
<file path=[Content_Types].xml><?xml version="1.0" encoding="utf-8"?>
<Types xmlns="http://schemas.openxmlformats.org/package/2006/content-types">
  <Override PartName="/customXml/itemProps3.xml" ContentType="application/vnd.openxmlformats-officedocument.customXmlProperties+xml"/>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72" r:id="rId5"/>
    <p:sldMasterId id="2147483684" r:id="rId6"/>
  </p:sldMasterIdLst>
  <p:notesMasterIdLst>
    <p:notesMasterId r:id="rId21"/>
  </p:notesMasterIdLst>
  <p:handoutMasterIdLst>
    <p:handoutMasterId r:id="rId22"/>
  </p:handoutMasterIdLst>
  <p:sldIdLst>
    <p:sldId id="256" r:id="rId7"/>
    <p:sldId id="266" r:id="rId8"/>
    <p:sldId id="268" r:id="rId9"/>
    <p:sldId id="269" r:id="rId10"/>
    <p:sldId id="267" r:id="rId11"/>
    <p:sldId id="278" r:id="rId12"/>
    <p:sldId id="279" r:id="rId13"/>
    <p:sldId id="286" r:id="rId14"/>
    <p:sldId id="276" r:id="rId15"/>
    <p:sldId id="270" r:id="rId16"/>
    <p:sldId id="283" r:id="rId17"/>
    <p:sldId id="284" r:id="rId18"/>
    <p:sldId id="289" r:id="rId19"/>
    <p:sldId id="290" r:id="rId20"/>
  </p:sldIdLst>
  <p:sldSz cx="9144000" cy="6858000" type="screen4x3"/>
  <p:notesSz cx="6797675" cy="9928225"/>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vid Evans" initials="DE" lastIdx="5"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524" autoAdjust="0"/>
    <p:restoredTop sz="73748" autoAdjust="0"/>
  </p:normalViewPr>
  <p:slideViewPr>
    <p:cSldViewPr>
      <p:cViewPr varScale="1">
        <p:scale>
          <a:sx n="54" d="100"/>
          <a:sy n="54" d="100"/>
        </p:scale>
        <p:origin x="-130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016"/>
          </a:xfrm>
          <a:prstGeom prst="rect">
            <a:avLst/>
          </a:prstGeom>
        </p:spPr>
        <p:txBody>
          <a:bodyPr vert="horz" lIns="91010" tIns="45505" rIns="91010" bIns="45505" rtlCol="0"/>
          <a:lstStyle>
            <a:lvl1pPr algn="l">
              <a:defRPr sz="1200"/>
            </a:lvl1pPr>
          </a:lstStyle>
          <a:p>
            <a:endParaRPr lang="en-US" dirty="0"/>
          </a:p>
        </p:txBody>
      </p:sp>
      <p:sp>
        <p:nvSpPr>
          <p:cNvPr id="3" name="Date Placeholder 2"/>
          <p:cNvSpPr>
            <a:spLocks noGrp="1"/>
          </p:cNvSpPr>
          <p:nvPr>
            <p:ph type="dt" sz="quarter" idx="1"/>
          </p:nvPr>
        </p:nvSpPr>
        <p:spPr>
          <a:xfrm>
            <a:off x="3850443" y="0"/>
            <a:ext cx="2945659" cy="496016"/>
          </a:xfrm>
          <a:prstGeom prst="rect">
            <a:avLst/>
          </a:prstGeom>
        </p:spPr>
        <p:txBody>
          <a:bodyPr vert="horz" lIns="91010" tIns="45505" rIns="91010" bIns="45505" rtlCol="0"/>
          <a:lstStyle>
            <a:lvl1pPr algn="r">
              <a:defRPr sz="1200"/>
            </a:lvl1pPr>
          </a:lstStyle>
          <a:p>
            <a:fld id="{E259434D-78B6-4ABD-8230-650083FA7B21}" type="datetimeFigureOut">
              <a:rPr lang="en-US" smtClean="0"/>
              <a:pPr/>
              <a:t>11/10/2010</a:t>
            </a:fld>
            <a:endParaRPr lang="en-US" dirty="0"/>
          </a:p>
        </p:txBody>
      </p:sp>
      <p:sp>
        <p:nvSpPr>
          <p:cNvPr id="4" name="Footer Placeholder 3"/>
          <p:cNvSpPr>
            <a:spLocks noGrp="1"/>
          </p:cNvSpPr>
          <p:nvPr>
            <p:ph type="ftr" sz="quarter" idx="2"/>
          </p:nvPr>
        </p:nvSpPr>
        <p:spPr>
          <a:xfrm>
            <a:off x="0" y="9430626"/>
            <a:ext cx="2945659" cy="496015"/>
          </a:xfrm>
          <a:prstGeom prst="rect">
            <a:avLst/>
          </a:prstGeom>
        </p:spPr>
        <p:txBody>
          <a:bodyPr vert="horz" lIns="91010" tIns="45505" rIns="91010" bIns="4550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0443" y="9430626"/>
            <a:ext cx="2945659" cy="496015"/>
          </a:xfrm>
          <a:prstGeom prst="rect">
            <a:avLst/>
          </a:prstGeom>
        </p:spPr>
        <p:txBody>
          <a:bodyPr vert="horz" lIns="91010" tIns="45505" rIns="91010" bIns="45505" rtlCol="0" anchor="b"/>
          <a:lstStyle>
            <a:lvl1pPr algn="r">
              <a:defRPr sz="1200"/>
            </a:lvl1pPr>
          </a:lstStyle>
          <a:p>
            <a:fld id="{8BE8803B-5B9B-4461-B5AA-7ABB70B4DBE1}"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45659" cy="496411"/>
          </a:xfrm>
          <a:prstGeom prst="rect">
            <a:avLst/>
          </a:prstGeom>
          <a:noFill/>
          <a:ln w="9525">
            <a:noFill/>
            <a:miter lim="800000"/>
            <a:headEnd/>
            <a:tailEnd/>
          </a:ln>
          <a:effectLst/>
        </p:spPr>
        <p:txBody>
          <a:bodyPr vert="horz" wrap="square" lIns="91010" tIns="45505" rIns="91010" bIns="45505" numCol="1" anchor="t" anchorCtr="0" compatLnSpc="1">
            <a:prstTxWarp prst="textNoShape">
              <a:avLst/>
            </a:prstTxWarp>
          </a:bodyPr>
          <a:lstStyle>
            <a:lvl1pPr>
              <a:defRPr sz="1200"/>
            </a:lvl1pPr>
          </a:lstStyle>
          <a:p>
            <a:pPr>
              <a:defRPr/>
            </a:pPr>
            <a:endParaRPr lang="en-US" dirty="0"/>
          </a:p>
        </p:txBody>
      </p:sp>
      <p:sp>
        <p:nvSpPr>
          <p:cNvPr id="11267" name="Rectangle 3"/>
          <p:cNvSpPr>
            <a:spLocks noGrp="1" noChangeArrowheads="1"/>
          </p:cNvSpPr>
          <p:nvPr>
            <p:ph type="dt" idx="1"/>
          </p:nvPr>
        </p:nvSpPr>
        <p:spPr bwMode="auto">
          <a:xfrm>
            <a:off x="3850443" y="0"/>
            <a:ext cx="2945659" cy="496411"/>
          </a:xfrm>
          <a:prstGeom prst="rect">
            <a:avLst/>
          </a:prstGeom>
          <a:noFill/>
          <a:ln w="9525">
            <a:noFill/>
            <a:miter lim="800000"/>
            <a:headEnd/>
            <a:tailEnd/>
          </a:ln>
          <a:effectLst/>
        </p:spPr>
        <p:txBody>
          <a:bodyPr vert="horz" wrap="square" lIns="91010" tIns="45505" rIns="91010" bIns="45505" numCol="1" anchor="t" anchorCtr="0" compatLnSpc="1">
            <a:prstTxWarp prst="textNoShape">
              <a:avLst/>
            </a:prstTxWarp>
          </a:bodyPr>
          <a:lstStyle>
            <a:lvl1pPr algn="r">
              <a:defRPr sz="1200"/>
            </a:lvl1pPr>
          </a:lstStyle>
          <a:p>
            <a:pPr>
              <a:defRPr/>
            </a:pPr>
            <a:endParaRPr lang="en-US" dirty="0"/>
          </a:p>
        </p:txBody>
      </p:sp>
      <p:sp>
        <p:nvSpPr>
          <p:cNvPr id="1434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679768" y="4715907"/>
            <a:ext cx="5438140" cy="4467702"/>
          </a:xfrm>
          <a:prstGeom prst="rect">
            <a:avLst/>
          </a:prstGeom>
          <a:noFill/>
          <a:ln w="9525">
            <a:noFill/>
            <a:miter lim="800000"/>
            <a:headEnd/>
            <a:tailEnd/>
          </a:ln>
          <a:effectLst/>
        </p:spPr>
        <p:txBody>
          <a:bodyPr vert="horz" wrap="square" lIns="91010" tIns="45505" rIns="91010" bIns="4550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0" y="9430091"/>
            <a:ext cx="2945659" cy="496411"/>
          </a:xfrm>
          <a:prstGeom prst="rect">
            <a:avLst/>
          </a:prstGeom>
          <a:noFill/>
          <a:ln w="9525">
            <a:noFill/>
            <a:miter lim="800000"/>
            <a:headEnd/>
            <a:tailEnd/>
          </a:ln>
          <a:effectLst/>
        </p:spPr>
        <p:txBody>
          <a:bodyPr vert="horz" wrap="square" lIns="91010" tIns="45505" rIns="91010" bIns="45505" numCol="1" anchor="b" anchorCtr="0" compatLnSpc="1">
            <a:prstTxWarp prst="textNoShape">
              <a:avLst/>
            </a:prstTxWarp>
          </a:bodyPr>
          <a:lstStyle>
            <a:lvl1pPr>
              <a:defRPr sz="1200"/>
            </a:lvl1pPr>
          </a:lstStyle>
          <a:p>
            <a:pPr>
              <a:defRPr/>
            </a:pPr>
            <a:endParaRPr lang="en-US" dirty="0"/>
          </a:p>
        </p:txBody>
      </p:sp>
      <p:sp>
        <p:nvSpPr>
          <p:cNvPr id="11271" name="Rectangle 7"/>
          <p:cNvSpPr>
            <a:spLocks noGrp="1" noChangeArrowheads="1"/>
          </p:cNvSpPr>
          <p:nvPr>
            <p:ph type="sldNum" sz="quarter" idx="5"/>
          </p:nvPr>
        </p:nvSpPr>
        <p:spPr bwMode="auto">
          <a:xfrm>
            <a:off x="3850443" y="9430091"/>
            <a:ext cx="2945659" cy="496411"/>
          </a:xfrm>
          <a:prstGeom prst="rect">
            <a:avLst/>
          </a:prstGeom>
          <a:noFill/>
          <a:ln w="9525">
            <a:noFill/>
            <a:miter lim="800000"/>
            <a:headEnd/>
            <a:tailEnd/>
          </a:ln>
          <a:effectLst/>
        </p:spPr>
        <p:txBody>
          <a:bodyPr vert="horz" wrap="square" lIns="91010" tIns="45505" rIns="91010" bIns="45505" numCol="1" anchor="b" anchorCtr="0" compatLnSpc="1">
            <a:prstTxWarp prst="textNoShape">
              <a:avLst/>
            </a:prstTxWarp>
          </a:bodyPr>
          <a:lstStyle>
            <a:lvl1pPr algn="r">
              <a:defRPr sz="1200"/>
            </a:lvl1pPr>
          </a:lstStyle>
          <a:p>
            <a:pPr>
              <a:defRPr/>
            </a:pPr>
            <a:fld id="{C2A63384-8A89-472A-BD72-065FEF8EF309}"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GB" dirty="0" smtClean="0"/>
              <a:t>DH (2005)  Research Governance Framework</a:t>
            </a:r>
          </a:p>
          <a:p>
            <a:endParaRPr lang="en-GB" dirty="0" smtClean="0"/>
          </a:p>
          <a:p>
            <a:r>
              <a:rPr lang="en-GB" dirty="0" smtClean="0"/>
              <a:t>NIHR website:</a:t>
            </a:r>
          </a:p>
          <a:p>
            <a:pPr defTabSz="910102">
              <a:defRPr/>
            </a:pPr>
            <a:r>
              <a:rPr lang="en-GB" dirty="0" smtClean="0"/>
              <a:t>The National Institute for Health Research (NIHR) Central Commissioning Facility (CCF) is committed to active public involvement in all stages of research and public involvement is one of the criteria on which research proposals received into the NIHR CCF are assessed.</a:t>
            </a:r>
          </a:p>
          <a:p>
            <a:r>
              <a:rPr lang="en-GB" dirty="0" smtClean="0"/>
              <a:t>When talking about 'the public', we mean:</a:t>
            </a:r>
          </a:p>
          <a:p>
            <a:r>
              <a:rPr lang="en-GB" dirty="0" smtClean="0"/>
              <a:t>People who use health and social care services</a:t>
            </a:r>
          </a:p>
          <a:p>
            <a:r>
              <a:rPr lang="en-GB" dirty="0" smtClean="0"/>
              <a:t>Informal carers and families</a:t>
            </a:r>
          </a:p>
          <a:p>
            <a:r>
              <a:rPr lang="en-GB" dirty="0" smtClean="0"/>
              <a:t>Members of the public who may be targeted by public health programmes</a:t>
            </a:r>
          </a:p>
          <a:p>
            <a:r>
              <a:rPr lang="en-GB" dirty="0" smtClean="0"/>
              <a:t>Organisations representing the users of NHS services and community groups.</a:t>
            </a:r>
          </a:p>
          <a:p>
            <a:r>
              <a:rPr lang="en-GB" dirty="0" smtClean="0"/>
              <a:t>Patient and Public involvement (PPI) means that people are active partners in the research process by, for example, advising on a research project, assisting in the design of a project, or in carrying out the research, rather than being the 'subjects' of research.</a:t>
            </a:r>
          </a:p>
          <a:p>
            <a:endParaRPr lang="en-GB" dirty="0" smtClean="0"/>
          </a:p>
          <a:p>
            <a:endParaRPr lang="en-GB" sz="1600" dirty="0" smtClean="0"/>
          </a:p>
          <a:p>
            <a:endParaRPr lang="en-GB" dirty="0" smtClean="0"/>
          </a:p>
          <a:p>
            <a:r>
              <a:rPr lang="en-GB" dirty="0" smtClean="0"/>
              <a:t>Since 1991 the NHS has been running a programme of Research &amp; Development (R&amp;D). This aims to provide decision-makers in the NHS with reliable and relevant information, which is based on research.</a:t>
            </a:r>
          </a:p>
          <a:p>
            <a:r>
              <a:rPr lang="en-GB" dirty="0" smtClean="0"/>
              <a:t>The NHS R&amp;D strategy is committed to involving members of the public in the work it undertakes - not as "subjects" of research, but as active participants. Members of the public have already played an important role in some areas of R&amp;D in the NHS, but there is room for improvement.</a:t>
            </a:r>
          </a:p>
          <a:p>
            <a:r>
              <a:rPr lang="en-GB" dirty="0" smtClean="0"/>
              <a:t>Recognising this, the Central Research &amp; Development Committee (which advises the Director of R&amp;D) set up a unique group to advise them on how best to involve members of the public in the R&amp;D process. This group, which met for the first time in 1996, was originally called: Consumers in NHS Research. In 2001 the Group widened its remit to cover public health and social care research commissioned by the Policy Research Programme of the Department of Health.  In July 2003, the group changed its name to:' INVOLVE - promoting public involvement in NHS, public health and social care research' to better reflect its extended remit.</a:t>
            </a:r>
          </a:p>
          <a:p>
            <a:endParaRPr lang="en-GB" dirty="0" smtClean="0"/>
          </a:p>
          <a:p>
            <a:endParaRPr lang="en-GB" dirty="0" smtClean="0"/>
          </a:p>
        </p:txBody>
      </p:sp>
      <p:sp>
        <p:nvSpPr>
          <p:cNvPr id="4" name="Slide Number Placeholder 3"/>
          <p:cNvSpPr>
            <a:spLocks noGrp="1"/>
          </p:cNvSpPr>
          <p:nvPr>
            <p:ph type="sldNum" sz="quarter" idx="10"/>
          </p:nvPr>
        </p:nvSpPr>
        <p:spPr/>
        <p:txBody>
          <a:bodyPr/>
          <a:lstStyle/>
          <a:p>
            <a:pPr>
              <a:defRPr/>
            </a:pPr>
            <a:fld id="{C2A63384-8A89-472A-BD72-065FEF8EF309}" type="slidenum">
              <a:rPr lang="en-US" smtClean="0"/>
              <a:pPr>
                <a:defRPr/>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GB" sz="2400" dirty="0" smtClean="0"/>
              <a:t>Extent of public involvement</a:t>
            </a:r>
          </a:p>
          <a:p>
            <a:pPr lvl="1"/>
            <a:r>
              <a:rPr lang="en-GB" sz="2200" dirty="0" smtClean="0"/>
              <a:t>Lack of awareness of spectrum of involvement, thinking in terms of consultation</a:t>
            </a:r>
          </a:p>
          <a:p>
            <a:pPr lvl="1"/>
            <a:r>
              <a:rPr lang="en-GB" sz="2200" dirty="0" smtClean="0"/>
              <a:t>Issues of control; who makes decisions?</a:t>
            </a:r>
          </a:p>
          <a:p>
            <a:pPr lvl="1">
              <a:buNone/>
            </a:pPr>
            <a:endParaRPr lang="en-GB" sz="1800" dirty="0" smtClean="0"/>
          </a:p>
          <a:p>
            <a:r>
              <a:rPr lang="en-GB" sz="2400" dirty="0" smtClean="0"/>
              <a:t>What is research?</a:t>
            </a:r>
          </a:p>
          <a:p>
            <a:pPr lvl="1"/>
            <a:r>
              <a:rPr lang="en-GB" sz="2200" dirty="0" smtClean="0"/>
              <a:t>Understanding of issues</a:t>
            </a:r>
          </a:p>
          <a:p>
            <a:pPr lvl="1"/>
            <a:r>
              <a:rPr lang="en-GB" sz="2200" dirty="0" smtClean="0"/>
              <a:t>Assumption of superior knowledge; whose knowledge base is valued?</a:t>
            </a:r>
          </a:p>
          <a:p>
            <a:pPr lvl="1"/>
            <a:r>
              <a:rPr lang="en-GB" sz="2200" dirty="0" smtClean="0"/>
              <a:t>Research as a defined process</a:t>
            </a:r>
          </a:p>
          <a:p>
            <a:endParaRPr lang="en-GB" dirty="0" smtClean="0"/>
          </a:p>
          <a:p>
            <a:endParaRPr lang="en-GB" dirty="0" smtClean="0"/>
          </a:p>
          <a:p>
            <a:pPr marL="262286" lvl="1" indent="-262286">
              <a:buFont typeface="Arial" pitchFamily="34" charset="0"/>
              <a:buChar char="•"/>
            </a:pPr>
            <a:r>
              <a:rPr lang="en-GB" sz="2600" dirty="0" smtClean="0"/>
              <a:t>Complexity</a:t>
            </a:r>
          </a:p>
          <a:p>
            <a:pPr marL="802660" lvl="2" indent="-439251">
              <a:buFont typeface="Arial" pitchFamily="34" charset="0"/>
              <a:buChar char="─"/>
            </a:pPr>
            <a:r>
              <a:rPr lang="en-GB" dirty="0" smtClean="0"/>
              <a:t>Traditional power balance</a:t>
            </a:r>
          </a:p>
          <a:p>
            <a:pPr marL="802660" lvl="2" indent="-439251">
              <a:buFont typeface="Arial" pitchFamily="34" charset="0"/>
              <a:buChar char="─"/>
            </a:pPr>
            <a:r>
              <a:rPr lang="en-GB" dirty="0" smtClean="0"/>
              <a:t>Status and hierarchies</a:t>
            </a:r>
          </a:p>
          <a:p>
            <a:pPr marL="802660" lvl="2" indent="-439251">
              <a:buFont typeface="Arial" pitchFamily="34" charset="0"/>
              <a:buChar char="─"/>
            </a:pPr>
            <a:r>
              <a:rPr lang="en-GB" dirty="0" smtClean="0"/>
              <a:t>Enabling power</a:t>
            </a:r>
          </a:p>
          <a:p>
            <a:pPr marL="262286" lvl="1" indent="-262286">
              <a:buFont typeface="Arial" pitchFamily="34" charset="0"/>
              <a:buChar char="•"/>
            </a:pPr>
            <a:endParaRPr lang="en-GB" sz="2600" dirty="0" smtClean="0"/>
          </a:p>
          <a:p>
            <a:pPr marL="262286" lvl="1" indent="-262286">
              <a:buFont typeface="Arial" pitchFamily="34" charset="0"/>
              <a:buChar char="•"/>
            </a:pPr>
            <a:r>
              <a:rPr lang="en-GB" sz="2600" dirty="0" smtClean="0"/>
              <a:t>Limited power of academics</a:t>
            </a:r>
          </a:p>
          <a:p>
            <a:pPr marL="802660" lvl="2" indent="-439251">
              <a:buFont typeface="Arial" pitchFamily="34" charset="0"/>
              <a:buChar char="─"/>
            </a:pPr>
            <a:r>
              <a:rPr lang="en-GB" dirty="0" smtClean="0"/>
              <a:t>Wider political agendas</a:t>
            </a:r>
          </a:p>
          <a:p>
            <a:pPr marL="802660" lvl="2" indent="-439251">
              <a:buFont typeface="Arial" pitchFamily="34" charset="0"/>
              <a:buChar char="─"/>
            </a:pPr>
            <a:r>
              <a:rPr lang="en-GB" dirty="0" smtClean="0"/>
              <a:t>Organisational priorities/constraints</a:t>
            </a:r>
          </a:p>
          <a:p>
            <a:endParaRPr lang="en-GB" dirty="0"/>
          </a:p>
        </p:txBody>
      </p:sp>
      <p:sp>
        <p:nvSpPr>
          <p:cNvPr id="4" name="Slide Number Placeholder 3"/>
          <p:cNvSpPr>
            <a:spLocks noGrp="1"/>
          </p:cNvSpPr>
          <p:nvPr>
            <p:ph type="sldNum" sz="quarter" idx="10"/>
          </p:nvPr>
        </p:nvSpPr>
        <p:spPr/>
        <p:txBody>
          <a:bodyPr/>
          <a:lstStyle/>
          <a:p>
            <a:pPr>
              <a:defRPr/>
            </a:pPr>
            <a:fld id="{C2A63384-8A89-472A-BD72-065FEF8EF309}" type="slidenum">
              <a:rPr lang="en-US" smtClean="0"/>
              <a:pPr>
                <a:defRPr/>
              </a:pPr>
              <a:t>12</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C2A63384-8A89-472A-BD72-065FEF8EF309}" type="slidenum">
              <a:rPr lang="en-US" smtClean="0"/>
              <a:pPr>
                <a:defRPr/>
              </a:pPr>
              <a:t>14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Dedicated administrative support</a:t>
            </a:r>
          </a:p>
          <a:p>
            <a:r>
              <a:rPr lang="en-GB" dirty="0" smtClean="0"/>
              <a:t>Database of service users and carers – potential research partners</a:t>
            </a:r>
          </a:p>
          <a:p>
            <a:pPr>
              <a:spcBef>
                <a:spcPts val="995"/>
              </a:spcBef>
            </a:pPr>
            <a:r>
              <a:rPr lang="en-GB" dirty="0" smtClean="0"/>
              <a:t>Supports involvement of service users and/or carers in bid preparation</a:t>
            </a:r>
          </a:p>
          <a:p>
            <a:pPr>
              <a:spcBef>
                <a:spcPts val="995"/>
              </a:spcBef>
            </a:pPr>
            <a:r>
              <a:rPr lang="en-GB" dirty="0" smtClean="0"/>
              <a:t>Seed funding from the Faculty</a:t>
            </a:r>
          </a:p>
          <a:p>
            <a:pPr>
              <a:spcBef>
                <a:spcPts val="995"/>
              </a:spcBef>
            </a:pPr>
            <a:r>
              <a:rPr lang="en-GB" dirty="0" smtClean="0"/>
              <a:t>Small amounts for SUCIR included in bids to external funders</a:t>
            </a:r>
          </a:p>
          <a:p>
            <a:endParaRPr lang="en-GB" dirty="0" smtClean="0"/>
          </a:p>
          <a:p>
            <a:endParaRPr lang="en-US" dirty="0"/>
          </a:p>
        </p:txBody>
      </p:sp>
      <p:sp>
        <p:nvSpPr>
          <p:cNvPr id="4" name="Slide Number Placeholder 3"/>
          <p:cNvSpPr>
            <a:spLocks noGrp="1"/>
          </p:cNvSpPr>
          <p:nvPr>
            <p:ph type="sldNum" sz="quarter" idx="10"/>
          </p:nvPr>
        </p:nvSpPr>
        <p:spPr/>
        <p:txBody>
          <a:bodyPr/>
          <a:lstStyle/>
          <a:p>
            <a:pPr>
              <a:defRPr/>
            </a:pPr>
            <a:fld id="{C2A63384-8A89-472A-BD72-065FEF8EF309}" type="slidenum">
              <a:rPr lang="en-US" smtClean="0"/>
              <a:pPr>
                <a:defRPr/>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32500" lnSpcReduction="20000"/>
          </a:bodyPr>
          <a:lstStyle/>
          <a:p>
            <a:pPr lvl="1">
              <a:spcBef>
                <a:spcPts val="995"/>
              </a:spcBef>
            </a:pPr>
            <a:r>
              <a:rPr lang="en-GB" sz="2400" dirty="0" smtClean="0">
                <a:cs typeface="Arial" charset="0"/>
              </a:rPr>
              <a:t>Pacesetters:</a:t>
            </a:r>
          </a:p>
          <a:p>
            <a:pPr lvl="1">
              <a:spcBef>
                <a:spcPts val="995"/>
              </a:spcBef>
            </a:pPr>
            <a:r>
              <a:rPr lang="en-GB" sz="2400" dirty="0" smtClean="0">
                <a:cs typeface="Arial" charset="0"/>
              </a:rPr>
              <a:t>18 projects across London and South West England</a:t>
            </a:r>
          </a:p>
          <a:p>
            <a:pPr lvl="1">
              <a:spcBef>
                <a:spcPts val="995"/>
              </a:spcBef>
            </a:pPr>
            <a:r>
              <a:rPr lang="en-GB" sz="2400" dirty="0" smtClean="0">
                <a:cs typeface="Arial" charset="0"/>
              </a:rPr>
              <a:t>4 acute trusts, 1 primary care trust and 1 ambulance trust</a:t>
            </a:r>
          </a:p>
          <a:p>
            <a:pPr lvl="1">
              <a:spcBef>
                <a:spcPts val="995"/>
              </a:spcBef>
            </a:pPr>
            <a:r>
              <a:rPr lang="en-GB" sz="2400" dirty="0" smtClean="0">
                <a:cs typeface="Arial" charset="0"/>
              </a:rPr>
              <a:t>service users/ carers/public involved to different degrees</a:t>
            </a:r>
          </a:p>
          <a:p>
            <a:pPr lvl="1">
              <a:spcBef>
                <a:spcPts val="995"/>
              </a:spcBef>
            </a:pPr>
            <a:r>
              <a:rPr lang="en-GB" sz="2400" dirty="0" smtClean="0">
                <a:cs typeface="Arial" charset="0"/>
              </a:rPr>
              <a:t>funded by the Department of Health </a:t>
            </a:r>
            <a:r>
              <a:rPr lang="en-GB" sz="2200" dirty="0" smtClean="0">
                <a:cs typeface="Arial" charset="0"/>
              </a:rPr>
              <a:t> </a:t>
            </a:r>
          </a:p>
          <a:p>
            <a:pPr lvl="1">
              <a:spcBef>
                <a:spcPts val="995"/>
              </a:spcBef>
            </a:pPr>
            <a:endParaRPr lang="en-GB" sz="2200" dirty="0" smtClean="0">
              <a:cs typeface="Arial" charset="0"/>
            </a:endParaRPr>
          </a:p>
          <a:p>
            <a:pPr>
              <a:spcBef>
                <a:spcPts val="2986"/>
              </a:spcBef>
            </a:pPr>
            <a:r>
              <a:rPr lang="en-GB" sz="2600" dirty="0" smtClean="0"/>
              <a:t>Engagement in the Co-Production of Knowledge for Knowledge Exchange in Health and Social Care:</a:t>
            </a:r>
          </a:p>
          <a:p>
            <a:pPr lvl="1">
              <a:spcBef>
                <a:spcPts val="995"/>
              </a:spcBef>
            </a:pPr>
            <a:r>
              <a:rPr lang="en-GB" sz="2400" dirty="0" smtClean="0">
                <a:cs typeface="Arial" charset="0"/>
              </a:rPr>
              <a:t>project to develop local guidelines for routine inclusion of service users/carers/public in research and knowledge exchange</a:t>
            </a:r>
          </a:p>
          <a:p>
            <a:pPr lvl="1">
              <a:spcBef>
                <a:spcPts val="995"/>
              </a:spcBef>
            </a:pPr>
            <a:r>
              <a:rPr lang="en-GB" sz="2400" dirty="0" smtClean="0">
                <a:cs typeface="Arial" charset="0"/>
              </a:rPr>
              <a:t>3 academics, 3 service users/public</a:t>
            </a:r>
          </a:p>
          <a:p>
            <a:pPr lvl="1">
              <a:spcBef>
                <a:spcPts val="995"/>
              </a:spcBef>
            </a:pPr>
            <a:r>
              <a:rPr lang="en-GB" sz="2400" dirty="0" smtClean="0">
                <a:cs typeface="Arial" charset="0"/>
              </a:rPr>
              <a:t>involvement of local medical deanery</a:t>
            </a:r>
          </a:p>
          <a:p>
            <a:pPr lvl="1">
              <a:spcBef>
                <a:spcPts val="995"/>
              </a:spcBef>
            </a:pPr>
            <a:r>
              <a:rPr lang="en-GB" sz="2400" dirty="0" smtClean="0">
                <a:cs typeface="Arial" charset="0"/>
              </a:rPr>
              <a:t>supported by Higher Education Innovation Fund</a:t>
            </a:r>
          </a:p>
          <a:p>
            <a:pPr lvl="1">
              <a:spcBef>
                <a:spcPts val="995"/>
              </a:spcBef>
            </a:pPr>
            <a:endParaRPr lang="en-GB" sz="2200" dirty="0" smtClean="0">
              <a:cs typeface="Arial" charset="0"/>
            </a:endParaRPr>
          </a:p>
          <a:p>
            <a:pPr lvl="1">
              <a:spcBef>
                <a:spcPts val="995"/>
              </a:spcBef>
            </a:pPr>
            <a:endParaRPr lang="en-GB" sz="2200" dirty="0" smtClean="0">
              <a:cs typeface="Arial" charset="0"/>
            </a:endParaRPr>
          </a:p>
          <a:p>
            <a:pPr>
              <a:spcBef>
                <a:spcPts val="995"/>
              </a:spcBef>
            </a:pPr>
            <a:r>
              <a:rPr lang="en-GB" sz="2800" dirty="0" smtClean="0">
                <a:cs typeface="Arial" charset="0"/>
              </a:rPr>
              <a:t>Development of an attitude scale to measure user-responsiveness in an interprofessional context:</a:t>
            </a:r>
          </a:p>
          <a:p>
            <a:pPr lvl="1">
              <a:spcBef>
                <a:spcPts val="995"/>
              </a:spcBef>
            </a:pPr>
            <a:r>
              <a:rPr lang="en-GB" sz="2400" dirty="0" smtClean="0">
                <a:cs typeface="Arial" charset="0"/>
              </a:rPr>
              <a:t>builds on research previously conducted at UWE</a:t>
            </a:r>
          </a:p>
          <a:p>
            <a:pPr lvl="1">
              <a:spcBef>
                <a:spcPts val="995"/>
              </a:spcBef>
            </a:pPr>
            <a:r>
              <a:rPr lang="en-GB" sz="2400" dirty="0" smtClean="0">
                <a:cs typeface="Arial" charset="0"/>
              </a:rPr>
              <a:t>4 academics, 2 service users/carers</a:t>
            </a:r>
          </a:p>
          <a:p>
            <a:pPr lvl="1">
              <a:spcBef>
                <a:spcPts val="995"/>
              </a:spcBef>
            </a:pPr>
            <a:r>
              <a:rPr lang="en-GB" sz="2400" dirty="0" smtClean="0">
                <a:cs typeface="Arial" charset="0"/>
              </a:rPr>
              <a:t>funded by SUCIR and the Faculty</a:t>
            </a:r>
          </a:p>
          <a:p>
            <a:pPr lvl="1">
              <a:spcBef>
                <a:spcPts val="995"/>
              </a:spcBef>
            </a:pPr>
            <a:endParaRPr lang="en-GB" sz="2200" dirty="0" smtClean="0">
              <a:cs typeface="Arial" charset="0"/>
            </a:endParaRPr>
          </a:p>
          <a:p>
            <a:pPr lvl="1">
              <a:spcBef>
                <a:spcPts val="995"/>
              </a:spcBef>
            </a:pPr>
            <a:endParaRPr lang="en-GB" sz="2200" dirty="0" smtClean="0">
              <a:cs typeface="Arial" charset="0"/>
            </a:endParaRPr>
          </a:p>
          <a:p>
            <a:pPr lvl="1">
              <a:spcBef>
                <a:spcPts val="995"/>
              </a:spcBef>
            </a:pPr>
            <a:endParaRPr lang="en-GB" sz="2200" dirty="0" smtClean="0">
              <a:cs typeface="Arial" charset="0"/>
            </a:endParaRPr>
          </a:p>
          <a:p>
            <a:endParaRPr lang="en-US" dirty="0"/>
          </a:p>
        </p:txBody>
      </p:sp>
      <p:sp>
        <p:nvSpPr>
          <p:cNvPr id="4" name="Slide Number Placeholder 3"/>
          <p:cNvSpPr>
            <a:spLocks noGrp="1"/>
          </p:cNvSpPr>
          <p:nvPr>
            <p:ph type="sldNum" sz="quarter" idx="10"/>
          </p:nvPr>
        </p:nvSpPr>
        <p:spPr/>
        <p:txBody>
          <a:bodyPr/>
          <a:lstStyle/>
          <a:p>
            <a:pPr>
              <a:defRPr/>
            </a:pPr>
            <a:fld id="{C2A63384-8A89-472A-BD72-065FEF8EF309}" type="slidenum">
              <a:rPr lang="en-US" smtClean="0"/>
              <a:pPr>
                <a:defRPr/>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Recent INVOLVED funded study: Staley, K (2009) Exploring Impact: Public Involvement in NHS, Public Health and Social Care Research, Eastleigh: INVOLVE.</a:t>
            </a:r>
          </a:p>
          <a:p>
            <a:endParaRPr lang="en-GB" dirty="0" smtClean="0"/>
          </a:p>
          <a:p>
            <a:endParaRPr lang="en-GB" dirty="0" smtClean="0"/>
          </a:p>
          <a:p>
            <a:r>
              <a:rPr lang="en-GB" dirty="0" smtClean="0"/>
              <a:t>Thompson</a:t>
            </a:r>
            <a:r>
              <a:rPr lang="en-GB" baseline="0" dirty="0" smtClean="0"/>
              <a:t> et al (2009)</a:t>
            </a:r>
          </a:p>
          <a:p>
            <a:r>
              <a:rPr lang="en-GB" baseline="0" dirty="0" smtClean="0"/>
              <a:t>Different understanding of meaning in public involvement;</a:t>
            </a:r>
          </a:p>
          <a:p>
            <a:r>
              <a:rPr lang="en-GB" baseline="0" dirty="0" smtClean="0"/>
              <a:t>Some researchers preferred to retain overall control;</a:t>
            </a:r>
          </a:p>
          <a:p>
            <a:r>
              <a:rPr lang="en-GB" baseline="0" dirty="0" smtClean="0"/>
              <a:t>Ethical and moral rationales vs. Enhanced social acceptance of research</a:t>
            </a:r>
          </a:p>
          <a:p>
            <a:r>
              <a:rPr lang="en-GB" baseline="0" dirty="0" smtClean="0"/>
              <a:t>Apprehension about involving the public – skills, roles, knowledge</a:t>
            </a:r>
            <a:endParaRPr lang="en-GB" dirty="0"/>
          </a:p>
        </p:txBody>
      </p:sp>
      <p:sp>
        <p:nvSpPr>
          <p:cNvPr id="4" name="Slide Number Placeholder 3"/>
          <p:cNvSpPr>
            <a:spLocks noGrp="1"/>
          </p:cNvSpPr>
          <p:nvPr>
            <p:ph type="sldNum" sz="quarter" idx="10"/>
          </p:nvPr>
        </p:nvSpPr>
        <p:spPr/>
        <p:txBody>
          <a:bodyPr/>
          <a:lstStyle/>
          <a:p>
            <a:pPr>
              <a:defRPr/>
            </a:pPr>
            <a:fld id="{C2A63384-8A89-472A-BD72-065FEF8EF309}" type="slidenum">
              <a:rPr lang="en-US" smtClean="0"/>
              <a:pPr>
                <a:defRPr/>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Researcher characteristics</a:t>
            </a:r>
          </a:p>
          <a:p>
            <a:r>
              <a:rPr lang="en-GB" dirty="0" smtClean="0"/>
              <a:t>Experienced researchers (6) </a:t>
            </a:r>
          </a:p>
          <a:p>
            <a:r>
              <a:rPr lang="en-GB" dirty="0" smtClean="0"/>
              <a:t>Wider research responsibilities in the Faculty (3)</a:t>
            </a:r>
          </a:p>
          <a:p>
            <a:r>
              <a:rPr lang="en-GB" dirty="0" smtClean="0"/>
              <a:t>Nursing (3), midwifery (1) and social work (2) backgrounds</a:t>
            </a:r>
          </a:p>
          <a:p>
            <a:r>
              <a:rPr lang="en-GB" dirty="0" smtClean="0"/>
              <a:t>NHS management background (1)</a:t>
            </a:r>
          </a:p>
          <a:p>
            <a:r>
              <a:rPr lang="en-GB" dirty="0" smtClean="0"/>
              <a:t>Female (5) and male (1)</a:t>
            </a:r>
          </a:p>
          <a:p>
            <a:endParaRPr lang="en-GB" dirty="0" smtClean="0"/>
          </a:p>
          <a:p>
            <a:r>
              <a:rPr lang="en-GB" dirty="0" smtClean="0"/>
              <a:t>Researcher personal philosophy</a:t>
            </a:r>
          </a:p>
          <a:p>
            <a:r>
              <a:rPr lang="en-GB" dirty="0" smtClean="0"/>
              <a:t>All aware of lack of public involvement in health and social care research</a:t>
            </a:r>
          </a:p>
          <a:p>
            <a:r>
              <a:rPr lang="en-GB" dirty="0" smtClean="0"/>
              <a:t>All committed to principle of public involvement</a:t>
            </a:r>
          </a:p>
          <a:p>
            <a:r>
              <a:rPr lang="en-GB" dirty="0" smtClean="0"/>
              <a:t>Awareness of obligation as a driver, e.g. policy agendas</a:t>
            </a:r>
          </a:p>
          <a:p>
            <a:r>
              <a:rPr lang="en-GB" dirty="0" smtClean="0"/>
              <a:t>Awareness of frustration with academic voice/lack of public voice</a:t>
            </a:r>
          </a:p>
          <a:p>
            <a:endParaRPr lang="en-GB" dirty="0" smtClean="0"/>
          </a:p>
          <a:p>
            <a:endParaRPr lang="en-GB" dirty="0" smtClean="0"/>
          </a:p>
          <a:p>
            <a:endParaRPr lang="en-US" dirty="0"/>
          </a:p>
        </p:txBody>
      </p:sp>
      <p:sp>
        <p:nvSpPr>
          <p:cNvPr id="4" name="Slide Number Placeholder 3"/>
          <p:cNvSpPr>
            <a:spLocks noGrp="1"/>
          </p:cNvSpPr>
          <p:nvPr>
            <p:ph type="sldNum" sz="quarter" idx="10"/>
          </p:nvPr>
        </p:nvSpPr>
        <p:spPr/>
        <p:txBody>
          <a:bodyPr/>
          <a:lstStyle/>
          <a:p>
            <a:pPr>
              <a:defRPr/>
            </a:pPr>
            <a:fld id="{C2A63384-8A89-472A-BD72-065FEF8EF309}" type="slidenum">
              <a:rPr lang="en-US" smtClean="0"/>
              <a:pPr>
                <a:defRPr/>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0102"/>
            <a:r>
              <a:rPr lang="en-GB" dirty="0" smtClean="0"/>
              <a:t>I have a view about the amount of time and commitment that is needed to co-work with service users and carers based on experiences. I think that this can make me wary of having expectations that are too high which may then be unfair to the service user researchers  (R6)</a:t>
            </a:r>
          </a:p>
          <a:p>
            <a:endParaRPr lang="en-GB" dirty="0"/>
          </a:p>
        </p:txBody>
      </p:sp>
      <p:sp>
        <p:nvSpPr>
          <p:cNvPr id="4" name="Slide Number Placeholder 3"/>
          <p:cNvSpPr>
            <a:spLocks noGrp="1"/>
          </p:cNvSpPr>
          <p:nvPr>
            <p:ph type="sldNum" sz="quarter" idx="10"/>
          </p:nvPr>
        </p:nvSpPr>
        <p:spPr/>
        <p:txBody>
          <a:bodyPr/>
          <a:lstStyle/>
          <a:p>
            <a:pPr>
              <a:defRPr/>
            </a:pPr>
            <a:fld id="{C2A63384-8A89-472A-BD72-065FEF8EF309}" type="slidenum">
              <a:rPr lang="en-US" smtClean="0"/>
              <a:pPr>
                <a:defRPr/>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32500" lnSpcReduction="20000"/>
          </a:bodyPr>
          <a:lstStyle/>
          <a:p>
            <a:pPr>
              <a:buNone/>
            </a:pPr>
            <a:r>
              <a:rPr lang="en-GB" sz="2800" b="1" dirty="0" smtClean="0"/>
              <a:t>Traditional power balance</a:t>
            </a:r>
          </a:p>
          <a:p>
            <a:pPr marL="175385" lvl="1"/>
            <a:r>
              <a:rPr lang="en-US" sz="2400" dirty="0" smtClean="0"/>
              <a:t>Clearly, the power inequalities are great. As an academic researcher I am in full-time employment, have a great deal of knowledge about how institutional systems work, have close working relationships/networks with other academic researchers, have high status letters representing academic qualifications after my name, control budgets, etc. By contrast, service user research partners have very part-time employment with us, little knowledge of institutional systems, etc.  (R1)</a:t>
            </a:r>
            <a:endParaRPr lang="en-GB" sz="2400" dirty="0" smtClean="0"/>
          </a:p>
          <a:p>
            <a:pPr marL="0" lvl="1"/>
            <a:endParaRPr lang="en-GB" sz="2600" b="1" dirty="0" smtClean="0"/>
          </a:p>
          <a:p>
            <a:pPr marL="0" lvl="1"/>
            <a:r>
              <a:rPr lang="en-GB" sz="2600" b="1" dirty="0" smtClean="0"/>
              <a:t>Status and hierarchies</a:t>
            </a:r>
          </a:p>
          <a:p>
            <a:pPr marL="175385" lvl="1"/>
            <a:r>
              <a:rPr lang="en-US" sz="2400" dirty="0" smtClean="0"/>
              <a:t>I think power in research process is more complex than just  split between public and academic. Within academia there are hierarchies of status relating to titles, awards, job roles, pay, etc, as well as those relating to experience and time to devote to the topic. Also the hegemonies mean that shifting this is difficult as various research conventions are maintained through things like publication criteria, funding mechanisms to create outcomes that may be 'required' to justify time, effort and funding.  (R2)</a:t>
            </a:r>
          </a:p>
          <a:p>
            <a:pPr marL="175385" lvl="1"/>
            <a:endParaRPr lang="en-GB" sz="2400" dirty="0" smtClean="0"/>
          </a:p>
          <a:p>
            <a:pPr marL="88482" lvl="1" indent="-15800"/>
            <a:r>
              <a:rPr lang="en-GB" sz="3200" b="1" dirty="0" smtClean="0"/>
              <a:t>Enabling power</a:t>
            </a:r>
          </a:p>
          <a:p>
            <a:pPr marL="175385" lvl="1"/>
            <a:r>
              <a:rPr lang="en-US" sz="2800" dirty="0" smtClean="0"/>
              <a:t>A very key effect of </a:t>
            </a:r>
            <a:r>
              <a:rPr lang="en-US" sz="2800" i="1" dirty="0" smtClean="0"/>
              <a:t>their </a:t>
            </a:r>
            <a:r>
              <a:rPr lang="en-US" sz="2800" dirty="0" smtClean="0"/>
              <a:t>involvement has been separating user and carer scales – they have made us stop doing a professional fudge….but the decision was also the result of an iterative process … an </a:t>
            </a:r>
            <a:r>
              <a:rPr lang="en-US" sz="2800" i="1" dirty="0" smtClean="0"/>
              <a:t>academic</a:t>
            </a:r>
            <a:r>
              <a:rPr lang="en-US" sz="2800" dirty="0" smtClean="0"/>
              <a:t> colleague’s confidence in critiquing our work helped set up a train of thought that allowed us to change, or more accurately allowed </a:t>
            </a:r>
            <a:r>
              <a:rPr lang="en-US" sz="2800" i="1" dirty="0" smtClean="0"/>
              <a:t>carer</a:t>
            </a:r>
            <a:r>
              <a:rPr lang="en-US" sz="2800" dirty="0" smtClean="0"/>
              <a:t> to help us to change. So perhaps academics can use their own power and skills in an enabling way – in this instance, in a way that revealed the real power of the carer and user voice….   (R3)</a:t>
            </a:r>
          </a:p>
          <a:p>
            <a:pPr marL="175385" lvl="1"/>
            <a:endParaRPr lang="en-GB" sz="2800" dirty="0" smtClean="0"/>
          </a:p>
          <a:p>
            <a:pPr marL="88482" lvl="1"/>
            <a:r>
              <a:rPr lang="en-GB" sz="3200" b="1" dirty="0" smtClean="0"/>
              <a:t>Wider political agendas</a:t>
            </a:r>
          </a:p>
          <a:p>
            <a:pPr lvl="1"/>
            <a:r>
              <a:rPr lang="en-US" sz="2800" dirty="0" smtClean="0"/>
              <a:t>What power service user research partners have within the system is I think down to two things: first, their status as service users gives them an element of power in a research funding system that requires service  user involvement, so we as academic researchers need their co-operation. Second, where service user research partners are articulate and assertive, their knowledge of our philosophical commitment to involvement can be used as a lever to push for change.   (R1)</a:t>
            </a:r>
          </a:p>
          <a:p>
            <a:pPr lvl="1"/>
            <a:endParaRPr lang="en-GB" sz="2800" dirty="0" smtClean="0"/>
          </a:p>
          <a:p>
            <a:pPr lvl="1"/>
            <a:endParaRPr lang="en-GB" sz="2800" dirty="0" smtClean="0"/>
          </a:p>
          <a:p>
            <a:pPr marL="88482" lvl="1"/>
            <a:r>
              <a:rPr lang="en-GB" sz="3200" b="1" dirty="0" smtClean="0"/>
              <a:t>Organisational priorities/constraints</a:t>
            </a:r>
          </a:p>
          <a:p>
            <a:pPr lvl="1"/>
            <a:r>
              <a:rPr lang="en-US" sz="2800" dirty="0" smtClean="0"/>
              <a:t>My concern with our project is that our (</a:t>
            </a:r>
            <a:r>
              <a:rPr lang="en-US" sz="2800" i="1" dirty="0" smtClean="0"/>
              <a:t>service user/carer) </a:t>
            </a:r>
            <a:r>
              <a:rPr lang="en-US" sz="2800" dirty="0" smtClean="0"/>
              <a:t>partners may think we have the power to access the resources to enable the work to happen. We don’t, so perhaps at this time, with this project, I don’t feel powerful!    (R3)</a:t>
            </a:r>
            <a:endParaRPr lang="en-GB" sz="2800" dirty="0" smtClean="0"/>
          </a:p>
          <a:p>
            <a:pPr lvl="1"/>
            <a:endParaRPr lang="en-GB" sz="2800" dirty="0" smtClean="0"/>
          </a:p>
          <a:p>
            <a:pPr marL="175385" lvl="1"/>
            <a:endParaRPr lang="en-GB" sz="2800" dirty="0" smtClean="0"/>
          </a:p>
          <a:p>
            <a:pPr marL="175385" lvl="1"/>
            <a:endParaRPr lang="en-GB" sz="2600" dirty="0" smtClean="0"/>
          </a:p>
          <a:p>
            <a:endParaRPr lang="en-US" dirty="0"/>
          </a:p>
        </p:txBody>
      </p:sp>
      <p:sp>
        <p:nvSpPr>
          <p:cNvPr id="4" name="Slide Number Placeholder 3"/>
          <p:cNvSpPr>
            <a:spLocks noGrp="1"/>
          </p:cNvSpPr>
          <p:nvPr>
            <p:ph type="sldNum" sz="quarter" idx="10"/>
          </p:nvPr>
        </p:nvSpPr>
        <p:spPr/>
        <p:txBody>
          <a:bodyPr/>
          <a:lstStyle/>
          <a:p>
            <a:pPr>
              <a:defRPr/>
            </a:pPr>
            <a:fld id="{C2A63384-8A89-472A-BD72-065FEF8EF309}" type="slidenum">
              <a:rPr lang="en-US" smtClean="0"/>
              <a:pPr>
                <a:defRPr/>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0102"/>
            <a:r>
              <a:rPr lang="en-GB" dirty="0" smtClean="0"/>
              <a:t>Organisational - say something about the need for strategies to ensure that service user and carer involvement is embedded in the system.</a:t>
            </a:r>
          </a:p>
          <a:p>
            <a:endParaRPr lang="en-GB" dirty="0"/>
          </a:p>
        </p:txBody>
      </p:sp>
      <p:sp>
        <p:nvSpPr>
          <p:cNvPr id="4" name="Slide Number Placeholder 3"/>
          <p:cNvSpPr>
            <a:spLocks noGrp="1"/>
          </p:cNvSpPr>
          <p:nvPr>
            <p:ph type="sldNum" sz="quarter" idx="10"/>
          </p:nvPr>
        </p:nvSpPr>
        <p:spPr/>
        <p:txBody>
          <a:bodyPr/>
          <a:lstStyle/>
          <a:p>
            <a:pPr>
              <a:defRPr/>
            </a:pPr>
            <a:fld id="{C2A63384-8A89-472A-BD72-065FEF8EF309}" type="slidenum">
              <a:rPr lang="en-US" smtClean="0"/>
              <a:pPr>
                <a:defRPr/>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0102"/>
            <a:r>
              <a:rPr lang="en-GB" dirty="0" smtClean="0"/>
              <a:t>Experience with the young people was that the process was not user friendly for them. We met as a group to discuss the research programme and they were very keen. But in the end they were only involved in a tokenistic way and in an advisory capacity. Some of this was about the time pressures to ‘produce’ and others about academic reluctance to engage in any meaningful way which reiterated the academic power that was clearly evident here (R6)</a:t>
            </a:r>
          </a:p>
          <a:p>
            <a:endParaRPr lang="en-GB" b="1" dirty="0" smtClean="0"/>
          </a:p>
          <a:p>
            <a:endParaRPr lang="en-GB" b="1" dirty="0" smtClean="0"/>
          </a:p>
          <a:p>
            <a:pPr defTabSz="910102"/>
            <a:r>
              <a:rPr lang="en-GB" dirty="0" smtClean="0"/>
              <a:t>Caution about assumptions that can be made of simplifying having voice of one or two users/carers/public as being 'representative' of wider view (R2). But also not to use this as a reason for not involving users/carers (R6).</a:t>
            </a:r>
            <a:endParaRPr lang="en-GB" b="0" dirty="0" smtClean="0"/>
          </a:p>
          <a:p>
            <a:endParaRPr lang="en-GB" b="0" dirty="0"/>
          </a:p>
        </p:txBody>
      </p:sp>
      <p:sp>
        <p:nvSpPr>
          <p:cNvPr id="4" name="Slide Number Placeholder 3"/>
          <p:cNvSpPr>
            <a:spLocks noGrp="1"/>
          </p:cNvSpPr>
          <p:nvPr>
            <p:ph type="sldNum" sz="quarter" idx="10"/>
          </p:nvPr>
        </p:nvSpPr>
        <p:spPr/>
        <p:txBody>
          <a:bodyPr/>
          <a:lstStyle/>
          <a:p>
            <a:pPr>
              <a:defRPr/>
            </a:pPr>
            <a:fld id="{C2A63384-8A89-472A-BD72-065FEF8EF309}" type="slidenum">
              <a:rPr lang="en-US" smtClean="0"/>
              <a:pPr>
                <a:defRPr/>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Title slide"/>
          <p:cNvPicPr>
            <a:picLocks noChangeAspect="1" noChangeArrowheads="1"/>
          </p:cNvPicPr>
          <p:nvPr userDrawn="1"/>
        </p:nvPicPr>
        <p:blipFill>
          <a:blip r:embed="rId2" cstate="print"/>
          <a:srcRect/>
          <a:stretch>
            <a:fillRect/>
          </a:stretch>
        </p:blipFill>
        <p:spPr bwMode="auto">
          <a:xfrm>
            <a:off x="0" y="-4763"/>
            <a:ext cx="9145588" cy="6867526"/>
          </a:xfrm>
          <a:prstGeom prst="rect">
            <a:avLst/>
          </a:prstGeom>
          <a:noFill/>
          <a:ln w="9525">
            <a:noFill/>
            <a:miter lim="800000"/>
            <a:headEnd/>
            <a:tailEnd/>
          </a:ln>
        </p:spPr>
      </p:pic>
      <p:sp>
        <p:nvSpPr>
          <p:cNvPr id="2" name="Title 1"/>
          <p:cNvSpPr>
            <a:spLocks noGrp="1"/>
          </p:cNvSpPr>
          <p:nvPr>
            <p:ph type="ctrTitle"/>
          </p:nvPr>
        </p:nvSpPr>
        <p:spPr>
          <a:xfrm>
            <a:off x="685800" y="1571612"/>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214686"/>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5" name="Date Placeholder 3"/>
          <p:cNvSpPr>
            <a:spLocks noGrp="1"/>
          </p:cNvSpPr>
          <p:nvPr>
            <p:ph type="dt" sz="half" idx="10"/>
          </p:nvPr>
        </p:nvSpPr>
        <p:spPr/>
        <p:txBody>
          <a:bodyPr/>
          <a:lstStyle>
            <a:lvl1pPr>
              <a:defRPr/>
            </a:lvl1pPr>
          </a:lstStyle>
          <a:p>
            <a:pPr>
              <a:defRPr/>
            </a:pPr>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29B6BF8B-0351-441E-8BF5-5C5E3A68F881}" type="slidenum">
              <a:rPr lang="en-GB"/>
              <a:pPr>
                <a:defRPr/>
              </a:pPr>
              <a:t>‹#›</a:t>
            </a:fld>
            <a:endParaRPr lang="en-GB" dirty="0"/>
          </a:p>
        </p:txBody>
      </p:sp>
    </p:spTree>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4072E65D-F2BF-4F22-896A-B96D997FA15C}" type="slidenum">
              <a:rPr lang="en-GB"/>
              <a:pPr>
                <a:defRPr/>
              </a:pPr>
              <a:t>‹#›</a:t>
            </a:fld>
            <a:endParaRPr lang="en-GB" dirty="0"/>
          </a:p>
        </p:txBody>
      </p:sp>
    </p:spTree>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9327FCD1-26F6-4B0E-A0B4-167CDDD492C8}" type="slidenum">
              <a:rPr lang="en-GB"/>
              <a:pPr>
                <a:defRPr/>
              </a:pPr>
              <a:t>‹#›</a:t>
            </a:fld>
            <a:endParaRPr lang="en-GB" dirty="0"/>
          </a:p>
        </p:txBody>
      </p:sp>
    </p:spTree>
  </p:cSld>
  <p:clrMapOvr>
    <a:masterClrMapping/>
  </p:clrMapOvr>
  <p:transition spd="med">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7B7C6E3A-6F1D-445A-9D45-B4A27A68F225}" type="datetimeFigureOut">
              <a:rPr lang="en-US"/>
              <a:pPr>
                <a:defRPr/>
              </a:pPr>
              <a:t>11/10/2010</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332D809-1437-49AA-90E0-4587B2C4FD20}" type="slidenum">
              <a:rPr lang="en-GB"/>
              <a:pPr>
                <a:defRPr/>
              </a:pPr>
              <a:t>‹#›</a:t>
            </a:fld>
            <a:endParaRPr lang="en-GB"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13985C76-B527-4DE5-B024-73F55001AF25}" type="datetimeFigureOut">
              <a:rPr lang="en-US"/>
              <a:pPr>
                <a:defRPr/>
              </a:pPr>
              <a:t>11/10/2010</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DF76906D-1C01-459E-BED7-82F06086587C}" type="slidenum">
              <a:rPr lang="en-GB"/>
              <a:pPr>
                <a:defRPr/>
              </a:pPr>
              <a:t>‹#›</a:t>
            </a:fld>
            <a:endParaRPr lang="en-GB"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44E31A2-3607-4A26-AFBF-6DC1FD55F88D}" type="datetimeFigureOut">
              <a:rPr lang="en-US"/>
              <a:pPr>
                <a:defRPr/>
              </a:pPr>
              <a:t>11/10/2010</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7728BB18-1588-40D6-928E-C17C0B91E48A}" type="slidenum">
              <a:rPr lang="en-GB"/>
              <a:pPr>
                <a:defRPr/>
              </a:pPr>
              <a:t>‹#›</a:t>
            </a:fld>
            <a:endParaRPr lang="en-GB"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AD52464F-DAE7-41B3-9F64-AE12BBEF378F}" type="datetimeFigureOut">
              <a:rPr lang="en-US"/>
              <a:pPr>
                <a:defRPr/>
              </a:pPr>
              <a:t>11/10/2010</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ACB00733-FD61-4916-BF07-1F58C46E7012}" type="slidenum">
              <a:rPr lang="en-GB"/>
              <a:pPr>
                <a:defRPr/>
              </a:pPr>
              <a:t>‹#›</a:t>
            </a:fld>
            <a:endParaRPr lang="en-GB"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A91961BC-42CA-4278-8256-3217BB461829}" type="datetimeFigureOut">
              <a:rPr lang="en-US"/>
              <a:pPr>
                <a:defRPr/>
              </a:pPr>
              <a:t>11/10/2010</a:t>
            </a:fld>
            <a:endParaRPr lang="en-GB" dirty="0"/>
          </a:p>
        </p:txBody>
      </p:sp>
      <p:sp>
        <p:nvSpPr>
          <p:cNvPr id="8" name="Footer Placeholder 4"/>
          <p:cNvSpPr>
            <a:spLocks noGrp="1"/>
          </p:cNvSpPr>
          <p:nvPr>
            <p:ph type="ftr" sz="quarter" idx="11"/>
          </p:nvPr>
        </p:nvSpPr>
        <p:spPr/>
        <p:txBody>
          <a:bodyPr/>
          <a:lstStyle>
            <a:lvl1pPr>
              <a:defRPr/>
            </a:lvl1pPr>
          </a:lstStyle>
          <a:p>
            <a:pPr>
              <a:defRPr/>
            </a:pPr>
            <a:endParaRPr lang="en-GB" dirty="0"/>
          </a:p>
        </p:txBody>
      </p:sp>
      <p:sp>
        <p:nvSpPr>
          <p:cNvPr id="9" name="Slide Number Placeholder 5"/>
          <p:cNvSpPr>
            <a:spLocks noGrp="1"/>
          </p:cNvSpPr>
          <p:nvPr>
            <p:ph type="sldNum" sz="quarter" idx="12"/>
          </p:nvPr>
        </p:nvSpPr>
        <p:spPr/>
        <p:txBody>
          <a:bodyPr/>
          <a:lstStyle>
            <a:lvl1pPr>
              <a:defRPr/>
            </a:lvl1pPr>
          </a:lstStyle>
          <a:p>
            <a:pPr>
              <a:defRPr/>
            </a:pPr>
            <a:fld id="{7BE7F6DD-0753-4468-9648-76488B9E8696}" type="slidenum">
              <a:rPr lang="en-GB"/>
              <a:pPr>
                <a:defRPr/>
              </a:pPr>
              <a:t>‹#›</a:t>
            </a:fld>
            <a:endParaRPr lang="en-GB"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6725F681-302A-4893-81F0-A5A3F1795C64}" type="datetimeFigureOut">
              <a:rPr lang="en-US"/>
              <a:pPr>
                <a:defRPr/>
              </a:pPr>
              <a:t>11/10/2010</a:t>
            </a:fld>
            <a:endParaRPr lang="en-GB" dirty="0"/>
          </a:p>
        </p:txBody>
      </p:sp>
      <p:sp>
        <p:nvSpPr>
          <p:cNvPr id="4" name="Footer Placeholder 4"/>
          <p:cNvSpPr>
            <a:spLocks noGrp="1"/>
          </p:cNvSpPr>
          <p:nvPr>
            <p:ph type="ftr" sz="quarter" idx="11"/>
          </p:nvPr>
        </p:nvSpPr>
        <p:spPr/>
        <p:txBody>
          <a:bodyPr/>
          <a:lstStyle>
            <a:lvl1pPr>
              <a:defRPr/>
            </a:lvl1pPr>
          </a:lstStyle>
          <a:p>
            <a:pPr>
              <a:defRPr/>
            </a:pPr>
            <a:endParaRPr lang="en-GB" dirty="0"/>
          </a:p>
        </p:txBody>
      </p:sp>
      <p:sp>
        <p:nvSpPr>
          <p:cNvPr id="5" name="Slide Number Placeholder 5"/>
          <p:cNvSpPr>
            <a:spLocks noGrp="1"/>
          </p:cNvSpPr>
          <p:nvPr>
            <p:ph type="sldNum" sz="quarter" idx="12"/>
          </p:nvPr>
        </p:nvSpPr>
        <p:spPr/>
        <p:txBody>
          <a:bodyPr/>
          <a:lstStyle>
            <a:lvl1pPr>
              <a:defRPr/>
            </a:lvl1pPr>
          </a:lstStyle>
          <a:p>
            <a:pPr>
              <a:defRPr/>
            </a:pPr>
            <a:fld id="{F56E4955-F10D-4D75-8819-96AC78AAF903}" type="slidenum">
              <a:rPr lang="en-GB"/>
              <a:pPr>
                <a:defRPr/>
              </a:pPr>
              <a:t>‹#›</a:t>
            </a:fld>
            <a:endParaRPr lang="en-GB"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A7C8F38-60C9-460C-8D7C-A5A33742C508}" type="datetimeFigureOut">
              <a:rPr lang="en-US"/>
              <a:pPr>
                <a:defRPr/>
              </a:pPr>
              <a:t>11/10/2010</a:t>
            </a:fld>
            <a:endParaRPr lang="en-GB" dirty="0"/>
          </a:p>
        </p:txBody>
      </p:sp>
      <p:sp>
        <p:nvSpPr>
          <p:cNvPr id="3" name="Footer Placeholder 4"/>
          <p:cNvSpPr>
            <a:spLocks noGrp="1"/>
          </p:cNvSpPr>
          <p:nvPr>
            <p:ph type="ftr" sz="quarter" idx="11"/>
          </p:nvPr>
        </p:nvSpPr>
        <p:spPr/>
        <p:txBody>
          <a:bodyPr/>
          <a:lstStyle>
            <a:lvl1pPr>
              <a:defRPr/>
            </a:lvl1pPr>
          </a:lstStyle>
          <a:p>
            <a:pPr>
              <a:defRPr/>
            </a:pPr>
            <a:endParaRPr lang="en-GB" dirty="0"/>
          </a:p>
        </p:txBody>
      </p:sp>
      <p:sp>
        <p:nvSpPr>
          <p:cNvPr id="4" name="Slide Number Placeholder 5"/>
          <p:cNvSpPr>
            <a:spLocks noGrp="1"/>
          </p:cNvSpPr>
          <p:nvPr>
            <p:ph type="sldNum" sz="quarter" idx="12"/>
          </p:nvPr>
        </p:nvSpPr>
        <p:spPr/>
        <p:txBody>
          <a:bodyPr/>
          <a:lstStyle>
            <a:lvl1pPr>
              <a:defRPr/>
            </a:lvl1pPr>
          </a:lstStyle>
          <a:p>
            <a:pPr>
              <a:defRPr/>
            </a:pPr>
            <a:fld id="{E3A34C02-A2B3-407D-9627-1C2F9AE36975}" type="slidenum">
              <a:rPr lang="en-GB"/>
              <a:pPr>
                <a:defRPr/>
              </a:pPr>
              <a:t>‹#›</a:t>
            </a:fld>
            <a:endParaRPr lang="en-GB"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2FFC446-8B92-46D7-B28F-207300EF9BBD}" type="datetimeFigureOut">
              <a:rPr lang="en-US"/>
              <a:pPr>
                <a:defRPr/>
              </a:pPr>
              <a:t>11/10/2010</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3E1A3AFD-D73E-4223-88B8-29E3F3C2485A}"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0EAFA9FB-B531-44D5-842B-F94FE92A6FB2}" type="slidenum">
              <a:rPr lang="en-GB"/>
              <a:pPr>
                <a:defRPr/>
              </a:pPr>
              <a:t>‹#›</a:t>
            </a:fld>
            <a:endParaRPr lang="en-GB" dirty="0"/>
          </a:p>
        </p:txBody>
      </p:sp>
    </p:spTree>
  </p:cSld>
  <p:clrMapOvr>
    <a:masterClrMapping/>
  </p:clrMapOvr>
  <p:transition spd="med">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FED12BB-A5FB-4F09-A5D7-EA1BDC3AC899}" type="datetimeFigureOut">
              <a:rPr lang="en-US"/>
              <a:pPr>
                <a:defRPr/>
              </a:pPr>
              <a:t>11/10/2010</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06311A9C-9F17-4CF8-B11E-C9EB845CFB8C}" type="slidenum">
              <a:rPr lang="en-GB"/>
              <a:pPr>
                <a:defRPr/>
              </a:pPr>
              <a:t>‹#›</a:t>
            </a:fld>
            <a:endParaRPr lang="en-GB"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D70A83DC-FC8F-4677-AF23-F1EE674F730F}" type="datetimeFigureOut">
              <a:rPr lang="en-US"/>
              <a:pPr>
                <a:defRPr/>
              </a:pPr>
              <a:t>11/10/2010</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6DF8E544-045F-494D-AF44-41DADD241FF8}" type="slidenum">
              <a:rPr lang="en-GB"/>
              <a:pPr>
                <a:defRPr/>
              </a:pPr>
              <a:t>‹#›</a:t>
            </a:fld>
            <a:endParaRPr lang="en-GB"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F81CAEC5-CDCD-4BFC-A348-7E871C868610}" type="datetimeFigureOut">
              <a:rPr lang="en-US"/>
              <a:pPr>
                <a:defRPr/>
              </a:pPr>
              <a:t>11/10/2010</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4130F5FF-3032-440B-BFD7-567A69D1EC97}" type="slidenum">
              <a:rPr lang="en-GB"/>
              <a:pPr>
                <a:defRPr/>
              </a:pPr>
              <a:t>‹#›</a:t>
            </a:fld>
            <a:endParaRPr lang="en-GB"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854E3BA8-F958-4BCE-A5A3-AA8B5DB5904D}" type="datetimeFigureOut">
              <a:rPr lang="en-US"/>
              <a:pPr>
                <a:defRPr/>
              </a:pPr>
              <a:t>11/10/2010</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73876057-4AA9-4644-977E-18B6722B3973}" type="slidenum">
              <a:rPr lang="en-GB"/>
              <a:pPr>
                <a:defRPr/>
              </a:pPr>
              <a:t>‹#›</a:t>
            </a:fld>
            <a:endParaRPr lang="en-GB"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lvl1pPr>
              <a:defRPr/>
            </a:lvl1pPr>
          </a:lstStyle>
          <a:p>
            <a:pPr>
              <a:defRPr/>
            </a:pPr>
            <a:fld id="{35DCE40E-4924-414B-A571-D087048583EA}" type="datetimeFigureOut">
              <a:rPr lang="en-US"/>
              <a:pPr>
                <a:defRPr/>
              </a:pPr>
              <a:t>11/10/2010</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80667589-1BBC-4194-8AAC-250FC79B6521}" type="slidenum">
              <a:rPr lang="en-GB"/>
              <a:pPr>
                <a:defRPr/>
              </a:pPr>
              <a:t>‹#›</a:t>
            </a:fld>
            <a:endParaRPr lang="en-GB"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F12CF64-38C4-4AD8-B9D2-616703724531}" type="datetimeFigureOut">
              <a:rPr lang="en-US"/>
              <a:pPr>
                <a:defRPr/>
              </a:pPr>
              <a:t>11/10/2010</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0674BD59-F19D-4AFC-833E-8FE53EB481CF}" type="slidenum">
              <a:rPr lang="en-GB"/>
              <a:pPr>
                <a:defRPr/>
              </a:pPr>
              <a:t>‹#›</a:t>
            </a:fld>
            <a:endParaRPr lang="en-GB"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D9386429-436E-4F87-94A5-7DC00A5146D5}" type="datetimeFigureOut">
              <a:rPr lang="en-US"/>
              <a:pPr>
                <a:defRPr/>
              </a:pPr>
              <a:t>11/10/2010</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0859D873-EA7E-403D-9D1C-6A3292293FA3}" type="slidenum">
              <a:rPr lang="en-GB"/>
              <a:pPr>
                <a:defRPr/>
              </a:pPr>
              <a:t>‹#›</a:t>
            </a:fld>
            <a:endParaRPr lang="en-GB"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96735526-89EC-45E9-81C4-88131BF9163D}" type="datetimeFigureOut">
              <a:rPr lang="en-US"/>
              <a:pPr>
                <a:defRPr/>
              </a:pPr>
              <a:t>11/10/2010</a:t>
            </a:fld>
            <a:endParaRPr lang="en-GB" dirty="0"/>
          </a:p>
        </p:txBody>
      </p:sp>
      <p:sp>
        <p:nvSpPr>
          <p:cNvPr id="8" name="Footer Placeholder 4"/>
          <p:cNvSpPr>
            <a:spLocks noGrp="1"/>
          </p:cNvSpPr>
          <p:nvPr>
            <p:ph type="ftr" sz="quarter" idx="11"/>
          </p:nvPr>
        </p:nvSpPr>
        <p:spPr/>
        <p:txBody>
          <a:bodyPr/>
          <a:lstStyle>
            <a:lvl1pPr>
              <a:defRPr/>
            </a:lvl1pPr>
          </a:lstStyle>
          <a:p>
            <a:pPr>
              <a:defRPr/>
            </a:pPr>
            <a:endParaRPr lang="en-GB" dirty="0"/>
          </a:p>
        </p:txBody>
      </p:sp>
      <p:sp>
        <p:nvSpPr>
          <p:cNvPr id="9" name="Slide Number Placeholder 5"/>
          <p:cNvSpPr>
            <a:spLocks noGrp="1"/>
          </p:cNvSpPr>
          <p:nvPr>
            <p:ph type="sldNum" sz="quarter" idx="12"/>
          </p:nvPr>
        </p:nvSpPr>
        <p:spPr/>
        <p:txBody>
          <a:bodyPr/>
          <a:lstStyle>
            <a:lvl1pPr>
              <a:defRPr/>
            </a:lvl1pPr>
          </a:lstStyle>
          <a:p>
            <a:pPr>
              <a:defRPr/>
            </a:pPr>
            <a:fld id="{53692F8B-BC2E-440A-9ED8-44DB1FB9FEAB}" type="slidenum">
              <a:rPr lang="en-GB"/>
              <a:pPr>
                <a:defRPr/>
              </a:pPr>
              <a:t>‹#›</a:t>
            </a:fld>
            <a:endParaRPr lang="en-GB"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DF5DCE89-8D13-469A-99AE-5B05139C38CA}" type="datetimeFigureOut">
              <a:rPr lang="en-US"/>
              <a:pPr>
                <a:defRPr/>
              </a:pPr>
              <a:t>11/10/2010</a:t>
            </a:fld>
            <a:endParaRPr lang="en-GB" dirty="0"/>
          </a:p>
        </p:txBody>
      </p:sp>
      <p:sp>
        <p:nvSpPr>
          <p:cNvPr id="4" name="Footer Placeholder 4"/>
          <p:cNvSpPr>
            <a:spLocks noGrp="1"/>
          </p:cNvSpPr>
          <p:nvPr>
            <p:ph type="ftr" sz="quarter" idx="11"/>
          </p:nvPr>
        </p:nvSpPr>
        <p:spPr/>
        <p:txBody>
          <a:bodyPr/>
          <a:lstStyle>
            <a:lvl1pPr>
              <a:defRPr/>
            </a:lvl1pPr>
          </a:lstStyle>
          <a:p>
            <a:pPr>
              <a:defRPr/>
            </a:pPr>
            <a:endParaRPr lang="en-GB" dirty="0"/>
          </a:p>
        </p:txBody>
      </p:sp>
      <p:sp>
        <p:nvSpPr>
          <p:cNvPr id="5" name="Slide Number Placeholder 5"/>
          <p:cNvSpPr>
            <a:spLocks noGrp="1"/>
          </p:cNvSpPr>
          <p:nvPr>
            <p:ph type="sldNum" sz="quarter" idx="12"/>
          </p:nvPr>
        </p:nvSpPr>
        <p:spPr/>
        <p:txBody>
          <a:bodyPr/>
          <a:lstStyle>
            <a:lvl1pPr>
              <a:defRPr/>
            </a:lvl1pPr>
          </a:lstStyle>
          <a:p>
            <a:pPr>
              <a:defRPr/>
            </a:pPr>
            <a:fld id="{D078657A-CB7E-4068-A7B5-D2C377C97074}" type="slidenum">
              <a:rPr lang="en-GB"/>
              <a:pPr>
                <a:defRPr/>
              </a:pPr>
              <a:t>‹#›</a:t>
            </a:fld>
            <a:endParaRPr lang="en-GB"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B41DF07-43E5-4BD2-8B6F-0D9E84C0EE66}" type="datetimeFigureOut">
              <a:rPr lang="en-US"/>
              <a:pPr>
                <a:defRPr/>
              </a:pPr>
              <a:t>11/10/2010</a:t>
            </a:fld>
            <a:endParaRPr lang="en-GB" dirty="0"/>
          </a:p>
        </p:txBody>
      </p:sp>
      <p:sp>
        <p:nvSpPr>
          <p:cNvPr id="3" name="Footer Placeholder 4"/>
          <p:cNvSpPr>
            <a:spLocks noGrp="1"/>
          </p:cNvSpPr>
          <p:nvPr>
            <p:ph type="ftr" sz="quarter" idx="11"/>
          </p:nvPr>
        </p:nvSpPr>
        <p:spPr/>
        <p:txBody>
          <a:bodyPr/>
          <a:lstStyle>
            <a:lvl1pPr>
              <a:defRPr/>
            </a:lvl1pPr>
          </a:lstStyle>
          <a:p>
            <a:pPr>
              <a:defRPr/>
            </a:pPr>
            <a:endParaRPr lang="en-GB" dirty="0"/>
          </a:p>
        </p:txBody>
      </p:sp>
      <p:sp>
        <p:nvSpPr>
          <p:cNvPr id="4" name="Slide Number Placeholder 5"/>
          <p:cNvSpPr>
            <a:spLocks noGrp="1"/>
          </p:cNvSpPr>
          <p:nvPr>
            <p:ph type="sldNum" sz="quarter" idx="12"/>
          </p:nvPr>
        </p:nvSpPr>
        <p:spPr/>
        <p:txBody>
          <a:bodyPr/>
          <a:lstStyle>
            <a:lvl1pPr>
              <a:defRPr/>
            </a:lvl1pPr>
          </a:lstStyle>
          <a:p>
            <a:pPr>
              <a:defRPr/>
            </a:pPr>
            <a:fld id="{D446673F-B8CB-4B81-A719-ABC6C1CC6798}"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3BA49AC6-CD79-4278-9DA9-25DBDABF91F4}" type="slidenum">
              <a:rPr lang="en-GB"/>
              <a:pPr>
                <a:defRPr/>
              </a:pPr>
              <a:t>‹#›</a:t>
            </a:fld>
            <a:endParaRPr lang="en-GB" dirty="0"/>
          </a:p>
        </p:txBody>
      </p:sp>
    </p:spTree>
  </p:cSld>
  <p:clrMapOvr>
    <a:masterClrMapping/>
  </p:clrMapOvr>
  <p:transition spd="med">
    <p:wipe dir="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76D9B40-100D-4176-B089-A7D9812466D2}" type="datetimeFigureOut">
              <a:rPr lang="en-US"/>
              <a:pPr>
                <a:defRPr/>
              </a:pPr>
              <a:t>11/10/2010</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7D397772-1450-4A87-A9B8-15762256251E}" type="slidenum">
              <a:rPr lang="en-GB"/>
              <a:pPr>
                <a:defRPr/>
              </a:pPr>
              <a:t>‹#›</a:t>
            </a:fld>
            <a:endParaRPr lang="en-GB"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2AD608C-16DF-43F4-8DD4-8F9BC9042F5A}" type="datetimeFigureOut">
              <a:rPr lang="en-US"/>
              <a:pPr>
                <a:defRPr/>
              </a:pPr>
              <a:t>11/10/2010</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3DF26DB5-72AB-4CD3-A043-6DC371AA282D}" type="slidenum">
              <a:rPr lang="en-GB"/>
              <a:pPr>
                <a:defRPr/>
              </a:pPr>
              <a:t>‹#›</a:t>
            </a:fld>
            <a:endParaRPr lang="en-GB"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0B85A4DF-E372-475B-89DB-41736D9A4710}" type="datetimeFigureOut">
              <a:rPr lang="en-US"/>
              <a:pPr>
                <a:defRPr/>
              </a:pPr>
              <a:t>11/10/2010</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646D5F5C-F884-425F-80F1-AECEFD3A79D3}" type="slidenum">
              <a:rPr lang="en-GB"/>
              <a:pPr>
                <a:defRPr/>
              </a:pPr>
              <a:t>‹#›</a:t>
            </a:fld>
            <a:endParaRPr lang="en-GB"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F24064CB-3AF4-4526-B47B-D7CC4CA65B97}" type="datetimeFigureOut">
              <a:rPr lang="en-US"/>
              <a:pPr>
                <a:defRPr/>
              </a:pPr>
              <a:t>11/10/2010</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3E77D858-D3F8-4FD3-B684-BD0AFA3125F4}" type="slidenum">
              <a:rPr lang="en-GB"/>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E9A87AAD-DA76-4CE3-834A-C40C70F2607D}" type="slidenum">
              <a:rPr lang="en-GB"/>
              <a:pPr>
                <a:defRPr/>
              </a:pPr>
              <a:t>‹#›</a:t>
            </a:fld>
            <a:endParaRPr lang="en-GB" dirty="0"/>
          </a:p>
        </p:txBody>
      </p:sp>
    </p:spTree>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fld id="{EEAC3897-DFCB-4587-A075-76EC70B82DF8}" type="slidenum">
              <a:rPr lang="en-GB"/>
              <a:pPr>
                <a:defRPr/>
              </a:pPr>
              <a:t>‹#›</a:t>
            </a:fld>
            <a:endParaRPr lang="en-GB" dirty="0"/>
          </a:p>
        </p:txBody>
      </p:sp>
    </p:spTree>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fld id="{61613C61-C6C5-4C98-8408-504FE17453B0}" type="slidenum">
              <a:rPr lang="en-GB"/>
              <a:pPr>
                <a:defRPr/>
              </a:pPr>
              <a:t>‹#›</a:t>
            </a:fld>
            <a:endParaRPr lang="en-GB" dirty="0"/>
          </a:p>
        </p:txBody>
      </p:sp>
    </p:spTree>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fld id="{DA1E530C-C53A-44D6-9BD3-423ED0B4F6E2}" type="slidenum">
              <a:rPr lang="en-GB"/>
              <a:pPr>
                <a:defRPr/>
              </a:pPr>
              <a:t>‹#›</a:t>
            </a:fld>
            <a:endParaRPr lang="en-GB" dirty="0"/>
          </a:p>
        </p:txBody>
      </p:sp>
    </p:spTree>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5CF68142-2649-4F0D-B5B9-D2AD38DE0FD1}" type="slidenum">
              <a:rPr lang="en-GB"/>
              <a:pPr>
                <a:defRPr/>
              </a:pPr>
              <a:t>‹#›</a:t>
            </a:fld>
            <a:endParaRPr lang="en-GB" dirty="0"/>
          </a:p>
        </p:txBody>
      </p:sp>
    </p:spTree>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B391DD70-675C-4BC4-9870-3297DB015A25}" type="slidenum">
              <a:rPr lang="en-GB"/>
              <a:pPr>
                <a:defRPr/>
              </a:pPr>
              <a:t>‹#›</a:t>
            </a:fld>
            <a:endParaRPr lang="en-GB" dirty="0"/>
          </a:p>
        </p:txBody>
      </p:sp>
    </p:spTree>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6" descr="Title slide"/>
          <p:cNvPicPr>
            <a:picLocks noChangeAspect="1" noChangeArrowheads="1"/>
          </p:cNvPicPr>
          <p:nvPr userDrawn="1"/>
        </p:nvPicPr>
        <p:blipFill>
          <a:blip r:embed="rId13" cstate="print"/>
          <a:srcRect/>
          <a:stretch>
            <a:fillRect/>
          </a:stretch>
        </p:blipFill>
        <p:spPr bwMode="auto">
          <a:xfrm>
            <a:off x="0" y="-4763"/>
            <a:ext cx="9145588" cy="6867526"/>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GB"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dirty="0"/>
          </a:p>
        </p:txBody>
      </p:sp>
      <p:sp>
        <p:nvSpPr>
          <p:cNvPr id="1030" name="Rectangle 6"/>
          <p:cNvSpPr>
            <a:spLocks noGrp="1" noChangeArrowheads="1"/>
          </p:cNvSpPr>
          <p:nvPr>
            <p:ph type="sldNum" sz="quarter" idx="4"/>
          </p:nvPr>
        </p:nvSpPr>
        <p:spPr bwMode="auto">
          <a:xfrm>
            <a:off x="3500438" y="6215063"/>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64456D23-7B73-49AB-8D7F-1F0274C7E1C5}"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967" r:id="rId1"/>
    <p:sldLayoutId id="2147483935" r:id="rId2"/>
    <p:sldLayoutId id="2147483936" r:id="rId3"/>
    <p:sldLayoutId id="2147483937" r:id="rId4"/>
    <p:sldLayoutId id="2147483938" r:id="rId5"/>
    <p:sldLayoutId id="2147483939" r:id="rId6"/>
    <p:sldLayoutId id="2147483940" r:id="rId7"/>
    <p:sldLayoutId id="2147483941" r:id="rId8"/>
    <p:sldLayoutId id="2147483942" r:id="rId9"/>
    <p:sldLayoutId id="2147483943" r:id="rId10"/>
    <p:sldLayoutId id="2147483944" r:id="rId11"/>
  </p:sldLayoutIdLst>
  <p:transition spd="med">
    <p:wipe dir="r"/>
  </p:transition>
  <p:txStyles>
    <p:titleStyle>
      <a:lvl1pPr algn="l" rtl="0" eaLnBrk="0" fontAlgn="base" hangingPunct="0">
        <a:spcBef>
          <a:spcPct val="0"/>
        </a:spcBef>
        <a:spcAft>
          <a:spcPct val="0"/>
        </a:spcAft>
        <a:defRPr sz="4400">
          <a:solidFill>
            <a:srgbClr val="FF0000"/>
          </a:solidFill>
          <a:latin typeface="+mj-lt"/>
          <a:ea typeface="+mj-ea"/>
          <a:cs typeface="+mj-cs"/>
        </a:defRPr>
      </a:lvl1pPr>
      <a:lvl2pPr algn="l" rtl="0" eaLnBrk="0" fontAlgn="base" hangingPunct="0">
        <a:spcBef>
          <a:spcPct val="0"/>
        </a:spcBef>
        <a:spcAft>
          <a:spcPct val="0"/>
        </a:spcAft>
        <a:defRPr sz="4400">
          <a:solidFill>
            <a:srgbClr val="FF0000"/>
          </a:solidFill>
          <a:latin typeface="Arial" charset="0"/>
        </a:defRPr>
      </a:lvl2pPr>
      <a:lvl3pPr algn="l" rtl="0" eaLnBrk="0" fontAlgn="base" hangingPunct="0">
        <a:spcBef>
          <a:spcPct val="0"/>
        </a:spcBef>
        <a:spcAft>
          <a:spcPct val="0"/>
        </a:spcAft>
        <a:defRPr sz="4400">
          <a:solidFill>
            <a:srgbClr val="FF0000"/>
          </a:solidFill>
          <a:latin typeface="Arial" charset="0"/>
        </a:defRPr>
      </a:lvl3pPr>
      <a:lvl4pPr algn="l" rtl="0" eaLnBrk="0" fontAlgn="base" hangingPunct="0">
        <a:spcBef>
          <a:spcPct val="0"/>
        </a:spcBef>
        <a:spcAft>
          <a:spcPct val="0"/>
        </a:spcAft>
        <a:defRPr sz="4400">
          <a:solidFill>
            <a:srgbClr val="FF0000"/>
          </a:solidFill>
          <a:latin typeface="Arial" charset="0"/>
        </a:defRPr>
      </a:lvl4pPr>
      <a:lvl5pPr algn="l" rtl="0" eaLnBrk="0" fontAlgn="base" hangingPunct="0">
        <a:spcBef>
          <a:spcPct val="0"/>
        </a:spcBef>
        <a:spcAft>
          <a:spcPct val="0"/>
        </a:spcAft>
        <a:defRPr sz="4400">
          <a:solidFill>
            <a:srgbClr val="FF0000"/>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5" descr="General"/>
          <p:cNvPicPr>
            <a:picLocks noChangeAspect="1" noChangeArrowheads="1"/>
          </p:cNvPicPr>
          <p:nvPr userDrawn="1"/>
        </p:nvPicPr>
        <p:blipFill>
          <a:blip r:embed="rId13" cstate="print"/>
          <a:srcRect/>
          <a:stretch>
            <a:fillRect/>
          </a:stretch>
        </p:blipFill>
        <p:spPr bwMode="auto">
          <a:xfrm>
            <a:off x="0" y="-4763"/>
            <a:ext cx="9145588" cy="6867526"/>
          </a:xfrm>
          <a:prstGeom prst="rect">
            <a:avLst/>
          </a:prstGeom>
          <a:noFill/>
          <a:ln w="9525">
            <a:noFill/>
            <a:miter lim="800000"/>
            <a:headEnd/>
            <a:tailEnd/>
          </a:ln>
        </p:spPr>
      </p:pic>
      <p:sp>
        <p:nvSpPr>
          <p:cNvPr id="2051"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2052"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21A58B71-C4D4-4A44-98D0-EACEB02AE2A5}" type="datetimeFigureOut">
              <a:rPr lang="en-US"/>
              <a:pPr>
                <a:defRPr/>
              </a:pPr>
              <a:t>11/10/2010</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F5676C6-F6D9-4580-A541-A26EDFC398D5}"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945" r:id="rId1"/>
    <p:sldLayoutId id="2147483946" r:id="rId2"/>
    <p:sldLayoutId id="2147483947" r:id="rId3"/>
    <p:sldLayoutId id="2147483948" r:id="rId4"/>
    <p:sldLayoutId id="2147483949" r:id="rId5"/>
    <p:sldLayoutId id="2147483950" r:id="rId6"/>
    <p:sldLayoutId id="2147483951" r:id="rId7"/>
    <p:sldLayoutId id="2147483952" r:id="rId8"/>
    <p:sldLayoutId id="2147483953" r:id="rId9"/>
    <p:sldLayoutId id="2147483954" r:id="rId10"/>
    <p:sldLayoutId id="2147483955" r:id="rId11"/>
  </p:sldLayoutIdLst>
  <p:txStyles>
    <p:titleStyle>
      <a:lvl1pPr algn="l" rtl="0" eaLnBrk="0" fontAlgn="base" hangingPunct="0">
        <a:spcBef>
          <a:spcPct val="0"/>
        </a:spcBef>
        <a:spcAft>
          <a:spcPct val="0"/>
        </a:spcAft>
        <a:defRPr sz="4400" kern="1200">
          <a:solidFill>
            <a:srgbClr val="FF0000"/>
          </a:solidFill>
          <a:latin typeface="Arial" pitchFamily="34" charset="0"/>
          <a:ea typeface="+mj-ea"/>
          <a:cs typeface="Arial" pitchFamily="34" charset="0"/>
        </a:defRPr>
      </a:lvl1pPr>
      <a:lvl2pPr algn="l" rtl="0" eaLnBrk="0" fontAlgn="base" hangingPunct="0">
        <a:spcBef>
          <a:spcPct val="0"/>
        </a:spcBef>
        <a:spcAft>
          <a:spcPct val="0"/>
        </a:spcAft>
        <a:defRPr sz="4400">
          <a:solidFill>
            <a:srgbClr val="FF0000"/>
          </a:solidFill>
          <a:latin typeface="Arial" charset="0"/>
          <a:cs typeface="Arial" charset="0"/>
        </a:defRPr>
      </a:lvl2pPr>
      <a:lvl3pPr algn="l" rtl="0" eaLnBrk="0" fontAlgn="base" hangingPunct="0">
        <a:spcBef>
          <a:spcPct val="0"/>
        </a:spcBef>
        <a:spcAft>
          <a:spcPct val="0"/>
        </a:spcAft>
        <a:defRPr sz="4400">
          <a:solidFill>
            <a:srgbClr val="FF0000"/>
          </a:solidFill>
          <a:latin typeface="Arial" charset="0"/>
          <a:cs typeface="Arial" charset="0"/>
        </a:defRPr>
      </a:lvl3pPr>
      <a:lvl4pPr algn="l" rtl="0" eaLnBrk="0" fontAlgn="base" hangingPunct="0">
        <a:spcBef>
          <a:spcPct val="0"/>
        </a:spcBef>
        <a:spcAft>
          <a:spcPct val="0"/>
        </a:spcAft>
        <a:defRPr sz="4400">
          <a:solidFill>
            <a:srgbClr val="FF0000"/>
          </a:solidFill>
          <a:latin typeface="Arial" charset="0"/>
          <a:cs typeface="Arial" charset="0"/>
        </a:defRPr>
      </a:lvl4pPr>
      <a:lvl5pPr algn="l" rtl="0" eaLnBrk="0" fontAlgn="base" hangingPunct="0">
        <a:spcBef>
          <a:spcPct val="0"/>
        </a:spcBef>
        <a:spcAft>
          <a:spcPct val="0"/>
        </a:spcAft>
        <a:defRPr sz="4400">
          <a:solidFill>
            <a:srgbClr val="FF0000"/>
          </a:solidFill>
          <a:latin typeface="Arial" charset="0"/>
          <a:cs typeface="Arial" charset="0"/>
        </a:defRPr>
      </a:lvl5pPr>
      <a:lvl6pPr marL="457200" algn="l" rtl="0" fontAlgn="base">
        <a:spcBef>
          <a:spcPct val="0"/>
        </a:spcBef>
        <a:spcAft>
          <a:spcPct val="0"/>
        </a:spcAft>
        <a:defRPr sz="4400">
          <a:solidFill>
            <a:srgbClr val="FF0000"/>
          </a:solidFill>
          <a:latin typeface="Arial" charset="0"/>
          <a:cs typeface="Arial" charset="0"/>
        </a:defRPr>
      </a:lvl6pPr>
      <a:lvl7pPr marL="914400" algn="l" rtl="0" fontAlgn="base">
        <a:spcBef>
          <a:spcPct val="0"/>
        </a:spcBef>
        <a:spcAft>
          <a:spcPct val="0"/>
        </a:spcAft>
        <a:defRPr sz="4400">
          <a:solidFill>
            <a:srgbClr val="FF0000"/>
          </a:solidFill>
          <a:latin typeface="Arial" charset="0"/>
          <a:cs typeface="Arial" charset="0"/>
        </a:defRPr>
      </a:lvl7pPr>
      <a:lvl8pPr marL="1371600" algn="l" rtl="0" fontAlgn="base">
        <a:spcBef>
          <a:spcPct val="0"/>
        </a:spcBef>
        <a:spcAft>
          <a:spcPct val="0"/>
        </a:spcAft>
        <a:defRPr sz="4400">
          <a:solidFill>
            <a:srgbClr val="FF0000"/>
          </a:solidFill>
          <a:latin typeface="Arial" charset="0"/>
          <a:cs typeface="Arial" charset="0"/>
        </a:defRPr>
      </a:lvl8pPr>
      <a:lvl9pPr marL="1828800" algn="l" rtl="0" fontAlgn="base">
        <a:spcBef>
          <a:spcPct val="0"/>
        </a:spcBef>
        <a:spcAft>
          <a:spcPct val="0"/>
        </a:spcAft>
        <a:defRPr sz="4400">
          <a:solidFill>
            <a:srgbClr val="FF0000"/>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074" name="Picture 9" descr="General 2"/>
          <p:cNvPicPr>
            <a:picLocks noChangeAspect="1" noChangeArrowheads="1"/>
          </p:cNvPicPr>
          <p:nvPr userDrawn="1"/>
        </p:nvPicPr>
        <p:blipFill>
          <a:blip r:embed="rId13" cstate="print"/>
          <a:srcRect/>
          <a:stretch>
            <a:fillRect/>
          </a:stretch>
        </p:blipFill>
        <p:spPr bwMode="auto">
          <a:xfrm>
            <a:off x="0" y="-4763"/>
            <a:ext cx="9145588" cy="6867526"/>
          </a:xfrm>
          <a:prstGeom prst="rect">
            <a:avLst/>
          </a:prstGeom>
          <a:noFill/>
          <a:ln w="9525">
            <a:noFill/>
            <a:miter lim="800000"/>
            <a:headEnd/>
            <a:tailEnd/>
          </a:ln>
        </p:spPr>
      </p:pic>
      <p:sp>
        <p:nvSpPr>
          <p:cNvPr id="3075"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3076"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5423B8EB-F4AB-4BD4-98ED-A6196314A731}" type="datetimeFigureOut">
              <a:rPr lang="en-US"/>
              <a:pPr>
                <a:defRPr/>
              </a:pPr>
              <a:t>11/10/2010</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B155572-526E-40CC-8811-AB2EC7EFDBD5}"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956" r:id="rId1"/>
    <p:sldLayoutId id="2147483957" r:id="rId2"/>
    <p:sldLayoutId id="2147483958" r:id="rId3"/>
    <p:sldLayoutId id="2147483959" r:id="rId4"/>
    <p:sldLayoutId id="2147483960" r:id="rId5"/>
    <p:sldLayoutId id="2147483961" r:id="rId6"/>
    <p:sldLayoutId id="2147483962" r:id="rId7"/>
    <p:sldLayoutId id="2147483963" r:id="rId8"/>
    <p:sldLayoutId id="2147483964" r:id="rId9"/>
    <p:sldLayoutId id="2147483965" r:id="rId10"/>
    <p:sldLayoutId id="2147483966" r:id="rId11"/>
  </p:sldLayoutIdLst>
  <p:txStyles>
    <p:titleStyle>
      <a:lvl1pPr algn="l" rtl="0" eaLnBrk="0" fontAlgn="base" hangingPunct="0">
        <a:spcBef>
          <a:spcPct val="0"/>
        </a:spcBef>
        <a:spcAft>
          <a:spcPct val="0"/>
        </a:spcAft>
        <a:defRPr sz="4400" kern="1200">
          <a:solidFill>
            <a:srgbClr val="FF0000"/>
          </a:solidFill>
          <a:latin typeface="Arial" pitchFamily="34" charset="0"/>
          <a:ea typeface="+mj-ea"/>
          <a:cs typeface="Arial" pitchFamily="34" charset="0"/>
        </a:defRPr>
      </a:lvl1pPr>
      <a:lvl2pPr algn="l" rtl="0" eaLnBrk="0" fontAlgn="base" hangingPunct="0">
        <a:spcBef>
          <a:spcPct val="0"/>
        </a:spcBef>
        <a:spcAft>
          <a:spcPct val="0"/>
        </a:spcAft>
        <a:defRPr sz="4400">
          <a:solidFill>
            <a:srgbClr val="FF0000"/>
          </a:solidFill>
          <a:latin typeface="Arial" charset="0"/>
          <a:cs typeface="Arial" charset="0"/>
        </a:defRPr>
      </a:lvl2pPr>
      <a:lvl3pPr algn="l" rtl="0" eaLnBrk="0" fontAlgn="base" hangingPunct="0">
        <a:spcBef>
          <a:spcPct val="0"/>
        </a:spcBef>
        <a:spcAft>
          <a:spcPct val="0"/>
        </a:spcAft>
        <a:defRPr sz="4400">
          <a:solidFill>
            <a:srgbClr val="FF0000"/>
          </a:solidFill>
          <a:latin typeface="Arial" charset="0"/>
          <a:cs typeface="Arial" charset="0"/>
        </a:defRPr>
      </a:lvl3pPr>
      <a:lvl4pPr algn="l" rtl="0" eaLnBrk="0" fontAlgn="base" hangingPunct="0">
        <a:spcBef>
          <a:spcPct val="0"/>
        </a:spcBef>
        <a:spcAft>
          <a:spcPct val="0"/>
        </a:spcAft>
        <a:defRPr sz="4400">
          <a:solidFill>
            <a:srgbClr val="FF0000"/>
          </a:solidFill>
          <a:latin typeface="Arial" charset="0"/>
          <a:cs typeface="Arial" charset="0"/>
        </a:defRPr>
      </a:lvl4pPr>
      <a:lvl5pPr algn="l" rtl="0" eaLnBrk="0" fontAlgn="base" hangingPunct="0">
        <a:spcBef>
          <a:spcPct val="0"/>
        </a:spcBef>
        <a:spcAft>
          <a:spcPct val="0"/>
        </a:spcAft>
        <a:defRPr sz="4400">
          <a:solidFill>
            <a:srgbClr val="FF0000"/>
          </a:solidFill>
          <a:latin typeface="Arial" charset="0"/>
          <a:cs typeface="Arial" charset="0"/>
        </a:defRPr>
      </a:lvl5pPr>
      <a:lvl6pPr marL="457200" algn="l" rtl="0" fontAlgn="base">
        <a:spcBef>
          <a:spcPct val="0"/>
        </a:spcBef>
        <a:spcAft>
          <a:spcPct val="0"/>
        </a:spcAft>
        <a:defRPr sz="4400">
          <a:solidFill>
            <a:srgbClr val="FF0000"/>
          </a:solidFill>
          <a:latin typeface="Arial" charset="0"/>
          <a:cs typeface="Arial" charset="0"/>
        </a:defRPr>
      </a:lvl6pPr>
      <a:lvl7pPr marL="914400" algn="l" rtl="0" fontAlgn="base">
        <a:spcBef>
          <a:spcPct val="0"/>
        </a:spcBef>
        <a:spcAft>
          <a:spcPct val="0"/>
        </a:spcAft>
        <a:defRPr sz="4400">
          <a:solidFill>
            <a:srgbClr val="FF0000"/>
          </a:solidFill>
          <a:latin typeface="Arial" charset="0"/>
          <a:cs typeface="Arial" charset="0"/>
        </a:defRPr>
      </a:lvl7pPr>
      <a:lvl8pPr marL="1371600" algn="l" rtl="0" fontAlgn="base">
        <a:spcBef>
          <a:spcPct val="0"/>
        </a:spcBef>
        <a:spcAft>
          <a:spcPct val="0"/>
        </a:spcAft>
        <a:defRPr sz="4400">
          <a:solidFill>
            <a:srgbClr val="FF0000"/>
          </a:solidFill>
          <a:latin typeface="Arial" charset="0"/>
          <a:cs typeface="Arial" charset="0"/>
        </a:defRPr>
      </a:lvl8pPr>
      <a:lvl9pPr marL="1828800" algn="l" rtl="0" fontAlgn="base">
        <a:spcBef>
          <a:spcPct val="0"/>
        </a:spcBef>
        <a:spcAft>
          <a:spcPct val="0"/>
        </a:spcAft>
        <a:defRPr sz="4400">
          <a:solidFill>
            <a:srgbClr val="FF0000"/>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714356"/>
            <a:ext cx="7886700" cy="2357437"/>
          </a:xfrm>
        </p:spPr>
        <p:txBody>
          <a:bodyPr/>
          <a:lstStyle/>
          <a:p>
            <a:pPr algn="ctr">
              <a:defRPr/>
            </a:pPr>
            <a:r>
              <a:rPr lang="en-GB" sz="3600" b="1" dirty="0" smtClean="0"/>
              <a:t>Preconceptions, power and position: researcher reflections on public involvement in research</a:t>
            </a:r>
            <a:endParaRPr lang="en-GB" sz="3600" dirty="0"/>
          </a:p>
        </p:txBody>
      </p:sp>
      <p:sp>
        <p:nvSpPr>
          <p:cNvPr id="3" name="Subtitle 2"/>
          <p:cNvSpPr>
            <a:spLocks noGrp="1"/>
          </p:cNvSpPr>
          <p:nvPr>
            <p:ph type="subTitle" idx="1"/>
          </p:nvPr>
        </p:nvSpPr>
        <p:spPr>
          <a:xfrm>
            <a:off x="500034" y="3214686"/>
            <a:ext cx="7429500" cy="1785950"/>
          </a:xfrm>
        </p:spPr>
        <p:txBody>
          <a:bodyPr/>
          <a:lstStyle/>
          <a:p>
            <a:r>
              <a:rPr lang="en-GB" sz="2400" b="1" dirty="0" smtClean="0"/>
              <a:t>Katherine Pollard, David Evans</a:t>
            </a:r>
            <a:r>
              <a:rPr lang="en-GB" sz="2400" b="1" smtClean="0"/>
              <a:t>, Jane Dalrymple</a:t>
            </a:r>
            <a:endParaRPr lang="en-GB" sz="2400" b="1" dirty="0" smtClean="0"/>
          </a:p>
          <a:p>
            <a:r>
              <a:rPr lang="en-GB" sz="2400" b="1" dirty="0" smtClean="0"/>
              <a:t>Margaret Miers, Pam Moule, Judith Thomas</a:t>
            </a:r>
            <a:endParaRPr lang="en-US" sz="2400" b="1" dirty="0" smtClean="0"/>
          </a:p>
          <a:p>
            <a:pPr algn="l" eaLnBrk="1" hangingPunct="1">
              <a:spcBef>
                <a:spcPct val="0"/>
              </a:spcBef>
              <a:defRPr/>
            </a:pPr>
            <a:endParaRPr lang="en-GB" sz="1800" b="1" kern="1200" dirty="0" smtClean="0">
              <a:solidFill>
                <a:srgbClr val="000000"/>
              </a:solidFill>
            </a:endParaRPr>
          </a:p>
          <a:p>
            <a:pPr>
              <a:defRPr/>
            </a:pPr>
            <a:endParaRPr lang="en-GB" dirty="0"/>
          </a:p>
        </p:txBody>
      </p:sp>
    </p:spTree>
  </p:cSld>
  <p:clrMapOvr>
    <a:masterClrMapping/>
  </p:clrMapOvr>
  <p:transition spd="med">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5"/>
          <p:cNvSpPr>
            <a:spLocks noGrp="1"/>
          </p:cNvSpPr>
          <p:nvPr>
            <p:ph type="title"/>
          </p:nvPr>
        </p:nvSpPr>
        <p:spPr/>
        <p:txBody>
          <a:bodyPr/>
          <a:lstStyle/>
          <a:p>
            <a:r>
              <a:rPr lang="en-GB" sz="3600" b="1" dirty="0" smtClean="0"/>
              <a:t/>
            </a:r>
            <a:br>
              <a:rPr lang="en-GB" sz="3600" b="1" dirty="0" smtClean="0"/>
            </a:br>
            <a:r>
              <a:rPr lang="en-GB" sz="3600" b="1" dirty="0" smtClean="0"/>
              <a:t>Logistics</a:t>
            </a:r>
            <a:br>
              <a:rPr lang="en-GB" sz="3600" b="1" dirty="0" smtClean="0"/>
            </a:br>
            <a:endParaRPr lang="en-GB" sz="3600" b="1" dirty="0" smtClean="0"/>
          </a:p>
        </p:txBody>
      </p:sp>
      <p:sp>
        <p:nvSpPr>
          <p:cNvPr id="11267" name="Content Placeholder 6"/>
          <p:cNvSpPr>
            <a:spLocks noGrp="1"/>
          </p:cNvSpPr>
          <p:nvPr>
            <p:ph idx="1"/>
          </p:nvPr>
        </p:nvSpPr>
        <p:spPr>
          <a:xfrm>
            <a:off x="457200" y="1571611"/>
            <a:ext cx="8229600" cy="3429025"/>
          </a:xfrm>
        </p:spPr>
        <p:txBody>
          <a:bodyPr/>
          <a:lstStyle/>
          <a:p>
            <a:pPr>
              <a:spcBef>
                <a:spcPts val="800"/>
              </a:spcBef>
            </a:pPr>
            <a:r>
              <a:rPr lang="en-GB" sz="2800" dirty="0" smtClean="0"/>
              <a:t>Added layer of complexity</a:t>
            </a:r>
          </a:p>
          <a:p>
            <a:pPr>
              <a:spcBef>
                <a:spcPts val="800"/>
              </a:spcBef>
            </a:pPr>
            <a:r>
              <a:rPr lang="en-GB" sz="2800" dirty="0" smtClean="0"/>
              <a:t>Hard work</a:t>
            </a:r>
          </a:p>
          <a:p>
            <a:pPr>
              <a:spcBef>
                <a:spcPts val="800"/>
              </a:spcBef>
            </a:pPr>
            <a:r>
              <a:rPr lang="en-GB" sz="2800" dirty="0" smtClean="0"/>
              <a:t>Time consuming</a:t>
            </a:r>
          </a:p>
          <a:p>
            <a:pPr>
              <a:spcBef>
                <a:spcPts val="800"/>
              </a:spcBef>
            </a:pPr>
            <a:r>
              <a:rPr lang="en-GB" sz="2800" dirty="0" smtClean="0"/>
              <a:t>Resource issues</a:t>
            </a:r>
          </a:p>
          <a:p>
            <a:pPr>
              <a:spcBef>
                <a:spcPts val="800"/>
              </a:spcBef>
            </a:pPr>
            <a:r>
              <a:rPr lang="en-GB" sz="2800" dirty="0" smtClean="0"/>
              <a:t>Is involvement sustainable?</a:t>
            </a:r>
          </a:p>
          <a:p>
            <a:pPr lvl="1">
              <a:spcBef>
                <a:spcPts val="800"/>
              </a:spcBef>
              <a:buNone/>
            </a:pPr>
            <a:endParaRPr lang="en-GB" sz="1800" dirty="0" smtClean="0"/>
          </a:p>
          <a:p>
            <a:pPr lvl="1">
              <a:buNone/>
            </a:pPr>
            <a:endParaRPr lang="en-GB" sz="1800" dirty="0" smtClean="0"/>
          </a:p>
        </p:txBody>
      </p:sp>
    </p:spTree>
  </p:cSld>
  <p:clrMapOvr>
    <a:masterClrMapping/>
  </p:clrMapOvr>
  <p:transition spd="med">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key points</a:t>
            </a:r>
            <a:endParaRPr lang="en-US" dirty="0"/>
          </a:p>
        </p:txBody>
      </p:sp>
      <p:sp>
        <p:nvSpPr>
          <p:cNvPr id="3" name="Content Placeholder 2"/>
          <p:cNvSpPr>
            <a:spLocks noGrp="1"/>
          </p:cNvSpPr>
          <p:nvPr>
            <p:ph idx="1"/>
          </p:nvPr>
        </p:nvSpPr>
        <p:spPr>
          <a:xfrm>
            <a:off x="457200" y="1600200"/>
            <a:ext cx="8229600" cy="3845023"/>
          </a:xfrm>
        </p:spPr>
        <p:txBody>
          <a:bodyPr/>
          <a:lstStyle/>
          <a:p>
            <a:r>
              <a:rPr lang="en-GB" dirty="0" smtClean="0"/>
              <a:t>Researcher self-awareness</a:t>
            </a:r>
          </a:p>
          <a:p>
            <a:pPr lvl="1"/>
            <a:r>
              <a:rPr lang="en-GB" dirty="0" smtClean="0"/>
              <a:t>gap between commitment and practice</a:t>
            </a:r>
          </a:p>
          <a:p>
            <a:pPr lvl="1"/>
            <a:r>
              <a:rPr lang="en-GB" dirty="0" smtClean="0"/>
              <a:t>not taking things for granted, e.g. access to resources</a:t>
            </a:r>
          </a:p>
          <a:p>
            <a:r>
              <a:rPr lang="en-GB" dirty="0" smtClean="0"/>
              <a:t>Representativeness – what does this mean?</a:t>
            </a:r>
          </a:p>
          <a:p>
            <a:r>
              <a:rPr lang="en-GB" dirty="0" smtClean="0"/>
              <a:t>Use of narrative methods</a:t>
            </a:r>
          </a:p>
          <a:p>
            <a:endParaRPr lang="en-US" dirty="0"/>
          </a:p>
        </p:txBody>
      </p:sp>
    </p:spTree>
  </p:cSld>
  <p:clrMapOvr>
    <a:masterClrMapping/>
  </p:clrMapOvr>
  <p:transition spd="med">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a:t>
            </a:r>
            <a:endParaRPr lang="en-US" dirty="0"/>
          </a:p>
        </p:txBody>
      </p:sp>
      <p:sp>
        <p:nvSpPr>
          <p:cNvPr id="3" name="Content Placeholder 2"/>
          <p:cNvSpPr>
            <a:spLocks noGrp="1"/>
          </p:cNvSpPr>
          <p:nvPr>
            <p:ph idx="1"/>
          </p:nvPr>
        </p:nvSpPr>
        <p:spPr>
          <a:xfrm>
            <a:off x="457200" y="1500174"/>
            <a:ext cx="8229600" cy="3801033"/>
          </a:xfrm>
        </p:spPr>
        <p:txBody>
          <a:bodyPr/>
          <a:lstStyle/>
          <a:p>
            <a:r>
              <a:rPr lang="en-GB" dirty="0" smtClean="0"/>
              <a:t>Need to question assumptions:</a:t>
            </a:r>
          </a:p>
          <a:p>
            <a:pPr lvl="1"/>
            <a:r>
              <a:rPr lang="en-GB" dirty="0" smtClean="0"/>
              <a:t>what does involvement actually entail?</a:t>
            </a:r>
          </a:p>
          <a:p>
            <a:pPr lvl="1"/>
            <a:r>
              <a:rPr lang="en-GB" dirty="0" smtClean="0"/>
              <a:t>whose knowledge matters?</a:t>
            </a:r>
          </a:p>
          <a:p>
            <a:pPr lvl="1"/>
            <a:r>
              <a:rPr lang="en-GB" dirty="0" smtClean="0"/>
              <a:t>what is research?</a:t>
            </a:r>
          </a:p>
          <a:p>
            <a:r>
              <a:rPr lang="en-GB" dirty="0" smtClean="0"/>
              <a:t>Power balance</a:t>
            </a:r>
          </a:p>
          <a:p>
            <a:r>
              <a:rPr lang="en-GB" dirty="0" smtClean="0"/>
              <a:t>Logistics</a:t>
            </a:r>
          </a:p>
          <a:p>
            <a:r>
              <a:rPr lang="en-GB" dirty="0" smtClean="0"/>
              <a:t>Need for reflection and self-awareness</a:t>
            </a:r>
          </a:p>
          <a:p>
            <a:endParaRPr lang="en-US" dirty="0"/>
          </a:p>
        </p:txBody>
      </p:sp>
    </p:spTree>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End note</a:t>
            </a:r>
            <a:endParaRPr lang="en-US" dirty="0"/>
          </a:p>
        </p:txBody>
      </p:sp>
      <p:sp>
        <p:nvSpPr>
          <p:cNvPr id="3" name="Content Placeholder 2"/>
          <p:cNvSpPr>
            <a:spLocks noGrp="1"/>
          </p:cNvSpPr>
          <p:nvPr>
            <p:ph idx="1"/>
          </p:nvPr>
        </p:nvSpPr>
        <p:spPr>
          <a:xfrm>
            <a:off x="457200" y="2214553"/>
            <a:ext cx="8229600" cy="2357455"/>
          </a:xfrm>
        </p:spPr>
        <p:txBody>
          <a:bodyPr/>
          <a:lstStyle/>
          <a:p>
            <a:r>
              <a:rPr lang="en-US" dirty="0" smtClean="0"/>
              <a:t>One reflection on the experience of working with </a:t>
            </a:r>
            <a:r>
              <a:rPr lang="en-US" i="1" dirty="0" smtClean="0"/>
              <a:t>SU1</a:t>
            </a:r>
            <a:r>
              <a:rPr lang="en-US" dirty="0" smtClean="0"/>
              <a:t> and </a:t>
            </a:r>
            <a:r>
              <a:rPr lang="en-US" i="1" dirty="0" smtClean="0"/>
              <a:t>C1</a:t>
            </a:r>
            <a:r>
              <a:rPr lang="en-US" dirty="0" smtClean="0"/>
              <a:t> is that it was fun, enjoyable, enlightening.  (R3)</a:t>
            </a:r>
            <a:endParaRPr lang="en-US" dirty="0"/>
          </a:p>
        </p:txBody>
      </p:sp>
    </p:spTree>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6130"/>
          </a:xfrm>
        </p:spPr>
        <p:txBody>
          <a:bodyPr/>
          <a:lstStyle/>
          <a:p>
            <a:r>
              <a:rPr lang="en-GB" dirty="0" smtClean="0"/>
              <a:t>References</a:t>
            </a:r>
            <a:endParaRPr lang="en-GB" dirty="0"/>
          </a:p>
        </p:txBody>
      </p:sp>
      <p:sp>
        <p:nvSpPr>
          <p:cNvPr id="3" name="Content Placeholder 2"/>
          <p:cNvSpPr>
            <a:spLocks noGrp="1"/>
          </p:cNvSpPr>
          <p:nvPr>
            <p:ph idx="1"/>
          </p:nvPr>
        </p:nvSpPr>
        <p:spPr>
          <a:xfrm>
            <a:off x="457200" y="1268760"/>
            <a:ext cx="8363272" cy="4857403"/>
          </a:xfrm>
        </p:spPr>
        <p:txBody>
          <a:bodyPr/>
          <a:lstStyle/>
          <a:p>
            <a:pPr>
              <a:spcBef>
                <a:spcPts val="700"/>
              </a:spcBef>
            </a:pPr>
            <a:r>
              <a:rPr lang="en-GB" sz="2200" dirty="0" smtClean="0"/>
              <a:t>Campbell P (2001) </a:t>
            </a:r>
            <a:r>
              <a:rPr lang="en-GB" sz="2200" i="1" dirty="0" smtClean="0"/>
              <a:t>Psychiatric Bulletin   </a:t>
            </a:r>
            <a:r>
              <a:rPr lang="en-GB" sz="2200" dirty="0" smtClean="0"/>
              <a:t>25 87-88</a:t>
            </a:r>
          </a:p>
          <a:p>
            <a:pPr>
              <a:spcBef>
                <a:spcPts val="700"/>
              </a:spcBef>
            </a:pPr>
            <a:r>
              <a:rPr lang="en-GB" sz="2200" dirty="0" smtClean="0"/>
              <a:t>DH (2005) </a:t>
            </a:r>
            <a:r>
              <a:rPr lang="en-GB" sz="2200" i="1" dirty="0" smtClean="0"/>
              <a:t>Research Governance Framework for Health and Social Care </a:t>
            </a:r>
            <a:r>
              <a:rPr lang="en-GB" sz="2200" dirty="0" smtClean="0"/>
              <a:t> DH, London</a:t>
            </a:r>
          </a:p>
          <a:p>
            <a:pPr>
              <a:spcBef>
                <a:spcPts val="700"/>
              </a:spcBef>
            </a:pPr>
            <a:r>
              <a:rPr lang="en-GB" sz="2200" dirty="0" smtClean="0"/>
              <a:t>Florin D, Dixon J (2004) </a:t>
            </a:r>
            <a:r>
              <a:rPr lang="en-GB" sz="2200" i="1" dirty="0" smtClean="0"/>
              <a:t>British Medical Journal</a:t>
            </a:r>
            <a:r>
              <a:rPr lang="en-GB" sz="2200" dirty="0" smtClean="0"/>
              <a:t> 328 159-161</a:t>
            </a:r>
          </a:p>
          <a:p>
            <a:pPr>
              <a:spcBef>
                <a:spcPts val="700"/>
              </a:spcBef>
            </a:pPr>
            <a:r>
              <a:rPr lang="en-GB" sz="2200" dirty="0" smtClean="0"/>
              <a:t>Nathan S et al (2006) </a:t>
            </a:r>
            <a:r>
              <a:rPr lang="en-GB" sz="2200" i="1" dirty="0" smtClean="0"/>
              <a:t>Journal of Health Organisation and Management </a:t>
            </a:r>
            <a:r>
              <a:rPr lang="en-GB" sz="2200" dirty="0" smtClean="0"/>
              <a:t>20 551-559</a:t>
            </a:r>
          </a:p>
          <a:p>
            <a:pPr>
              <a:spcBef>
                <a:spcPts val="700"/>
              </a:spcBef>
            </a:pPr>
            <a:r>
              <a:rPr lang="en-GB" sz="2200" dirty="0" smtClean="0"/>
              <a:t>Rowe R, Shepherd M (2002) </a:t>
            </a:r>
            <a:r>
              <a:rPr lang="en-GB" sz="2200" i="1" dirty="0" smtClean="0"/>
              <a:t>Social Policy &amp; Administration</a:t>
            </a:r>
          </a:p>
          <a:p>
            <a:pPr>
              <a:spcBef>
                <a:spcPts val="700"/>
              </a:spcBef>
            </a:pPr>
            <a:r>
              <a:rPr lang="en-GB" sz="2200" smtClean="0"/>
              <a:t>Staley K (2009) </a:t>
            </a:r>
            <a:r>
              <a:rPr lang="en-GB" sz="2200" i="1" smtClean="0"/>
              <a:t>Exploring Impact</a:t>
            </a:r>
            <a:r>
              <a:rPr lang="en-GB" sz="2200" smtClean="0"/>
              <a:t>: </a:t>
            </a:r>
            <a:r>
              <a:rPr lang="en-GB" sz="2200" i="1" smtClean="0"/>
              <a:t>Public Involvement in NHS, Public Health and Social Care Research</a:t>
            </a:r>
            <a:r>
              <a:rPr lang="en-GB" sz="2200" smtClean="0"/>
              <a:t> INVOLVE, Eastleigh</a:t>
            </a:r>
          </a:p>
          <a:p>
            <a:pPr>
              <a:spcBef>
                <a:spcPts val="700"/>
              </a:spcBef>
            </a:pPr>
            <a:r>
              <a:rPr lang="en-GB" sz="2200" smtClean="0"/>
              <a:t>Thompson </a:t>
            </a:r>
            <a:r>
              <a:rPr lang="en-GB" sz="2200" dirty="0" smtClean="0"/>
              <a:t>J et al (2009)  </a:t>
            </a:r>
            <a:r>
              <a:rPr lang="en-GB" sz="2200" i="1" dirty="0" smtClean="0"/>
              <a:t>Health Expectations  </a:t>
            </a:r>
            <a:r>
              <a:rPr lang="en-GB" sz="2200" dirty="0" smtClean="0"/>
              <a:t>12  209-220</a:t>
            </a:r>
          </a:p>
          <a:p>
            <a:pPr>
              <a:spcBef>
                <a:spcPts val="700"/>
              </a:spcBef>
            </a:pPr>
            <a:endParaRPr lang="en-GB" sz="2200" dirty="0" smtClean="0"/>
          </a:p>
          <a:p>
            <a:pPr>
              <a:spcBef>
                <a:spcPts val="700"/>
              </a:spcBef>
            </a:pPr>
            <a:endParaRPr lang="en-GB" sz="2200" dirty="0"/>
          </a:p>
        </p:txBody>
      </p:sp>
    </p:spTree>
  </p:cSld>
  <p:clrMapOvr>
    <a:masterClrMapping/>
  </p:clrMapOvr>
  <p:transition spd="med">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5"/>
          <p:cNvSpPr>
            <a:spLocks noGrp="1"/>
          </p:cNvSpPr>
          <p:nvPr>
            <p:ph type="title"/>
          </p:nvPr>
        </p:nvSpPr>
        <p:spPr>
          <a:xfrm>
            <a:off x="457200" y="188640"/>
            <a:ext cx="8229600" cy="1656184"/>
          </a:xfrm>
        </p:spPr>
        <p:txBody>
          <a:bodyPr/>
          <a:lstStyle/>
          <a:p>
            <a:r>
              <a:rPr lang="en-GB" sz="3600" b="1" dirty="0" smtClean="0"/>
              <a:t>Public involvement in UK health and social care (H&amp;SC) research</a:t>
            </a:r>
            <a:endParaRPr lang="en-GB" sz="3600" dirty="0" smtClean="0"/>
          </a:p>
        </p:txBody>
      </p:sp>
      <p:sp>
        <p:nvSpPr>
          <p:cNvPr id="7171" name="Content Placeholder 6"/>
          <p:cNvSpPr>
            <a:spLocks noGrp="1"/>
          </p:cNvSpPr>
          <p:nvPr>
            <p:ph idx="1"/>
          </p:nvPr>
        </p:nvSpPr>
        <p:spPr>
          <a:xfrm>
            <a:off x="457200" y="1916832"/>
            <a:ext cx="8229600" cy="4209331"/>
          </a:xfrm>
        </p:spPr>
        <p:txBody>
          <a:bodyPr/>
          <a:lstStyle/>
          <a:p>
            <a:r>
              <a:rPr lang="en-GB" sz="2400" dirty="0" smtClean="0"/>
              <a:t>DH (2005) – </a:t>
            </a:r>
            <a:r>
              <a:rPr lang="en-GB" sz="2400" smtClean="0"/>
              <a:t>service users/carers/public </a:t>
            </a:r>
            <a:r>
              <a:rPr lang="en-GB" sz="2400" dirty="0" smtClean="0"/>
              <a:t>should be actively involved in ‘design, conduct, analysis and reporting of research’</a:t>
            </a:r>
          </a:p>
          <a:p>
            <a:r>
              <a:rPr lang="en-GB" sz="2400" dirty="0" smtClean="0"/>
              <a:t>NIHR increasingly requires evidence of active public involvement when commissioning research</a:t>
            </a:r>
          </a:p>
          <a:p>
            <a:r>
              <a:rPr lang="en-GB" sz="2400" dirty="0" smtClean="0"/>
              <a:t>INVOLVE – established in 1996 to promote public involvement in H&amp;SC research (renamed in 2003)</a:t>
            </a:r>
          </a:p>
          <a:p>
            <a:pPr>
              <a:buNone/>
            </a:pPr>
            <a:endParaRPr lang="en-GB" sz="2400" dirty="0" smtClean="0"/>
          </a:p>
          <a:p>
            <a:endParaRPr lang="en-GB" sz="2400" dirty="0" smtClean="0"/>
          </a:p>
        </p:txBody>
      </p:sp>
    </p:spTree>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5"/>
          <p:cNvSpPr>
            <a:spLocks noGrp="1"/>
          </p:cNvSpPr>
          <p:nvPr>
            <p:ph type="title"/>
          </p:nvPr>
        </p:nvSpPr>
        <p:spPr/>
        <p:txBody>
          <a:bodyPr/>
          <a:lstStyle/>
          <a:p>
            <a:r>
              <a:rPr lang="en-GB" sz="3600" b="1" dirty="0" smtClean="0">
                <a:cs typeface="Arial" charset="0"/>
              </a:rPr>
              <a:t>Public involvement in H&amp;SC research at UWE</a:t>
            </a:r>
            <a:endParaRPr lang="en-GB" sz="3600" dirty="0" smtClean="0"/>
          </a:p>
        </p:txBody>
      </p:sp>
      <p:sp>
        <p:nvSpPr>
          <p:cNvPr id="9219" name="Content Placeholder 6"/>
          <p:cNvSpPr>
            <a:spLocks noGrp="1"/>
          </p:cNvSpPr>
          <p:nvPr>
            <p:ph idx="1"/>
          </p:nvPr>
        </p:nvSpPr>
        <p:spPr>
          <a:xfrm>
            <a:off x="457200" y="2000240"/>
            <a:ext cx="8401080" cy="4125923"/>
          </a:xfrm>
        </p:spPr>
        <p:txBody>
          <a:bodyPr/>
          <a:lstStyle/>
          <a:p>
            <a:pPr marL="0" indent="0">
              <a:buNone/>
            </a:pPr>
            <a:r>
              <a:rPr lang="en-GB" sz="2800" dirty="0" smtClean="0"/>
              <a:t>Service Users and Carers in Research committee (SUCIR) in the Faculty of Health and Life Sciences:</a:t>
            </a:r>
          </a:p>
          <a:p>
            <a:pPr marL="324000">
              <a:spcBef>
                <a:spcPts val="1200"/>
              </a:spcBef>
            </a:pPr>
            <a:r>
              <a:rPr lang="en-GB" sz="2800" dirty="0" smtClean="0"/>
              <a:t>Established in September 2008</a:t>
            </a:r>
          </a:p>
          <a:p>
            <a:pPr marL="324000">
              <a:spcBef>
                <a:spcPts val="1200"/>
              </a:spcBef>
            </a:pPr>
            <a:r>
              <a:rPr lang="en-GB" sz="2800" dirty="0" smtClean="0"/>
              <a:t>Formal launch in June 2009</a:t>
            </a:r>
          </a:p>
          <a:p>
            <a:endParaRPr lang="en-GB" sz="2400" dirty="0" smtClean="0"/>
          </a:p>
          <a:p>
            <a:endParaRPr lang="en-GB" sz="2800" dirty="0" smtClean="0"/>
          </a:p>
        </p:txBody>
      </p:sp>
    </p:spTree>
  </p:cSld>
  <p:clrMapOvr>
    <a:masterClrMapping/>
  </p:clrMapOvr>
  <p:transition spd="med">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5"/>
          <p:cNvSpPr>
            <a:spLocks noGrp="1"/>
          </p:cNvSpPr>
          <p:nvPr>
            <p:ph type="title"/>
          </p:nvPr>
        </p:nvSpPr>
        <p:spPr/>
        <p:txBody>
          <a:bodyPr/>
          <a:lstStyle/>
          <a:p>
            <a:r>
              <a:rPr lang="en-GB" sz="3600" b="1" dirty="0" smtClean="0">
                <a:cs typeface="Arial" charset="0"/>
              </a:rPr>
              <a:t>Three examples of UWE projects with public involvement</a:t>
            </a:r>
            <a:endParaRPr lang="en-GB" sz="3600" dirty="0" smtClean="0"/>
          </a:p>
        </p:txBody>
      </p:sp>
      <p:sp>
        <p:nvSpPr>
          <p:cNvPr id="10243" name="Content Placeholder 6"/>
          <p:cNvSpPr>
            <a:spLocks noGrp="1"/>
          </p:cNvSpPr>
          <p:nvPr>
            <p:ph idx="1"/>
          </p:nvPr>
        </p:nvSpPr>
        <p:spPr/>
        <p:txBody>
          <a:bodyPr/>
          <a:lstStyle/>
          <a:p>
            <a:pPr>
              <a:spcBef>
                <a:spcPts val="3000"/>
              </a:spcBef>
            </a:pPr>
            <a:r>
              <a:rPr lang="en-GB" sz="2600" dirty="0" smtClean="0">
                <a:cs typeface="Arial" charset="0"/>
              </a:rPr>
              <a:t>National evaluation of Pacesetters local initiatives for improving health status</a:t>
            </a:r>
          </a:p>
          <a:p>
            <a:pPr>
              <a:spcBef>
                <a:spcPts val="3000"/>
              </a:spcBef>
            </a:pPr>
            <a:r>
              <a:rPr lang="en-GB" sz="2600" dirty="0" smtClean="0"/>
              <a:t>Engagement in the co-production of knowledge for knowledge exchange in health and social care</a:t>
            </a:r>
          </a:p>
          <a:p>
            <a:pPr>
              <a:spcBef>
                <a:spcPts val="3000"/>
              </a:spcBef>
            </a:pPr>
            <a:r>
              <a:rPr lang="en-GB" sz="2600" dirty="0" smtClean="0">
                <a:cs typeface="Arial" charset="0"/>
              </a:rPr>
              <a:t>Development of an attitude scale to measure user-responsiveness in an interprofessional context</a:t>
            </a:r>
          </a:p>
          <a:p>
            <a:pPr>
              <a:spcBef>
                <a:spcPts val="3000"/>
              </a:spcBef>
            </a:pPr>
            <a:endParaRPr lang="en-GB" sz="2600" dirty="0" smtClean="0"/>
          </a:p>
          <a:p>
            <a:pPr>
              <a:spcBef>
                <a:spcPts val="3000"/>
              </a:spcBef>
            </a:pPr>
            <a:endParaRPr lang="en-GB" sz="2600" dirty="0" smtClean="0">
              <a:cs typeface="Arial" charset="0"/>
            </a:endParaRPr>
          </a:p>
          <a:p>
            <a:pPr>
              <a:spcBef>
                <a:spcPts val="3000"/>
              </a:spcBef>
            </a:pPr>
            <a:endParaRPr lang="en-GB" sz="2800" dirty="0" smtClean="0">
              <a:cs typeface="Arial" charset="0"/>
            </a:endParaRPr>
          </a:p>
          <a:p>
            <a:pPr>
              <a:buFontTx/>
              <a:buNone/>
            </a:pPr>
            <a:endParaRPr lang="en-GB" sz="2800" dirty="0" smtClean="0"/>
          </a:p>
          <a:p>
            <a:endParaRPr lang="en-GB" sz="2800" dirty="0" smtClean="0"/>
          </a:p>
        </p:txBody>
      </p:sp>
    </p:spTree>
  </p:cSld>
  <p:clrMapOvr>
    <a:masterClrMapping/>
  </p:clrMapOvr>
  <p:transition spd="med">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5"/>
          <p:cNvSpPr>
            <a:spLocks noGrp="1"/>
          </p:cNvSpPr>
          <p:nvPr>
            <p:ph type="title"/>
          </p:nvPr>
        </p:nvSpPr>
        <p:spPr>
          <a:xfrm>
            <a:off x="457200" y="274638"/>
            <a:ext cx="8229600" cy="1511288"/>
          </a:xfrm>
        </p:spPr>
        <p:txBody>
          <a:bodyPr/>
          <a:lstStyle/>
          <a:p>
            <a:r>
              <a:rPr lang="en-GB" sz="3600" b="1" dirty="0" smtClean="0">
                <a:cs typeface="Arial" charset="0"/>
              </a:rPr>
              <a:t>Researcher attitudes to public involvement in H&amp;SC research</a:t>
            </a:r>
            <a:endParaRPr lang="en-GB" sz="3600" dirty="0" smtClean="0"/>
          </a:p>
        </p:txBody>
      </p:sp>
      <p:sp>
        <p:nvSpPr>
          <p:cNvPr id="8195" name="Content Placeholder 6"/>
          <p:cNvSpPr>
            <a:spLocks noGrp="1"/>
          </p:cNvSpPr>
          <p:nvPr>
            <p:ph idx="1"/>
          </p:nvPr>
        </p:nvSpPr>
        <p:spPr>
          <a:xfrm>
            <a:off x="500034" y="1844824"/>
            <a:ext cx="8464454" cy="4281339"/>
          </a:xfrm>
        </p:spPr>
        <p:txBody>
          <a:bodyPr/>
          <a:lstStyle/>
          <a:p>
            <a:r>
              <a:rPr lang="en-GB" sz="2600" dirty="0" smtClean="0"/>
              <a:t>Some health and social care professionals generally opposed to public involvement in H&amp;SC delivery (Campbell 2001, Rowe &amp; Shepherd 2002, Florin &amp; Dixon 2004, Nathan et al 2006)</a:t>
            </a:r>
          </a:p>
          <a:p>
            <a:r>
              <a:rPr lang="en-GB" sz="2600" dirty="0" smtClean="0"/>
              <a:t>Limited research about public involvement in HSC research (Staley 2009)</a:t>
            </a:r>
          </a:p>
          <a:p>
            <a:r>
              <a:rPr lang="en-GB" sz="2600" dirty="0" smtClean="0"/>
              <a:t>Little known about underlying researcher attitudes - found to be complex in 1 study (Thompson et al 2009)</a:t>
            </a:r>
          </a:p>
        </p:txBody>
      </p:sp>
    </p:spTree>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5"/>
          <p:cNvSpPr>
            <a:spLocks noGrp="1"/>
          </p:cNvSpPr>
          <p:nvPr>
            <p:ph type="title"/>
          </p:nvPr>
        </p:nvSpPr>
        <p:spPr>
          <a:xfrm>
            <a:off x="457200" y="274638"/>
            <a:ext cx="8229600" cy="1296974"/>
          </a:xfrm>
        </p:spPr>
        <p:txBody>
          <a:bodyPr/>
          <a:lstStyle/>
          <a:p>
            <a:r>
              <a:rPr lang="en-GB" sz="3600" b="1" dirty="0" smtClean="0">
                <a:cs typeface="Arial" charset="0"/>
              </a:rPr>
              <a:t>UWE researchers’ reflections</a:t>
            </a:r>
            <a:endParaRPr lang="en-GB" sz="3600" dirty="0" smtClean="0"/>
          </a:p>
        </p:txBody>
      </p:sp>
      <p:sp>
        <p:nvSpPr>
          <p:cNvPr id="8195" name="Content Placeholder 6"/>
          <p:cNvSpPr>
            <a:spLocks noGrp="1"/>
          </p:cNvSpPr>
          <p:nvPr>
            <p:ph idx="1"/>
          </p:nvPr>
        </p:nvSpPr>
        <p:spPr>
          <a:xfrm>
            <a:off x="500034" y="1643050"/>
            <a:ext cx="8229600" cy="4483113"/>
          </a:xfrm>
        </p:spPr>
        <p:txBody>
          <a:bodyPr/>
          <a:lstStyle/>
          <a:p>
            <a:r>
              <a:rPr lang="en-GB" sz="2800" dirty="0" smtClean="0"/>
              <a:t>Six UWE researchers provided written answers to three questions concerning</a:t>
            </a:r>
            <a:r>
              <a:rPr lang="en-GB" sz="3000" dirty="0" smtClean="0"/>
              <a:t>:</a:t>
            </a:r>
          </a:p>
          <a:p>
            <a:pPr lvl="1"/>
            <a:r>
              <a:rPr lang="en-GB" sz="2400" dirty="0" smtClean="0"/>
              <a:t>their own preconceptions about the topic</a:t>
            </a:r>
          </a:p>
          <a:p>
            <a:pPr lvl="1"/>
            <a:r>
              <a:rPr lang="en-GB" sz="2400" dirty="0" smtClean="0"/>
              <a:t>their perceptions of relevant power issues</a:t>
            </a:r>
          </a:p>
          <a:p>
            <a:pPr lvl="1"/>
            <a:r>
              <a:rPr lang="en-GB" sz="2400" dirty="0" smtClean="0"/>
              <a:t>the positions they adopt to optimise research outputs</a:t>
            </a:r>
          </a:p>
          <a:p>
            <a:pPr lvl="1">
              <a:buNone/>
            </a:pPr>
            <a:endParaRPr lang="en-GB" sz="2400" dirty="0" smtClean="0"/>
          </a:p>
          <a:p>
            <a:r>
              <a:rPr lang="en-GB" sz="3000" dirty="0" smtClean="0"/>
              <a:t>Other issues also identified in their replies</a:t>
            </a:r>
          </a:p>
          <a:p>
            <a:pPr lvl="1">
              <a:buNone/>
            </a:pPr>
            <a:endParaRPr lang="en-GB" sz="2600" dirty="0" smtClean="0"/>
          </a:p>
          <a:p>
            <a:pPr lvl="1"/>
            <a:endParaRPr lang="en-GB" sz="2600" dirty="0" smtClean="0"/>
          </a:p>
        </p:txBody>
      </p:sp>
    </p:spTree>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5"/>
          <p:cNvSpPr>
            <a:spLocks noGrp="1"/>
          </p:cNvSpPr>
          <p:nvPr>
            <p:ph type="title"/>
          </p:nvPr>
        </p:nvSpPr>
        <p:spPr/>
        <p:txBody>
          <a:bodyPr/>
          <a:lstStyle/>
          <a:p>
            <a:r>
              <a:rPr lang="en-GB" sz="3600" b="1" dirty="0" smtClean="0">
                <a:cs typeface="Arial" charset="0"/>
              </a:rPr>
              <a:t>Preconceptions</a:t>
            </a:r>
            <a:endParaRPr lang="en-GB" sz="3600" dirty="0" smtClean="0"/>
          </a:p>
        </p:txBody>
      </p:sp>
      <p:sp>
        <p:nvSpPr>
          <p:cNvPr id="11267" name="Content Placeholder 6"/>
          <p:cNvSpPr>
            <a:spLocks noGrp="1"/>
          </p:cNvSpPr>
          <p:nvPr>
            <p:ph idx="1"/>
          </p:nvPr>
        </p:nvSpPr>
        <p:spPr>
          <a:xfrm>
            <a:off x="457200" y="1357313"/>
            <a:ext cx="8229600" cy="4768850"/>
          </a:xfrm>
        </p:spPr>
        <p:txBody>
          <a:bodyPr/>
          <a:lstStyle/>
          <a:p>
            <a:r>
              <a:rPr lang="en-GB" sz="2400" dirty="0" smtClean="0"/>
              <a:t>Extent of public involvement</a:t>
            </a:r>
          </a:p>
          <a:p>
            <a:pPr lvl="1"/>
            <a:r>
              <a:rPr lang="en-GB" sz="2200" dirty="0" smtClean="0"/>
              <a:t>Lack of awareness of spectrum of involvement, thinking in terms of consultation</a:t>
            </a:r>
          </a:p>
          <a:p>
            <a:pPr lvl="1"/>
            <a:r>
              <a:rPr lang="en-GB" sz="2200" dirty="0" smtClean="0"/>
              <a:t>Issues of control; who makes decisions?</a:t>
            </a:r>
          </a:p>
          <a:p>
            <a:pPr lvl="1">
              <a:buNone/>
            </a:pPr>
            <a:endParaRPr lang="en-GB" sz="1800" dirty="0" smtClean="0"/>
          </a:p>
          <a:p>
            <a:r>
              <a:rPr lang="en-GB" sz="2400" dirty="0" smtClean="0"/>
              <a:t>What is research?</a:t>
            </a:r>
          </a:p>
          <a:p>
            <a:pPr lvl="1"/>
            <a:r>
              <a:rPr lang="en-GB" sz="2200" dirty="0" smtClean="0"/>
              <a:t>Understanding of issues</a:t>
            </a:r>
          </a:p>
          <a:p>
            <a:pPr lvl="1"/>
            <a:r>
              <a:rPr lang="en-GB" sz="2200" dirty="0" smtClean="0"/>
              <a:t>Assumption of superior knowledge; whose knowledge base is valued?</a:t>
            </a:r>
          </a:p>
          <a:p>
            <a:pPr lvl="1"/>
            <a:r>
              <a:rPr lang="en-GB" sz="2200" dirty="0" smtClean="0"/>
              <a:t>Research as a defined process</a:t>
            </a:r>
          </a:p>
          <a:p>
            <a:pPr lvl="1"/>
            <a:endParaRPr lang="en-GB" sz="1800" dirty="0" smtClean="0"/>
          </a:p>
          <a:p>
            <a:pPr lvl="1"/>
            <a:endParaRPr lang="en-GB" sz="1800" dirty="0" smtClean="0"/>
          </a:p>
        </p:txBody>
      </p:sp>
    </p:spTree>
  </p:cSld>
  <p:clrMapOvr>
    <a:masterClrMapping/>
  </p:clrMapOvr>
  <p:transition spd="med">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5"/>
          <p:cNvSpPr>
            <a:spLocks noGrp="1"/>
          </p:cNvSpPr>
          <p:nvPr>
            <p:ph type="title"/>
          </p:nvPr>
        </p:nvSpPr>
        <p:spPr/>
        <p:txBody>
          <a:bodyPr/>
          <a:lstStyle/>
          <a:p>
            <a:r>
              <a:rPr lang="en-GB" sz="3600" b="1" dirty="0" smtClean="0">
                <a:cs typeface="Arial" charset="0"/>
              </a:rPr>
              <a:t>Power</a:t>
            </a:r>
            <a:endParaRPr lang="en-GB" sz="3600" dirty="0" smtClean="0"/>
          </a:p>
        </p:txBody>
      </p:sp>
      <p:sp>
        <p:nvSpPr>
          <p:cNvPr id="12291" name="Content Placeholder 6"/>
          <p:cNvSpPr>
            <a:spLocks noGrp="1"/>
          </p:cNvSpPr>
          <p:nvPr>
            <p:ph idx="1"/>
          </p:nvPr>
        </p:nvSpPr>
        <p:spPr>
          <a:xfrm>
            <a:off x="457200" y="1357313"/>
            <a:ext cx="8229600" cy="4768850"/>
          </a:xfrm>
        </p:spPr>
        <p:txBody>
          <a:bodyPr/>
          <a:lstStyle/>
          <a:p>
            <a:pPr marL="263525" lvl="1" indent="-263525">
              <a:buFont typeface="Arial" pitchFamily="34" charset="0"/>
              <a:buChar char="•"/>
            </a:pPr>
            <a:r>
              <a:rPr lang="en-GB" sz="2600" dirty="0" smtClean="0"/>
              <a:t>Complexity</a:t>
            </a:r>
          </a:p>
          <a:p>
            <a:pPr marL="806450" lvl="2" indent="-441325">
              <a:buFont typeface="Arial" pitchFamily="34" charset="0"/>
              <a:buChar char="─"/>
            </a:pPr>
            <a:r>
              <a:rPr lang="en-GB" dirty="0" smtClean="0"/>
              <a:t>Traditional power balance</a:t>
            </a:r>
          </a:p>
          <a:p>
            <a:pPr marL="806450" lvl="2" indent="-441325">
              <a:buFont typeface="Arial" pitchFamily="34" charset="0"/>
              <a:buChar char="─"/>
            </a:pPr>
            <a:r>
              <a:rPr lang="en-GB" dirty="0" smtClean="0"/>
              <a:t>Status and hierarchies</a:t>
            </a:r>
          </a:p>
          <a:p>
            <a:pPr marL="806450" lvl="2" indent="-441325">
              <a:buFont typeface="Arial" pitchFamily="34" charset="0"/>
              <a:buChar char="─"/>
            </a:pPr>
            <a:r>
              <a:rPr lang="en-GB" dirty="0" smtClean="0"/>
              <a:t>Enabling power</a:t>
            </a:r>
          </a:p>
          <a:p>
            <a:pPr marL="263525" lvl="1" indent="-263525">
              <a:buFont typeface="Arial" pitchFamily="34" charset="0"/>
              <a:buChar char="•"/>
            </a:pPr>
            <a:endParaRPr lang="en-GB" sz="2600" dirty="0" smtClean="0"/>
          </a:p>
          <a:p>
            <a:pPr marL="263525" lvl="1" indent="-263525">
              <a:buFont typeface="Arial" pitchFamily="34" charset="0"/>
              <a:buChar char="•"/>
            </a:pPr>
            <a:r>
              <a:rPr lang="en-GB" sz="2600" dirty="0" smtClean="0"/>
              <a:t>Limited power of academics</a:t>
            </a:r>
          </a:p>
          <a:p>
            <a:pPr marL="806450" lvl="2" indent="-441325">
              <a:buFont typeface="Arial" pitchFamily="34" charset="0"/>
              <a:buChar char="─"/>
            </a:pPr>
            <a:r>
              <a:rPr lang="en-GB" dirty="0" smtClean="0"/>
              <a:t>Wider political agendas</a:t>
            </a:r>
          </a:p>
          <a:p>
            <a:pPr marL="806450" lvl="2" indent="-441325">
              <a:buFont typeface="Arial" pitchFamily="34" charset="0"/>
              <a:buChar char="─"/>
            </a:pPr>
            <a:r>
              <a:rPr lang="en-GB" dirty="0" smtClean="0"/>
              <a:t>Organisational priorities/constraints</a:t>
            </a:r>
          </a:p>
          <a:p>
            <a:pPr marL="663575" lvl="2" indent="-263525">
              <a:buNone/>
            </a:pPr>
            <a:endParaRPr lang="en-GB" sz="2200" dirty="0" smtClean="0"/>
          </a:p>
        </p:txBody>
      </p:sp>
    </p:spTree>
  </p:cSld>
  <p:clrMapOvr>
    <a:masterClrMapping/>
  </p:clrMapOvr>
  <p:transition spd="med">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5"/>
          <p:cNvSpPr>
            <a:spLocks noGrp="1"/>
          </p:cNvSpPr>
          <p:nvPr>
            <p:ph type="title"/>
          </p:nvPr>
        </p:nvSpPr>
        <p:spPr/>
        <p:txBody>
          <a:bodyPr/>
          <a:lstStyle/>
          <a:p>
            <a:r>
              <a:rPr lang="en-GB" sz="3600" b="1" dirty="0" smtClean="0">
                <a:cs typeface="Arial" charset="0"/>
              </a:rPr>
              <a:t>Positions</a:t>
            </a:r>
            <a:endParaRPr lang="en-GB" sz="3600" dirty="0" smtClean="0"/>
          </a:p>
        </p:txBody>
      </p:sp>
      <p:sp>
        <p:nvSpPr>
          <p:cNvPr id="12291" name="Content Placeholder 6"/>
          <p:cNvSpPr>
            <a:spLocks noGrp="1"/>
          </p:cNvSpPr>
          <p:nvPr>
            <p:ph idx="1"/>
          </p:nvPr>
        </p:nvSpPr>
        <p:spPr>
          <a:xfrm>
            <a:off x="457200" y="1357313"/>
            <a:ext cx="8229600" cy="4768850"/>
          </a:xfrm>
        </p:spPr>
        <p:txBody>
          <a:bodyPr/>
          <a:lstStyle/>
          <a:p>
            <a:r>
              <a:rPr lang="en-GB" dirty="0" smtClean="0"/>
              <a:t>Personal level</a:t>
            </a:r>
          </a:p>
          <a:p>
            <a:pPr lvl="1"/>
            <a:r>
              <a:rPr lang="en-GB" sz="2400" dirty="0" smtClean="0"/>
              <a:t>More likely to ensure own contribution</a:t>
            </a:r>
          </a:p>
          <a:p>
            <a:pPr lvl="1"/>
            <a:r>
              <a:rPr lang="en-GB" sz="2400" dirty="0" smtClean="0"/>
              <a:t>Tailor things to service users</a:t>
            </a:r>
          </a:p>
          <a:p>
            <a:pPr lvl="1"/>
            <a:r>
              <a:rPr lang="en-GB" sz="2400" dirty="0" smtClean="0"/>
              <a:t>Line of least resistance</a:t>
            </a:r>
          </a:p>
          <a:p>
            <a:pPr lvl="1"/>
            <a:endParaRPr lang="en-GB" dirty="0" smtClean="0"/>
          </a:p>
          <a:p>
            <a:r>
              <a:rPr lang="en-GB" dirty="0" smtClean="0"/>
              <a:t>Organisational level</a:t>
            </a:r>
          </a:p>
          <a:p>
            <a:pPr lvl="1"/>
            <a:r>
              <a:rPr lang="en-GB" sz="2400" dirty="0" smtClean="0"/>
              <a:t>Focus on institutional systems</a:t>
            </a:r>
          </a:p>
          <a:p>
            <a:pPr lvl="1"/>
            <a:r>
              <a:rPr lang="en-GB" sz="2400" dirty="0" smtClean="0"/>
              <a:t>Creating opportunities for involvement</a:t>
            </a:r>
          </a:p>
        </p:txBody>
      </p:sp>
    </p:spTree>
  </p:cSld>
  <p:clrMapOvr>
    <a:masterClrMapping/>
  </p:clrMapOvr>
  <p:transition spd="med">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lide Option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Slide Option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279c20c3caf3300dae6b438536eb8c56">
  <xsd:schema xmlns:xsd="http://www.w3.org/2001/XMLSchema" xmlns:p="http://schemas.microsoft.com/office/2006/metadata/properties" targetNamespace="http://schemas.microsoft.com/office/2006/metadata/properties" ma:root="true" ma:fieldsID="0d2e1ca116041f9e11471c52c4c9d60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9AC50F41-56AD-415B-A391-0EBC1193A3B7}">
  <ds:schemaRefs>
    <ds:schemaRef ds:uri="http://schemas.microsoft.com/office/2006/metadata/properties"/>
  </ds:schemaRefs>
</ds:datastoreItem>
</file>

<file path=customXml/itemProps2.xml><?xml version="1.0" encoding="utf-8"?>
<ds:datastoreItem xmlns:ds="http://schemas.openxmlformats.org/officeDocument/2006/customXml" ds:itemID="{07464994-39A1-4544-A84A-FE2F58E454E8}">
  <ds:schemaRefs>
    <ds:schemaRef ds:uri="http://schemas.microsoft.com/sharepoint/v3/contenttype/forms"/>
  </ds:schemaRefs>
</ds:datastoreItem>
</file>

<file path=customXml/itemProps3.xml><?xml version="1.0" encoding="utf-8"?>
<ds:datastoreItem xmlns:ds="http://schemas.openxmlformats.org/officeDocument/2006/customXml" ds:itemID="{D484E309-D7E3-4913-A586-664FC19F64D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767</TotalTime>
  <Words>1607</Words>
  <Application>Microsoft Office PowerPoint</Application>
  <PresentationFormat>On-screen Show (4:3)</PresentationFormat>
  <Paragraphs>199</Paragraphs>
  <Slides>14</Slides>
  <Notes>11</Notes>
  <HiddenSlides>0</HiddenSlides>
  <MMClips>0</MMClips>
  <ScaleCrop>false</ScaleCrop>
  <HeadingPairs>
    <vt:vector size="4" baseType="variant">
      <vt:variant>
        <vt:lpstr>Theme</vt:lpstr>
      </vt:variant>
      <vt:variant>
        <vt:i4>3</vt:i4>
      </vt:variant>
      <vt:variant>
        <vt:lpstr>Slide Titles</vt:lpstr>
      </vt:variant>
      <vt:variant>
        <vt:i4>14</vt:i4>
      </vt:variant>
    </vt:vector>
  </HeadingPairs>
  <TitlesOfParts>
    <vt:vector size="17" baseType="lpstr">
      <vt:lpstr>Default Design</vt:lpstr>
      <vt:lpstr>Slide Option 1</vt:lpstr>
      <vt:lpstr>Slide Option 2</vt:lpstr>
      <vt:lpstr>Preconceptions, power and position: researcher reflections on public involvement in research</vt:lpstr>
      <vt:lpstr>Public involvement in UK health and social care (H&amp;SC) research</vt:lpstr>
      <vt:lpstr>Public involvement in H&amp;SC research at UWE</vt:lpstr>
      <vt:lpstr>Three examples of UWE projects with public involvement</vt:lpstr>
      <vt:lpstr>Researcher attitudes to public involvement in H&amp;SC research</vt:lpstr>
      <vt:lpstr>UWE researchers’ reflections</vt:lpstr>
      <vt:lpstr>Preconceptions</vt:lpstr>
      <vt:lpstr>Power</vt:lpstr>
      <vt:lpstr>Positions</vt:lpstr>
      <vt:lpstr> Logistics </vt:lpstr>
      <vt:lpstr>Other key points</vt:lpstr>
      <vt:lpstr>Conclusions</vt:lpstr>
      <vt:lpstr>End note</vt:lpstr>
      <vt:lpstr>References</vt:lpstr>
    </vt:vector>
  </TitlesOfParts>
  <Company>University of the West of England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kkkkkkk</dc:title>
  <dc:creator>at-admin</dc:creator>
  <cp:lastModifiedBy>Anna Lawson</cp:lastModifiedBy>
  <cp:revision>120</cp:revision>
  <cp:lastPrinted>2008-04-02T09:54:12Z</cp:lastPrinted>
  <dcterms:created xsi:type="dcterms:W3CDTF">2008-03-28T15:44:30Z</dcterms:created>
  <dcterms:modified xsi:type="dcterms:W3CDTF">2010-11-10T16:18:48Z</dcterms:modified>
</cp:coreProperties>
</file>