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3" r:id="rId3"/>
    <p:sldId id="258" r:id="rId4"/>
    <p:sldId id="264" r:id="rId5"/>
    <p:sldId id="265" r:id="rId6"/>
    <p:sldId id="267" r:id="rId7"/>
    <p:sldId id="276" r:id="rId8"/>
    <p:sldId id="273" r:id="rId9"/>
    <p:sldId id="277" r:id="rId10"/>
    <p:sldId id="286" r:id="rId11"/>
    <p:sldId id="284" r:id="rId12"/>
  </p:sldIdLst>
  <p:sldSz cx="9144000" cy="6858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3" autoAdjust="0"/>
  </p:normalViewPr>
  <p:slideViewPr>
    <p:cSldViewPr>
      <p:cViewPr>
        <p:scale>
          <a:sx n="60" d="100"/>
          <a:sy n="60" d="100"/>
        </p:scale>
        <p:origin x="-79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28" y="-90"/>
      </p:cViewPr>
      <p:guideLst>
        <p:guide orient="horz" pos="3154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500776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2"/>
            <a:ext cx="2982119" cy="500776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>
              <a:defRPr sz="1200"/>
            </a:lvl1pPr>
          </a:lstStyle>
          <a:p>
            <a:fld id="{F75FE4CA-79D9-442D-9EFD-A4C35548DFF8}" type="datetimeFigureOut">
              <a:rPr lang="en-GB" smtClean="0"/>
              <a:pPr/>
              <a:t>31/05/2011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3" y="4757383"/>
            <a:ext cx="5505450" cy="4506991"/>
          </a:xfrm>
          <a:prstGeom prst="rect">
            <a:avLst/>
          </a:prstGeom>
        </p:spPr>
        <p:txBody>
          <a:bodyPr vert="horz" lIns="93043" tIns="46522" rIns="93043" bIns="465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3024"/>
            <a:ext cx="2982119" cy="500776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9513024"/>
            <a:ext cx="2982119" cy="500776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>
              <a:defRPr sz="1200"/>
            </a:lvl1pPr>
          </a:lstStyle>
          <a:p>
            <a:fld id="{C1719C61-FC46-4A98-9C32-1B89203F9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5011737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0437"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5011737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5011737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0437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3415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9C61-FC46-4A98-9C32-1B89203F992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763"/>
            <a:ext cx="9145588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57339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7F2D-3A05-43DC-A998-09F281743B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3410-A3B9-49A2-9F3D-E26144F9E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B0DB-7B6D-4390-916A-0D18B88A62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09308-985E-4E87-8BF4-39E56C19AA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9F0E-5EC3-49B1-AB14-08BB0A6051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65158-312B-40E0-A4C2-4A812F29D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359CA-912C-47BF-B3F5-210AD167A4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18887-323A-4E57-8709-D3C07DB3920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2683-08B8-4866-9A7B-C307C2F6DA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A517A-8000-4A34-9069-9DA7C7B8A7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394C-4F33-4784-ACF3-1AA3A3F034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-4763"/>
            <a:ext cx="9145588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F248B-D388-45FF-AFE9-49F7DE692EF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7772400" cy="1584176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libri" pitchFamily="34" charset="0"/>
              </a:rPr>
              <a:t>Celebrities &amp; Celebrity Culture: </a:t>
            </a:r>
            <a:br>
              <a:rPr lang="en-GB" sz="3600" dirty="0" smtClean="0">
                <a:latin typeface="Calibri" pitchFamily="34" charset="0"/>
              </a:rPr>
            </a:br>
            <a:r>
              <a:rPr lang="en-GB" sz="3600" dirty="0" smtClean="0">
                <a:latin typeface="Calibri" pitchFamily="34" charset="0"/>
              </a:rPr>
              <a:t>Role Models for High-Risk Behaviour or Sources of Credibility?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852936"/>
            <a:ext cx="6400800" cy="2232247"/>
          </a:xfrm>
        </p:spPr>
        <p:txBody>
          <a:bodyPr/>
          <a:lstStyle/>
          <a:p>
            <a:pPr eaLnBrk="1" hangingPunct="1"/>
            <a:r>
              <a:rPr lang="en-GB" sz="2400" dirty="0" smtClean="0"/>
              <a:t>Dr Yvette Morey</a:t>
            </a:r>
          </a:p>
          <a:p>
            <a:pPr eaLnBrk="1" hangingPunct="1"/>
            <a:r>
              <a:rPr lang="en-GB" sz="2400" dirty="0" smtClean="0"/>
              <a:t>Professor Lynne Eagle</a:t>
            </a:r>
          </a:p>
          <a:p>
            <a:pPr eaLnBrk="1" hangingPunct="1"/>
            <a:r>
              <a:rPr lang="en-GB" sz="2400" dirty="0" smtClean="0"/>
              <a:t>Dr Gillian Kemp</a:t>
            </a:r>
          </a:p>
          <a:p>
            <a:pPr eaLnBrk="1" hangingPunct="1"/>
            <a:r>
              <a:rPr lang="en-GB" sz="2400" dirty="0" smtClean="0"/>
              <a:t>Simon Jones</a:t>
            </a:r>
          </a:p>
          <a:p>
            <a:pPr eaLnBrk="1" hangingPunct="1"/>
            <a:r>
              <a:rPr lang="en-GB" sz="2400" dirty="0" smtClean="0"/>
              <a:t>Dr Julia Verne</a:t>
            </a: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9552" y="980728"/>
            <a:ext cx="7920880" cy="3672408"/>
            <a:chOff x="323528" y="1268760"/>
            <a:chExt cx="7920880" cy="3672408"/>
          </a:xfrm>
        </p:grpSpPr>
        <p:grpSp>
          <p:nvGrpSpPr>
            <p:cNvPr id="8" name="Group 7"/>
            <p:cNvGrpSpPr/>
            <p:nvPr/>
          </p:nvGrpSpPr>
          <p:grpSpPr>
            <a:xfrm>
              <a:off x="539552" y="1556792"/>
              <a:ext cx="7472548" cy="3168352"/>
              <a:chOff x="539552" y="1556792"/>
              <a:chExt cx="7472548" cy="3168352"/>
            </a:xfrm>
          </p:grpSpPr>
          <p:pic>
            <p:nvPicPr>
              <p:cNvPr id="1026" name="Picture 2" descr="D:\BSMC\conferences\Dublin\450_617_jordan_heat_magazine_cov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552" y="1556792"/>
                <a:ext cx="2310791" cy="3168352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D:\BSMC\conferences\Dublin\closer_delighted_dangerous_destroye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128" y="1556792"/>
                <a:ext cx="2287972" cy="3116218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D:\BSMC\conferences\Dublin\OK_jordan_kerry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59832" y="1556792"/>
                <a:ext cx="2476492" cy="3120380"/>
              </a:xfrm>
              <a:prstGeom prst="rect">
                <a:avLst/>
              </a:prstGeom>
              <a:noFill/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323528" y="1268760"/>
              <a:ext cx="7920880" cy="367240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31640" y="5097958"/>
            <a:ext cx="662473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73050" indent="-273050"/>
            <a:r>
              <a:rPr lang="en-GB" dirty="0" smtClean="0">
                <a:solidFill>
                  <a:srgbClr val="C00000"/>
                </a:solidFill>
                <a:sym typeface="Wingdings"/>
              </a:rPr>
              <a:t> </a:t>
            </a:r>
            <a:r>
              <a:rPr lang="en-GB" dirty="0" smtClean="0">
                <a:solidFill>
                  <a:srgbClr val="C00000"/>
                </a:solidFill>
              </a:rPr>
              <a:t>Ideological function of celebrity magazines - </a:t>
            </a:r>
            <a:r>
              <a:rPr lang="en-GB" i="1" dirty="0" smtClean="0">
                <a:solidFill>
                  <a:srgbClr val="C00000"/>
                </a:solidFill>
              </a:rPr>
              <a:t>deconstruction</a:t>
            </a:r>
            <a:r>
              <a:rPr lang="en-GB" dirty="0" smtClean="0">
                <a:solidFill>
                  <a:srgbClr val="C00000"/>
                </a:solidFill>
              </a:rPr>
              <a:t> &amp; </a:t>
            </a:r>
            <a:r>
              <a:rPr lang="en-GB" i="1" dirty="0" smtClean="0">
                <a:solidFill>
                  <a:srgbClr val="C00000"/>
                </a:solidFill>
              </a:rPr>
              <a:t>reconstruction</a:t>
            </a:r>
            <a:r>
              <a:rPr lang="en-GB" dirty="0" smtClean="0">
                <a:solidFill>
                  <a:srgbClr val="C00000"/>
                </a:solidFill>
              </a:rPr>
              <a:t> of celebrity &amp; celebrities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608512"/>
          </a:xfrm>
        </p:spPr>
        <p:txBody>
          <a:bodyPr/>
          <a:lstStyle/>
          <a:p>
            <a:r>
              <a:rPr lang="en-GB" sz="2000" dirty="0" smtClean="0"/>
              <a:t>Celebrities engage in high-risk behaviours shown as shameful and aspirational – how do young people engage with this? </a:t>
            </a:r>
          </a:p>
          <a:p>
            <a:r>
              <a:rPr lang="en-GB" sz="2000" dirty="0" smtClean="0"/>
              <a:t>Becoming a celebrity - aspirational identity narrative available to young people – what does this mean to them, what does it entail?</a:t>
            </a:r>
          </a:p>
          <a:p>
            <a:r>
              <a:rPr lang="en-GB" sz="2000" dirty="0" smtClean="0"/>
              <a:t>Does the ideological tension of reconstruction/deconstruction invalidate celebrities as credible sources for soc mark interventions? OR does this mirror the lives of young people in an authentic manner?</a:t>
            </a:r>
          </a:p>
          <a:p>
            <a:pPr>
              <a:buNone/>
            </a:pPr>
            <a:endParaRPr lang="en-GB" sz="2000" dirty="0" smtClean="0">
              <a:sym typeface="Wingdings"/>
            </a:endParaRPr>
          </a:p>
          <a:p>
            <a:pPr>
              <a:buNone/>
            </a:pPr>
            <a:r>
              <a:rPr lang="en-GB" sz="2000" dirty="0" smtClean="0">
                <a:sym typeface="Wingdings"/>
              </a:rPr>
              <a:t>Critical n</a:t>
            </a:r>
            <a:r>
              <a:rPr lang="en-GB" sz="2000" dirty="0" smtClean="0"/>
              <a:t>eed to qualitatively expand our understanding of representations and role models</a:t>
            </a:r>
          </a:p>
          <a:p>
            <a:pPr>
              <a:buNone/>
            </a:pPr>
            <a:r>
              <a:rPr lang="en-GB" sz="2000" dirty="0" smtClean="0">
                <a:sym typeface="Wingdings"/>
              </a:rPr>
              <a:t>Downstream – w</a:t>
            </a:r>
            <a:r>
              <a:rPr lang="en-GB" sz="2000" dirty="0" smtClean="0"/>
              <a:t>e need to understand what role these dominant narratives perform for any intervention to be effective</a:t>
            </a:r>
          </a:p>
          <a:p>
            <a:pPr>
              <a:buNone/>
            </a:pPr>
            <a:r>
              <a:rPr lang="en-GB" sz="2000" dirty="0" smtClean="0">
                <a:sym typeface="Wingdings"/>
              </a:rPr>
              <a:t>Upstream – whose interests are served?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/>
          <a:lstStyle/>
          <a:p>
            <a:r>
              <a:rPr lang="en-GB" sz="3200" dirty="0" smtClean="0"/>
              <a:t>Implications for Social Marketing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589240"/>
            <a:ext cx="820891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GB" sz="1600" i="1" dirty="0" smtClean="0">
                <a:latin typeface="Calibri" pitchFamily="34" charset="0"/>
              </a:rPr>
              <a:t>Celebrity is not an impartial declaration of merit or talent; it is an economic mechanism designed to keep consumers from asking questions about media ownership, control, and taste-making.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994122"/>
          </a:xfrm>
        </p:spPr>
        <p:txBody>
          <a:bodyPr/>
          <a:lstStyle/>
          <a:p>
            <a:r>
              <a:rPr lang="en-GB" sz="4000" dirty="0" smtClean="0"/>
              <a:t>Celebrity/</a:t>
            </a:r>
            <a:r>
              <a:rPr lang="en-GB" sz="4000" dirty="0" err="1" smtClean="0"/>
              <a:t>ies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pic>
        <p:nvPicPr>
          <p:cNvPr id="1026" name="Picture 2" descr="F:\BSMC\conferences\public health south west\celeb pres\wordclo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00324"/>
            <a:ext cx="5760640" cy="36848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445224"/>
            <a:ext cx="7272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C00000"/>
                </a:solidFill>
              </a:rPr>
              <a:t>Celebrity participates in our lives as an ever-present current of narratives, discourses &amp; images (Holmes, 2005: 22)</a:t>
            </a:r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616624" cy="778098"/>
          </a:xfrm>
        </p:spPr>
        <p:txBody>
          <a:bodyPr/>
          <a:lstStyle/>
          <a:p>
            <a:r>
              <a:rPr lang="en-GB" sz="3200" dirty="0" smtClean="0"/>
              <a:t>Representations &amp; Role Models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6264696" cy="5688632"/>
          </a:xfrm>
        </p:spPr>
        <p:txBody>
          <a:bodyPr/>
          <a:lstStyle/>
          <a:p>
            <a:pPr>
              <a:buClrTx/>
              <a:buNone/>
            </a:pPr>
            <a:r>
              <a:rPr lang="en-GB" sz="2400" b="1" dirty="0" smtClean="0"/>
              <a:t>Media  images &amp; representations:</a:t>
            </a:r>
          </a:p>
          <a:p>
            <a:pPr>
              <a:buClrTx/>
              <a:buFont typeface="Calibri" pitchFamily="34" charset="0"/>
              <a:buChar char="•"/>
            </a:pPr>
            <a:r>
              <a:rPr lang="en-GB" sz="2000" dirty="0" smtClean="0"/>
              <a:t>Substantive work on media reps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	→ ‘media images’, ‘stereotypes’, ‘ideals’ </a:t>
            </a:r>
            <a:endParaRPr lang="en-GB" sz="2000" dirty="0" smtClean="0"/>
          </a:p>
          <a:p>
            <a:pPr>
              <a:buFont typeface="Calibri" pitchFamily="34" charset="0"/>
              <a:buChar char="•"/>
            </a:pPr>
            <a:r>
              <a:rPr lang="en-GB" sz="2000" dirty="0" smtClean="0"/>
              <a:t>quantitative, causal relationships </a:t>
            </a:r>
            <a:r>
              <a:rPr lang="en-GB" sz="2000" b="1" dirty="0" smtClean="0"/>
              <a:t>but</a:t>
            </a:r>
            <a:r>
              <a:rPr lang="en-GB" sz="2000" dirty="0" smtClean="0"/>
              <a:t>:</a:t>
            </a:r>
          </a:p>
          <a:p>
            <a:pPr lvl="1"/>
            <a:r>
              <a:rPr lang="en-GB" sz="2000" dirty="0" smtClean="0"/>
              <a:t>how are images consumed, meaningful?</a:t>
            </a:r>
          </a:p>
          <a:p>
            <a:pPr lvl="1"/>
            <a:r>
              <a:rPr lang="en-GB" sz="2000" dirty="0" smtClean="0"/>
              <a:t>How do they translate into practice</a:t>
            </a:r>
          </a:p>
          <a:p>
            <a:pPr lvl="1"/>
            <a:r>
              <a:rPr lang="en-GB" sz="2000" dirty="0" smtClean="0"/>
              <a:t>social networks &amp; friendships</a:t>
            </a:r>
          </a:p>
          <a:p>
            <a:pPr>
              <a:buNone/>
            </a:pPr>
            <a:r>
              <a:rPr lang="en-GB" sz="2400" b="1" dirty="0" smtClean="0"/>
              <a:t>Role Models:</a:t>
            </a:r>
          </a:p>
          <a:p>
            <a:r>
              <a:rPr lang="en-GB" sz="2000" dirty="0" smtClean="0"/>
              <a:t>Commonplace but “unclear … in a psychological sense how ‘role modelling’ might actually work” (</a:t>
            </a:r>
            <a:r>
              <a:rPr lang="en-GB" sz="2000" dirty="0" err="1" smtClean="0"/>
              <a:t>Gauntlett</a:t>
            </a:r>
            <a:r>
              <a:rPr lang="en-GB" sz="2000" dirty="0" smtClean="0"/>
              <a:t>, 2008) </a:t>
            </a:r>
          </a:p>
          <a:p>
            <a:pPr lvl="1"/>
            <a:r>
              <a:rPr lang="en-GB" sz="2000" dirty="0" smtClean="0"/>
              <a:t>How do role models become meaningful to people?</a:t>
            </a:r>
          </a:p>
          <a:p>
            <a:pPr lvl="1"/>
            <a:r>
              <a:rPr lang="en-GB" sz="2000" dirty="0" smtClean="0"/>
              <a:t>Social or Individual function?</a:t>
            </a:r>
          </a:p>
          <a:p>
            <a:pPr lvl="1"/>
            <a:r>
              <a:rPr lang="en-GB" sz="2000" dirty="0" smtClean="0"/>
              <a:t>One or more role models depending on contexts/behaviours (tensions?)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800" dirty="0" smtClean="0"/>
          </a:p>
          <a:p>
            <a:pPr lvl="2">
              <a:buNone/>
            </a:pPr>
            <a:r>
              <a:rPr lang="en-GB" dirty="0" smtClean="0"/>
              <a:t>		</a:t>
            </a:r>
          </a:p>
          <a:p>
            <a:pPr>
              <a:buFont typeface="Calibri" pitchFamily="34" charset="0"/>
              <a:buChar char="•"/>
            </a:pPr>
            <a:endParaRPr lang="en-GB" dirty="0" smtClean="0"/>
          </a:p>
        </p:txBody>
      </p:sp>
      <p:pic>
        <p:nvPicPr>
          <p:cNvPr id="13" name="Picture 2" descr="F:\BSMC\conferences\public health south west\celeb pres\super-rich-extra-skin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981" y="1025886"/>
            <a:ext cx="1935467" cy="1755042"/>
          </a:xfrm>
          <a:prstGeom prst="rect">
            <a:avLst/>
          </a:prstGeom>
          <a:noFill/>
        </p:spPr>
      </p:pic>
      <p:pic>
        <p:nvPicPr>
          <p:cNvPr id="6" name="Picture 3" descr="D:\applications\AERC\NCB Manc\images\celebs\lovebir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0238" y="3129309"/>
            <a:ext cx="2236218" cy="30359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/>
          <a:lstStyle/>
          <a:p>
            <a:r>
              <a:rPr lang="en-GB" sz="3600" dirty="0" smtClean="0"/>
              <a:t>Contemporary celebrity culture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5616624" cy="5589239"/>
          </a:xfrm>
        </p:spPr>
        <p:txBody>
          <a:bodyPr/>
          <a:lstStyle/>
          <a:p>
            <a:r>
              <a:rPr lang="en-GB" sz="2000" dirty="0" smtClean="0"/>
              <a:t>Historic, current configuration in 80s (</a:t>
            </a:r>
            <a:r>
              <a:rPr lang="en-GB" sz="2000" dirty="0" err="1" smtClean="0"/>
              <a:t>Cashmore</a:t>
            </a:r>
            <a:r>
              <a:rPr lang="en-GB" sz="2000" dirty="0" smtClean="0"/>
              <a:t>, 2006)</a:t>
            </a:r>
          </a:p>
          <a:p>
            <a:r>
              <a:rPr lang="en-GB" sz="2000" dirty="0" smtClean="0"/>
              <a:t>Dominates media content across formats (tabloidization of news)</a:t>
            </a:r>
          </a:p>
          <a:p>
            <a:r>
              <a:rPr lang="en-GB" sz="2000" dirty="0" smtClean="0"/>
              <a:t>Becoming/being a celebrity – accelerated, visible process</a:t>
            </a:r>
          </a:p>
          <a:p>
            <a:r>
              <a:rPr lang="en-GB" sz="2000" dirty="0" smtClean="0"/>
              <a:t>Reality TV (X Factor, Britain’s Got Talent, Big Brother)</a:t>
            </a:r>
          </a:p>
          <a:p>
            <a:r>
              <a:rPr lang="en-GB" sz="2000" dirty="0" smtClean="0"/>
              <a:t>Extraordinary Ordinariness, ‘</a:t>
            </a:r>
            <a:r>
              <a:rPr lang="en-GB" sz="2000" dirty="0" err="1" smtClean="0"/>
              <a:t>willabees</a:t>
            </a:r>
            <a:r>
              <a:rPr lang="en-GB" sz="2000" dirty="0" smtClean="0"/>
              <a:t>’</a:t>
            </a:r>
          </a:p>
          <a:p>
            <a:r>
              <a:rPr lang="en-GB" sz="2000" dirty="0" smtClean="0"/>
              <a:t>Taylor Herring: top 3 career aspirations</a:t>
            </a:r>
          </a:p>
          <a:p>
            <a:r>
              <a:rPr lang="en-GB" sz="2000" dirty="0" smtClean="0"/>
              <a:t>Not achievable by all, except through:</a:t>
            </a:r>
          </a:p>
          <a:p>
            <a:r>
              <a:rPr lang="en-GB" sz="2000" b="1" dirty="0" smtClean="0"/>
              <a:t>Consumption</a:t>
            </a:r>
            <a:r>
              <a:rPr lang="en-GB" sz="2000" dirty="0" smtClean="0"/>
              <a:t>: consuming, living, behaving like a celebrity</a:t>
            </a:r>
          </a:p>
          <a:p>
            <a:r>
              <a:rPr lang="en-GB" sz="2000" b="1" dirty="0" smtClean="0"/>
              <a:t>Self-promotion</a:t>
            </a:r>
            <a:r>
              <a:rPr lang="en-GB" sz="2000" dirty="0" smtClean="0"/>
              <a:t>: technology enables us to construct ourselves as media</a:t>
            </a:r>
          </a:p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84169" y="4293097"/>
            <a:ext cx="2763564" cy="1760984"/>
            <a:chOff x="5912892" y="1504663"/>
            <a:chExt cx="3123604" cy="2029137"/>
          </a:xfrm>
        </p:grpSpPr>
        <p:pic>
          <p:nvPicPr>
            <p:cNvPr id="5124" name="Picture 4" descr="F:\BSMC\conferences\public health south west\celeb pres\xfacto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636912"/>
              <a:ext cx="1296144" cy="881569"/>
            </a:xfrm>
            <a:prstGeom prst="rect">
              <a:avLst/>
            </a:prstGeom>
            <a:noFill/>
          </p:spPr>
        </p:pic>
        <p:pic>
          <p:nvPicPr>
            <p:cNvPr id="5125" name="Picture 5" descr="F:\BSMC\conferences\public health south west\celeb pres\im_a_cel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4528" y="2564904"/>
              <a:ext cx="1651968" cy="968896"/>
            </a:xfrm>
            <a:prstGeom prst="rect">
              <a:avLst/>
            </a:prstGeom>
            <a:noFill/>
          </p:spPr>
        </p:pic>
        <p:pic>
          <p:nvPicPr>
            <p:cNvPr id="5126" name="Picture 6" descr="F:\BSMC\conferences\public health south west\celeb pres\b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1509858"/>
              <a:ext cx="1296144" cy="970857"/>
            </a:xfrm>
            <a:prstGeom prst="rect">
              <a:avLst/>
            </a:prstGeom>
            <a:noFill/>
          </p:spPr>
        </p:pic>
        <p:pic>
          <p:nvPicPr>
            <p:cNvPr id="5128" name="Picture 8" descr="F:\BSMC\conferences\public health south west\celeb pres\britains_got_talen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12892" y="1504663"/>
              <a:ext cx="1683444" cy="988233"/>
            </a:xfrm>
            <a:prstGeom prst="rect">
              <a:avLst/>
            </a:prstGeom>
            <a:noFill/>
          </p:spPr>
        </p:pic>
      </p:grpSp>
      <p:pic>
        <p:nvPicPr>
          <p:cNvPr id="5129" name="Picture 9" descr="F:\BSMC\conferences\public health south west\celeb pres\confidential covers\500x_confidentialjay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124745"/>
            <a:ext cx="2109192" cy="27814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418654"/>
            <a:ext cx="3610744" cy="706090"/>
          </a:xfrm>
        </p:spPr>
        <p:txBody>
          <a:bodyPr/>
          <a:lstStyle/>
          <a:p>
            <a:r>
              <a:rPr lang="en-GB" sz="4000" dirty="0" smtClean="0"/>
              <a:t>Methodology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4978896" cy="6192688"/>
          </a:xfrm>
        </p:spPr>
        <p:txBody>
          <a:bodyPr/>
          <a:lstStyle/>
          <a:p>
            <a:r>
              <a:rPr lang="en-GB" sz="2400" b="1" dirty="0" smtClean="0"/>
              <a:t>Content &amp; narrative analysis</a:t>
            </a:r>
          </a:p>
          <a:p>
            <a:pPr lvl="1"/>
            <a:r>
              <a:rPr lang="en-GB" sz="2000" dirty="0" smtClean="0"/>
              <a:t>heat, Closer, OK!, New! </a:t>
            </a:r>
          </a:p>
          <a:p>
            <a:pPr lvl="1"/>
            <a:r>
              <a:rPr lang="en-GB" sz="2000" dirty="0" smtClean="0"/>
              <a:t>Highest ABC circulation figures for 18 – 24yr olds (most likely to participate in high-risk behaviours)</a:t>
            </a:r>
          </a:p>
          <a:p>
            <a:pPr lvl="1"/>
            <a:r>
              <a:rPr lang="en-GB" sz="2000" dirty="0" smtClean="0"/>
              <a:t>Examine contexts &amp; narratives about celebrity (textual &amp; visual)</a:t>
            </a:r>
          </a:p>
          <a:p>
            <a:endParaRPr lang="en-GB" sz="2400" dirty="0" smtClean="0"/>
          </a:p>
          <a:p>
            <a:r>
              <a:rPr lang="en-GB" sz="2400" dirty="0" smtClean="0"/>
              <a:t>Readership survey – how is celeb content consumed in magazines?</a:t>
            </a:r>
          </a:p>
          <a:p>
            <a:r>
              <a:rPr lang="en-GB" sz="2400" dirty="0" smtClean="0"/>
              <a:t>Interviews &amp; focus groups – how celebrity/</a:t>
            </a:r>
            <a:r>
              <a:rPr lang="en-GB" sz="2400" dirty="0" err="1" smtClean="0"/>
              <a:t>ies</a:t>
            </a:r>
            <a:r>
              <a:rPr lang="en-GB" sz="2400" dirty="0" smtClean="0"/>
              <a:t> are meaningful to readers?</a:t>
            </a:r>
          </a:p>
          <a:p>
            <a:pPr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580112" y="1412776"/>
            <a:ext cx="3168352" cy="4608512"/>
            <a:chOff x="1043608" y="260648"/>
            <a:chExt cx="4824536" cy="6408712"/>
          </a:xfrm>
        </p:grpSpPr>
        <p:pic>
          <p:nvPicPr>
            <p:cNvPr id="5" name="Picture 2" descr="F:\BSMC\celebrity_mags\closer\closer#387_17-23July_2010\closer_#387_17-23July_2010_cv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260648"/>
              <a:ext cx="2232248" cy="3084119"/>
            </a:xfrm>
            <a:prstGeom prst="rect">
              <a:avLst/>
            </a:prstGeom>
            <a:noFill/>
          </p:spPr>
        </p:pic>
        <p:pic>
          <p:nvPicPr>
            <p:cNvPr id="6" name="Picture 3" descr="F:\BSMC\celebrity_mags\heat\heat_#576_8-14_May_2010\heat_#576_8-14_May_2010_cv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260649"/>
              <a:ext cx="2232248" cy="3044432"/>
            </a:xfrm>
            <a:prstGeom prst="rect">
              <a:avLst/>
            </a:prstGeom>
            <a:noFill/>
          </p:spPr>
        </p:pic>
        <p:pic>
          <p:nvPicPr>
            <p:cNvPr id="7" name="Picture 4" descr="F:\BSMC\nvivo\magscans\New!\new_362_Apr19_2010_cv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3429000"/>
              <a:ext cx="2249983" cy="3240360"/>
            </a:xfrm>
            <a:prstGeom prst="rect">
              <a:avLst/>
            </a:prstGeom>
            <a:noFill/>
          </p:spPr>
        </p:pic>
        <p:pic>
          <p:nvPicPr>
            <p:cNvPr id="8" name="Picture 5" descr="F:\BSMC\nvivo\magscans\OK!\OK_721_Apr20_2010\photos\CVR_OK_we're_getting_marrie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8125" y="3555794"/>
              <a:ext cx="2260019" cy="3113566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467544" y="23488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dirty="0" smtClean="0"/>
              <a:t>Initial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en-GB" sz="2400" dirty="0" smtClean="0"/>
              <a:t>Recycling of key, dominant narratives/stories:</a:t>
            </a:r>
          </a:p>
          <a:p>
            <a:pPr lvl="1"/>
            <a:r>
              <a:rPr lang="en-GB" sz="2000" dirty="0" smtClean="0"/>
              <a:t>Appearance (transformation: weight, cosmetic surgery, addiction)</a:t>
            </a:r>
          </a:p>
          <a:p>
            <a:pPr lvl="1"/>
            <a:r>
              <a:rPr lang="en-GB" sz="2000" dirty="0" smtClean="0"/>
              <a:t>Relationships (marriage/divorce etc.) </a:t>
            </a:r>
          </a:p>
          <a:p>
            <a:pPr lvl="1"/>
            <a:r>
              <a:rPr lang="en-GB" sz="2000" dirty="0" smtClean="0"/>
              <a:t>Pregnancy (attempts/miscarriage/adoption) </a:t>
            </a:r>
          </a:p>
          <a:p>
            <a:pPr lvl="1"/>
            <a:r>
              <a:rPr lang="en-GB" sz="2000" dirty="0" smtClean="0"/>
              <a:t>Mental/health breakdowns (mad-bad to recovering-good)</a:t>
            </a:r>
          </a:p>
          <a:p>
            <a:pPr lvl="1">
              <a:buFont typeface="Wingdings"/>
              <a:buChar char="à"/>
            </a:pPr>
            <a:r>
              <a:rPr lang="en-GB" sz="2000" dirty="0" smtClean="0">
                <a:sym typeface="Wingdings"/>
              </a:rPr>
              <a:t>Katie Price, Kerry </a:t>
            </a:r>
            <a:r>
              <a:rPr lang="en-GB" sz="2000" dirty="0" err="1" smtClean="0">
                <a:sym typeface="Wingdings"/>
              </a:rPr>
              <a:t>Katona</a:t>
            </a:r>
            <a:r>
              <a:rPr lang="en-GB" sz="2000" dirty="0" smtClean="0">
                <a:sym typeface="Wingdings"/>
              </a:rPr>
              <a:t>, Cheryl Cole, Charlotte Church &amp; Victoria Beckham – ongoing process of managing, repudiating, creating scandals that afford media attention</a:t>
            </a:r>
          </a:p>
          <a:p>
            <a:r>
              <a:rPr lang="en-GB" sz="2400" dirty="0" smtClean="0"/>
              <a:t>Celebrities routinely shown engaging in high-risk behaviours, simultaneously depicted as shameful &amp; aspirational </a:t>
            </a:r>
          </a:p>
          <a:p>
            <a:r>
              <a:rPr lang="en-GB" sz="2400" dirty="0" smtClean="0">
                <a:sym typeface="Wingdings"/>
              </a:rPr>
              <a:t>Alongside ‘advertorial’ content – weight-loss, tanning, cosmetic, leisure, fitness, spiritual products</a:t>
            </a:r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:\BSMC\celebrity_mags\closer\closer#387_17-23July_2010\closer_#387_17-23July_2010_p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634" y="1268760"/>
            <a:ext cx="2562343" cy="368197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F:\BSMC\celebrity_mags\closer\closer#387_17-23July_2010\closer_#387_17-23July_2010_p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6914" y="1268760"/>
            <a:ext cx="2669542" cy="367240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F:\BSMC\celebrity_mags\closer\closer_#390_08-14_May_2010\closer_#390_08-14_May_2010_p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47" y="1281215"/>
            <a:ext cx="2671993" cy="367240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1520" y="1052736"/>
            <a:ext cx="8640960" cy="417646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520" y="1124744"/>
            <a:ext cx="5544616" cy="4104456"/>
            <a:chOff x="344391" y="620688"/>
            <a:chExt cx="7767425" cy="5472608"/>
          </a:xfrm>
        </p:grpSpPr>
        <p:pic>
          <p:nvPicPr>
            <p:cNvPr id="12290" name="Picture 2" descr="F:\BSMC\celebrity_mags\closer\closer#387_17-23July_2010\closer_#387_17-23July_2010_p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391" y="650550"/>
              <a:ext cx="3865847" cy="544274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291" name="Picture 3" descr="F:\BSMC\celebrity_mags\closer\closer#387_17-23July_2010\closer_#387_17-23July_2010_p0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620688"/>
              <a:ext cx="3899856" cy="544265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8" name="Picture 2" descr="F:\BSMC\celebrity_mags\closer\closer#387_17-23July_2010\closer_#387_17-23July_2010_p3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96752"/>
            <a:ext cx="2862482" cy="399629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4016" y="908720"/>
            <a:ext cx="8892480" cy="453650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BSMC\celebrity_mags\closer\closer#400_17-23July_2010\closer#400_17-23July_2010_cv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115"/>
            <a:ext cx="3240360" cy="442239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F:\BSMC\celebrity_mags\closer\closer#400_17-23July_2010\closer#400_17-23July_2010_p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227054" cy="4464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9552" y="548680"/>
            <a:ext cx="7776864" cy="496855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478</Words>
  <Application>Microsoft Office PowerPoint</Application>
  <PresentationFormat>On-screen Show (4:3)</PresentationFormat>
  <Paragraphs>74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Presentation2</vt:lpstr>
      <vt:lpstr>Celebrities &amp; Celebrity Culture:  Role Models for High-Risk Behaviour or Sources of Credibility?</vt:lpstr>
      <vt:lpstr>Celebrity/ies?</vt:lpstr>
      <vt:lpstr>Representations &amp; Role Models</vt:lpstr>
      <vt:lpstr>Contemporary celebrity culture</vt:lpstr>
      <vt:lpstr>Methodology</vt:lpstr>
      <vt:lpstr>Initial findings</vt:lpstr>
      <vt:lpstr>Slide 7</vt:lpstr>
      <vt:lpstr>Slide 8</vt:lpstr>
      <vt:lpstr>Slide 9</vt:lpstr>
      <vt:lpstr>Slide 10</vt:lpstr>
      <vt:lpstr>Implications for Social Marketing</vt:lpstr>
    </vt:vector>
  </TitlesOfParts>
  <Company>University of the West of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Dying to look like Cheryl Cole? Celebrities, celebrity culture and high-risk behaviour</dc:title>
  <dc:creator>Yvette Morey</dc:creator>
  <cp:lastModifiedBy>Anna Lawson</cp:lastModifiedBy>
  <cp:revision>243</cp:revision>
  <dcterms:created xsi:type="dcterms:W3CDTF">2011-01-31T10:47:08Z</dcterms:created>
  <dcterms:modified xsi:type="dcterms:W3CDTF">2011-05-31T08:46:38Z</dcterms:modified>
</cp:coreProperties>
</file>