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267" r:id="rId3"/>
    <p:sldId id="266" r:id="rId4"/>
    <p:sldId id="265" r:id="rId5"/>
    <p:sldId id="259" r:id="rId6"/>
    <p:sldId id="269" r:id="rId7"/>
    <p:sldId id="257" r:id="rId8"/>
    <p:sldId id="261" r:id="rId9"/>
    <p:sldId id="271" r:id="rId10"/>
    <p:sldId id="272" r:id="rId11"/>
    <p:sldId id="273" r:id="rId12"/>
    <p:sldId id="256" r:id="rId13"/>
    <p:sldId id="268" r:id="rId1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90000"/>
    <a:srgbClr val="DD170E"/>
    <a:srgbClr val="E8193E"/>
    <a:srgbClr val="E8E8E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556" autoAdjust="0"/>
    <p:restoredTop sz="94660"/>
  </p:normalViewPr>
  <p:slideViewPr>
    <p:cSldViewPr>
      <p:cViewPr varScale="1">
        <p:scale>
          <a:sx n="74" d="100"/>
          <a:sy n="74" d="100"/>
        </p:scale>
        <p:origin x="-876" y="-90"/>
      </p:cViewPr>
      <p:guideLst>
        <p:guide orient="horz" pos="206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E2ACEA-5A25-4565-AA40-6E6BDABB5D52}" type="datetimeFigureOut">
              <a:rPr lang="en-GB"/>
              <a:pPr>
                <a:defRPr/>
              </a:pPr>
              <a:t>17/05/2011</a:t>
            </a:fld>
            <a:endParaRPr lang="en-GB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1F51D9-F7AD-461E-9963-860CAC87BB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fld id="{0643DCE2-654D-495F-A60A-43B678244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AFE2F-D0FA-4061-8E11-26E75B904D4E}" type="slidenum">
              <a:rPr lang="en-US" smtClean="0">
                <a:latin typeface="Arial" pitchFamily="34" charset="0"/>
                <a:ea typeface="ＭＳ Ｐゴシック" charset="-128"/>
              </a:rPr>
              <a:pPr/>
              <a:t>12</a:t>
            </a:fld>
            <a:endParaRPr lang="en-US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90600"/>
            <a:ext cx="1943100" cy="5105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90600"/>
            <a:ext cx="5676900" cy="5105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Powerpoint Corporate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hbristol.nhs.uk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213" y="1143000"/>
            <a:ext cx="8537575" cy="1655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eaLnBrk="1" hangingPunct="1">
              <a:defRPr/>
            </a:pPr>
            <a:r>
              <a:rPr lang="en-US" sz="3400" b="1" dirty="0" smtClean="0">
                <a:solidFill>
                  <a:srgbClr val="990000"/>
                </a:solidFill>
              </a:rPr>
              <a:t>A novel bacterial-based bioluminescent assay for the rapid pre-screening of chemotherapy efficacy</a:t>
            </a:r>
            <a:endParaRPr lang="en-GB" sz="3400" b="1" dirty="0" smtClean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 bwMode="auto">
          <a:xfrm>
            <a:off x="250825" y="3200400"/>
            <a:ext cx="8642350" cy="792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spcBef>
                <a:spcPct val="0"/>
              </a:spcBef>
            </a:pPr>
            <a:r>
              <a:rPr lang="en-GB" sz="1800" b="1" smtClean="0">
                <a:solidFill>
                  <a:srgbClr val="000000"/>
                </a:solidFill>
              </a:rPr>
              <a:t>Ashley Martin, Mark Ruddock, </a:t>
            </a:r>
            <a:r>
              <a:rPr lang="en-GB" sz="1800" b="1" u="sng" smtClean="0">
                <a:solidFill>
                  <a:srgbClr val="000000"/>
                </a:solidFill>
              </a:rPr>
              <a:t>Elizabeth Anderson</a:t>
            </a:r>
            <a:r>
              <a:rPr lang="en-GB" sz="1800" b="1" smtClean="0">
                <a:solidFill>
                  <a:srgbClr val="000000"/>
                </a:solidFill>
              </a:rPr>
              <a:t>, Habib Alloush, Vyv Salisbury, Priyanka Mehta, Ann Smith, Graham Smith, John Lamont</a:t>
            </a:r>
          </a:p>
          <a:p>
            <a:pPr algn="l" eaLnBrk="1" hangingPunct="1">
              <a:spcBef>
                <a:spcPct val="0"/>
              </a:spcBef>
            </a:pPr>
            <a:endParaRPr lang="en-GB" sz="1000" b="1" smtClean="0">
              <a:solidFill>
                <a:srgbClr val="000000"/>
              </a:solidFill>
            </a:endParaRPr>
          </a:p>
        </p:txBody>
      </p:sp>
      <p:pic>
        <p:nvPicPr>
          <p:cNvPr id="3076" name="Picture 3" descr="http://www.uwe.ac.uk/info/marketing/images/uwe/UWE_cl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4581525"/>
            <a:ext cx="251936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University Hospitals Bristol NHS Foundation Trust">
            <a:hlinkClick r:id="rId3" tooltip="University Hospitals Bristol NHS Foundation Trust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5876925"/>
            <a:ext cx="38481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0" descr="The Royal Marsden cancer centre - hospitals in Chelsea  London  and Sutton  Surrey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35600" y="5589588"/>
            <a:ext cx="29908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1" descr="Frimley Park Hospital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1275" y="4941888"/>
            <a:ext cx="2743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254000" y="4292600"/>
            <a:ext cx="39592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GB" sz="2000">
                <a:solidFill>
                  <a:srgbClr val="002060"/>
                </a:solidFill>
              </a:rPr>
              <a:t>Ara-C Sensitivity Index = </a:t>
            </a:r>
            <a:r>
              <a:rPr lang="en-GB" sz="2000" b="1">
                <a:solidFill>
                  <a:srgbClr val="002060"/>
                </a:solidFill>
              </a:rPr>
              <a:t>33.5%</a:t>
            </a:r>
            <a:endParaRPr lang="en-US" sz="2000" b="1">
              <a:solidFill>
                <a:srgbClr val="002060"/>
              </a:solidFill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4356100" y="0"/>
            <a:ext cx="4787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Biosensor assay analysis of</a:t>
            </a:r>
            <a:br>
              <a:rPr lang="en-US" sz="2000" b="1">
                <a:solidFill>
                  <a:schemeClr val="bg1"/>
                </a:solidFill>
              </a:rPr>
            </a:br>
            <a:r>
              <a:rPr lang="en-US" sz="2000" b="1">
                <a:solidFill>
                  <a:schemeClr val="bg1"/>
                </a:solidFill>
              </a:rPr>
              <a:t>patient samples</a:t>
            </a:r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4718050" y="4292600"/>
            <a:ext cx="39608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GB" sz="2000">
                <a:solidFill>
                  <a:srgbClr val="002060"/>
                </a:solidFill>
              </a:rPr>
              <a:t>Ara-C Sensitivity Index = </a:t>
            </a:r>
            <a:r>
              <a:rPr lang="en-GB" sz="2000" b="1">
                <a:solidFill>
                  <a:srgbClr val="002060"/>
                </a:solidFill>
              </a:rPr>
              <a:t>0%</a:t>
            </a:r>
            <a:endParaRPr lang="en-US" sz="2000" b="1">
              <a:solidFill>
                <a:srgbClr val="002060"/>
              </a:solidFill>
            </a:endParaRP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-36513" y="1195388"/>
            <a:ext cx="4679951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GB" sz="1800" b="1">
                <a:solidFill>
                  <a:srgbClr val="002060"/>
                </a:solidFill>
              </a:rPr>
              <a:t>Sensitive patient</a:t>
            </a:r>
            <a:br>
              <a:rPr lang="en-GB" sz="1800" b="1">
                <a:solidFill>
                  <a:srgbClr val="002060"/>
                </a:solidFill>
              </a:rPr>
            </a:br>
            <a:r>
              <a:rPr lang="en-GB" sz="1800" b="1">
                <a:solidFill>
                  <a:srgbClr val="002060"/>
                </a:solidFill>
              </a:rPr>
              <a:t>(remission after 1</a:t>
            </a:r>
            <a:r>
              <a:rPr lang="en-GB" sz="1800" b="1" baseline="30000">
                <a:solidFill>
                  <a:srgbClr val="002060"/>
                </a:solidFill>
              </a:rPr>
              <a:t>st</a:t>
            </a:r>
            <a:r>
              <a:rPr lang="en-GB" sz="1800" b="1">
                <a:solidFill>
                  <a:srgbClr val="002060"/>
                </a:solidFill>
              </a:rPr>
              <a:t> cycle)</a:t>
            </a:r>
            <a:endParaRPr lang="en-US" sz="1800" b="1">
              <a:solidFill>
                <a:srgbClr val="002060"/>
              </a:solidFill>
            </a:endParaRPr>
          </a:p>
        </p:txBody>
      </p:sp>
      <p:sp>
        <p:nvSpPr>
          <p:cNvPr id="11270" name="Text Box 11"/>
          <p:cNvSpPr txBox="1">
            <a:spLocks noChangeArrowheads="1"/>
          </p:cNvSpPr>
          <p:nvPr/>
        </p:nvSpPr>
        <p:spPr bwMode="auto">
          <a:xfrm>
            <a:off x="4643438" y="1195388"/>
            <a:ext cx="39608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GB" sz="1800" b="1">
                <a:solidFill>
                  <a:srgbClr val="002060"/>
                </a:solidFill>
              </a:rPr>
              <a:t>Resistant patient</a:t>
            </a:r>
            <a:br>
              <a:rPr lang="en-GB" sz="1800" b="1">
                <a:solidFill>
                  <a:srgbClr val="002060"/>
                </a:solidFill>
              </a:rPr>
            </a:br>
            <a:r>
              <a:rPr lang="en-GB" sz="1800" b="1">
                <a:solidFill>
                  <a:srgbClr val="002060"/>
                </a:solidFill>
              </a:rPr>
              <a:t>(no remission)</a:t>
            </a:r>
            <a:endParaRPr lang="en-US" sz="1800" b="1">
              <a:solidFill>
                <a:srgbClr val="002060"/>
              </a:solidFill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 t="18265"/>
          <a:stretch>
            <a:fillRect/>
          </a:stretch>
        </p:blipFill>
        <p:spPr bwMode="auto">
          <a:xfrm>
            <a:off x="220663" y="2205038"/>
            <a:ext cx="87820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7" grpId="0" autoUpdateAnimBg="0"/>
      <p:bldP spid="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4500563" y="188913"/>
            <a:ext cx="44592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bg1"/>
                </a:solidFill>
              </a:rPr>
              <a:t>Data from preliminary testing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12291" name="Rectangle 2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2" name="Rectangle 4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85" name="Table 384"/>
          <p:cNvGraphicFramePr>
            <a:graphicFrameLocks noGrp="1"/>
          </p:cNvGraphicFramePr>
          <p:nvPr/>
        </p:nvGraphicFramePr>
        <p:xfrm>
          <a:off x="395288" y="1184275"/>
          <a:ext cx="8280921" cy="4909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643603">
                <a:tc>
                  <a:txBody>
                    <a:bodyPr/>
                    <a:lstStyle/>
                    <a:p>
                      <a:r>
                        <a:rPr lang="en-GB" dirty="0" smtClean="0"/>
                        <a:t>ANLL patient samples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Total analysed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56</a:t>
                      </a:r>
                      <a:endParaRPr lang="en-GB" dirty="0"/>
                    </a:p>
                  </a:txBody>
                  <a:tcPr/>
                </a:tc>
              </a:tr>
              <a:tr h="372881">
                <a:tc rowSpan="5">
                  <a:txBody>
                    <a:bodyPr/>
                    <a:lstStyle/>
                    <a:p>
                      <a:r>
                        <a:rPr lang="en-GB" dirty="0" smtClean="0"/>
                        <a:t>Clinical outcomes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34</a:t>
                      </a:r>
                      <a:endParaRPr lang="en-GB" dirty="0"/>
                    </a:p>
                  </a:txBody>
                  <a:tcPr/>
                </a:tc>
              </a:tr>
              <a:tr h="37288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Peripheral blood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</a:tr>
              <a:tr h="37288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Bone marrow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</a:tr>
              <a:tr h="37288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Correct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/>
                </a:tc>
              </a:tr>
              <a:tr h="37288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Incorrect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2312">
                <a:tc rowSpan="3">
                  <a:txBody>
                    <a:bodyPr/>
                    <a:lstStyle/>
                    <a:p>
                      <a:r>
                        <a:rPr lang="en-GB" dirty="0" smtClean="0"/>
                        <a:t>Complete</a:t>
                      </a:r>
                      <a:r>
                        <a:rPr lang="en-GB" baseline="0" dirty="0" smtClean="0"/>
                        <a:t> remission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Total correct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13/14</a:t>
                      </a:r>
                      <a:endParaRPr lang="en-GB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Sensitivity range (%)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 to 128</a:t>
                      </a:r>
                      <a:endParaRPr lang="en-GB" dirty="0"/>
                    </a:p>
                  </a:txBody>
                  <a:tcPr/>
                </a:tc>
              </a:tr>
              <a:tr h="37288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Median (%)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/>
                </a:tc>
              </a:tr>
              <a:tr h="419207">
                <a:tc rowSpan="3">
                  <a:txBody>
                    <a:bodyPr/>
                    <a:lstStyle/>
                    <a:p>
                      <a:r>
                        <a:rPr lang="en-GB" dirty="0" smtClean="0"/>
                        <a:t>Non-remission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Total</a:t>
                      </a:r>
                      <a:r>
                        <a:rPr lang="en-GB" baseline="0" dirty="0" smtClean="0"/>
                        <a:t> correct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18/20</a:t>
                      </a:r>
                      <a:endParaRPr lang="en-GB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Sensitivity range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-9 to 7</a:t>
                      </a:r>
                    </a:p>
                  </a:txBody>
                  <a:tcPr/>
                </a:tc>
              </a:tr>
              <a:tr h="37288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Median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889625" y="3690938"/>
            <a:ext cx="935038" cy="40005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FF0000"/>
                </a:solidFill>
              </a:rPr>
              <a:t>13/14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05500" y="4897438"/>
            <a:ext cx="936625" cy="40005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FF0000"/>
                </a:solidFill>
              </a:rPr>
              <a:t>18/20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ChangeArrowheads="1"/>
          </p:cNvSpPr>
          <p:nvPr/>
        </p:nvSpPr>
        <p:spPr bwMode="auto">
          <a:xfrm>
            <a:off x="957263" y="47148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baseline="-2500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66700" y="1143000"/>
            <a:ext cx="86106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  <a:tabLst>
                <a:tab pos="292100" algn="l"/>
              </a:tabLst>
            </a:pPr>
            <a:r>
              <a:rPr lang="en-US" sz="1800" dirty="0">
                <a:cs typeface="Arial" pitchFamily="34" charset="0"/>
              </a:rPr>
              <a:t>	This rapid and robust assay simply and accurately determines sensitivity to 	Ara-C in under 8-hours of receipt of the patient sample</a:t>
            </a:r>
            <a:r>
              <a:rPr lang="en-GB" sz="1800" dirty="0"/>
              <a:t> </a:t>
            </a:r>
          </a:p>
          <a:p>
            <a:pPr algn="just">
              <a:tabLst>
                <a:tab pos="292100" algn="l"/>
              </a:tabLst>
            </a:pPr>
            <a:endParaRPr lang="en-GB" sz="1800" dirty="0"/>
          </a:p>
          <a:p>
            <a:pPr algn="just">
              <a:buFontTx/>
              <a:buChar char="•"/>
              <a:tabLst>
                <a:tab pos="292100" algn="l"/>
              </a:tabLst>
            </a:pPr>
            <a:r>
              <a:rPr lang="en-US" sz="1800" dirty="0">
                <a:cs typeface="Arial" pitchFamily="34" charset="0"/>
              </a:rPr>
              <a:t>	Proof of principle analysis has shown 85% efficiency (correlation with clinical 	outcome and </a:t>
            </a:r>
            <a:r>
              <a:rPr lang="en-US" sz="1800" dirty="0" err="1">
                <a:cs typeface="Arial" pitchFamily="34" charset="0"/>
              </a:rPr>
              <a:t>CellTiterGlo</a:t>
            </a:r>
            <a:r>
              <a:rPr lang="en-US" sz="1800" baseline="30000" dirty="0">
                <a:cs typeface="Arial" pitchFamily="34" charset="0"/>
              </a:rPr>
              <a:t>®</a:t>
            </a:r>
            <a:r>
              <a:rPr lang="en-US" sz="1800" dirty="0">
                <a:cs typeface="Arial" pitchFamily="34" charset="0"/>
              </a:rPr>
              <a:t> assay) for 34 clinical samples </a:t>
            </a:r>
            <a:r>
              <a:rPr lang="en-US" sz="1800" dirty="0" err="1">
                <a:cs typeface="Arial" pitchFamily="34" charset="0"/>
              </a:rPr>
              <a:t>analysed</a:t>
            </a:r>
            <a:r>
              <a:rPr lang="en-US" sz="1800" dirty="0">
                <a:cs typeface="Arial" pitchFamily="34" charset="0"/>
              </a:rPr>
              <a:t> to date 	(p=0.052)</a:t>
            </a:r>
          </a:p>
          <a:p>
            <a:pPr algn="just">
              <a:buFontTx/>
              <a:buChar char="•"/>
              <a:tabLst>
                <a:tab pos="292100" algn="l"/>
              </a:tabLst>
            </a:pPr>
            <a:endParaRPr lang="en-US" sz="1800" dirty="0">
              <a:cs typeface="Arial" pitchFamily="34" charset="0"/>
            </a:endParaRPr>
          </a:p>
          <a:p>
            <a:pPr algn="just">
              <a:buFontTx/>
              <a:buChar char="•"/>
              <a:tabLst>
                <a:tab pos="292100" algn="l"/>
              </a:tabLst>
            </a:pPr>
            <a:r>
              <a:rPr lang="en-US" sz="1800" dirty="0">
                <a:cs typeface="Arial" pitchFamily="34" charset="0"/>
              </a:rPr>
              <a:t> 	</a:t>
            </a:r>
            <a:r>
              <a:rPr lang="en-GB" sz="1800" dirty="0"/>
              <a:t>Represents the first assay of this type, allowing oncologists to obtain a 	</a:t>
            </a:r>
            <a:r>
              <a:rPr lang="en-GB" sz="1800" dirty="0" err="1"/>
              <a:t>chemosensitivity</a:t>
            </a:r>
            <a:r>
              <a:rPr lang="en-GB" sz="1800" dirty="0"/>
              <a:t> profile of a patient prior to commencement of 	chemotherapy with Ara-C alone or </a:t>
            </a:r>
            <a:r>
              <a:rPr lang="en-GB" sz="1800"/>
              <a:t>in </a:t>
            </a:r>
            <a:r>
              <a:rPr lang="en-GB" sz="1800" smtClean="0"/>
              <a:t>combination</a:t>
            </a:r>
            <a:endParaRPr lang="en-GB" sz="1800" dirty="0">
              <a:cs typeface="Arial" pitchFamily="34" charset="0"/>
            </a:endParaRPr>
          </a:p>
        </p:txBody>
      </p:sp>
      <p:sp>
        <p:nvSpPr>
          <p:cNvPr id="1331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003800" y="115888"/>
            <a:ext cx="3827463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GB" sz="2800" b="1" dirty="0" smtClean="0">
                <a:solidFill>
                  <a:schemeClr val="bg1"/>
                </a:solidFill>
                <a:cs typeface="Arial" pitchFamily="34" charset="0"/>
              </a:rPr>
              <a:t>Conclusions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7338" y="4083050"/>
            <a:ext cx="8569325" cy="99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n-GB" sz="1800" b="1" u="sng" dirty="0"/>
              <a:t>Current activities</a:t>
            </a:r>
            <a:r>
              <a:rPr lang="en-GB" sz="1800" dirty="0"/>
              <a:t>:</a:t>
            </a:r>
          </a:p>
          <a:p>
            <a:pPr>
              <a:spcBef>
                <a:spcPct val="25000"/>
              </a:spcBef>
            </a:pPr>
            <a:r>
              <a:rPr lang="en-GB" sz="1800" dirty="0"/>
              <a:t>Retrospective testing in larger patient cohort in collaboration with National Cancer Research Institute (NCRI) UK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7338" y="5248275"/>
            <a:ext cx="87137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en-GB" sz="1800" dirty="0"/>
              <a:t>Testing on alternative dosing regimes used in treatment of leukaemia, including </a:t>
            </a:r>
            <a:r>
              <a:rPr lang="en-GB" sz="1800" dirty="0" err="1"/>
              <a:t>daunorubicin</a:t>
            </a:r>
            <a:r>
              <a:rPr lang="en-GB" sz="1800" dirty="0"/>
              <a:t>/Ara-C, </a:t>
            </a:r>
            <a:r>
              <a:rPr lang="en-GB" sz="1800" dirty="0" err="1"/>
              <a:t>fludarabine</a:t>
            </a:r>
            <a:r>
              <a:rPr lang="en-GB" sz="1800" dirty="0"/>
              <a:t>/Ara-C and </a:t>
            </a:r>
            <a:r>
              <a:rPr lang="en-GB" sz="1800" dirty="0" err="1"/>
              <a:t>clofarabine</a:t>
            </a:r>
            <a:r>
              <a:rPr lang="en-GB" sz="1800" dirty="0"/>
              <a:t>/Ara-C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>
          <a:xfrm>
            <a:off x="5364163" y="130175"/>
            <a:ext cx="3549650" cy="490538"/>
          </a:xfrm>
        </p:spPr>
        <p:txBody>
          <a:bodyPr/>
          <a:lstStyle/>
          <a:p>
            <a:pPr algn="r">
              <a:defRPr/>
            </a:pPr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Acknowledgments</a:t>
            </a:r>
            <a:r>
              <a:rPr lang="en-GB" sz="2800" dirty="0" smtClean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50825" y="866775"/>
            <a:ext cx="8713788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None/>
            </a:pPr>
            <a:r>
              <a:rPr lang="en-GB" sz="1800" b="1" u="sng"/>
              <a:t>Collaborators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en-GB" sz="1800"/>
              <a:t>Prof Vyv Salisbury, University of the West of England, Bristol, UK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en-GB" sz="1800"/>
              <a:t>Dr Ann Smith, Scientific Director of Stem Cell Transplant Lab, Royal Marsden, UK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en-GB" sz="1800"/>
              <a:t>Prof Graham Smith, Consultant Haematologist, Frimley Park Hospital, UK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en-GB" sz="1800"/>
              <a:t>Dr  Priyanka Mehta, Haematology Consultant, University Hospital Bristol, UK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en-GB" sz="1800"/>
              <a:t>Dr Habib Alloush, American University of Beirut, Lebanon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en-GB" sz="1800"/>
              <a:t>Dr Steve Knapper, Haematology Consultant, University Hospital of Wales, UK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250825" y="4005263"/>
            <a:ext cx="8569325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None/>
            </a:pPr>
            <a:r>
              <a:rPr lang="en-GB" sz="1800" b="1" u="sng"/>
              <a:t>Funding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en-GB" sz="1800"/>
              <a:t>Randox Laboratories Ltd, UK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en-GB" sz="1800"/>
              <a:t>BBSRC (with Dr Phil Hill, Univeristy of Nottingham)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en-GB" sz="1800"/>
              <a:t>UK Technology Strategy Board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en-GB" sz="1800"/>
              <a:t>National Institute for Health Research (NIHR), UK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395288" y="1052513"/>
            <a:ext cx="8443912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  <a:tabLst>
                <a:tab pos="292100" algn="l"/>
              </a:tabLst>
            </a:pPr>
            <a:r>
              <a:rPr lang="en-GB" sz="2000" dirty="0">
                <a:cs typeface="Arial" pitchFamily="34" charset="0"/>
              </a:rPr>
              <a:t> 	AML is a condition affecting the adult population with a median age 	at presentation of 67 years. AML accounts for approximately 80% of 	acute leukaemia diagnosed in adults </a:t>
            </a:r>
            <a:endParaRPr lang="en-GB" sz="20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  <a:tabLst>
                <a:tab pos="292100" algn="l"/>
              </a:tabLst>
            </a:pPr>
            <a:r>
              <a:rPr lang="en-GB" sz="2000" dirty="0">
                <a:cs typeface="Times New Roman" pitchFamily="18" charset="0"/>
              </a:rPr>
              <a:t> 	</a:t>
            </a:r>
            <a:r>
              <a:rPr lang="en-GB" sz="2000" dirty="0"/>
              <a:t>Cytarabine (Ara-C) is the first line of treatment for AML even though 	30-40% of patients fail to respond to initial </a:t>
            </a:r>
            <a:r>
              <a:rPr lang="en-GB" sz="2000" dirty="0" smtClean="0"/>
              <a:t>treatment</a:t>
            </a:r>
            <a:endParaRPr lang="en-GB" sz="20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  <a:tabLst>
                <a:tab pos="292100" algn="l"/>
              </a:tabLst>
            </a:pPr>
            <a:r>
              <a:rPr lang="en-GB" sz="2000" dirty="0">
                <a:cs typeface="Times New Roman" pitchFamily="18" charset="0"/>
              </a:rPr>
              <a:t> 	Treatment with Ara-C is given without any pre-screening to determine  	sensitivity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3851275" y="115888"/>
            <a:ext cx="5113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/>
            <a:r>
              <a:rPr lang="en-GB" sz="2800" b="1">
                <a:solidFill>
                  <a:schemeClr val="bg1"/>
                </a:solidFill>
              </a:rPr>
              <a:t>Acute Myeloid Leukaemia</a:t>
            </a:r>
            <a:endParaRPr lang="en-GB" sz="2800">
              <a:solidFill>
                <a:schemeClr val="bg1"/>
              </a:solidFill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57200" y="5105400"/>
            <a:ext cx="457200" cy="457200"/>
          </a:xfrm>
          <a:prstGeom prst="star5">
            <a:avLst/>
          </a:prstGeom>
          <a:solidFill>
            <a:srgbClr val="DD170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143000" y="4876800"/>
            <a:ext cx="7162800" cy="95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  <a:buFont typeface="Arial" pitchFamily="34" charset="0"/>
              <a:buNone/>
            </a:pPr>
            <a:r>
              <a:rPr lang="en-US" sz="2000" dirty="0">
                <a:solidFill>
                  <a:schemeClr val="accent2"/>
                </a:solidFill>
              </a:rPr>
              <a:t>Require the development of a rapid assay for pre-screening of patient prior to Ara-C </a:t>
            </a:r>
            <a:r>
              <a:rPr lang="en-US" sz="2000" dirty="0" smtClean="0">
                <a:solidFill>
                  <a:schemeClr val="accent2"/>
                </a:solidFill>
              </a:rPr>
              <a:t>chemotherapy</a:t>
            </a:r>
            <a:endParaRPr lang="en-GB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23528" y="2124139"/>
            <a:ext cx="8458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tabLst>
                <a:tab pos="292100" algn="l"/>
              </a:tabLst>
            </a:pPr>
            <a:r>
              <a:rPr lang="en-US" sz="2000" b="1" dirty="0" smtClean="0">
                <a:solidFill>
                  <a:srgbClr val="DD170E"/>
                </a:solidFill>
              </a:rPr>
              <a:t>Key </a:t>
            </a:r>
            <a:r>
              <a:rPr lang="en-US" sz="2000" b="1" dirty="0">
                <a:solidFill>
                  <a:srgbClr val="DD170E"/>
                </a:solidFill>
              </a:rPr>
              <a:t>Features </a:t>
            </a:r>
            <a:r>
              <a:rPr lang="en-US" sz="2000" b="1" dirty="0" smtClean="0">
                <a:solidFill>
                  <a:srgbClr val="DD170E"/>
                </a:solidFill>
              </a:rPr>
              <a:t>of </a:t>
            </a:r>
            <a:r>
              <a:rPr lang="en-US" sz="2000" b="1" dirty="0">
                <a:solidFill>
                  <a:srgbClr val="DD170E"/>
                </a:solidFill>
              </a:rPr>
              <a:t>the </a:t>
            </a:r>
            <a:r>
              <a:rPr lang="en-US" sz="2000" b="1" dirty="0" smtClean="0">
                <a:solidFill>
                  <a:srgbClr val="DD170E"/>
                </a:solidFill>
              </a:rPr>
              <a:t>Assay:</a:t>
            </a:r>
            <a:endParaRPr lang="en-US" sz="2000" b="1" dirty="0">
              <a:solidFill>
                <a:srgbClr val="DD170E"/>
              </a:solidFill>
            </a:endParaRPr>
          </a:p>
          <a:p>
            <a:pPr algn="just">
              <a:spcBef>
                <a:spcPct val="50000"/>
              </a:spcBef>
              <a:buFontTx/>
              <a:buChar char="•"/>
              <a:tabLst>
                <a:tab pos="292100" algn="l"/>
              </a:tabLst>
            </a:pPr>
            <a:r>
              <a:rPr lang="en-US" sz="2000" dirty="0"/>
              <a:t> 	Predict individual response of a patient to Ara-C prior to treatment, 	singly or in combination with other agents</a:t>
            </a:r>
          </a:p>
          <a:p>
            <a:pPr algn="just">
              <a:spcBef>
                <a:spcPct val="50000"/>
              </a:spcBef>
              <a:buFontTx/>
              <a:buChar char="•"/>
              <a:tabLst>
                <a:tab pos="292100" algn="l"/>
              </a:tabLst>
            </a:pPr>
            <a:r>
              <a:rPr lang="en-US" sz="2000" dirty="0"/>
              <a:t> 	Peripheral blood or bone marrow aspirates</a:t>
            </a:r>
          </a:p>
          <a:p>
            <a:pPr algn="just">
              <a:spcBef>
                <a:spcPct val="50000"/>
              </a:spcBef>
              <a:buFontTx/>
              <a:buChar char="•"/>
              <a:tabLst>
                <a:tab pos="292100" algn="l"/>
              </a:tabLst>
            </a:pPr>
            <a:r>
              <a:rPr lang="en-US" sz="2000" dirty="0"/>
              <a:t>	</a:t>
            </a:r>
            <a:r>
              <a:rPr lang="en-US" sz="2000" b="1" dirty="0">
                <a:solidFill>
                  <a:srgbClr val="33CC33"/>
                </a:solidFill>
              </a:rPr>
              <a:t>Results are obtained in under 1 day</a:t>
            </a:r>
          </a:p>
          <a:p>
            <a:pPr algn="just">
              <a:spcBef>
                <a:spcPct val="50000"/>
              </a:spcBef>
              <a:buFontTx/>
              <a:buChar char="•"/>
              <a:tabLst>
                <a:tab pos="292100" algn="l"/>
              </a:tabLst>
            </a:pPr>
            <a:r>
              <a:rPr lang="en-US" sz="2000" dirty="0"/>
              <a:t>	Tailor dosing </a:t>
            </a:r>
            <a:r>
              <a:rPr lang="en-US" sz="2000" dirty="0" smtClean="0"/>
              <a:t>(low</a:t>
            </a:r>
            <a:r>
              <a:rPr lang="en-US" sz="2000" dirty="0"/>
              <a:t>, standard or high </a:t>
            </a:r>
            <a:r>
              <a:rPr lang="en-US" sz="2000" dirty="0" smtClean="0"/>
              <a:t>dose)</a:t>
            </a:r>
            <a:endParaRPr lang="en-US" sz="2000" dirty="0"/>
          </a:p>
          <a:p>
            <a:pPr algn="just">
              <a:spcBef>
                <a:spcPct val="50000"/>
              </a:spcBef>
              <a:buFontTx/>
              <a:buChar char="•"/>
              <a:tabLst>
                <a:tab pos="292100" algn="l"/>
              </a:tabLst>
            </a:pPr>
            <a:r>
              <a:rPr lang="en-US" sz="2000" dirty="0"/>
              <a:t> 	Monitor effectiveness of treatment</a:t>
            </a:r>
          </a:p>
          <a:p>
            <a:pPr algn="just">
              <a:spcBef>
                <a:spcPct val="50000"/>
              </a:spcBef>
              <a:buFontTx/>
              <a:buChar char="•"/>
              <a:tabLst>
                <a:tab pos="292100" algn="l"/>
              </a:tabLst>
            </a:pPr>
            <a:r>
              <a:rPr lang="en-US" sz="2000" dirty="0"/>
              <a:t> 	Reduce treatment times and costs</a:t>
            </a:r>
          </a:p>
          <a:p>
            <a:pPr algn="just">
              <a:spcBef>
                <a:spcPct val="50000"/>
              </a:spcBef>
              <a:buFontTx/>
              <a:buChar char="•"/>
              <a:tabLst>
                <a:tab pos="292100" algn="l"/>
              </a:tabLst>
            </a:pPr>
            <a:r>
              <a:rPr lang="en-US" sz="2000" dirty="0"/>
              <a:t>	Increase long term remission</a:t>
            </a:r>
          </a:p>
          <a:p>
            <a:pPr algn="just">
              <a:spcBef>
                <a:spcPct val="50000"/>
              </a:spcBef>
              <a:buFontTx/>
              <a:buChar char="•"/>
              <a:tabLst>
                <a:tab pos="292100" algn="l"/>
              </a:tabLst>
            </a:pPr>
            <a:r>
              <a:rPr lang="en-US" sz="2000" dirty="0"/>
              <a:t>	Increase quality of life by reducing side effects and hospital </a:t>
            </a:r>
            <a:r>
              <a:rPr lang="en-US" sz="2000" dirty="0" smtClean="0"/>
              <a:t>stays</a:t>
            </a:r>
            <a:endParaRPr lang="en-US" sz="2000" dirty="0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3851275" y="117475"/>
            <a:ext cx="5113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/>
            <a:r>
              <a:rPr lang="en-GB" sz="2800" b="1" dirty="0" smtClean="0">
                <a:solidFill>
                  <a:schemeClr val="bg1"/>
                </a:solidFill>
              </a:rPr>
              <a:t>Biosensor Assay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23528" y="989112"/>
            <a:ext cx="8458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  <a:tabLst>
                <a:tab pos="292100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Development of </a:t>
            </a:r>
            <a:r>
              <a:rPr lang="en-US" sz="2000" dirty="0"/>
              <a:t>a novel </a:t>
            </a:r>
            <a:r>
              <a:rPr lang="en-US" sz="2000" i="1" dirty="0"/>
              <a:t>in vitro</a:t>
            </a:r>
            <a:r>
              <a:rPr lang="en-US" sz="2000" dirty="0"/>
              <a:t> bioluminescent biosensor assay </a:t>
            </a:r>
            <a:r>
              <a:rPr lang="en-US" sz="2000" dirty="0" smtClean="0"/>
              <a:t>which 	is </a:t>
            </a:r>
            <a:r>
              <a:rPr lang="en-US" sz="2000" dirty="0"/>
              <a:t>capable </a:t>
            </a:r>
            <a:r>
              <a:rPr lang="en-US" sz="2000" dirty="0" smtClean="0"/>
              <a:t>of </a:t>
            </a:r>
            <a:r>
              <a:rPr lang="en-US" sz="2000" dirty="0"/>
              <a:t>identifying </a:t>
            </a:r>
            <a:r>
              <a:rPr lang="en-US" sz="2000" dirty="0" smtClean="0"/>
              <a:t>sensitivity </a:t>
            </a:r>
            <a:r>
              <a:rPr lang="en-US" sz="2000" dirty="0"/>
              <a:t>or resistance to Ara-C via </a:t>
            </a:r>
            <a:r>
              <a:rPr lang="en-US" sz="2000" dirty="0" smtClean="0"/>
              <a:t>the 	formation </a:t>
            </a:r>
            <a:r>
              <a:rPr lang="en-US" sz="2000" dirty="0"/>
              <a:t>of the active metabolite </a:t>
            </a:r>
            <a:r>
              <a:rPr lang="en-US" sz="2000" dirty="0" smtClean="0"/>
              <a:t>Ara-CTP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179388" y="1052513"/>
            <a:ext cx="1368425" cy="7921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 dirty="0"/>
          </a:p>
        </p:txBody>
      </p:sp>
      <p:sp>
        <p:nvSpPr>
          <p:cNvPr id="59" name="Oval 58"/>
          <p:cNvSpPr/>
          <p:nvPr/>
        </p:nvSpPr>
        <p:spPr>
          <a:xfrm>
            <a:off x="6084888" y="4843463"/>
            <a:ext cx="1150937" cy="433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 dirty="0"/>
          </a:p>
        </p:txBody>
      </p:sp>
      <p:sp>
        <p:nvSpPr>
          <p:cNvPr id="60" name="Oval 59"/>
          <p:cNvSpPr/>
          <p:nvPr/>
        </p:nvSpPr>
        <p:spPr>
          <a:xfrm>
            <a:off x="7451725" y="4818063"/>
            <a:ext cx="1152525" cy="433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 dirty="0"/>
          </a:p>
        </p:txBody>
      </p:sp>
      <p:sp>
        <p:nvSpPr>
          <p:cNvPr id="58" name="Oval 57"/>
          <p:cNvSpPr/>
          <p:nvPr/>
        </p:nvSpPr>
        <p:spPr>
          <a:xfrm>
            <a:off x="4716463" y="4843463"/>
            <a:ext cx="1150937" cy="433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 dirty="0"/>
          </a:p>
        </p:txBody>
      </p:sp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5795963" y="115888"/>
            <a:ext cx="3168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The scenario…</a:t>
            </a: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15367" name="TextBox 4"/>
          <p:cNvSpPr txBox="1">
            <a:spLocks noChangeArrowheads="1"/>
          </p:cNvSpPr>
          <p:nvPr/>
        </p:nvSpPr>
        <p:spPr bwMode="auto">
          <a:xfrm>
            <a:off x="179388" y="1125538"/>
            <a:ext cx="1439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/>
              <a:t>PB or BM sample</a:t>
            </a:r>
          </a:p>
        </p:txBody>
      </p:sp>
      <p:sp>
        <p:nvSpPr>
          <p:cNvPr id="15368" name="TextBox 5"/>
          <p:cNvSpPr txBox="1">
            <a:spLocks noChangeArrowheads="1"/>
          </p:cNvSpPr>
          <p:nvPr/>
        </p:nvSpPr>
        <p:spPr bwMode="auto">
          <a:xfrm>
            <a:off x="3779838" y="1268413"/>
            <a:ext cx="14398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/>
              <a:t>Analyses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1258888" y="2854325"/>
            <a:ext cx="2305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b="1">
                <a:solidFill>
                  <a:srgbClr val="C00000"/>
                </a:solidFill>
              </a:rPr>
              <a:t>Cytogenetics</a:t>
            </a:r>
            <a:br>
              <a:rPr lang="en-GB" sz="1600" b="1">
                <a:solidFill>
                  <a:srgbClr val="C00000"/>
                </a:solidFill>
              </a:rPr>
            </a:br>
            <a:r>
              <a:rPr lang="en-GB" sz="1600" b="1">
                <a:solidFill>
                  <a:srgbClr val="C00000"/>
                </a:solidFill>
              </a:rPr>
              <a:t>Molecular markers</a:t>
            </a:r>
          </a:p>
        </p:txBody>
      </p:sp>
      <p:sp>
        <p:nvSpPr>
          <p:cNvPr id="15370" name="TextBox 9"/>
          <p:cNvSpPr txBox="1">
            <a:spLocks noChangeArrowheads="1"/>
          </p:cNvSpPr>
          <p:nvPr/>
        </p:nvSpPr>
        <p:spPr bwMode="auto">
          <a:xfrm>
            <a:off x="5292725" y="2266950"/>
            <a:ext cx="2159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solidFill>
                  <a:srgbClr val="7030A0"/>
                </a:solidFill>
              </a:rPr>
              <a:t>Functional testing</a:t>
            </a:r>
          </a:p>
        </p:txBody>
      </p:sp>
      <p:sp>
        <p:nvSpPr>
          <p:cNvPr id="15373" name="TextBox 12"/>
          <p:cNvSpPr txBox="1">
            <a:spLocks noChangeArrowheads="1"/>
          </p:cNvSpPr>
          <p:nvPr/>
        </p:nvSpPr>
        <p:spPr bwMode="auto">
          <a:xfrm>
            <a:off x="4716463" y="4860925"/>
            <a:ext cx="12239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LD Ara-C</a:t>
            </a:r>
          </a:p>
        </p:txBody>
      </p:sp>
      <p:sp>
        <p:nvSpPr>
          <p:cNvPr id="15374" name="TextBox 13"/>
          <p:cNvSpPr txBox="1">
            <a:spLocks noChangeArrowheads="1"/>
          </p:cNvSpPr>
          <p:nvPr/>
        </p:nvSpPr>
        <p:spPr bwMode="auto">
          <a:xfrm>
            <a:off x="6084888" y="4860925"/>
            <a:ext cx="12239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SD Ara-C</a:t>
            </a:r>
          </a:p>
        </p:txBody>
      </p:sp>
      <p:sp>
        <p:nvSpPr>
          <p:cNvPr id="15375" name="TextBox 14"/>
          <p:cNvSpPr txBox="1">
            <a:spLocks noChangeArrowheads="1"/>
          </p:cNvSpPr>
          <p:nvPr/>
        </p:nvSpPr>
        <p:spPr bwMode="auto">
          <a:xfrm>
            <a:off x="7451725" y="4860925"/>
            <a:ext cx="1223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HD Ara-C</a:t>
            </a:r>
          </a:p>
        </p:txBody>
      </p:sp>
      <p:sp>
        <p:nvSpPr>
          <p:cNvPr id="15378" name="TextBox 17"/>
          <p:cNvSpPr txBox="1">
            <a:spLocks noChangeArrowheads="1"/>
          </p:cNvSpPr>
          <p:nvPr/>
        </p:nvSpPr>
        <p:spPr bwMode="auto">
          <a:xfrm>
            <a:off x="323850" y="6021388"/>
            <a:ext cx="39608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b="1">
                <a:solidFill>
                  <a:srgbClr val="0070C0"/>
                </a:solidFill>
              </a:rPr>
              <a:t>Treatment decision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1692275" y="1341438"/>
            <a:ext cx="1655763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2555875" y="1628775"/>
            <a:ext cx="1439863" cy="1152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003800" y="1628775"/>
            <a:ext cx="647700" cy="504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2" name="TextBox 26"/>
          <p:cNvSpPr txBox="1">
            <a:spLocks noChangeArrowheads="1"/>
          </p:cNvSpPr>
          <p:nvPr/>
        </p:nvSpPr>
        <p:spPr bwMode="auto">
          <a:xfrm>
            <a:off x="2411413" y="1844675"/>
            <a:ext cx="865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3 to 14 days</a:t>
            </a:r>
          </a:p>
        </p:txBody>
      </p:sp>
      <p:sp>
        <p:nvSpPr>
          <p:cNvPr id="15383" name="TextBox 27"/>
          <p:cNvSpPr txBox="1">
            <a:spLocks noChangeArrowheads="1"/>
          </p:cNvSpPr>
          <p:nvPr/>
        </p:nvSpPr>
        <p:spPr bwMode="auto">
          <a:xfrm>
            <a:off x="5580063" y="1628775"/>
            <a:ext cx="863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1 day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rot="10800000" flipV="1">
            <a:off x="5724525" y="4221163"/>
            <a:ext cx="647700" cy="4318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6484938" y="4457700"/>
            <a:ext cx="423862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7092950" y="4221163"/>
            <a:ext cx="647700" cy="4318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6200000" flipH="1">
            <a:off x="1080294" y="4761707"/>
            <a:ext cx="2376487" cy="0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3563938" y="2636838"/>
            <a:ext cx="936625" cy="3313112"/>
            <a:chOff x="3563888" y="2636838"/>
            <a:chExt cx="936104" cy="3312442"/>
          </a:xfrm>
        </p:grpSpPr>
        <p:sp>
          <p:nvSpPr>
            <p:cNvPr id="48" name="Right Brace 47"/>
            <p:cNvSpPr/>
            <p:nvPr/>
          </p:nvSpPr>
          <p:spPr bwMode="auto">
            <a:xfrm flipH="1">
              <a:off x="4355609" y="2636838"/>
              <a:ext cx="144383" cy="2663286"/>
            </a:xfrm>
            <a:prstGeom prst="rightBrace">
              <a:avLst/>
            </a:prstGeom>
            <a:ln w="38100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600"/>
            </a:p>
          </p:txBody>
        </p:sp>
        <p:cxnSp>
          <p:nvCxnSpPr>
            <p:cNvPr id="50" name="Shape 49"/>
            <p:cNvCxnSpPr>
              <a:stCxn id="48" idx="1"/>
            </p:cNvCxnSpPr>
            <p:nvPr/>
          </p:nvCxnSpPr>
          <p:spPr bwMode="auto">
            <a:xfrm flipH="1">
              <a:off x="3563888" y="3968481"/>
              <a:ext cx="791721" cy="1980799"/>
            </a:xfrm>
            <a:prstGeom prst="bentConnector4">
              <a:avLst>
                <a:gd name="adj1" fmla="val -6417"/>
                <a:gd name="adj2" fmla="val -378"/>
              </a:avLst>
            </a:prstGeom>
            <a:ln w="38100">
              <a:solidFill>
                <a:srgbClr val="660066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107950" y="2133600"/>
            <a:ext cx="18002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ＭＳ Ｐゴシック" pitchFamily="-110" charset="-128"/>
              </a:rPr>
              <a:t>Patient factors (age, sex…)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rot="5400000">
            <a:off x="-540544" y="4436269"/>
            <a:ext cx="3025775" cy="1588"/>
          </a:xfrm>
          <a:prstGeom prst="straightConnector1">
            <a:avLst/>
          </a:prstGeom>
          <a:ln w="38100">
            <a:solidFill>
              <a:srgbClr val="000066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7367588" y="2708275"/>
            <a:ext cx="1668462" cy="1517650"/>
            <a:chOff x="7308850" y="2708275"/>
            <a:chExt cx="1668463" cy="1518348"/>
          </a:xfrm>
        </p:grpSpPr>
        <p:sp>
          <p:nvSpPr>
            <p:cNvPr id="6183" name="TextBox 16"/>
            <p:cNvSpPr txBox="1">
              <a:spLocks noChangeArrowheads="1"/>
            </p:cNvSpPr>
            <p:nvPr/>
          </p:nvSpPr>
          <p:spPr bwMode="auto">
            <a:xfrm>
              <a:off x="7596188" y="3645330"/>
              <a:ext cx="1368425" cy="581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600"/>
                <a:t>Clofarabine/Ara-C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 rot="16200000" flipH="1">
              <a:off x="7272188" y="2744937"/>
              <a:ext cx="649587" cy="576262"/>
            </a:xfrm>
            <a:prstGeom prst="straightConnector1">
              <a:avLst/>
            </a:prstGeom>
            <a:ln w="38100">
              <a:solidFill>
                <a:srgbClr val="66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 bwMode="auto">
            <a:xfrm>
              <a:off x="7537450" y="3573861"/>
              <a:ext cx="1439863" cy="6479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600"/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6084888" y="2781300"/>
            <a:ext cx="1295400" cy="1295400"/>
            <a:chOff x="6084168" y="2781300"/>
            <a:chExt cx="1296144" cy="1295773"/>
          </a:xfrm>
        </p:grpSpPr>
        <p:sp>
          <p:nvSpPr>
            <p:cNvPr id="6180" name="TextBox 15"/>
            <p:cNvSpPr txBox="1">
              <a:spLocks noChangeArrowheads="1"/>
            </p:cNvSpPr>
            <p:nvPr/>
          </p:nvSpPr>
          <p:spPr bwMode="auto">
            <a:xfrm>
              <a:off x="6084168" y="3645024"/>
              <a:ext cx="129614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600"/>
                <a:t>DNR/Ara-C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 rot="16200000" flipH="1">
              <a:off x="6228012" y="2924958"/>
              <a:ext cx="647887" cy="360570"/>
            </a:xfrm>
            <a:prstGeom prst="straightConnector1">
              <a:avLst/>
            </a:prstGeom>
            <a:ln w="38100">
              <a:solidFill>
                <a:srgbClr val="66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 bwMode="auto">
            <a:xfrm>
              <a:off x="6142939" y="3573691"/>
              <a:ext cx="1237373" cy="50338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600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4716463" y="2781300"/>
            <a:ext cx="1223962" cy="1223963"/>
            <a:chOff x="5003353" y="2781300"/>
            <a:chExt cx="1224410" cy="1223963"/>
          </a:xfrm>
        </p:grpSpPr>
        <p:sp>
          <p:nvSpPr>
            <p:cNvPr id="6177" name="TextBox 11"/>
            <p:cNvSpPr txBox="1">
              <a:spLocks noChangeArrowheads="1"/>
            </p:cNvSpPr>
            <p:nvPr/>
          </p:nvSpPr>
          <p:spPr bwMode="auto">
            <a:xfrm>
              <a:off x="5003353" y="3645024"/>
              <a:ext cx="122396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600"/>
                <a:t>FLAG-Ida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rot="5400000">
              <a:off x="5471956" y="2960634"/>
              <a:ext cx="647700" cy="289031"/>
            </a:xfrm>
            <a:prstGeom prst="straightConnector1">
              <a:avLst/>
            </a:prstGeom>
            <a:ln w="38100">
              <a:solidFill>
                <a:srgbClr val="66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/>
            <p:cNvSpPr/>
            <p:nvPr/>
          </p:nvSpPr>
          <p:spPr>
            <a:xfrm>
              <a:off x="5003353" y="3573463"/>
              <a:ext cx="1224410" cy="431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600"/>
            </a:p>
          </p:txBody>
        </p:sp>
      </p:grpSp>
      <p:sp>
        <p:nvSpPr>
          <p:cNvPr id="49" name="Text Box 46"/>
          <p:cNvSpPr txBox="1">
            <a:spLocks noChangeArrowheads="1"/>
          </p:cNvSpPr>
          <p:nvPr/>
        </p:nvSpPr>
        <p:spPr bwMode="auto">
          <a:xfrm>
            <a:off x="1258888" y="4221163"/>
            <a:ext cx="2089150" cy="3381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Leukaemia factors</a:t>
            </a:r>
            <a:endParaRPr lang="en-US" sz="1600"/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179388" y="4797425"/>
            <a:ext cx="1655762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Patient factors</a:t>
            </a:r>
            <a:endParaRPr lang="en-US" sz="1600"/>
          </a:p>
        </p:txBody>
      </p:sp>
      <p:sp>
        <p:nvSpPr>
          <p:cNvPr id="47" name="Text Box 46"/>
          <p:cNvSpPr txBox="1">
            <a:spLocks noChangeArrowheads="1"/>
          </p:cNvSpPr>
          <p:nvPr/>
        </p:nvSpPr>
        <p:spPr bwMode="auto">
          <a:xfrm>
            <a:off x="2771775" y="4797425"/>
            <a:ext cx="1512888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/>
              <a:t>Sensitivity</a:t>
            </a: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59" grpId="0" animBg="1"/>
      <p:bldP spid="60" grpId="0" animBg="1"/>
      <p:bldP spid="58" grpId="0" animBg="1"/>
      <p:bldP spid="15367" grpId="0"/>
      <p:bldP spid="15368" grpId="0"/>
      <p:bldP spid="15369" grpId="0"/>
      <p:bldP spid="15370" grpId="0"/>
      <p:bldP spid="15373" grpId="0"/>
      <p:bldP spid="15374" grpId="0"/>
      <p:bldP spid="15375" grpId="0"/>
      <p:bldP spid="15378" grpId="0"/>
      <p:bldP spid="19" grpId="0" animBg="1"/>
      <p:bldP spid="15382" grpId="0"/>
      <p:bldP spid="15383" grpId="0"/>
      <p:bldP spid="62" grpId="0"/>
      <p:bldP spid="49" grpId="0" animBg="1"/>
      <p:bldP spid="45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1403350" y="5006975"/>
            <a:ext cx="3384550" cy="1446213"/>
            <a:chOff x="1111" y="3113"/>
            <a:chExt cx="2132" cy="911"/>
          </a:xfrm>
        </p:grpSpPr>
        <p:sp>
          <p:nvSpPr>
            <p:cNvPr id="7209" name="Oval 29"/>
            <p:cNvSpPr>
              <a:spLocks noChangeArrowheads="1"/>
            </p:cNvSpPr>
            <p:nvPr/>
          </p:nvSpPr>
          <p:spPr bwMode="auto">
            <a:xfrm>
              <a:off x="1837" y="3113"/>
              <a:ext cx="1406" cy="908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800"/>
            </a:p>
          </p:txBody>
        </p:sp>
        <p:sp>
          <p:nvSpPr>
            <p:cNvPr id="44096" name="Text Box 64"/>
            <p:cNvSpPr txBox="1">
              <a:spLocks noChangeArrowheads="1"/>
            </p:cNvSpPr>
            <p:nvPr/>
          </p:nvSpPr>
          <p:spPr bwMode="auto">
            <a:xfrm>
              <a:off x="1111" y="3793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800" dirty="0">
                  <a:solidFill>
                    <a:srgbClr val="99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ＭＳ Ｐゴシック" pitchFamily="-110" charset="-128"/>
                </a:rPr>
                <a:t>Biosensor</a:t>
              </a:r>
            </a:p>
          </p:txBody>
        </p:sp>
      </p:grp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5076825" y="744538"/>
            <a:ext cx="3790950" cy="831850"/>
          </a:xfrm>
          <a:prstGeom prst="rect">
            <a:avLst/>
          </a:prstGeom>
          <a:noFill/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0" charset="-128"/>
              </a:rPr>
              <a:t>Difference proportional to Ara-CTP in AML cell</a:t>
            </a:r>
          </a:p>
        </p:txBody>
      </p:sp>
      <p:grpSp>
        <p:nvGrpSpPr>
          <p:cNvPr id="7172" name="Group 41"/>
          <p:cNvGrpSpPr>
            <a:grpSpLocks/>
          </p:cNvGrpSpPr>
          <p:nvPr/>
        </p:nvGrpSpPr>
        <p:grpSpPr bwMode="auto">
          <a:xfrm>
            <a:off x="323850" y="981075"/>
            <a:ext cx="6769100" cy="2420938"/>
            <a:chOff x="323850" y="836613"/>
            <a:chExt cx="6769101" cy="2420937"/>
          </a:xfrm>
        </p:grpSpPr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900113" y="1065213"/>
              <a:ext cx="2879725" cy="1944687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800"/>
            </a:p>
          </p:txBody>
        </p:sp>
        <p:sp>
          <p:nvSpPr>
            <p:cNvPr id="7199" name="Text Box 31"/>
            <p:cNvSpPr txBox="1">
              <a:spLocks noChangeArrowheads="1"/>
            </p:cNvSpPr>
            <p:nvPr/>
          </p:nvSpPr>
          <p:spPr bwMode="auto">
            <a:xfrm>
              <a:off x="1187450" y="1570038"/>
              <a:ext cx="25209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/>
                <a:t>Ara-C	      Ara-CTP</a:t>
              </a:r>
            </a:p>
          </p:txBody>
        </p:sp>
        <p:sp>
          <p:nvSpPr>
            <p:cNvPr id="7200" name="Line 32"/>
            <p:cNvSpPr>
              <a:spLocks noChangeShapeType="1"/>
            </p:cNvSpPr>
            <p:nvPr/>
          </p:nvSpPr>
          <p:spPr bwMode="auto">
            <a:xfrm>
              <a:off x="1979613" y="1773238"/>
              <a:ext cx="5048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Line 33"/>
            <p:cNvSpPr>
              <a:spLocks noChangeShapeType="1"/>
            </p:cNvSpPr>
            <p:nvPr/>
          </p:nvSpPr>
          <p:spPr bwMode="auto">
            <a:xfrm>
              <a:off x="2987675" y="1930400"/>
              <a:ext cx="0" cy="2873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Text Box 34"/>
            <p:cNvSpPr txBox="1">
              <a:spLocks noChangeArrowheads="1"/>
            </p:cNvSpPr>
            <p:nvPr/>
          </p:nvSpPr>
          <p:spPr bwMode="auto">
            <a:xfrm>
              <a:off x="1042988" y="2166938"/>
              <a:ext cx="27368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/>
                <a:t>Cell damage and death</a:t>
              </a:r>
            </a:p>
          </p:txBody>
        </p:sp>
        <p:sp>
          <p:nvSpPr>
            <p:cNvPr id="7203" name="Text Box 35"/>
            <p:cNvSpPr txBox="1">
              <a:spLocks noChangeArrowheads="1"/>
            </p:cNvSpPr>
            <p:nvPr/>
          </p:nvSpPr>
          <p:spPr bwMode="auto">
            <a:xfrm>
              <a:off x="323850" y="836613"/>
              <a:ext cx="7921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/>
                <a:t>Ara-C</a:t>
              </a:r>
            </a:p>
          </p:txBody>
        </p:sp>
        <p:sp>
          <p:nvSpPr>
            <p:cNvPr id="7204" name="Line 36"/>
            <p:cNvSpPr>
              <a:spLocks noChangeShapeType="1"/>
            </p:cNvSpPr>
            <p:nvPr/>
          </p:nvSpPr>
          <p:spPr bwMode="auto">
            <a:xfrm>
              <a:off x="900113" y="1209675"/>
              <a:ext cx="358775" cy="3587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4069" name="Text Box 37"/>
            <p:cNvSpPr txBox="1">
              <a:spLocks noChangeArrowheads="1"/>
            </p:cNvSpPr>
            <p:nvPr/>
          </p:nvSpPr>
          <p:spPr bwMode="auto">
            <a:xfrm>
              <a:off x="585788" y="2890837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8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ＭＳ Ｐゴシック" pitchFamily="-110" charset="-128"/>
                </a:rPr>
                <a:t>AML cell</a:t>
              </a:r>
            </a:p>
          </p:txBody>
        </p:sp>
        <p:sp>
          <p:nvSpPr>
            <p:cNvPr id="7206" name="AutoShape 38"/>
            <p:cNvSpPr>
              <a:spLocks noChangeArrowheads="1"/>
            </p:cNvSpPr>
            <p:nvPr/>
          </p:nvSpPr>
          <p:spPr bwMode="auto">
            <a:xfrm>
              <a:off x="4246563" y="1857375"/>
              <a:ext cx="1152525" cy="360362"/>
            </a:xfrm>
            <a:prstGeom prst="rightArrow">
              <a:avLst>
                <a:gd name="adj1" fmla="val 50000"/>
                <a:gd name="adj2" fmla="val 79956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800"/>
            </a:p>
          </p:txBody>
        </p:sp>
        <p:sp>
          <p:nvSpPr>
            <p:cNvPr id="7207" name="Text Box 39"/>
            <p:cNvSpPr txBox="1">
              <a:spLocks noChangeArrowheads="1"/>
            </p:cNvSpPr>
            <p:nvPr/>
          </p:nvSpPr>
          <p:spPr bwMode="auto">
            <a:xfrm>
              <a:off x="4211638" y="2212975"/>
              <a:ext cx="11525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>
                  <a:solidFill>
                    <a:srgbClr val="660066"/>
                  </a:solidFill>
                </a:rPr>
                <a:t>Cell lysis</a:t>
              </a:r>
            </a:p>
          </p:txBody>
        </p:sp>
        <p:sp>
          <p:nvSpPr>
            <p:cNvPr id="7208" name="Text Box 40"/>
            <p:cNvSpPr txBox="1">
              <a:spLocks noChangeArrowheads="1"/>
            </p:cNvSpPr>
            <p:nvPr/>
          </p:nvSpPr>
          <p:spPr bwMode="auto">
            <a:xfrm>
              <a:off x="5580063" y="1557338"/>
              <a:ext cx="1512888" cy="915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800"/>
                <a:t>Ara-C</a:t>
              </a:r>
            </a:p>
            <a:p>
              <a:pPr algn="ctr"/>
              <a:r>
                <a:rPr lang="en-GB" sz="1800"/>
                <a:t>+</a:t>
              </a:r>
            </a:p>
            <a:p>
              <a:pPr algn="ctr"/>
              <a:r>
                <a:rPr lang="en-GB" sz="1800"/>
                <a:t>Ara-CTP</a:t>
              </a:r>
            </a:p>
          </p:txBody>
        </p:sp>
      </p:grp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6886575" y="2854325"/>
            <a:ext cx="2005013" cy="1223963"/>
            <a:chOff x="4429" y="1707"/>
            <a:chExt cx="1263" cy="771"/>
          </a:xfrm>
        </p:grpSpPr>
        <p:sp>
          <p:nvSpPr>
            <p:cNvPr id="7196" name="Line 43"/>
            <p:cNvSpPr>
              <a:spLocks noChangeShapeType="1"/>
            </p:cNvSpPr>
            <p:nvPr/>
          </p:nvSpPr>
          <p:spPr bwMode="auto">
            <a:xfrm>
              <a:off x="4429" y="1707"/>
              <a:ext cx="446" cy="7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Text Box 44"/>
            <p:cNvSpPr txBox="1">
              <a:spLocks noChangeArrowheads="1"/>
            </p:cNvSpPr>
            <p:nvPr/>
          </p:nvSpPr>
          <p:spPr bwMode="auto">
            <a:xfrm>
              <a:off x="4648" y="1925"/>
              <a:ext cx="10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/>
                <a:t>+phosphatase</a:t>
              </a:r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3706813" y="2854325"/>
            <a:ext cx="1944687" cy="1223963"/>
            <a:chOff x="2426" y="1707"/>
            <a:chExt cx="1225" cy="771"/>
          </a:xfrm>
        </p:grpSpPr>
        <p:sp>
          <p:nvSpPr>
            <p:cNvPr id="7194" name="Line 42"/>
            <p:cNvSpPr>
              <a:spLocks noChangeShapeType="1"/>
            </p:cNvSpPr>
            <p:nvPr/>
          </p:nvSpPr>
          <p:spPr bwMode="auto">
            <a:xfrm flipH="1">
              <a:off x="3205" y="1707"/>
              <a:ext cx="446" cy="7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Text Box 46"/>
            <p:cNvSpPr txBox="1">
              <a:spLocks noChangeArrowheads="1"/>
            </p:cNvSpPr>
            <p:nvPr/>
          </p:nvSpPr>
          <p:spPr bwMode="auto">
            <a:xfrm>
              <a:off x="2426" y="1929"/>
              <a:ext cx="10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/>
                <a:t>-phosphatase</a:t>
              </a:r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6372225" y="4286250"/>
            <a:ext cx="2484438" cy="366713"/>
            <a:chOff x="4105" y="2609"/>
            <a:chExt cx="1565" cy="231"/>
          </a:xfrm>
        </p:grpSpPr>
        <p:sp>
          <p:nvSpPr>
            <p:cNvPr id="7192" name="Text Box 47"/>
            <p:cNvSpPr txBox="1">
              <a:spLocks noChangeArrowheads="1"/>
            </p:cNvSpPr>
            <p:nvPr/>
          </p:nvSpPr>
          <p:spPr bwMode="auto">
            <a:xfrm>
              <a:off x="4105" y="2609"/>
              <a:ext cx="15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/>
                <a:t>Ara-CTP	        Ara-C</a:t>
              </a:r>
            </a:p>
          </p:txBody>
        </p:sp>
        <p:sp>
          <p:nvSpPr>
            <p:cNvPr id="7193" name="Line 48"/>
            <p:cNvSpPr>
              <a:spLocks noChangeShapeType="1"/>
            </p:cNvSpPr>
            <p:nvPr/>
          </p:nvSpPr>
          <p:spPr bwMode="auto">
            <a:xfrm>
              <a:off x="4761" y="2728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083" name="Text Box 51"/>
          <p:cNvSpPr txBox="1">
            <a:spLocks noChangeArrowheads="1"/>
          </p:cNvSpPr>
          <p:nvPr/>
        </p:nvSpPr>
        <p:spPr bwMode="auto">
          <a:xfrm>
            <a:off x="4427538" y="4213225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/>
              <a:t>Ara-C</a:t>
            </a:r>
          </a:p>
        </p:txBody>
      </p:sp>
      <p:grpSp>
        <p:nvGrpSpPr>
          <p:cNvPr id="7" name="Group 68"/>
          <p:cNvGrpSpPr>
            <a:grpSpLocks/>
          </p:cNvGrpSpPr>
          <p:nvPr/>
        </p:nvGrpSpPr>
        <p:grpSpPr bwMode="auto">
          <a:xfrm>
            <a:off x="3754438" y="4005263"/>
            <a:ext cx="865187" cy="744537"/>
            <a:chOff x="2562" y="2528"/>
            <a:chExt cx="545" cy="469"/>
          </a:xfrm>
        </p:grpSpPr>
        <p:sp>
          <p:nvSpPr>
            <p:cNvPr id="7190" name="Line 52"/>
            <p:cNvSpPr>
              <a:spLocks noChangeShapeType="1"/>
            </p:cNvSpPr>
            <p:nvPr/>
          </p:nvSpPr>
          <p:spPr bwMode="auto">
            <a:xfrm>
              <a:off x="2723" y="278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pic>
          <p:nvPicPr>
            <p:cNvPr id="7191" name="Picture 5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62" y="2528"/>
              <a:ext cx="545" cy="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69"/>
          <p:cNvGrpSpPr>
            <a:grpSpLocks/>
          </p:cNvGrpSpPr>
          <p:nvPr/>
        </p:nvGrpSpPr>
        <p:grpSpPr bwMode="auto">
          <a:xfrm>
            <a:off x="3059113" y="4570413"/>
            <a:ext cx="865187" cy="795337"/>
            <a:chOff x="2154" y="2838"/>
            <a:chExt cx="545" cy="501"/>
          </a:xfrm>
        </p:grpSpPr>
        <p:sp>
          <p:nvSpPr>
            <p:cNvPr id="7188" name="Line 55"/>
            <p:cNvSpPr>
              <a:spLocks noChangeShapeType="1"/>
            </p:cNvSpPr>
            <p:nvPr/>
          </p:nvSpPr>
          <p:spPr bwMode="auto">
            <a:xfrm>
              <a:off x="2426" y="2864"/>
              <a:ext cx="0" cy="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pic>
          <p:nvPicPr>
            <p:cNvPr id="7189" name="Picture 5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54" y="2838"/>
              <a:ext cx="545" cy="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088" name="Line 56"/>
          <p:cNvSpPr>
            <a:spLocks noChangeShapeType="1"/>
          </p:cNvSpPr>
          <p:nvPr/>
        </p:nvSpPr>
        <p:spPr bwMode="auto">
          <a:xfrm flipH="1">
            <a:off x="4186238" y="4646613"/>
            <a:ext cx="4572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4089" name="Text Box 57"/>
          <p:cNvSpPr txBox="1">
            <a:spLocks noChangeArrowheads="1"/>
          </p:cNvSpPr>
          <p:nvPr/>
        </p:nvSpPr>
        <p:spPr bwMode="auto">
          <a:xfrm>
            <a:off x="2843213" y="5510213"/>
            <a:ext cx="1655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800"/>
              <a:t>Low Light</a:t>
            </a:r>
          </a:p>
        </p:txBody>
      </p:sp>
      <p:sp>
        <p:nvSpPr>
          <p:cNvPr id="44095" name="Text Box 63"/>
          <p:cNvSpPr txBox="1">
            <a:spLocks noChangeArrowheads="1"/>
          </p:cNvSpPr>
          <p:nvPr/>
        </p:nvSpPr>
        <p:spPr bwMode="auto">
          <a:xfrm>
            <a:off x="2916238" y="4213225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/>
              <a:t>Ara-CTP</a:t>
            </a:r>
          </a:p>
        </p:txBody>
      </p: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5435600" y="4652963"/>
            <a:ext cx="3240088" cy="1663700"/>
            <a:chOff x="3515" y="2840"/>
            <a:chExt cx="2041" cy="1048"/>
          </a:xfrm>
        </p:grpSpPr>
        <p:sp>
          <p:nvSpPr>
            <p:cNvPr id="7184" name="Oval 28"/>
            <p:cNvSpPr>
              <a:spLocks noChangeArrowheads="1"/>
            </p:cNvSpPr>
            <p:nvPr/>
          </p:nvSpPr>
          <p:spPr bwMode="auto">
            <a:xfrm>
              <a:off x="4150" y="2976"/>
              <a:ext cx="1406" cy="908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1800"/>
            </a:p>
          </p:txBody>
        </p:sp>
        <p:sp>
          <p:nvSpPr>
            <p:cNvPr id="7185" name="Line 49"/>
            <p:cNvSpPr>
              <a:spLocks noChangeShapeType="1"/>
            </p:cNvSpPr>
            <p:nvPr/>
          </p:nvSpPr>
          <p:spPr bwMode="auto">
            <a:xfrm flipH="1">
              <a:off x="5075" y="2840"/>
              <a:ext cx="209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Text Box 50"/>
            <p:cNvSpPr txBox="1">
              <a:spLocks noChangeArrowheads="1"/>
            </p:cNvSpPr>
            <p:nvPr/>
          </p:nvSpPr>
          <p:spPr bwMode="auto">
            <a:xfrm>
              <a:off x="4332" y="3294"/>
              <a:ext cx="10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800"/>
                <a:t>High Light</a:t>
              </a:r>
            </a:p>
          </p:txBody>
        </p:sp>
        <p:sp>
          <p:nvSpPr>
            <p:cNvPr id="44097" name="Text Box 65"/>
            <p:cNvSpPr txBox="1">
              <a:spLocks noChangeArrowheads="1"/>
            </p:cNvSpPr>
            <p:nvPr/>
          </p:nvSpPr>
          <p:spPr bwMode="auto">
            <a:xfrm>
              <a:off x="3515" y="3657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800" dirty="0">
                  <a:solidFill>
                    <a:srgbClr val="99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ＭＳ Ｐゴシック" pitchFamily="-110" charset="-128"/>
                </a:rPr>
                <a:t>Biosensor</a:t>
              </a:r>
            </a:p>
          </p:txBody>
        </p:sp>
      </p:grpSp>
      <p:sp>
        <p:nvSpPr>
          <p:cNvPr id="7183" name="Text Box 10"/>
          <p:cNvSpPr txBox="1">
            <a:spLocks noChangeArrowheads="1"/>
          </p:cNvSpPr>
          <p:nvPr/>
        </p:nvSpPr>
        <p:spPr bwMode="auto">
          <a:xfrm>
            <a:off x="4343400" y="152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How does it work?</a:t>
            </a:r>
            <a:endParaRPr lang="en-U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83" grpId="0"/>
      <p:bldP spid="44088" grpId="0" animBg="1"/>
      <p:bldP spid="44089" grpId="0"/>
      <p:bldP spid="440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 bwMode="auto">
          <a:xfrm>
            <a:off x="5003800" y="115888"/>
            <a:ext cx="3827463" cy="404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b="1" smtClean="0">
                <a:solidFill>
                  <a:schemeClr val="bg1"/>
                </a:solidFill>
                <a:cs typeface="Arial" pitchFamily="34" charset="0"/>
              </a:rPr>
              <a:t>Assay protocol</a:t>
            </a:r>
          </a:p>
        </p:txBody>
      </p:sp>
      <p:sp>
        <p:nvSpPr>
          <p:cNvPr id="12306" name="TextBox 19"/>
          <p:cNvSpPr txBox="1">
            <a:spLocks noChangeArrowheads="1"/>
          </p:cNvSpPr>
          <p:nvPr/>
        </p:nvSpPr>
        <p:spPr bwMode="auto">
          <a:xfrm>
            <a:off x="1187450" y="6165850"/>
            <a:ext cx="69135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solidFill>
                  <a:srgbClr val="990000"/>
                </a:solidFill>
              </a:rPr>
              <a:t>8 hours from cell separation to result!</a:t>
            </a:r>
          </a:p>
        </p:txBody>
      </p:sp>
      <p:pic>
        <p:nvPicPr>
          <p:cNvPr id="20" name="Picture 20" descr="http://www.clpmag.com/issues/images/2009-05/2009-05_07-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1196975"/>
            <a:ext cx="25209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0825" y="841375"/>
            <a:ext cx="8713788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GB" sz="2000"/>
              <a:t>Blast cells isolated from peripheral blood or bone marrow aspirates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GB" sz="2000"/>
              <a:t>Cells counted and adjusted to 2x10</a:t>
            </a:r>
            <a:r>
              <a:rPr lang="en-GB" sz="2000" baseline="30000"/>
              <a:t>6</a:t>
            </a:r>
            <a:r>
              <a:rPr lang="en-GB" sz="2000"/>
              <a:t>/mL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en-GB" sz="2000"/>
              <a:t>Cell suspension treated with:</a:t>
            </a:r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 rot="2922127">
            <a:off x="4176712" y="2593976"/>
            <a:ext cx="1008063" cy="360362"/>
          </a:xfrm>
          <a:prstGeom prst="rightArrow">
            <a:avLst>
              <a:gd name="adj1" fmla="val 50000"/>
              <a:gd name="adj2" fmla="val 6993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auto">
          <a:xfrm rot="18677873" flipH="1">
            <a:off x="2232025" y="2593975"/>
            <a:ext cx="1008063" cy="360363"/>
          </a:xfrm>
          <a:prstGeom prst="rightArrow">
            <a:avLst>
              <a:gd name="adj1" fmla="val 50000"/>
              <a:gd name="adj2" fmla="val 6993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55650" y="3284538"/>
            <a:ext cx="374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/>
              <a:t>Ara-C (25 µM) for 30 minutes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500563" y="3284538"/>
            <a:ext cx="3743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/>
              <a:t>Vehicle control for 30 minutes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50825" y="3716338"/>
            <a:ext cx="871378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AutoNum type="arabicPeriod" startAt="4"/>
            </a:pPr>
            <a:r>
              <a:rPr lang="en-GB" sz="2000"/>
              <a:t>Cells are washed to remove traces of drug and lysed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AutoNum type="arabicPeriod" startAt="4"/>
            </a:pPr>
            <a:r>
              <a:rPr lang="en-GB" sz="2000"/>
              <a:t>Lysates are applied to the biosensor in the presence/absence of IPTG and Alkaline Phosphatase (AP)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AutoNum type="arabicPeriod" startAt="4"/>
            </a:pPr>
            <a:r>
              <a:rPr lang="en-GB" sz="2000"/>
              <a:t>Luminescence is recorded using a CCD camera system at the peak max (t = 5.25 hours)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6" grpId="0"/>
      <p:bldP spid="22" grpId="0" animBg="1"/>
      <p:bldP spid="23" grpId="0" animBg="1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1403350" y="2633663"/>
          <a:ext cx="6061075" cy="3375025"/>
        </p:xfrm>
        <a:graphic>
          <a:graphicData uri="http://schemas.openxmlformats.org/presentationml/2006/ole">
            <p:oleObj spid="_x0000_s1026" name="Prism Project" r:id="rId3" imgW="4814316" imgH="2677668" progId="Prism5.Document">
              <p:embed/>
            </p:oleObj>
          </a:graphicData>
        </a:graphic>
      </p:graphicFrame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258888" y="2562225"/>
          <a:ext cx="6121400" cy="3890963"/>
        </p:xfrm>
        <a:graphic>
          <a:graphicData uri="http://schemas.openxmlformats.org/presentationml/2006/ole">
            <p:oleObj spid="_x0000_s1027" name="Prism Project" r:id="rId4" imgW="4210812" imgH="2677668" progId="Prism5.Document">
              <p:embed/>
            </p:oleObj>
          </a:graphicData>
        </a:graphic>
      </p:graphicFrame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3529013" y="188913"/>
            <a:ext cx="543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2000" b="1">
                <a:solidFill>
                  <a:schemeClr val="bg1"/>
                </a:solidFill>
              </a:rPr>
              <a:t>Sensitivity of the biosensor to Ara-CTP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250825" y="908050"/>
            <a:ext cx="864235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/>
              <a:t>Biosensor tested across a range of concentrations of Ara-CTP</a:t>
            </a:r>
          </a:p>
          <a:p>
            <a:pPr>
              <a:lnSpc>
                <a:spcPct val="150000"/>
              </a:lnSpc>
            </a:pPr>
            <a:r>
              <a:rPr lang="en-GB" sz="1600"/>
              <a:t>Results for light output following exposure to lysate spiked with Ara-CTP in the presence and absence of alkaline phosphatase (AP)</a:t>
            </a:r>
          </a:p>
          <a:p>
            <a:pPr>
              <a:lnSpc>
                <a:spcPct val="150000"/>
              </a:lnSpc>
            </a:pPr>
            <a:r>
              <a:rPr lang="en-GB" sz="1600"/>
              <a:t>Limit of detection was 25 nM Ara-CTP (p&lt;0.001)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/>
          <p:cNvPicPr>
            <a:picLocks noChangeAspect="1" noChangeArrowheads="1"/>
          </p:cNvPicPr>
          <p:nvPr/>
        </p:nvPicPr>
        <p:blipFill>
          <a:blip r:embed="rId2"/>
          <a:srcRect t="5226"/>
          <a:stretch>
            <a:fillRect/>
          </a:stretch>
        </p:blipFill>
        <p:spPr bwMode="auto">
          <a:xfrm>
            <a:off x="96838" y="808038"/>
            <a:ext cx="6635750" cy="391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962275" y="1090613"/>
            <a:ext cx="576263" cy="33162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538538" y="1087438"/>
            <a:ext cx="574675" cy="33147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41800" y="3429000"/>
            <a:ext cx="4902200" cy="3094038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334125" y="3429000"/>
            <a:ext cx="457200" cy="30972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802438" y="3429000"/>
            <a:ext cx="395287" cy="309721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3960813" y="188913"/>
            <a:ext cx="51482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Biosensor assay analysis of cell lines</a:t>
            </a:r>
            <a:endParaRPr lang="en-GB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82625" y="2060575"/>
            <a:ext cx="4033838" cy="3752850"/>
            <a:chOff x="395288" y="1044575"/>
            <a:chExt cx="4032696" cy="3752577"/>
          </a:xfrm>
        </p:grpSpPr>
        <p:sp>
          <p:nvSpPr>
            <p:cNvPr id="10261" name="Text Box 8"/>
            <p:cNvSpPr txBox="1">
              <a:spLocks noChangeArrowheads="1"/>
            </p:cNvSpPr>
            <p:nvPr/>
          </p:nvSpPr>
          <p:spPr bwMode="auto">
            <a:xfrm>
              <a:off x="3235434" y="1874911"/>
              <a:ext cx="1192550" cy="804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GB" sz="1400"/>
                <a:t>Control</a:t>
              </a:r>
            </a:p>
            <a:p>
              <a:pPr>
                <a:spcAft>
                  <a:spcPts val="1000"/>
                </a:spcAft>
              </a:pPr>
              <a:r>
                <a:rPr lang="en-GB" sz="1400"/>
                <a:t>Minus AP</a:t>
              </a:r>
            </a:p>
            <a:p>
              <a:pPr>
                <a:spcAft>
                  <a:spcPts val="1000"/>
                </a:spcAft>
              </a:pPr>
              <a:r>
                <a:rPr lang="en-GB" sz="1400"/>
                <a:t>Plus AP</a:t>
              </a:r>
              <a:endParaRPr lang="en-US" sz="1400"/>
            </a:p>
          </p:txBody>
        </p:sp>
        <p:sp>
          <p:nvSpPr>
            <p:cNvPr id="10262" name="Text Box 8"/>
            <p:cNvSpPr txBox="1">
              <a:spLocks noChangeArrowheads="1"/>
            </p:cNvSpPr>
            <p:nvPr/>
          </p:nvSpPr>
          <p:spPr bwMode="auto">
            <a:xfrm>
              <a:off x="3235434" y="2875618"/>
              <a:ext cx="1192550" cy="804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GB" sz="1400"/>
                <a:t>Control</a:t>
              </a:r>
            </a:p>
            <a:p>
              <a:pPr>
                <a:spcAft>
                  <a:spcPts val="1000"/>
                </a:spcAft>
              </a:pPr>
              <a:r>
                <a:rPr lang="en-GB" sz="1400"/>
                <a:t>Minus AP</a:t>
              </a:r>
            </a:p>
            <a:p>
              <a:pPr>
                <a:spcAft>
                  <a:spcPts val="1000"/>
                </a:spcAft>
              </a:pPr>
              <a:r>
                <a:rPr lang="en-GB" sz="1400"/>
                <a:t>Plus AP</a:t>
              </a:r>
              <a:endParaRPr lang="en-US" sz="1400"/>
            </a:p>
          </p:txBody>
        </p:sp>
        <p:pic>
          <p:nvPicPr>
            <p:cNvPr id="10263" name="Picture 2" descr="screen image"/>
            <p:cNvPicPr>
              <a:picLocks noChangeAspect="1" noChangeArrowheads="1"/>
            </p:cNvPicPr>
            <p:nvPr/>
          </p:nvPicPr>
          <p:blipFill>
            <a:blip r:embed="rId2"/>
            <a:srcRect l="2420" t="10312" r="69440" b="59456"/>
            <a:stretch>
              <a:fillRect/>
            </a:stretch>
          </p:blipFill>
          <p:spPr bwMode="auto">
            <a:xfrm>
              <a:off x="513596" y="1570190"/>
              <a:ext cx="2769210" cy="2496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4" name="Text Box 3"/>
            <p:cNvSpPr txBox="1">
              <a:spLocks noChangeArrowheads="1"/>
            </p:cNvSpPr>
            <p:nvPr/>
          </p:nvSpPr>
          <p:spPr bwMode="auto">
            <a:xfrm>
              <a:off x="572750" y="1044576"/>
              <a:ext cx="942712" cy="459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1400"/>
                <a:t>Zero Control</a:t>
              </a:r>
              <a:endParaRPr lang="en-US" sz="1400"/>
            </a:p>
          </p:txBody>
        </p:sp>
        <p:sp>
          <p:nvSpPr>
            <p:cNvPr id="10265" name="Text Box 4"/>
            <p:cNvSpPr txBox="1">
              <a:spLocks noChangeArrowheads="1"/>
            </p:cNvSpPr>
            <p:nvPr/>
          </p:nvSpPr>
          <p:spPr bwMode="auto">
            <a:xfrm>
              <a:off x="1519211" y="1044576"/>
              <a:ext cx="796244" cy="459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400"/>
                <a:t>Low Control</a:t>
              </a:r>
              <a:endParaRPr lang="en-US" sz="1400"/>
            </a:p>
          </p:txBody>
        </p:sp>
        <p:sp>
          <p:nvSpPr>
            <p:cNvPr id="10266" name="Text Box 5"/>
            <p:cNvSpPr txBox="1">
              <a:spLocks noChangeArrowheads="1"/>
            </p:cNvSpPr>
            <p:nvPr/>
          </p:nvSpPr>
          <p:spPr bwMode="auto">
            <a:xfrm>
              <a:off x="2347365" y="1044575"/>
              <a:ext cx="827237" cy="459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400"/>
                <a:t>High Control</a:t>
              </a:r>
              <a:endParaRPr lang="en-US" sz="1400"/>
            </a:p>
          </p:txBody>
        </p:sp>
        <p:sp>
          <p:nvSpPr>
            <p:cNvPr id="10267" name="Text Box 6"/>
            <p:cNvSpPr txBox="1">
              <a:spLocks noChangeArrowheads="1"/>
            </p:cNvSpPr>
            <p:nvPr/>
          </p:nvSpPr>
          <p:spPr bwMode="auto">
            <a:xfrm>
              <a:off x="513596" y="4066852"/>
              <a:ext cx="942712" cy="426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1400"/>
                <a:t>Control Sample</a:t>
              </a:r>
              <a:endParaRPr lang="en-US" sz="1400"/>
            </a:p>
          </p:txBody>
        </p:sp>
        <p:sp>
          <p:nvSpPr>
            <p:cNvPr id="10268" name="Text Box 7"/>
            <p:cNvSpPr txBox="1">
              <a:spLocks noChangeArrowheads="1"/>
            </p:cNvSpPr>
            <p:nvPr/>
          </p:nvSpPr>
          <p:spPr bwMode="auto">
            <a:xfrm>
              <a:off x="1341750" y="4066852"/>
              <a:ext cx="1032859" cy="730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1400"/>
                <a:t>Ara-C Treated  Sample</a:t>
              </a:r>
              <a:endParaRPr lang="en-US" sz="1400"/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rot="5400000">
              <a:off x="-347832" y="2916102"/>
              <a:ext cx="36128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auto">
            <a:xfrm rot="16200000" flipH="1">
              <a:off x="540917" y="2916102"/>
              <a:ext cx="36128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auto">
            <a:xfrm rot="10800000" flipV="1">
              <a:off x="395288" y="2819271"/>
              <a:ext cx="3312175" cy="22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4356100" y="0"/>
            <a:ext cx="4787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Biosensor assay analysis of</a:t>
            </a:r>
            <a:br>
              <a:rPr lang="en-US" sz="2000" b="1">
                <a:solidFill>
                  <a:schemeClr val="bg1"/>
                </a:solidFill>
              </a:rPr>
            </a:br>
            <a:r>
              <a:rPr lang="en-US" sz="2000" b="1">
                <a:solidFill>
                  <a:schemeClr val="bg1"/>
                </a:solidFill>
              </a:rPr>
              <a:t>patient samples</a:t>
            </a:r>
            <a:endParaRPr lang="en-GB" sz="2000">
              <a:solidFill>
                <a:schemeClr val="bg1"/>
              </a:solidFill>
            </a:endParaRP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932363" y="2133600"/>
            <a:ext cx="4032250" cy="3535363"/>
            <a:chOff x="1043608" y="3321448"/>
            <a:chExt cx="4032696" cy="3536552"/>
          </a:xfrm>
        </p:grpSpPr>
        <p:sp>
          <p:nvSpPr>
            <p:cNvPr id="10249" name="Text Box 8"/>
            <p:cNvSpPr txBox="1">
              <a:spLocks noChangeArrowheads="1"/>
            </p:cNvSpPr>
            <p:nvPr/>
          </p:nvSpPr>
          <p:spPr bwMode="auto">
            <a:xfrm>
              <a:off x="3883754" y="4113147"/>
              <a:ext cx="1192550" cy="804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GB" sz="1400"/>
                <a:t>Control</a:t>
              </a:r>
            </a:p>
            <a:p>
              <a:pPr>
                <a:spcAft>
                  <a:spcPts val="1000"/>
                </a:spcAft>
              </a:pPr>
              <a:r>
                <a:rPr lang="en-GB" sz="1400"/>
                <a:t>Minus AP</a:t>
              </a:r>
            </a:p>
            <a:p>
              <a:pPr>
                <a:spcAft>
                  <a:spcPts val="1000"/>
                </a:spcAft>
              </a:pPr>
              <a:r>
                <a:rPr lang="en-GB" sz="1400"/>
                <a:t>Plus AP</a:t>
              </a:r>
              <a:endParaRPr lang="en-US" sz="1400"/>
            </a:p>
          </p:txBody>
        </p:sp>
        <p:sp>
          <p:nvSpPr>
            <p:cNvPr id="10250" name="Text Box 8"/>
            <p:cNvSpPr txBox="1">
              <a:spLocks noChangeArrowheads="1"/>
            </p:cNvSpPr>
            <p:nvPr/>
          </p:nvSpPr>
          <p:spPr bwMode="auto">
            <a:xfrm>
              <a:off x="3883754" y="5062338"/>
              <a:ext cx="1192550" cy="804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GB" sz="1400"/>
                <a:t>Control</a:t>
              </a:r>
            </a:p>
            <a:p>
              <a:pPr>
                <a:spcAft>
                  <a:spcPts val="1000"/>
                </a:spcAft>
              </a:pPr>
              <a:r>
                <a:rPr lang="en-GB" sz="1400"/>
                <a:t>Minus AP</a:t>
              </a:r>
            </a:p>
            <a:p>
              <a:pPr>
                <a:spcAft>
                  <a:spcPts val="1000"/>
                </a:spcAft>
              </a:pPr>
              <a:r>
                <a:rPr lang="en-GB" sz="1400"/>
                <a:t>Plus AP</a:t>
              </a:r>
              <a:endParaRPr lang="en-US" sz="1400"/>
            </a:p>
          </p:txBody>
        </p:sp>
        <p:pic>
          <p:nvPicPr>
            <p:cNvPr id="10251" name="Picture 2" descr="screen image"/>
            <p:cNvPicPr>
              <a:picLocks noChangeAspect="1" noChangeArrowheads="1"/>
            </p:cNvPicPr>
            <p:nvPr/>
          </p:nvPicPr>
          <p:blipFill>
            <a:blip r:embed="rId2"/>
            <a:srcRect l="2420" t="10312" r="69440" b="59456"/>
            <a:stretch>
              <a:fillRect/>
            </a:stretch>
          </p:blipFill>
          <p:spPr bwMode="auto">
            <a:xfrm>
              <a:off x="1158838" y="3816805"/>
              <a:ext cx="2774628" cy="2420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2" name="Text Box 3"/>
            <p:cNvSpPr txBox="1">
              <a:spLocks noChangeArrowheads="1"/>
            </p:cNvSpPr>
            <p:nvPr/>
          </p:nvSpPr>
          <p:spPr bwMode="auto">
            <a:xfrm>
              <a:off x="1216453" y="3321449"/>
              <a:ext cx="918189" cy="433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1400"/>
                <a:t>Zero Control</a:t>
              </a:r>
              <a:endParaRPr lang="en-US" sz="1400"/>
            </a:p>
          </p:txBody>
        </p:sp>
        <p:sp>
          <p:nvSpPr>
            <p:cNvPr id="10253" name="Text Box 4"/>
            <p:cNvSpPr txBox="1">
              <a:spLocks noChangeArrowheads="1"/>
            </p:cNvSpPr>
            <p:nvPr/>
          </p:nvSpPr>
          <p:spPr bwMode="auto">
            <a:xfrm>
              <a:off x="2138294" y="3321449"/>
              <a:ext cx="775531" cy="433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400"/>
                <a:t>Low Control</a:t>
              </a:r>
              <a:endParaRPr lang="en-US" sz="1400"/>
            </a:p>
          </p:txBody>
        </p:sp>
        <p:sp>
          <p:nvSpPr>
            <p:cNvPr id="10254" name="Text Box 5"/>
            <p:cNvSpPr txBox="1">
              <a:spLocks noChangeArrowheads="1"/>
            </p:cNvSpPr>
            <p:nvPr/>
          </p:nvSpPr>
          <p:spPr bwMode="auto">
            <a:xfrm>
              <a:off x="2944904" y="3321448"/>
              <a:ext cx="805717" cy="433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400"/>
                <a:t>High Control</a:t>
              </a:r>
              <a:endParaRPr lang="en-US" sz="1400"/>
            </a:p>
          </p:txBody>
        </p:sp>
        <p:sp>
          <p:nvSpPr>
            <p:cNvPr id="10255" name="Text Box 6"/>
            <p:cNvSpPr txBox="1">
              <a:spLocks noChangeArrowheads="1"/>
            </p:cNvSpPr>
            <p:nvPr/>
          </p:nvSpPr>
          <p:spPr bwMode="auto">
            <a:xfrm>
              <a:off x="1158838" y="6169741"/>
              <a:ext cx="918189" cy="402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1400"/>
                <a:t>Control Sample</a:t>
              </a:r>
              <a:endParaRPr lang="en-US" sz="1400"/>
            </a:p>
          </p:txBody>
        </p:sp>
        <p:sp>
          <p:nvSpPr>
            <p:cNvPr id="10256" name="Text Box 7"/>
            <p:cNvSpPr txBox="1">
              <a:spLocks noChangeArrowheads="1"/>
            </p:cNvSpPr>
            <p:nvPr/>
          </p:nvSpPr>
          <p:spPr bwMode="auto">
            <a:xfrm>
              <a:off x="1965448" y="6169741"/>
              <a:ext cx="1005991" cy="688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GB" sz="1400"/>
                <a:t>Ara-C Treated  Sample</a:t>
              </a:r>
              <a:endParaRPr lang="en-US" sz="1400"/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 rot="10800000" flipV="1">
              <a:off x="1043608" y="5031761"/>
              <a:ext cx="3226157" cy="222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58" name="Picture 2" descr="screen image"/>
            <p:cNvPicPr>
              <a:picLocks noChangeAspect="1" noChangeArrowheads="1"/>
            </p:cNvPicPr>
            <p:nvPr/>
          </p:nvPicPr>
          <p:blipFill>
            <a:blip r:embed="rId2"/>
            <a:srcRect l="3271" t="26093" r="88194" b="61880"/>
            <a:stretch>
              <a:fillRect/>
            </a:stretch>
          </p:blipFill>
          <p:spPr bwMode="auto">
            <a:xfrm>
              <a:off x="2123728" y="5072305"/>
              <a:ext cx="851217" cy="974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0" name="Straight Connector 29"/>
            <p:cNvCxnSpPr/>
            <p:nvPr/>
          </p:nvCxnSpPr>
          <p:spPr bwMode="auto">
            <a:xfrm rot="5400000">
              <a:off x="377987" y="5085754"/>
              <a:ext cx="340474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 rot="16200000" flipH="1">
              <a:off x="1243271" y="5085754"/>
              <a:ext cx="340474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965825" y="4437063"/>
            <a:ext cx="863600" cy="431800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763713" y="4437063"/>
            <a:ext cx="863600" cy="431800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-36513" y="1044575"/>
            <a:ext cx="4679951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GB" sz="1800" b="1">
                <a:solidFill>
                  <a:srgbClr val="002060"/>
                </a:solidFill>
              </a:rPr>
              <a:t>Sensitive patient</a:t>
            </a:r>
            <a:br>
              <a:rPr lang="en-GB" sz="1800" b="1">
                <a:solidFill>
                  <a:srgbClr val="002060"/>
                </a:solidFill>
              </a:rPr>
            </a:br>
            <a:r>
              <a:rPr lang="en-GB" sz="1800" b="1">
                <a:solidFill>
                  <a:srgbClr val="002060"/>
                </a:solidFill>
              </a:rPr>
              <a:t>(remission after 1</a:t>
            </a:r>
            <a:r>
              <a:rPr lang="en-GB" sz="1800" b="1" baseline="30000">
                <a:solidFill>
                  <a:srgbClr val="002060"/>
                </a:solidFill>
              </a:rPr>
              <a:t>st</a:t>
            </a:r>
            <a:r>
              <a:rPr lang="en-GB" sz="1800" b="1">
                <a:solidFill>
                  <a:srgbClr val="002060"/>
                </a:solidFill>
              </a:rPr>
              <a:t> cycle)</a:t>
            </a:r>
            <a:endParaRPr lang="en-US" sz="1800" b="1">
              <a:solidFill>
                <a:srgbClr val="002060"/>
              </a:solidFill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4643438" y="1044575"/>
            <a:ext cx="39608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GB" sz="1800" b="1">
                <a:solidFill>
                  <a:srgbClr val="002060"/>
                </a:solidFill>
              </a:rPr>
              <a:t>Resistant patient</a:t>
            </a:r>
            <a:br>
              <a:rPr lang="en-GB" sz="1800" b="1">
                <a:solidFill>
                  <a:srgbClr val="002060"/>
                </a:solidFill>
              </a:rPr>
            </a:br>
            <a:r>
              <a:rPr lang="en-GB" sz="1800" b="1">
                <a:solidFill>
                  <a:srgbClr val="002060"/>
                </a:solidFill>
              </a:rPr>
              <a:t>(no remission)</a:t>
            </a:r>
            <a:endParaRPr lang="en-US" sz="18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5" grpId="0"/>
      <p:bldP spid="36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ＭＳ Ｐゴシック" pitchFamily="-110" charset="-128"/>
            <a:cs typeface="ＭＳ Ｐゴシック" pitchFamily="-11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ＭＳ Ｐゴシック" pitchFamily="-110" charset="-128"/>
            <a:cs typeface="ＭＳ Ｐゴシック" pitchFamily="-11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499</Words>
  <Application>Microsoft Office PowerPoint</Application>
  <PresentationFormat>On-screen Show (4:3)</PresentationFormat>
  <Paragraphs>153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Blank Presentation</vt:lpstr>
      <vt:lpstr>Prism Project</vt:lpstr>
      <vt:lpstr>A novel bacterial-based bioluminescent assay for the rapid pre-screening of chemotherapy efficacy</vt:lpstr>
      <vt:lpstr>Slide 2</vt:lpstr>
      <vt:lpstr>Slide 3</vt:lpstr>
      <vt:lpstr>Slide 4</vt:lpstr>
      <vt:lpstr>Slide 5</vt:lpstr>
      <vt:lpstr>Assay protocol</vt:lpstr>
      <vt:lpstr>Slide 7</vt:lpstr>
      <vt:lpstr>Slide 8</vt:lpstr>
      <vt:lpstr>Slide 9</vt:lpstr>
      <vt:lpstr>Slide 10</vt:lpstr>
      <vt:lpstr>Slide 11</vt:lpstr>
      <vt:lpstr>Conclusions</vt:lpstr>
      <vt:lpstr>Acknowledgments </vt:lpstr>
    </vt:vector>
  </TitlesOfParts>
  <Company>Randox Laboratories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Foy</dc:creator>
  <cp:lastModifiedBy>Elizabeth Anderson</cp:lastModifiedBy>
  <cp:revision>55</cp:revision>
  <dcterms:created xsi:type="dcterms:W3CDTF">2009-12-22T14:39:52Z</dcterms:created>
  <dcterms:modified xsi:type="dcterms:W3CDTF">2011-05-17T10:37:27Z</dcterms:modified>
</cp:coreProperties>
</file>