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7" r:id="rId3"/>
    <p:sldId id="275" r:id="rId4"/>
    <p:sldId id="268" r:id="rId5"/>
    <p:sldId id="270" r:id="rId6"/>
    <p:sldId id="279" r:id="rId7"/>
    <p:sldId id="281" r:id="rId8"/>
    <p:sldId id="265" r:id="rId9"/>
    <p:sldId id="280" r:id="rId10"/>
    <p:sldId id="277" r:id="rId11"/>
    <p:sldId id="259" r:id="rId12"/>
    <p:sldId id="276" r:id="rId13"/>
    <p:sldId id="266" r:id="rId14"/>
    <p:sldId id="278" r:id="rId15"/>
    <p:sldId id="272" r:id="rId1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69532" autoAdjust="0"/>
  </p:normalViewPr>
  <p:slideViewPr>
    <p:cSldViewPr>
      <p:cViewPr>
        <p:scale>
          <a:sx n="90" d="100"/>
          <a:sy n="90" d="100"/>
        </p:scale>
        <p:origin x="-2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41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fld id="{766855C2-BD18-408C-B494-F33A2CF0568D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60" cy="49641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60" cy="49641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fld id="{FBD3F74A-50B2-4681-AAAC-2D7391ECFCC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fld id="{DE0215FC-F43A-43E8-98B2-42F0F1043130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275" tIns="45638" rIns="91275" bIns="4563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fld id="{72AFE1AA-5700-4F19-B023-BB10CB4A6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2754">
              <a:defRPr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2754"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2754">
              <a:defRPr/>
            </a:pP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FE1AA-5700-4F19-B023-BB10CB4A6687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1B07-6696-4BC9-BFD6-5F5001C99965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20B6-B57D-4BF0-BCDB-1FCC838E2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1B07-6696-4BC9-BFD6-5F5001C99965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20B6-B57D-4BF0-BCDB-1FCC838E2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1B07-6696-4BC9-BFD6-5F5001C99965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20B6-B57D-4BF0-BCDB-1FCC838E2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1B07-6696-4BC9-BFD6-5F5001C99965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20B6-B57D-4BF0-BCDB-1FCC838E2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1B07-6696-4BC9-BFD6-5F5001C99965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20B6-B57D-4BF0-BCDB-1FCC838E2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1B07-6696-4BC9-BFD6-5F5001C99965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20B6-B57D-4BF0-BCDB-1FCC838E2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1B07-6696-4BC9-BFD6-5F5001C99965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20B6-B57D-4BF0-BCDB-1FCC838E2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1B07-6696-4BC9-BFD6-5F5001C99965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20B6-B57D-4BF0-BCDB-1FCC838E2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1B07-6696-4BC9-BFD6-5F5001C99965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20B6-B57D-4BF0-BCDB-1FCC838E2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1B07-6696-4BC9-BFD6-5F5001C99965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20B6-B57D-4BF0-BCDB-1FCC838E2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1B07-6696-4BC9-BFD6-5F5001C99965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720B6-B57D-4BF0-BCDB-1FCC838E2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01B07-6696-4BC9-BFD6-5F5001C99965}" type="datetimeFigureOut">
              <a:rPr lang="en-GB" smtClean="0"/>
              <a:pPr/>
              <a:t>21/05/2012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720B6-B57D-4BF0-BCDB-1FCC838E2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3312368"/>
          </a:xfrm>
          <a:noFill/>
        </p:spPr>
        <p:txBody>
          <a:bodyPr>
            <a:normAutofit fontScale="90000"/>
          </a:bodyPr>
          <a:lstStyle/>
          <a:p>
            <a:r>
              <a:rPr lang="en-GB" sz="3600" b="1" i="1" dirty="0" smtClean="0">
                <a:latin typeface="Arial" pitchFamily="34" charset="0"/>
                <a:cs typeface="Arial" pitchFamily="34" charset="0"/>
              </a:rPr>
              <a:t>Working with Men</a:t>
            </a:r>
            <a:br>
              <a:rPr lang="en-GB" sz="36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i="1" dirty="0" smtClean="0">
                <a:latin typeface="Arial" pitchFamily="34" charset="0"/>
                <a:cs typeface="Arial" pitchFamily="34" charset="0"/>
              </a:rPr>
              <a:t>&amp;</a:t>
            </a:r>
            <a:br>
              <a:rPr lang="en-GB" sz="36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i="1" dirty="0" smtClean="0">
                <a:latin typeface="Arial" pitchFamily="34" charset="0"/>
                <a:cs typeface="Arial" pitchFamily="34" charset="0"/>
              </a:rPr>
              <a:t>Perinatal Depression</a:t>
            </a:r>
            <a:r>
              <a:rPr lang="en-GB" sz="36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36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n-GB" b="1" dirty="0">
                <a:solidFill>
                  <a:srgbClr val="FFFF00"/>
                </a:solidFill>
                <a:latin typeface="Estrangelo Edessa" pitchFamily="66" charset="0"/>
                <a:cs typeface="Estrangelo Edessa" pitchFamily="66" charset="0"/>
              </a:rPr>
              <a:t/>
            </a:r>
            <a:br>
              <a:rPr lang="en-GB" b="1" dirty="0">
                <a:solidFill>
                  <a:srgbClr val="FFFF00"/>
                </a:solidFill>
                <a:latin typeface="Estrangelo Edessa" pitchFamily="66" charset="0"/>
                <a:cs typeface="Estrangelo Edessa" pitchFamily="66" charset="0"/>
              </a:rPr>
            </a:br>
            <a:endParaRPr lang="en-GB" b="1" dirty="0">
              <a:solidFill>
                <a:srgbClr val="FFFF00"/>
              </a:solidFill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852936"/>
            <a:ext cx="6400800" cy="2016224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James Costello</a:t>
            </a:r>
          </a:p>
        </p:txBody>
      </p:sp>
      <p:pic>
        <p:nvPicPr>
          <p:cNvPr id="4" name="Picture 3" descr="uwe-logo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5661248"/>
            <a:ext cx="1945049" cy="936104"/>
          </a:xfrm>
          <a:prstGeom prst="rect">
            <a:avLst/>
          </a:prstGeom>
        </p:spPr>
      </p:pic>
      <p:pic>
        <p:nvPicPr>
          <p:cNvPr id="6" name="Picture 5" descr="fullsize_295_131218701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5661248"/>
            <a:ext cx="3120349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445624" cy="20162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i="1" dirty="0" smtClean="0">
                <a:latin typeface="Arial" pitchFamily="34" charset="0"/>
                <a:cs typeface="Arial" pitchFamily="34" charset="0"/>
              </a:rPr>
              <a:t>Is My Problem Normal?</a:t>
            </a: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GB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Risks to self-esteem and shaming are high </a:t>
            </a:r>
          </a:p>
          <a:p>
            <a:pPr algn="just">
              <a:buNone/>
            </a:pPr>
            <a:r>
              <a:rPr lang="en-GB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when we feel our problem is not normal.  </a:t>
            </a:r>
          </a:p>
          <a:p>
            <a:pPr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non-conformit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1484784"/>
            <a:ext cx="2592288" cy="32292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5589240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en-GB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All-male sub-groups for sharing experiences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5736" y="1988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3501008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>What could I say…my wife’s gone loopy….I was afraid my mates would make a joke about it……like PMT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”   </a:t>
            </a:r>
          </a:p>
          <a:p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b="1" i="1" dirty="0" smtClean="0">
                <a:latin typeface="Arial" pitchFamily="34" charset="0"/>
                <a:cs typeface="Arial" pitchFamily="34" charset="0"/>
              </a:rPr>
              <a:t>Tony</a:t>
            </a:r>
          </a:p>
          <a:p>
            <a:endParaRPr lang="en-GB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i="1" dirty="0" smtClean="0">
                <a:latin typeface="Arial" pitchFamily="34" charset="0"/>
                <a:cs typeface="Arial" pitchFamily="34" charset="0"/>
              </a:rPr>
              <a:t>Reciprocity</a:t>
            </a:r>
            <a:endParaRPr lang="en-GB" sz="2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26876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Ideals of self-reliance may be preserved when indebtedness is avoided…..like a team!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2996952"/>
            <a:ext cx="4680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b="1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>I’m here talking to you today so that others don’t go through what we went through</a:t>
            </a:r>
            <a:r>
              <a:rPr lang="en-GB" b="1" i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b="1" i="1" dirty="0" smtClean="0">
                <a:latin typeface="Arial" pitchFamily="34" charset="0"/>
                <a:cs typeface="Arial" pitchFamily="34" charset="0"/>
              </a:rPr>
              <a:t>Mike</a:t>
            </a:r>
          </a:p>
          <a:p>
            <a:endParaRPr lang="en-GB" b="1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magnificent 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2492896"/>
            <a:ext cx="3528392" cy="297364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55576" y="594928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All-male sub-groups enable reciprocal behaviour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332656"/>
            <a:ext cx="4536504" cy="50405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GB" sz="11200" b="1" i="1" dirty="0" smtClean="0">
                <a:latin typeface="Arial" pitchFamily="34" charset="0"/>
                <a:cs typeface="Arial" pitchFamily="34" charset="0"/>
              </a:rPr>
              <a:t>Re-Framing the Problem</a:t>
            </a:r>
          </a:p>
          <a:p>
            <a:pPr algn="ctr">
              <a:buNone/>
            </a:pPr>
            <a:endParaRPr lang="en-GB" sz="11200" dirty="0" smtClean="0"/>
          </a:p>
          <a:p>
            <a:pPr algn="ctr">
              <a:buNone/>
            </a:pPr>
            <a:endParaRPr lang="en-GB" sz="11200" dirty="0" smtClean="0"/>
          </a:p>
          <a:p>
            <a:pPr algn="ctr">
              <a:buNone/>
            </a:pPr>
            <a:endParaRPr lang="en-GB" sz="11200" dirty="0" smtClean="0"/>
          </a:p>
          <a:p>
            <a:pPr algn="just">
              <a:buNone/>
            </a:pPr>
            <a:r>
              <a:rPr lang="en-GB" sz="112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1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GB" sz="11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20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3848" y="1988840"/>
            <a:ext cx="6084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i="1" dirty="0" smtClean="0">
                <a:latin typeface="Arial" pitchFamily="34" charset="0"/>
                <a:cs typeface="Arial" pitchFamily="34" charset="0"/>
              </a:rPr>
              <a:t>“She’s ill….we can fix her with pills….right?”</a:t>
            </a:r>
            <a:r>
              <a:rPr lang="en-GB" b="1" i="1" dirty="0" smtClean="0">
                <a:latin typeface="Arial" pitchFamily="34" charset="0"/>
                <a:cs typeface="Arial" pitchFamily="34" charset="0"/>
              </a:rPr>
              <a:t>     Joe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59832" y="4941168"/>
            <a:ext cx="5869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>I failed at a practical level….it wasn’t easy recognising I needed help”                                    </a:t>
            </a:r>
          </a:p>
          <a:p>
            <a:pPr algn="just">
              <a:buNone/>
            </a:pPr>
            <a:r>
              <a:rPr lang="en-GB" b="1" i="1" dirty="0" smtClean="0">
                <a:latin typeface="Arial" pitchFamily="34" charset="0"/>
                <a:cs typeface="Arial" pitchFamily="34" charset="0"/>
              </a:rPr>
              <a:t>					   Tony</a:t>
            </a:r>
          </a:p>
          <a:p>
            <a:pPr algn="just">
              <a:buNone/>
            </a:pPr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GB" b="1" i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dirty="0"/>
          </a:p>
        </p:txBody>
      </p:sp>
      <p:sp>
        <p:nvSpPr>
          <p:cNvPr id="6" name="Down Arrow 5"/>
          <p:cNvSpPr/>
          <p:nvPr/>
        </p:nvSpPr>
        <p:spPr>
          <a:xfrm>
            <a:off x="755576" y="3284984"/>
            <a:ext cx="1728192" cy="72008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male scienti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412776"/>
            <a:ext cx="2152650" cy="1606208"/>
          </a:xfrm>
          <a:prstGeom prst="rect">
            <a:avLst/>
          </a:prstGeom>
        </p:spPr>
      </p:pic>
      <p:pic>
        <p:nvPicPr>
          <p:cNvPr id="8" name="Picture 7" descr="womens-clothing-store-man-with-baby-small-9567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4581128"/>
            <a:ext cx="2438400" cy="18369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7544" y="90872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en-GB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Technical</a:t>
            </a:r>
            <a:r>
              <a:rPr lang="en-GB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Focus upon external change.  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4149080"/>
            <a:ext cx="7374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Adaptive </a:t>
            </a:r>
            <a:r>
              <a:rPr lang="en-GB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GB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Help-Seeking, Re-Negotiate Work Status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14400"/>
          </a:xfrm>
        </p:spPr>
        <p:txBody>
          <a:bodyPr>
            <a:normAutofit/>
          </a:bodyPr>
          <a:lstStyle/>
          <a:p>
            <a:r>
              <a:rPr lang="en-GB" sz="2800" b="1" i="1" dirty="0" smtClean="0">
                <a:latin typeface="Arial" pitchFamily="34" charset="0"/>
                <a:cs typeface="Arial" pitchFamily="34" charset="0"/>
              </a:rPr>
              <a:t>Adapting Practice</a:t>
            </a:r>
            <a:endParaRPr lang="en-GB" sz="2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576" y="2060848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endParaRPr lang="en-GB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Whole Group </a:t>
            </a:r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Normalising</a:t>
            </a:r>
          </a:p>
          <a:p>
            <a:endParaRPr lang="en-GB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i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Sub Groups </a:t>
            </a:r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GB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Normalising, Reciprocity, Reframing</a:t>
            </a:r>
          </a:p>
          <a:p>
            <a:endParaRPr lang="en-GB" b="1" i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			</a:t>
            </a:r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→ 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>“The Nominated B***d”	</a:t>
            </a:r>
            <a:endParaRPr lang="en-GB" b="1" i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i="1" dirty="0" smtClean="0">
                <a:latin typeface="Arial" pitchFamily="34" charset="0"/>
                <a:cs typeface="Arial" pitchFamily="34" charset="0"/>
              </a:rPr>
              <a:t> 		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endParaRPr lang="en-GB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endParaRPr lang="en-GB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Couple Work </a:t>
            </a:r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>Developing empathy,</a:t>
            </a:r>
          </a:p>
          <a:p>
            <a:r>
              <a:rPr lang="en-GB" i="1" dirty="0" smtClean="0">
                <a:latin typeface="Arial" pitchFamily="34" charset="0"/>
                <a:cs typeface="Arial" pitchFamily="34" charset="0"/>
              </a:rPr>
              <a:t>			communication skills </a:t>
            </a:r>
            <a:r>
              <a:rPr lang="en-GB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→ </a:t>
            </a:r>
            <a:r>
              <a:rPr lang="en-GB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Reframing</a:t>
            </a:r>
            <a:endParaRPr lang="en-GB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1268760"/>
            <a:ext cx="51125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3 x 2 hr Saturday am sessions &amp; child care.</a:t>
            </a:r>
          </a:p>
          <a:p>
            <a:pPr algn="ctr"/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48464" cy="1224136"/>
          </a:xfrm>
        </p:spPr>
        <p:txBody>
          <a:bodyPr>
            <a:normAutofit/>
          </a:bodyPr>
          <a:lstStyle/>
          <a:p>
            <a:r>
              <a:rPr lang="en-GB" sz="2400" b="1" i="1" dirty="0" smtClean="0">
                <a:latin typeface="Arial" pitchFamily="34" charset="0"/>
                <a:cs typeface="Arial" pitchFamily="34" charset="0"/>
              </a:rPr>
              <a:t>What Next?</a:t>
            </a:r>
            <a:br>
              <a:rPr lang="en-GB" sz="24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24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b="1" i="1" dirty="0" smtClean="0">
                <a:latin typeface="Arial" pitchFamily="34" charset="0"/>
                <a:cs typeface="Arial" pitchFamily="34" charset="0"/>
              </a:rPr>
            </a:br>
            <a:r>
              <a:rPr lang="en-GB" sz="2400" b="1" i="1" dirty="0" smtClean="0">
                <a:latin typeface="Arial" pitchFamily="34" charset="0"/>
                <a:cs typeface="Arial" pitchFamily="34" charset="0"/>
              </a:rPr>
              <a:t>Addressing Stigma, Signposting Resources</a:t>
            </a:r>
            <a:endParaRPr lang="en-US" sz="24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95536" y="2420888"/>
            <a:ext cx="18162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b="1" i="1" dirty="0" smtClean="0"/>
          </a:p>
          <a:p>
            <a:pPr algn="ctr"/>
            <a:r>
              <a:rPr lang="en-GB" b="1" i="1" dirty="0" smtClean="0">
                <a:solidFill>
                  <a:srgbClr val="FFFF00"/>
                </a:solidFill>
              </a:rPr>
              <a:t>Online Resources</a:t>
            </a:r>
            <a:endParaRPr lang="en-GB" b="1" i="1" dirty="0" smtClean="0"/>
          </a:p>
          <a:p>
            <a:pPr algn="ctr"/>
            <a:r>
              <a:rPr lang="en-GB" b="1" i="1" dirty="0" smtClean="0"/>
              <a:t>“</a:t>
            </a:r>
            <a:r>
              <a:rPr lang="en-GB" b="1" i="1" dirty="0" err="1" smtClean="0"/>
              <a:t>TherAPPY</a:t>
            </a:r>
            <a:r>
              <a:rPr lang="en-GB" b="1" i="1" dirty="0" smtClean="0"/>
              <a:t>”</a:t>
            </a:r>
          </a:p>
          <a:p>
            <a:pPr algn="ctr"/>
            <a:endParaRPr lang="en-US" b="1" i="1" dirty="0"/>
          </a:p>
        </p:txBody>
      </p:sp>
      <p:sp>
        <p:nvSpPr>
          <p:cNvPr id="15" name="Rectangle 14"/>
          <p:cNvSpPr/>
          <p:nvPr/>
        </p:nvSpPr>
        <p:spPr>
          <a:xfrm>
            <a:off x="755576" y="5445224"/>
            <a:ext cx="16562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i="1" dirty="0" smtClean="0">
                <a:solidFill>
                  <a:srgbClr val="FFFF00"/>
                </a:solidFill>
              </a:rPr>
              <a:t>CPD</a:t>
            </a:r>
            <a:endParaRPr lang="en-GB" b="1" i="1" dirty="0" smtClean="0"/>
          </a:p>
          <a:p>
            <a:r>
              <a:rPr lang="en-GB" b="1" i="1" dirty="0" smtClean="0"/>
              <a:t>HV &amp; Midwives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263680" y="2564904"/>
            <a:ext cx="2880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Referral Information</a:t>
            </a:r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b="1" i="1" dirty="0" smtClean="0">
                <a:latin typeface="Arial" pitchFamily="34" charset="0"/>
                <a:cs typeface="Arial" pitchFamily="34" charset="0"/>
              </a:rPr>
              <a:t>GP Surgeries</a:t>
            </a:r>
          </a:p>
          <a:p>
            <a:endParaRPr lang="en-US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55776" y="4293096"/>
            <a:ext cx="41088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i="1" dirty="0" smtClean="0">
                <a:latin typeface="Arial" pitchFamily="34" charset="0"/>
                <a:cs typeface="Arial" pitchFamily="34" charset="0"/>
              </a:rPr>
              <a:t>Children &amp; Maternity Commissioner</a:t>
            </a:r>
          </a:p>
          <a:p>
            <a:pPr algn="ctr"/>
            <a:r>
              <a:rPr lang="en-GB" b="1" i="1" dirty="0" smtClean="0">
                <a:latin typeface="Arial" pitchFamily="34" charset="0"/>
                <a:cs typeface="Arial" pitchFamily="34" charset="0"/>
              </a:rPr>
              <a:t>Bristol NHS</a:t>
            </a:r>
          </a:p>
          <a:p>
            <a:pPr algn="ctr"/>
            <a:endParaRPr lang="en-US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19" descr="Bluebell_logo_hig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3140968"/>
            <a:ext cx="1982441" cy="1080120"/>
          </a:xfrm>
          <a:prstGeom prst="rect">
            <a:avLst/>
          </a:prstGeom>
        </p:spPr>
      </p:pic>
      <p:sp>
        <p:nvSpPr>
          <p:cNvPr id="21" name="Down Arrow 20"/>
          <p:cNvSpPr/>
          <p:nvPr/>
        </p:nvSpPr>
        <p:spPr>
          <a:xfrm rot="5742853">
            <a:off x="2543435" y="2772350"/>
            <a:ext cx="504056" cy="5760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own Arrow 22"/>
          <p:cNvSpPr/>
          <p:nvPr/>
        </p:nvSpPr>
        <p:spPr>
          <a:xfrm rot="14679495">
            <a:off x="5912295" y="2843953"/>
            <a:ext cx="504056" cy="5760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Down Arrow 23"/>
          <p:cNvSpPr/>
          <p:nvPr/>
        </p:nvSpPr>
        <p:spPr>
          <a:xfrm rot="2776929">
            <a:off x="1894014" y="4890335"/>
            <a:ext cx="504056" cy="5760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Down Arrow 24"/>
          <p:cNvSpPr/>
          <p:nvPr/>
        </p:nvSpPr>
        <p:spPr>
          <a:xfrm rot="18987733">
            <a:off x="6141237" y="4891527"/>
            <a:ext cx="504056" cy="5760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393708" y="5517232"/>
            <a:ext cx="57502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Distribute Information</a:t>
            </a:r>
          </a:p>
          <a:p>
            <a:r>
              <a:rPr lang="en-GB" b="1" i="1" dirty="0" smtClean="0">
                <a:latin typeface="Arial" pitchFamily="34" charset="0"/>
                <a:cs typeface="Arial" pitchFamily="34" charset="0"/>
              </a:rPr>
              <a:t>Parent Groups/Childcare Providers/Meeting places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203848" y="1628800"/>
            <a:ext cx="2880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One Stop Resource</a:t>
            </a:r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b="1" i="1" dirty="0" smtClean="0">
                <a:latin typeface="Arial" pitchFamily="34" charset="0"/>
                <a:cs typeface="Arial" pitchFamily="34" charset="0"/>
              </a:rPr>
              <a:t>Signposting </a:t>
            </a:r>
          </a:p>
          <a:p>
            <a:endParaRPr lang="en-US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Down Arrow 26"/>
          <p:cNvSpPr/>
          <p:nvPr/>
        </p:nvSpPr>
        <p:spPr>
          <a:xfrm rot="10800000">
            <a:off x="4427984" y="2348880"/>
            <a:ext cx="504056" cy="5760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Acknowledgements</a:t>
            </a:r>
            <a:endParaRPr lang="en-GB" sz="3600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381642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South Gloucestershire  PCT</a:t>
            </a:r>
          </a:p>
          <a:p>
            <a:pPr algn="ctr">
              <a:buNone/>
            </a:pPr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Department of Psychology, UWE</a:t>
            </a:r>
          </a:p>
          <a:p>
            <a:pPr algn="ctr">
              <a:buNone/>
            </a:pPr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Prof Tim Bond</a:t>
            </a:r>
          </a:p>
          <a:p>
            <a:pPr algn="ctr">
              <a:buNone/>
            </a:pPr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Bluebell  Nurses</a:t>
            </a:r>
          </a:p>
          <a:p>
            <a:pPr algn="ctr">
              <a:buNone/>
            </a:pPr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Those who shared their stories of maternal depression</a:t>
            </a:r>
          </a:p>
          <a:p>
            <a:pPr algn="ctr">
              <a:buNone/>
            </a:pPr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james.costello@uwe.ac.uk</a:t>
            </a:r>
          </a:p>
          <a:p>
            <a:pPr algn="ctr">
              <a:buNone/>
            </a:pPr>
            <a:endParaRPr lang="en-GB" sz="28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GB" sz="28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GB" sz="28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GB" b="1" i="1" dirty="0" smtClean="0"/>
          </a:p>
          <a:p>
            <a:pPr algn="ctr">
              <a:buNone/>
            </a:pPr>
            <a:endParaRPr lang="en-GB" b="1" i="1" dirty="0" smtClean="0"/>
          </a:p>
          <a:p>
            <a:pPr algn="ctr">
              <a:buNone/>
            </a:pPr>
            <a:endParaRPr lang="en-GB" b="1" i="1" dirty="0" smtClean="0"/>
          </a:p>
          <a:p>
            <a:pPr algn="ctr">
              <a:buNone/>
            </a:pPr>
            <a:endParaRPr lang="en-GB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52128"/>
          </a:xfrm>
        </p:spPr>
        <p:txBody>
          <a:bodyPr>
            <a:normAutofit/>
          </a:bodyPr>
          <a:lstStyle/>
          <a:p>
            <a:r>
              <a:rPr lang="en-GB" sz="3200" b="1" i="1" dirty="0" smtClean="0">
                <a:latin typeface="Arial" pitchFamily="34" charset="0"/>
                <a:cs typeface="Arial" pitchFamily="34" charset="0"/>
              </a:rPr>
              <a:t>Postnatal Depression</a:t>
            </a:r>
            <a:endParaRPr lang="en-GB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4969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Contested Term – distinct diagnostic entity?</a:t>
            </a:r>
          </a:p>
          <a:p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Risk Factors – mirror those for depression at other times:</a:t>
            </a:r>
          </a:p>
          <a:p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life events; predisposition; low social/emotional support; medical complications (i.e., </a:t>
            </a:r>
            <a:r>
              <a:rPr lang="en-GB" sz="2000" b="1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hyperemesis</a:t>
            </a:r>
            <a:r>
              <a:rPr lang="en-GB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en-GB" sz="2000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Negative impact on mother &amp; offspring</a:t>
            </a:r>
          </a:p>
          <a:p>
            <a:endParaRPr lang="en-GB" sz="2000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	 </a:t>
            </a:r>
            <a:endParaRPr lang="en-GB" sz="2000" b="1" baseline="-25000" dirty="0" smtClean="0">
              <a:latin typeface="Arial" pitchFamily="34" charset="0"/>
              <a:cs typeface="Arial" pitchFamily="34" charset="0"/>
            </a:endParaRPr>
          </a:p>
          <a:p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endParaRPr lang="en-GB" sz="2000" b="1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GB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5661248"/>
            <a:ext cx="63530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Freed 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>et al.,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2012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 Families, Systems &amp; Health, </a:t>
            </a:r>
            <a:r>
              <a:rPr lang="en-GB" b="1" i="1" dirty="0" smtClean="0">
                <a:latin typeface="Arial" pitchFamily="34" charset="0"/>
                <a:cs typeface="Arial" pitchFamily="34" charset="0"/>
              </a:rPr>
              <a:t>30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1-18.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68152"/>
          </a:xfrm>
        </p:spPr>
        <p:txBody>
          <a:bodyPr>
            <a:normAutofit/>
          </a:bodyPr>
          <a:lstStyle/>
          <a:p>
            <a:r>
              <a:rPr lang="en-GB" sz="2800" b="1" i="1" dirty="0" smtClean="0">
                <a:latin typeface="Arial" pitchFamily="34" charset="0"/>
                <a:cs typeface="Arial" pitchFamily="34" charset="0"/>
              </a:rPr>
              <a:t>Measuring Unhappiness</a:t>
            </a:r>
            <a:endParaRPr lang="en-GB" sz="2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2404863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en-GB" sz="7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Edinburgh Postnatal Depression Scale </a:t>
            </a:r>
            <a:r>
              <a:rPr lang="en-GB" sz="7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(EPDS) </a:t>
            </a:r>
          </a:p>
          <a:p>
            <a:pPr algn="just">
              <a:buNone/>
            </a:pPr>
            <a:endParaRPr lang="en-GB" sz="72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7200" b="1" i="1" dirty="0" smtClean="0">
                <a:latin typeface="Arial" pitchFamily="34" charset="0"/>
                <a:cs typeface="Arial" pitchFamily="34" charset="0"/>
              </a:rPr>
              <a:t>10 Point self-report questionnaire for diagnosis, screening and research.</a:t>
            </a:r>
          </a:p>
          <a:p>
            <a:pPr>
              <a:buNone/>
            </a:pPr>
            <a:r>
              <a:rPr lang="en-GB" sz="7200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72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en-GB" sz="6400" dirty="0" smtClean="0">
                <a:latin typeface="Arial" pitchFamily="34" charset="0"/>
                <a:cs typeface="Arial" pitchFamily="34" charset="0"/>
              </a:rPr>
              <a:t>Cox </a:t>
            </a:r>
            <a:r>
              <a:rPr lang="en-GB" sz="6400" i="1" dirty="0" smtClean="0">
                <a:latin typeface="Arial" pitchFamily="34" charset="0"/>
                <a:cs typeface="Arial" pitchFamily="34" charset="0"/>
              </a:rPr>
              <a:t>et al., </a:t>
            </a:r>
            <a:r>
              <a:rPr lang="en-GB" sz="6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sz="6400" b="1" dirty="0" smtClean="0">
                <a:latin typeface="Arial" pitchFamily="34" charset="0"/>
                <a:cs typeface="Arial" pitchFamily="34" charset="0"/>
              </a:rPr>
              <a:t>1987</a:t>
            </a:r>
            <a:r>
              <a:rPr lang="en-GB" sz="6400" dirty="0" smtClean="0">
                <a:latin typeface="Arial" pitchFamily="34" charset="0"/>
                <a:cs typeface="Arial" pitchFamily="34" charset="0"/>
              </a:rPr>
              <a:t>).   Br. J. Psych. </a:t>
            </a:r>
            <a:r>
              <a:rPr lang="en-GB" sz="6400" i="1" dirty="0" smtClean="0">
                <a:latin typeface="Arial" pitchFamily="34" charset="0"/>
                <a:cs typeface="Arial" pitchFamily="34" charset="0"/>
              </a:rPr>
              <a:t>150, </a:t>
            </a:r>
            <a:r>
              <a:rPr lang="en-GB" sz="6400" dirty="0" smtClean="0">
                <a:latin typeface="Arial" pitchFamily="34" charset="0"/>
                <a:cs typeface="Arial" pitchFamily="34" charset="0"/>
              </a:rPr>
              <a:t>782-786</a:t>
            </a:r>
            <a:r>
              <a:rPr lang="en-GB" sz="64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r">
              <a:buNone/>
            </a:pPr>
            <a:endParaRPr lang="en-GB" sz="6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72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4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9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en-GB" sz="3800" dirty="0" smtClean="0">
                <a:latin typeface="Arial" pitchFamily="34" charset="0"/>
                <a:cs typeface="Arial" pitchFamily="34" charset="0"/>
              </a:rPr>
              <a:t>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933056"/>
            <a:ext cx="87129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“Although morbid unhappiness is......</a:t>
            </a:r>
            <a:r>
              <a:rPr lang="en-GB" b="1" i="1" dirty="0" smtClean="0">
                <a:latin typeface="Arial" pitchFamily="34" charset="0"/>
                <a:cs typeface="Arial" pitchFamily="34" charset="0"/>
              </a:rPr>
              <a:t>universally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recognised......not</a:t>
            </a:r>
            <a:r>
              <a:rPr lang="en-GB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necessarily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seen as an illness....whose causes are medical...”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5301208"/>
            <a:ext cx="835292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“....acceptance, understanding and social support lie at the heart of a remedy.....”</a:t>
            </a:r>
          </a:p>
          <a:p>
            <a:endParaRPr lang="en-GB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GB" sz="1600" dirty="0" smtClean="0">
                <a:latin typeface="Arial" pitchFamily="34" charset="0"/>
                <a:cs typeface="Arial" pitchFamily="34" charset="0"/>
              </a:rPr>
              <a:t>Cox 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et al.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, (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2004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).  Br. J. Psych. 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184, s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10-16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3528" y="1556792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smtClean="0">
                <a:latin typeface="Arial" pitchFamily="34" charset="0"/>
                <a:cs typeface="Arial" pitchFamily="34" charset="0"/>
              </a:rPr>
              <a:t>Affects up to 15% of women in UK (perhaps only 2 in 5 seek help)</a:t>
            </a:r>
            <a:endParaRPr lang="en-GB" b="1" i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i="1" dirty="0" smtClean="0">
                <a:latin typeface="Arial" pitchFamily="34" charset="0"/>
                <a:cs typeface="Arial" pitchFamily="34" charset="0"/>
              </a:rPr>
              <a:t>Supporting Fathers?</a:t>
            </a:r>
            <a:endParaRPr lang="en-GB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63888" y="2204864"/>
            <a:ext cx="15841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 smtClean="0">
                <a:latin typeface="Arial" pitchFamily="34" charset="0"/>
                <a:cs typeface="Arial" pitchFamily="34" charset="0"/>
              </a:rPr>
              <a:t>Mother</a:t>
            </a:r>
          </a:p>
          <a:p>
            <a:pPr algn="ctr"/>
            <a:endParaRPr lang="en-GB" b="1" i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5004048" y="3645024"/>
            <a:ext cx="273630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i="1" dirty="0" smtClean="0">
                <a:latin typeface="Arial" pitchFamily="34" charset="0"/>
                <a:cs typeface="Arial" pitchFamily="34" charset="0"/>
              </a:rPr>
              <a:t>Infant</a:t>
            </a:r>
          </a:p>
          <a:p>
            <a:pPr algn="ctr"/>
            <a:endParaRPr lang="en-GB" b="1" i="1" dirty="0" smtClean="0"/>
          </a:p>
        </p:txBody>
      </p:sp>
      <p:sp>
        <p:nvSpPr>
          <p:cNvPr id="7" name="Up-Down Arrow 6"/>
          <p:cNvSpPr/>
          <p:nvPr/>
        </p:nvSpPr>
        <p:spPr>
          <a:xfrm rot="2641351">
            <a:off x="2868217" y="2620476"/>
            <a:ext cx="625688" cy="1152128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1619672" y="3645024"/>
            <a:ext cx="15841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 smtClean="0">
                <a:latin typeface="Arial" pitchFamily="34" charset="0"/>
                <a:cs typeface="Arial" pitchFamily="34" charset="0"/>
              </a:rPr>
              <a:t>Father</a:t>
            </a:r>
          </a:p>
          <a:p>
            <a:pPr algn="ctr"/>
            <a:endParaRPr lang="en-GB" b="1" i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483768" y="6165304"/>
            <a:ext cx="646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Fletcher (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2009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).  Infant Mental Health Journal,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30(1)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95-102.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71600" y="4869160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Arial" pitchFamily="34" charset="0"/>
                <a:cs typeface="Arial" pitchFamily="34" charset="0"/>
              </a:rPr>
              <a:t>“...family relationships are positively assisted by early interventions directed towards the father.” 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1268760"/>
            <a:ext cx="8748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NICE Guideline 45: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“.....give them [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carers/families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] the information and 			       support they need.”</a:t>
            </a:r>
          </a:p>
          <a:p>
            <a:pPr>
              <a:buFontTx/>
              <a:buChar char="-"/>
              <a:defRPr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Up-Down Arrow 11"/>
          <p:cNvSpPr/>
          <p:nvPr/>
        </p:nvSpPr>
        <p:spPr>
          <a:xfrm rot="7932271">
            <a:off x="5112062" y="2679575"/>
            <a:ext cx="625688" cy="1152128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Up-Down Arrow 12"/>
          <p:cNvSpPr/>
          <p:nvPr/>
        </p:nvSpPr>
        <p:spPr>
          <a:xfrm rot="5400000">
            <a:off x="4043132" y="3309796"/>
            <a:ext cx="625688" cy="1152128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988840"/>
            <a:ext cx="8604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For Mothers</a:t>
            </a:r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			8 x 90 min 	</a:t>
            </a:r>
            <a:r>
              <a:rPr lang="en-GB" sz="2000" b="1" i="1" dirty="0" err="1" smtClean="0">
                <a:latin typeface="Arial" pitchFamily="34" charset="0"/>
                <a:cs typeface="Arial" pitchFamily="34" charset="0"/>
              </a:rPr>
              <a:t>cbt</a:t>
            </a:r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 workshops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32656"/>
            <a:ext cx="4896544" cy="710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4283968" y="1412776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Pilot 2009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7544" y="3212976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For Partners</a:t>
            </a:r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			3 x 60 min 	</a:t>
            </a:r>
            <a:r>
              <a:rPr lang="en-GB" sz="2000" b="1" i="1" dirty="0" err="1" smtClean="0">
                <a:latin typeface="Arial" pitchFamily="34" charset="0"/>
                <a:cs typeface="Arial" pitchFamily="34" charset="0"/>
              </a:rPr>
              <a:t>cbt</a:t>
            </a:r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 workshops </a:t>
            </a:r>
            <a:r>
              <a:rPr lang="en-GB" b="1" i="1" dirty="0" smtClean="0">
                <a:latin typeface="Arial" pitchFamily="34" charset="0"/>
                <a:cs typeface="Arial" pitchFamily="34" charset="0"/>
              </a:rPr>
              <a:t>	 		</a:t>
            </a:r>
            <a:r>
              <a:rPr lang="en-GB" sz="2400" b="1" i="1" dirty="0" smtClean="0">
                <a:latin typeface="Arial" pitchFamily="34" charset="0"/>
                <a:cs typeface="Arial" pitchFamily="34" charset="0"/>
              </a:rPr>
              <a:t>			</a:t>
            </a:r>
            <a:endParaRPr lang="en-GB" sz="24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fullsize_295_131218701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404664"/>
            <a:ext cx="2232248" cy="66967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555776" y="1772816"/>
            <a:ext cx="7040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i="1" dirty="0" smtClean="0">
                <a:latin typeface="Arial" pitchFamily="34" charset="0"/>
                <a:cs typeface="Arial" pitchFamily="34" charset="0"/>
              </a:rPr>
              <a:t>♀</a:t>
            </a:r>
            <a:endParaRPr lang="en-GB" sz="5400" dirty="0"/>
          </a:p>
        </p:txBody>
      </p:sp>
      <p:sp>
        <p:nvSpPr>
          <p:cNvPr id="15" name="TextBox 14"/>
          <p:cNvSpPr txBox="1"/>
          <p:nvPr/>
        </p:nvSpPr>
        <p:spPr>
          <a:xfrm>
            <a:off x="2555776" y="2996952"/>
            <a:ext cx="14157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i="1" dirty="0" smtClean="0">
                <a:latin typeface="Arial" pitchFamily="34" charset="0"/>
                <a:cs typeface="Arial" pitchFamily="34" charset="0"/>
              </a:rPr>
              <a:t>♀ ♂</a:t>
            </a:r>
            <a:endParaRPr lang="en-GB" sz="5400" dirty="0" smtClean="0"/>
          </a:p>
          <a:p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2555776" y="6309320"/>
            <a:ext cx="6400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 smtClean="0">
                <a:latin typeface="Arial" pitchFamily="34" charset="0"/>
                <a:cs typeface="Arial" pitchFamily="34" charset="0"/>
              </a:rPr>
              <a:t>Milgrom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>et al.,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(1999).  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>Treating Postnatal Depression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, Wiley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7" descr="untitled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4005064"/>
            <a:ext cx="2965708" cy="197354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67544" y="4653136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b="1" i="1" dirty="0" smtClean="0">
                <a:latin typeface="Arial" pitchFamily="34" charset="0"/>
                <a:cs typeface="Arial" pitchFamily="34" charset="0"/>
              </a:rPr>
              <a:t>“What could you know about postnatal depression…you’re a man....”</a:t>
            </a:r>
            <a:endParaRPr lang="en-GB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10344"/>
          </a:xfrm>
        </p:spPr>
        <p:txBody>
          <a:bodyPr>
            <a:normAutofit/>
          </a:bodyPr>
          <a:lstStyle/>
          <a:p>
            <a:r>
              <a:rPr lang="en-GB" sz="2800" b="1" i="1" dirty="0" smtClean="0">
                <a:latin typeface="Arial" pitchFamily="34" charset="0"/>
                <a:cs typeface="Arial" pitchFamily="34" charset="0"/>
              </a:rPr>
              <a:t>Reflection-upon-action, Reflection-in-action</a:t>
            </a:r>
            <a:endParaRPr lang="en-US" sz="2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27984" y="1700808"/>
            <a:ext cx="432048" cy="381642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043608" y="1700808"/>
            <a:ext cx="18710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Pilot</a:t>
            </a:r>
          </a:p>
          <a:p>
            <a:pPr algn="ctr"/>
            <a:r>
              <a:rPr lang="en-GB" sz="16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CORE Evaluation</a:t>
            </a:r>
            <a:endParaRPr lang="en-US" sz="1600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94902" y="1700808"/>
            <a:ext cx="2419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Narrative Case Studies</a:t>
            </a:r>
            <a:endParaRPr lang="en-US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9552" y="2564904"/>
            <a:ext cx="27847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Public Consultation Group</a:t>
            </a:r>
          </a:p>
          <a:p>
            <a:pPr algn="ctr"/>
            <a:endParaRPr lang="en-US" sz="1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23" descr="Bluebell_logo_hig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924944"/>
            <a:ext cx="1585953" cy="864096"/>
          </a:xfrm>
          <a:prstGeom prst="rect">
            <a:avLst/>
          </a:prstGeom>
        </p:spPr>
      </p:pic>
      <p:pic>
        <p:nvPicPr>
          <p:cNvPr id="25" name="Picture 24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2132856"/>
            <a:ext cx="2160240" cy="625333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755576" y="4293096"/>
            <a:ext cx="246413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Expansion of Provision</a:t>
            </a:r>
          </a:p>
          <a:p>
            <a:pPr algn="ctr"/>
            <a:r>
              <a:rPr lang="en-GB" sz="16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Training</a:t>
            </a:r>
          </a:p>
          <a:p>
            <a:pPr algn="ctr"/>
            <a:endParaRPr lang="en-GB" sz="16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89768" y="5517232"/>
            <a:ext cx="3794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Supervised Practice &gt; 15 Groups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78292" y="6237312"/>
            <a:ext cx="5865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Lees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(2001), Counselling &amp; Psych. Res., 1(2), 132-139.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Picture 29" descr="uwe-logo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72200" y="3717032"/>
            <a:ext cx="1728192" cy="831736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6660232" y="3356992"/>
            <a:ext cx="10686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Teaching</a:t>
            </a:r>
          </a:p>
        </p:txBody>
      </p:sp>
      <p:sp>
        <p:nvSpPr>
          <p:cNvPr id="35" name="Right Arrow 34"/>
          <p:cNvSpPr/>
          <p:nvPr/>
        </p:nvSpPr>
        <p:spPr>
          <a:xfrm flipH="1">
            <a:off x="4860032" y="2060848"/>
            <a:ext cx="115212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/>
          <p:cNvSpPr/>
          <p:nvPr/>
        </p:nvSpPr>
        <p:spPr>
          <a:xfrm rot="10800000" flipH="1">
            <a:off x="3275856" y="1700808"/>
            <a:ext cx="115212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ight Arrow 36"/>
          <p:cNvSpPr/>
          <p:nvPr/>
        </p:nvSpPr>
        <p:spPr>
          <a:xfrm rot="10800000" flipH="1">
            <a:off x="3275856" y="2852936"/>
            <a:ext cx="115212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ight Arrow 37"/>
          <p:cNvSpPr/>
          <p:nvPr/>
        </p:nvSpPr>
        <p:spPr>
          <a:xfrm rot="10800000" flipH="1">
            <a:off x="3275856" y="4077072"/>
            <a:ext cx="115212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ight Arrow 39"/>
          <p:cNvSpPr/>
          <p:nvPr/>
        </p:nvSpPr>
        <p:spPr>
          <a:xfrm flipH="1">
            <a:off x="4860032" y="3717032"/>
            <a:ext cx="115212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2" name="Picture 31" descr="fullsize_295_1312187010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23928" y="1124744"/>
            <a:ext cx="1512168" cy="453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32656"/>
            <a:ext cx="4153802" cy="587727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03648" y="404664"/>
            <a:ext cx="5985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i="1" dirty="0" smtClean="0">
                <a:latin typeface="Arial" pitchFamily="34" charset="0"/>
                <a:cs typeface="Arial" pitchFamily="34" charset="0"/>
              </a:rPr>
              <a:t>Men, Masculinity &amp; Manhood Acts</a:t>
            </a:r>
            <a:endParaRPr lang="en-US" sz="2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124744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“Men claim membership of a system of privilege </a:t>
            </a:r>
            <a:r>
              <a:rPr lang="en-GB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via</a:t>
            </a:r>
            <a:r>
              <a:rPr lang="en-GB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manhood acts”</a:t>
            </a:r>
          </a:p>
          <a:p>
            <a:pPr algn="just"/>
            <a:endParaRPr lang="en-GB" sz="20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7744" y="6381328"/>
            <a:ext cx="6656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Schrock &amp;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Schwalbe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2009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).  </a:t>
            </a:r>
            <a:r>
              <a:rPr lang="en-GB" b="1" dirty="0" err="1" smtClean="0">
                <a:latin typeface="Arial" pitchFamily="34" charset="0"/>
                <a:cs typeface="Arial" pitchFamily="34" charset="0"/>
              </a:rPr>
              <a:t>Annu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. Rev. </a:t>
            </a:r>
            <a:r>
              <a:rPr lang="en-GB" b="1" dirty="0" err="1" smtClean="0">
                <a:latin typeface="Arial" pitchFamily="34" charset="0"/>
                <a:cs typeface="Arial" pitchFamily="34" charset="0"/>
              </a:rPr>
              <a:t>Sociol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.,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35, 277-295.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mhtml:file://C:\Users\jim\Desktop\MSc\Google%20Image%20Result%20for%20http--gtcc-it_net-billings-images-clint__josey_wales_jpg.mht!http://gtcc-it.net/billings/images/clint__josey_wales.jpg"/>
          <p:cNvPicPr>
            <a:picLocks noChangeAspect="1" noChangeArrowheads="1"/>
          </p:cNvPicPr>
          <p:nvPr/>
        </p:nvPicPr>
        <p:blipFill>
          <a:blip r:embed="rId3" cstate="print">
            <a:lum bright="-17000" contrast="8000"/>
          </a:blip>
          <a:srcRect/>
          <a:stretch>
            <a:fillRect/>
          </a:stretch>
        </p:blipFill>
        <p:spPr bwMode="auto">
          <a:xfrm>
            <a:off x="467544" y="2204864"/>
            <a:ext cx="2061043" cy="258390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915816" y="2060848"/>
            <a:ext cx="23134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Invulnerable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Seek to control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5580112" y="1916832"/>
            <a:ext cx="31683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Don’t seek help readily</a:t>
            </a:r>
          </a:p>
          <a:p>
            <a:endParaRPr lang="en-GB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P4:</a:t>
            </a:r>
            <a:r>
              <a:rPr lang="en-GB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I was desperate.... when they came round to section her, I said to the guy: “do you want to go for a curry”</a:t>
            </a:r>
          </a:p>
          <a:p>
            <a:pPr algn="just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Emotional withdrawal</a:t>
            </a:r>
          </a:p>
          <a:p>
            <a:pPr algn="just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P3</a:t>
            </a:r>
            <a:r>
              <a:rPr lang="en-GB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“Men just tend to knuckle down and almost shut off the emotional side of things and concentrate on the practicality’s”	</a:t>
            </a:r>
            <a:r>
              <a:rPr lang="en-GB" dirty="0" smtClean="0"/>
              <a:t>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i="1" dirty="0" smtClean="0">
                <a:latin typeface="Arial" pitchFamily="34" charset="0"/>
                <a:cs typeface="Arial" pitchFamily="34" charset="0"/>
              </a:rPr>
              <a:t>Practices and Processes</a:t>
            </a:r>
            <a:endParaRPr lang="en-GB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0610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	</a:t>
            </a:r>
            <a:r>
              <a:rPr lang="en-GB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When working with men:</a:t>
            </a:r>
          </a:p>
          <a:p>
            <a:pPr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Acknowledge the importance of manhood acts (</a:t>
            </a: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practices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Recognise the social cues which invite or enable healthy manhood acts (</a:t>
            </a: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processes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2427</TotalTime>
  <Words>554</Words>
  <Application>Microsoft Office PowerPoint</Application>
  <PresentationFormat>On-screen Show (4:3)</PresentationFormat>
  <Paragraphs>221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Working with Men  &amp;  Perinatal Depression  </vt:lpstr>
      <vt:lpstr>Postnatal Depression</vt:lpstr>
      <vt:lpstr>Measuring Unhappiness</vt:lpstr>
      <vt:lpstr>Supporting Fathers?</vt:lpstr>
      <vt:lpstr>Slide 5</vt:lpstr>
      <vt:lpstr>Reflection-upon-action, Reflection-in-action</vt:lpstr>
      <vt:lpstr>Slide 7</vt:lpstr>
      <vt:lpstr>Slide 8</vt:lpstr>
      <vt:lpstr>Practices and Processes</vt:lpstr>
      <vt:lpstr>Slide 10</vt:lpstr>
      <vt:lpstr>Slide 11</vt:lpstr>
      <vt:lpstr>Slide 12</vt:lpstr>
      <vt:lpstr>Adapting Practice</vt:lpstr>
      <vt:lpstr>What Next?  Addressing Stigma, Signposting Resources</vt:lpstr>
      <vt:lpstr>Acknowledgements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Men, Masculinity &amp; Maternal Depression: ~ Deciphering the Boy Code</dc:title>
  <dc:creator>jim</dc:creator>
  <cp:lastModifiedBy>James Costello</cp:lastModifiedBy>
  <cp:revision>299</cp:revision>
  <dcterms:created xsi:type="dcterms:W3CDTF">2010-10-06T08:39:05Z</dcterms:created>
  <dcterms:modified xsi:type="dcterms:W3CDTF">2012-05-21T13:38:56Z</dcterms:modified>
</cp:coreProperties>
</file>