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6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30D3C3-337E-4F27-B6DD-AE6424B4308D}" type="datetimeFigureOut">
              <a:rPr lang="en-GB" smtClean="0"/>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9D933-7F23-4E13-8CB0-6BC706183DB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30D3C3-337E-4F27-B6DD-AE6424B4308D}" type="datetimeFigureOut">
              <a:rPr lang="en-GB" smtClean="0"/>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9D933-7F23-4E13-8CB0-6BC706183DB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30D3C3-337E-4F27-B6DD-AE6424B4308D}" type="datetimeFigureOut">
              <a:rPr lang="en-GB" smtClean="0"/>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9D933-7F23-4E13-8CB0-6BC706183DB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30D3C3-337E-4F27-B6DD-AE6424B4308D}" type="datetimeFigureOut">
              <a:rPr lang="en-GB" smtClean="0"/>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9D933-7F23-4E13-8CB0-6BC706183DB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30D3C3-337E-4F27-B6DD-AE6424B4308D}" type="datetimeFigureOut">
              <a:rPr lang="en-GB" smtClean="0"/>
              <a:t>20/06/2012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9D933-7F23-4E13-8CB0-6BC706183DB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30D3C3-337E-4F27-B6DD-AE6424B4308D}" type="datetimeFigureOut">
              <a:rPr lang="en-GB" smtClean="0"/>
              <a:t>20/06/2012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A9D933-7F23-4E13-8CB0-6BC706183DB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30D3C3-337E-4F27-B6DD-AE6424B4308D}" type="datetimeFigureOut">
              <a:rPr lang="en-GB" smtClean="0"/>
              <a:t>20/06/2012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A9D933-7F23-4E13-8CB0-6BC706183DB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30D3C3-337E-4F27-B6DD-AE6424B4308D}" type="datetimeFigureOut">
              <a:rPr lang="en-GB" smtClean="0"/>
              <a:t>20/06/2012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A9D933-7F23-4E13-8CB0-6BC706183DB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0D3C3-337E-4F27-B6DD-AE6424B4308D}" type="datetimeFigureOut">
              <a:rPr lang="en-GB" smtClean="0"/>
              <a:t>20/06/2012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A9D933-7F23-4E13-8CB0-6BC706183DB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0D3C3-337E-4F27-B6DD-AE6424B4308D}" type="datetimeFigureOut">
              <a:rPr lang="en-GB" smtClean="0"/>
              <a:t>20/06/2012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A9D933-7F23-4E13-8CB0-6BC706183DB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0D3C3-337E-4F27-B6DD-AE6424B4308D}" type="datetimeFigureOut">
              <a:rPr lang="en-GB" smtClean="0"/>
              <a:t>20/06/2012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A9D933-7F23-4E13-8CB0-6BC706183DB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0D3C3-337E-4F27-B6DD-AE6424B4308D}" type="datetimeFigureOut">
              <a:rPr lang="en-GB" smtClean="0"/>
              <a:t>20/06/2012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9D933-7F23-4E13-8CB0-6BC706183DB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
            </a:r>
            <a:br>
              <a:rPr lang="en-GB" dirty="0"/>
            </a:br>
            <a:r>
              <a:rPr lang="en-GB" dirty="0"/>
              <a:t> Enterprise Imaging: drawing a complex enterprise </a:t>
            </a:r>
            <a:r>
              <a:rPr lang="en-GB" dirty="0" smtClean="0"/>
              <a:t/>
            </a:r>
            <a:br>
              <a:rPr lang="en-GB" dirty="0" smtClean="0"/>
            </a:br>
            <a:r>
              <a:rPr lang="en-GB" dirty="0"/>
              <a:t/>
            </a:r>
            <a:br>
              <a:rPr lang="en-GB" dirty="0"/>
            </a:br>
            <a:endParaRPr lang="en-GB" dirty="0"/>
          </a:p>
        </p:txBody>
      </p:sp>
      <p:sp>
        <p:nvSpPr>
          <p:cNvPr id="3" name="Subtitle 2"/>
          <p:cNvSpPr>
            <a:spLocks noGrp="1"/>
          </p:cNvSpPr>
          <p:nvPr>
            <p:ph type="subTitle" idx="1"/>
          </p:nvPr>
        </p:nvSpPr>
        <p:spPr/>
        <p:txBody>
          <a:bodyPr/>
          <a:lstStyle/>
          <a:p>
            <a:r>
              <a:rPr lang="en-GB" i="1" dirty="0" smtClean="0"/>
              <a:t>Glenn Parry &amp; John Mills</a:t>
            </a:r>
            <a:endParaRPr lang="en-GB" dirty="0"/>
          </a:p>
        </p:txBody>
      </p:sp>
      <p:grpSp>
        <p:nvGrpSpPr>
          <p:cNvPr id="7" name="Group 6"/>
          <p:cNvGrpSpPr/>
          <p:nvPr/>
        </p:nvGrpSpPr>
        <p:grpSpPr>
          <a:xfrm>
            <a:off x="731937" y="5301208"/>
            <a:ext cx="7680126" cy="960120"/>
            <a:chOff x="827584" y="5301208"/>
            <a:chExt cx="7680126" cy="960120"/>
          </a:xfrm>
        </p:grpSpPr>
        <p:pic>
          <p:nvPicPr>
            <p:cNvPr id="4" name="Picture 3" descr="http://info.uwe.ac.uk/marketing/uweLogos/images/uwe/UWE_clr.gif"/>
            <p:cNvPicPr/>
            <p:nvPr/>
          </p:nvPicPr>
          <p:blipFill>
            <a:blip r:embed="rId2" cstate="print"/>
            <a:stretch>
              <a:fillRect/>
            </a:stretch>
          </p:blipFill>
          <p:spPr bwMode="auto">
            <a:xfrm>
              <a:off x="827584" y="5301208"/>
              <a:ext cx="2465070" cy="960120"/>
            </a:xfrm>
            <a:prstGeom prst="rect">
              <a:avLst/>
            </a:prstGeom>
            <a:noFill/>
            <a:ln>
              <a:noFill/>
            </a:ln>
          </p:spPr>
        </p:pic>
        <p:pic>
          <p:nvPicPr>
            <p:cNvPr id="5" name="Picture 4" descr="link to the University of Cambridge home page"/>
            <p:cNvPicPr/>
            <p:nvPr/>
          </p:nvPicPr>
          <p:blipFill>
            <a:blip r:embed="rId3" cstate="print"/>
            <a:stretch>
              <a:fillRect/>
            </a:stretch>
          </p:blipFill>
          <p:spPr bwMode="auto">
            <a:xfrm>
              <a:off x="6012160" y="5517232"/>
              <a:ext cx="2495550" cy="548640"/>
            </a:xfrm>
            <a:prstGeom prst="rect">
              <a:avLst/>
            </a:prstGeom>
            <a:noFill/>
            <a:ln>
              <a:noFill/>
            </a:ln>
          </p:spPr>
        </p:pic>
        <p:pic>
          <p:nvPicPr>
            <p:cNvPr id="6" name="Picture 5" descr="IfM logo"/>
            <p:cNvPicPr/>
            <p:nvPr/>
          </p:nvPicPr>
          <p:blipFill>
            <a:blip r:embed="rId4" cstate="print"/>
            <a:stretch>
              <a:fillRect/>
            </a:stretch>
          </p:blipFill>
          <p:spPr bwMode="auto">
            <a:xfrm>
              <a:off x="4090432" y="5517232"/>
              <a:ext cx="1123950" cy="548640"/>
            </a:xfrm>
            <a:prstGeom prst="rect">
              <a:avLst/>
            </a:prstGeom>
            <a:noFill/>
            <a:ln>
              <a:noFill/>
            </a:ln>
          </p:spPr>
        </p:pic>
      </p:grpSp>
      <p:sp>
        <p:nvSpPr>
          <p:cNvPr id="8" name="Rectangle 7"/>
          <p:cNvSpPr/>
          <p:nvPr/>
        </p:nvSpPr>
        <p:spPr>
          <a:xfrm>
            <a:off x="3491880" y="3429000"/>
            <a:ext cx="2441951" cy="369332"/>
          </a:xfrm>
          <a:prstGeom prst="rect">
            <a:avLst/>
          </a:prstGeom>
          <a:ln>
            <a:solidFill>
              <a:schemeClr val="tx1"/>
            </a:solidFill>
          </a:ln>
        </p:spPr>
        <p:txBody>
          <a:bodyPr wrap="none">
            <a:spAutoFit/>
          </a:bodyPr>
          <a:lstStyle/>
          <a:p>
            <a:r>
              <a:rPr lang="en-GB" b="1" dirty="0" smtClean="0"/>
              <a:t>SUPPORT MATERIAL v.1</a:t>
            </a:r>
            <a:endParaRPr lang="en-GB"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a:bodyPr>
          <a:lstStyle/>
          <a:p>
            <a:r>
              <a:rPr lang="en-GB" sz="2000" dirty="0"/>
              <a:t>Enterprise Imaging is </a:t>
            </a:r>
            <a:r>
              <a:rPr lang="en-US" sz="2000" dirty="0"/>
              <a:t>an approach to provide a two-dimensional visual depiction of a multi-organizational enterprise which provides products and/or service output. It does not show process flows, rather the resource owners and capabilities which come together to produce an output.  It is divided into front and back offices, where the front office shows the interaction with the two major contract partners and the back office shows the supporting resources they provide to help the front office succeed.</a:t>
            </a:r>
            <a:endParaRPr lang="en-GB" sz="2000" dirty="0"/>
          </a:p>
          <a:p>
            <a:r>
              <a:rPr lang="en-GB" sz="2000" dirty="0"/>
              <a:t>This document </a:t>
            </a:r>
            <a:r>
              <a:rPr lang="en-GB" sz="2000" dirty="0" smtClean="0"/>
              <a:t>acts as a companion to the booklet on how to create an Enterprise Image and provides the basic background and shapes required. You can copy and paste them to </a:t>
            </a:r>
            <a:r>
              <a:rPr lang="en-GB" sz="2000" dirty="0"/>
              <a:t>create an image for use in your organisation</a:t>
            </a:r>
            <a:r>
              <a:rPr lang="en-GB" sz="2000" dirty="0" smtClean="0"/>
              <a:t>.</a:t>
            </a:r>
          </a:p>
          <a:p>
            <a:endParaRPr lang="en-GB"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About the authors</a:t>
            </a:r>
            <a:endParaRPr lang="en-GB" dirty="0"/>
          </a:p>
        </p:txBody>
      </p:sp>
      <p:sp>
        <p:nvSpPr>
          <p:cNvPr id="3" name="Content Placeholder 2"/>
          <p:cNvSpPr>
            <a:spLocks noGrp="1"/>
          </p:cNvSpPr>
          <p:nvPr>
            <p:ph idx="1"/>
          </p:nvPr>
        </p:nvSpPr>
        <p:spPr>
          <a:xfrm>
            <a:off x="2267744" y="1600200"/>
            <a:ext cx="6419056" cy="4525963"/>
          </a:xfrm>
        </p:spPr>
        <p:txBody>
          <a:bodyPr>
            <a:normAutofit fontScale="47500" lnSpcReduction="20000"/>
          </a:bodyPr>
          <a:lstStyle/>
          <a:p>
            <a:r>
              <a:rPr lang="en-GB" dirty="0"/>
              <a:t> </a:t>
            </a:r>
            <a:r>
              <a:rPr lang="en-GB" dirty="0" smtClean="0"/>
              <a:t>Glenn </a:t>
            </a:r>
            <a:r>
              <a:rPr lang="en-GB" dirty="0"/>
              <a:t>Parry is Associate Professor in Strategy and Operations Management at Bristol Business School, UWE. Glenn’s work is characterised by developing creative solutions to business challenges, particularly focussed around transformation. He works with the music, automotive, construction and aerospace sectors. He holds a BSc and MSc from Swansea University and a PhD from University of Cambridge. Glenn has published in numerous international journals, and is editor of the books ‘Service: Design and Delivery’, ‘Complex Engineering Service Systems: Concepts and Research’ and ‘Build To Order: The Road to the 5 day Car’. </a:t>
            </a:r>
          </a:p>
          <a:p>
            <a:pPr>
              <a:buNone/>
            </a:pPr>
            <a:endParaRPr lang="en-GB" dirty="0"/>
          </a:p>
          <a:p>
            <a:r>
              <a:rPr lang="en-GB" dirty="0"/>
              <a:t>John Mills spent 20 years with Shell International and Philips Electronics prior to joining the University of Cambridge in 1992. John’s research has concentrated on the development of practical processes for the formation and implementation of manufacturing strategies, the design of coherent performance measurement systems and a focus on competence analysis, development and exploitation. His experience covers a wide range of industrial engineering and management disciplines in the UK and overseas. Current research focuses on the trend of manufacturing companies toward increased service provision.</a:t>
            </a:r>
          </a:p>
          <a:p>
            <a:pPr>
              <a:buNone/>
            </a:pPr>
            <a:endParaRPr lang="en-GB" dirty="0"/>
          </a:p>
          <a:p>
            <a:endParaRPr lang="en-GB" dirty="0"/>
          </a:p>
        </p:txBody>
      </p:sp>
      <p:pic>
        <p:nvPicPr>
          <p:cNvPr id="4" name="Picture 3" descr="Dr Glenn Parry.jpg"/>
          <p:cNvPicPr>
            <a:picLocks noChangeAspect="1"/>
          </p:cNvPicPr>
          <p:nvPr/>
        </p:nvPicPr>
        <p:blipFill>
          <a:blip r:embed="rId2" cstate="print"/>
          <a:stretch>
            <a:fillRect/>
          </a:stretch>
        </p:blipFill>
        <p:spPr>
          <a:xfrm>
            <a:off x="827584" y="1628799"/>
            <a:ext cx="1203075" cy="1602000"/>
          </a:xfrm>
          <a:prstGeom prst="rect">
            <a:avLst/>
          </a:prstGeom>
        </p:spPr>
      </p:pic>
      <p:pic>
        <p:nvPicPr>
          <p:cNvPr id="5" name="Picture 4"/>
          <p:cNvPicPr/>
          <p:nvPr/>
        </p:nvPicPr>
        <p:blipFill>
          <a:blip r:embed="rId3" cstate="print"/>
          <a:srcRect/>
          <a:stretch>
            <a:fillRect/>
          </a:stretch>
        </p:blipFill>
        <p:spPr bwMode="auto">
          <a:xfrm>
            <a:off x="899592" y="3717032"/>
            <a:ext cx="1277620" cy="1600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9988" y="6525344"/>
            <a:ext cx="2455031" cy="369332"/>
          </a:xfrm>
          <a:prstGeom prst="rect">
            <a:avLst/>
          </a:prstGeom>
          <a:noFill/>
        </p:spPr>
        <p:txBody>
          <a:bodyPr wrap="none" rtlCol="0">
            <a:spAutoFit/>
          </a:bodyPr>
          <a:lstStyle/>
          <a:p>
            <a:r>
              <a:rPr lang="en-GB" dirty="0" err="1" smtClean="0">
                <a:solidFill>
                  <a:schemeClr val="bg1">
                    <a:lumMod val="65000"/>
                  </a:schemeClr>
                </a:solidFill>
              </a:rPr>
              <a:t>Uncopyrighted</a:t>
            </a:r>
            <a:r>
              <a:rPr lang="en-GB" dirty="0" smtClean="0">
                <a:solidFill>
                  <a:schemeClr val="bg1">
                    <a:lumMod val="65000"/>
                  </a:schemeClr>
                </a:solidFill>
              </a:rPr>
              <a:t> material </a:t>
            </a:r>
            <a:endParaRPr lang="en-GB" dirty="0">
              <a:solidFill>
                <a:schemeClr val="bg1">
                  <a:lumMod val="65000"/>
                </a:schemeClr>
              </a:solidFill>
            </a:endParaRPr>
          </a:p>
        </p:txBody>
      </p:sp>
      <p:sp>
        <p:nvSpPr>
          <p:cNvPr id="3" name="Text Box 58"/>
          <p:cNvSpPr txBox="1">
            <a:spLocks noChangeArrowheads="1"/>
          </p:cNvSpPr>
          <p:nvPr/>
        </p:nvSpPr>
        <p:spPr bwMode="auto">
          <a:xfrm>
            <a:off x="2555776" y="4404578"/>
            <a:ext cx="2154300" cy="276998"/>
          </a:xfrm>
          <a:prstGeom prst="rect">
            <a:avLst/>
          </a:prstGeom>
          <a:solidFill>
            <a:schemeClr val="bg1"/>
          </a:solidFill>
          <a:ln w="9525">
            <a:solidFill>
              <a:schemeClr val="tx1"/>
            </a:solidFill>
            <a:miter lim="800000"/>
            <a:headEnd/>
            <a:tailEnd/>
          </a:ln>
        </p:spPr>
        <p:txBody>
          <a:bodyPr>
            <a:spAutoFit/>
          </a:bodyPr>
          <a:lstStyle/>
          <a:p>
            <a:pPr algn="ctr"/>
            <a:r>
              <a:rPr lang="en-US" sz="1200" b="1" dirty="0">
                <a:ea typeface="ＭＳ Ｐゴシック" pitchFamily="28" charset="-128"/>
              </a:rPr>
              <a:t>Partnered </a:t>
            </a:r>
            <a:r>
              <a:rPr lang="en-US" sz="1200" b="1" dirty="0" smtClean="0">
                <a:ea typeface="ＭＳ Ｐゴシック" pitchFamily="28" charset="-128"/>
              </a:rPr>
              <a:t>Direct</a:t>
            </a:r>
            <a:endParaRPr lang="en-US" sz="1200" b="1" dirty="0">
              <a:ea typeface="ＭＳ Ｐゴシック" pitchFamily="28" charset="-128"/>
            </a:endParaRPr>
          </a:p>
        </p:txBody>
      </p:sp>
      <p:sp>
        <p:nvSpPr>
          <p:cNvPr id="4" name="AutoShape 15"/>
          <p:cNvSpPr>
            <a:spLocks noChangeArrowheads="1"/>
          </p:cNvSpPr>
          <p:nvPr/>
        </p:nvSpPr>
        <p:spPr bwMode="auto">
          <a:xfrm>
            <a:off x="5292080" y="4260562"/>
            <a:ext cx="1143000" cy="642937"/>
          </a:xfrm>
          <a:prstGeom prst="octagon">
            <a:avLst>
              <a:gd name="adj" fmla="val 29287"/>
            </a:avLst>
          </a:prstGeom>
          <a:solidFill>
            <a:schemeClr val="bg1">
              <a:lumMod val="95000"/>
            </a:schemeClr>
          </a:solidFill>
          <a:ln w="9525">
            <a:solidFill>
              <a:schemeClr val="tx1"/>
            </a:solidFill>
            <a:miter lim="800000"/>
            <a:headEnd/>
            <a:tailEnd/>
          </a:ln>
        </p:spPr>
        <p:txBody>
          <a:bodyPr lIns="36000" tIns="36000" rIns="36000" bIns="36000" anchor="ctr" anchorCtr="1"/>
          <a:lstStyle/>
          <a:p>
            <a:pPr algn="ctr">
              <a:defRPr/>
            </a:pPr>
            <a:r>
              <a:rPr lang="en-US" sz="1200" b="1" dirty="0">
                <a:ea typeface="ＭＳ Ｐゴシック" pitchFamily="28" charset="-128"/>
              </a:rPr>
              <a:t>Third party</a:t>
            </a:r>
          </a:p>
          <a:p>
            <a:pPr algn="ctr">
              <a:defRPr/>
            </a:pPr>
            <a:r>
              <a:rPr lang="en-US" sz="1200" b="1" dirty="0" smtClean="0">
                <a:ea typeface="ＭＳ Ｐゴシック" pitchFamily="28" charset="-128"/>
              </a:rPr>
              <a:t>direct</a:t>
            </a:r>
            <a:endParaRPr lang="en-US" sz="1200" b="1" dirty="0">
              <a:ea typeface="ＭＳ Ｐゴシック" pitchFamily="28" charset="-128"/>
            </a:endParaRPr>
          </a:p>
        </p:txBody>
      </p:sp>
      <p:sp>
        <p:nvSpPr>
          <p:cNvPr id="5" name="Oval 22"/>
          <p:cNvSpPr>
            <a:spLocks noChangeArrowheads="1"/>
          </p:cNvSpPr>
          <p:nvPr/>
        </p:nvSpPr>
        <p:spPr bwMode="auto">
          <a:xfrm>
            <a:off x="2411760" y="5412690"/>
            <a:ext cx="2344526" cy="598488"/>
          </a:xfrm>
          <a:prstGeom prst="ellipse">
            <a:avLst/>
          </a:prstGeom>
          <a:solidFill>
            <a:srgbClr val="FFC000"/>
          </a:solidFill>
          <a:ln w="9525">
            <a:solidFill>
              <a:schemeClr val="tx1"/>
            </a:solidFill>
            <a:miter lim="800000"/>
            <a:headEnd/>
            <a:tailEnd/>
          </a:ln>
        </p:spPr>
        <p:txBody>
          <a:bodyPr lIns="36000" tIns="36000" rIns="36000" bIns="36000" anchor="ctr" anchorCtr="1"/>
          <a:lstStyle/>
          <a:p>
            <a:r>
              <a:rPr lang="en-US" sz="1200" b="1" dirty="0">
                <a:ea typeface="ＭＳ Ｐゴシック" pitchFamily="28" charset="-128"/>
              </a:rPr>
              <a:t>Contract focused non-partnered </a:t>
            </a:r>
            <a:r>
              <a:rPr lang="en-US" sz="1200" b="1" dirty="0" err="1" smtClean="0">
                <a:ea typeface="ＭＳ Ｐゴシック" pitchFamily="28" charset="-128"/>
              </a:rPr>
              <a:t>Organisations</a:t>
            </a:r>
            <a:endParaRPr lang="en-US" sz="1200" b="1" dirty="0">
              <a:ea typeface="ＭＳ Ｐゴシック" pitchFamily="28" charset="-128"/>
            </a:endParaRPr>
          </a:p>
        </p:txBody>
      </p:sp>
      <p:sp>
        <p:nvSpPr>
          <p:cNvPr id="7" name="Rectangle 21"/>
          <p:cNvSpPr>
            <a:spLocks noChangeArrowheads="1"/>
          </p:cNvSpPr>
          <p:nvPr/>
        </p:nvSpPr>
        <p:spPr bwMode="auto">
          <a:xfrm>
            <a:off x="467544" y="2788122"/>
            <a:ext cx="2143226" cy="646331"/>
          </a:xfrm>
          <a:prstGeom prst="rect">
            <a:avLst/>
          </a:prstGeom>
          <a:noFill/>
          <a:ln w="9525">
            <a:noFill/>
            <a:miter lim="800000"/>
            <a:headEnd/>
            <a:tailEnd/>
          </a:ln>
        </p:spPr>
        <p:txBody>
          <a:bodyPr>
            <a:spAutoFit/>
          </a:bodyPr>
          <a:lstStyle/>
          <a:p>
            <a:r>
              <a:rPr lang="en-US" b="1" dirty="0">
                <a:ea typeface="ＭＳ Ｐゴシック" pitchFamily="28" charset="-128"/>
              </a:rPr>
              <a:t>Support </a:t>
            </a:r>
            <a:r>
              <a:rPr lang="en-US" b="1" dirty="0" err="1" smtClean="0">
                <a:ea typeface="ＭＳ Ｐゴシック" pitchFamily="28" charset="-128"/>
              </a:rPr>
              <a:t>Organisations</a:t>
            </a:r>
            <a:endParaRPr lang="en-US" b="1" dirty="0">
              <a:ea typeface="ＭＳ Ｐゴシック" pitchFamily="28" charset="-128"/>
            </a:endParaRPr>
          </a:p>
        </p:txBody>
      </p:sp>
      <p:sp>
        <p:nvSpPr>
          <p:cNvPr id="8" name="AutoShape 40"/>
          <p:cNvSpPr>
            <a:spLocks noChangeArrowheads="1"/>
          </p:cNvSpPr>
          <p:nvPr/>
        </p:nvSpPr>
        <p:spPr bwMode="auto">
          <a:xfrm>
            <a:off x="2680519" y="2754100"/>
            <a:ext cx="1931988" cy="714374"/>
          </a:xfrm>
          <a:prstGeom prst="parallelogram">
            <a:avLst>
              <a:gd name="adj" fmla="val 38081"/>
            </a:avLst>
          </a:prstGeom>
          <a:noFill/>
          <a:ln w="9525">
            <a:solidFill>
              <a:schemeClr val="tx1"/>
            </a:solidFill>
            <a:miter lim="800000"/>
            <a:headEnd/>
            <a:tailEnd/>
          </a:ln>
        </p:spPr>
        <p:txBody>
          <a:bodyPr lIns="36000" tIns="36000" rIns="36000" bIns="36000" anchor="ctr">
            <a:normAutofit/>
          </a:bodyPr>
          <a:lstStyle/>
          <a:p>
            <a:pPr>
              <a:defRPr/>
            </a:pPr>
            <a:r>
              <a:rPr lang="en-US" sz="1300" b="1" dirty="0" smtClean="0">
                <a:ea typeface="ＭＳ Ｐゴシック" pitchFamily="28" charset="-128"/>
              </a:rPr>
              <a:t>Internal </a:t>
            </a:r>
            <a:r>
              <a:rPr lang="en-US" sz="1300" b="1" dirty="0">
                <a:ea typeface="ＭＳ Ｐゴシック" pitchFamily="28" charset="-128"/>
              </a:rPr>
              <a:t>support </a:t>
            </a:r>
            <a:r>
              <a:rPr lang="en-US" sz="1300" b="1" dirty="0" err="1" smtClean="0">
                <a:ea typeface="ＭＳ Ｐゴシック" pitchFamily="28" charset="-128"/>
              </a:rPr>
              <a:t>Organisations</a:t>
            </a:r>
            <a:endParaRPr lang="en-US" sz="1300" b="1" dirty="0">
              <a:ea typeface="ＭＳ Ｐゴシック" pitchFamily="28" charset="-128"/>
            </a:endParaRPr>
          </a:p>
        </p:txBody>
      </p:sp>
      <p:sp>
        <p:nvSpPr>
          <p:cNvPr id="9" name="Flowchart: Manual Operation 8"/>
          <p:cNvSpPr/>
          <p:nvPr/>
        </p:nvSpPr>
        <p:spPr bwMode="auto">
          <a:xfrm>
            <a:off x="5011887" y="2825538"/>
            <a:ext cx="1720353" cy="571499"/>
          </a:xfrm>
          <a:prstGeom prst="flowChartManualOperation">
            <a:avLst/>
          </a:prstGeom>
          <a:solidFill>
            <a:schemeClr val="tx2">
              <a:lumMod val="20000"/>
              <a:lumOff val="80000"/>
            </a:schemeClr>
          </a:solidFill>
          <a:ln w="9525">
            <a:solidFill>
              <a:schemeClr val="tx1"/>
            </a:solidFill>
            <a:miter lim="800000"/>
            <a:headEnd/>
            <a:tailEnd/>
          </a:ln>
        </p:spPr>
        <p:txBody>
          <a:bodyPr lIns="36000" tIns="36000" rIns="36000" bIns="36000" anchor="ctr" anchorCtr="1">
            <a:normAutofit fontScale="92500"/>
          </a:bodyPr>
          <a:lstStyle/>
          <a:p>
            <a:pPr>
              <a:defRPr/>
            </a:pPr>
            <a:r>
              <a:rPr lang="en-US" sz="1400" b="1" dirty="0" smtClean="0">
                <a:ea typeface="ＭＳ Ｐゴシック" pitchFamily="28" charset="-128"/>
              </a:rPr>
              <a:t>Third </a:t>
            </a:r>
            <a:r>
              <a:rPr lang="en-US" sz="1400" b="1" dirty="0">
                <a:ea typeface="ＭＳ Ｐゴシック" pitchFamily="28" charset="-128"/>
              </a:rPr>
              <a:t>party </a:t>
            </a:r>
            <a:r>
              <a:rPr lang="en-US" sz="1400" b="1" dirty="0" err="1" smtClean="0">
                <a:ea typeface="ＭＳ Ｐゴシック" pitchFamily="28" charset="-128"/>
              </a:rPr>
              <a:t>Organisations</a:t>
            </a:r>
            <a:endParaRPr lang="en-US" sz="1400" b="1" dirty="0">
              <a:ea typeface="ＭＳ Ｐゴシック" pitchFamily="28" charset="-128"/>
            </a:endParaRPr>
          </a:p>
        </p:txBody>
      </p:sp>
      <p:sp>
        <p:nvSpPr>
          <p:cNvPr id="11" name="Rectangle 22"/>
          <p:cNvSpPr>
            <a:spLocks noChangeArrowheads="1"/>
          </p:cNvSpPr>
          <p:nvPr/>
        </p:nvSpPr>
        <p:spPr bwMode="auto">
          <a:xfrm>
            <a:off x="467544" y="1484213"/>
            <a:ext cx="2143255" cy="646326"/>
          </a:xfrm>
          <a:prstGeom prst="rect">
            <a:avLst/>
          </a:prstGeom>
          <a:noFill/>
          <a:ln w="9525">
            <a:noFill/>
            <a:miter lim="800000"/>
            <a:headEnd/>
            <a:tailEnd/>
          </a:ln>
        </p:spPr>
        <p:txBody>
          <a:bodyPr>
            <a:spAutoFit/>
          </a:bodyPr>
          <a:lstStyle/>
          <a:p>
            <a:r>
              <a:rPr lang="en-US" b="1" dirty="0">
                <a:ea typeface="ＭＳ Ｐゴシック" pitchFamily="28" charset="-128"/>
              </a:rPr>
              <a:t>Governance </a:t>
            </a:r>
            <a:r>
              <a:rPr lang="en-US" b="1" dirty="0" err="1" smtClean="0">
                <a:ea typeface="ＭＳ Ｐゴシック" pitchFamily="28" charset="-128"/>
              </a:rPr>
              <a:t>Organisations</a:t>
            </a:r>
            <a:endParaRPr lang="en-US" b="1" dirty="0">
              <a:ea typeface="ＭＳ Ｐゴシック" pitchFamily="28" charset="-128"/>
            </a:endParaRPr>
          </a:p>
        </p:txBody>
      </p:sp>
      <p:sp>
        <p:nvSpPr>
          <p:cNvPr id="12" name="Isosceles Triangle 34"/>
          <p:cNvSpPr>
            <a:spLocks noChangeArrowheads="1"/>
          </p:cNvSpPr>
          <p:nvPr/>
        </p:nvSpPr>
        <p:spPr bwMode="auto">
          <a:xfrm>
            <a:off x="3180473" y="1412776"/>
            <a:ext cx="1786046" cy="857250"/>
          </a:xfrm>
          <a:prstGeom prst="triangle">
            <a:avLst>
              <a:gd name="adj" fmla="val 50000"/>
            </a:avLst>
          </a:prstGeom>
          <a:solidFill>
            <a:srgbClr val="FFC000"/>
          </a:solidFill>
          <a:ln w="9525">
            <a:solidFill>
              <a:schemeClr val="tx1"/>
            </a:solidFill>
            <a:miter lim="800000"/>
            <a:headEnd/>
            <a:tailEnd/>
          </a:ln>
        </p:spPr>
        <p:txBody>
          <a:bodyPr wrap="none" lIns="0" tIns="36000" rIns="0" bIns="144000" anchor="ctr" anchorCtr="1"/>
          <a:lstStyle/>
          <a:p>
            <a:r>
              <a:rPr lang="en-GB" sz="1200" b="1" dirty="0">
                <a:ea typeface="ＭＳ Ｐゴシック" pitchFamily="28" charset="-128"/>
              </a:rPr>
              <a:t>Governance</a:t>
            </a:r>
          </a:p>
        </p:txBody>
      </p:sp>
      <p:sp>
        <p:nvSpPr>
          <p:cNvPr id="13" name="Hexagon 12"/>
          <p:cNvSpPr/>
          <p:nvPr/>
        </p:nvSpPr>
        <p:spPr>
          <a:xfrm>
            <a:off x="5292080" y="5340682"/>
            <a:ext cx="1152128" cy="648072"/>
          </a:xfrm>
          <a:prstGeom prst="hexagon">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200" b="1" dirty="0" smtClean="0">
                <a:solidFill>
                  <a:srgbClr val="000000"/>
                </a:solidFill>
                <a:latin typeface="Calibri" charset="0"/>
                <a:ea typeface="ＭＳ Ｐゴシック" charset="-128"/>
                <a:cs typeface="ＭＳ Ｐゴシック" charset="-128"/>
              </a:rPr>
              <a:t>Customer Voice</a:t>
            </a:r>
          </a:p>
        </p:txBody>
      </p:sp>
      <p:sp>
        <p:nvSpPr>
          <p:cNvPr id="14" name="Diamond 13"/>
          <p:cNvSpPr/>
          <p:nvPr/>
        </p:nvSpPr>
        <p:spPr>
          <a:xfrm>
            <a:off x="6984776" y="4332570"/>
            <a:ext cx="1835696" cy="1080120"/>
          </a:xfrm>
          <a:prstGeom prst="diamond">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b="1" dirty="0" smtClean="0">
                <a:solidFill>
                  <a:schemeClr val="tx1"/>
                </a:solidFill>
                <a:latin typeface="Arial"/>
              </a:rPr>
              <a:t>Third Party indirect</a:t>
            </a:r>
            <a:endParaRPr lang="en-US" sz="1100" b="1" dirty="0">
              <a:solidFill>
                <a:schemeClr val="tx1"/>
              </a:solidFill>
              <a:latin typeface="Arial"/>
            </a:endParaRPr>
          </a:p>
        </p:txBody>
      </p:sp>
      <p:sp>
        <p:nvSpPr>
          <p:cNvPr id="15" name="Rectangle 21"/>
          <p:cNvSpPr>
            <a:spLocks noChangeArrowheads="1"/>
          </p:cNvSpPr>
          <p:nvPr/>
        </p:nvSpPr>
        <p:spPr bwMode="auto">
          <a:xfrm>
            <a:off x="395536" y="4836626"/>
            <a:ext cx="2143226" cy="646331"/>
          </a:xfrm>
          <a:prstGeom prst="rect">
            <a:avLst/>
          </a:prstGeom>
          <a:noFill/>
          <a:ln w="9525">
            <a:noFill/>
            <a:miter lim="800000"/>
            <a:headEnd/>
            <a:tailEnd/>
          </a:ln>
        </p:spPr>
        <p:txBody>
          <a:bodyPr>
            <a:spAutoFit/>
          </a:bodyPr>
          <a:lstStyle/>
          <a:p>
            <a:r>
              <a:rPr lang="en-US" b="1" dirty="0" smtClean="0">
                <a:ea typeface="ＭＳ Ｐゴシック" pitchFamily="28" charset="-128"/>
              </a:rPr>
              <a:t>Co-creation</a:t>
            </a:r>
          </a:p>
          <a:p>
            <a:r>
              <a:rPr lang="en-US" b="1" dirty="0" err="1" smtClean="0">
                <a:ea typeface="ＭＳ Ｐゴシック" pitchFamily="28" charset="-128"/>
              </a:rPr>
              <a:t>Organisations</a:t>
            </a:r>
            <a:endParaRPr lang="en-US" b="1" dirty="0">
              <a:ea typeface="ＭＳ Ｐゴシック" pitchFamily="28" charset="-128"/>
            </a:endParaRPr>
          </a:p>
        </p:txBody>
      </p:sp>
      <p:sp>
        <p:nvSpPr>
          <p:cNvPr id="16" name="Title 15"/>
          <p:cNvSpPr>
            <a:spLocks noGrp="1"/>
          </p:cNvSpPr>
          <p:nvPr>
            <p:ph type="title"/>
          </p:nvPr>
        </p:nvSpPr>
        <p:spPr/>
        <p:txBody>
          <a:bodyPr/>
          <a:lstStyle/>
          <a:p>
            <a:r>
              <a:rPr lang="en-GB" dirty="0" smtClean="0"/>
              <a:t>Sub-organisational Types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374923" y="2724838"/>
            <a:ext cx="7769077" cy="1399142"/>
          </a:xfrm>
          <a:prstGeom prst="rect">
            <a:avLst/>
          </a:prstGeom>
          <a:solidFill>
            <a:srgbClr val="FFFF00"/>
          </a:solidFill>
          <a:ln w="9525">
            <a:solidFill>
              <a:schemeClr val="tx1"/>
            </a:solidFill>
            <a:miter lim="800000"/>
            <a:headEnd/>
            <a:tailEnd/>
          </a:ln>
        </p:spPr>
        <p:txBody>
          <a:bodyPr wrap="none" anchor="ctr"/>
          <a:lstStyle/>
          <a:p>
            <a:endParaRPr lang="en-US" sz="3200" b="1"/>
          </a:p>
        </p:txBody>
      </p:sp>
      <p:sp>
        <p:nvSpPr>
          <p:cNvPr id="6" name="Line 8"/>
          <p:cNvSpPr>
            <a:spLocks noChangeShapeType="1"/>
          </p:cNvSpPr>
          <p:nvPr/>
        </p:nvSpPr>
        <p:spPr bwMode="auto">
          <a:xfrm>
            <a:off x="1451123" y="2726675"/>
            <a:ext cx="0" cy="1391797"/>
          </a:xfrm>
          <a:prstGeom prst="line">
            <a:avLst/>
          </a:prstGeom>
          <a:ln>
            <a:headEnd type="triangle" w="lg" len="lg"/>
            <a:tailEnd type="triangle" w="lg" len="lg"/>
          </a:ln>
        </p:spPr>
        <p:style>
          <a:lnRef idx="2">
            <a:schemeClr val="dk1"/>
          </a:lnRef>
          <a:fillRef idx="0">
            <a:schemeClr val="dk1"/>
          </a:fillRef>
          <a:effectRef idx="1">
            <a:schemeClr val="dk1"/>
          </a:effectRef>
          <a:fontRef idx="minor">
            <a:schemeClr val="tx1"/>
          </a:fontRef>
        </p:style>
        <p:txBody>
          <a:bodyPr wrap="none" anchor="ctr"/>
          <a:lstStyle/>
          <a:p>
            <a:pPr>
              <a:defRPr/>
            </a:pPr>
            <a:endParaRPr lang="en-GB" sz="3200" b="1"/>
          </a:p>
        </p:txBody>
      </p:sp>
      <p:sp>
        <p:nvSpPr>
          <p:cNvPr id="7" name="TextBox 13"/>
          <p:cNvSpPr txBox="1">
            <a:spLocks noChangeArrowheads="1"/>
          </p:cNvSpPr>
          <p:nvPr/>
        </p:nvSpPr>
        <p:spPr bwMode="auto">
          <a:xfrm>
            <a:off x="-1120627" y="1233889"/>
            <a:ext cx="2571750" cy="749147"/>
          </a:xfrm>
          <a:prstGeom prst="rect">
            <a:avLst/>
          </a:prstGeom>
          <a:noFill/>
          <a:ln w="9525">
            <a:noFill/>
            <a:miter lim="800000"/>
            <a:headEnd/>
            <a:tailEnd/>
          </a:ln>
        </p:spPr>
        <p:txBody>
          <a:bodyPr>
            <a:spAutoFit/>
          </a:bodyPr>
          <a:lstStyle/>
          <a:p>
            <a:pPr algn="r"/>
            <a:r>
              <a:rPr lang="en-US" b="1">
                <a:ea typeface="ＭＳ Ｐゴシック" pitchFamily="28" charset="-128"/>
              </a:rPr>
              <a:t>CLIENT </a:t>
            </a:r>
            <a:br>
              <a:rPr lang="en-US" b="1">
                <a:ea typeface="ＭＳ Ｐゴシック" pitchFamily="28" charset="-128"/>
              </a:rPr>
            </a:br>
            <a:r>
              <a:rPr lang="en-US" b="1">
                <a:ea typeface="ＭＳ Ｐゴシック" pitchFamily="28" charset="-128"/>
              </a:rPr>
              <a:t>BACK OFFICE</a:t>
            </a:r>
          </a:p>
        </p:txBody>
      </p:sp>
      <p:sp>
        <p:nvSpPr>
          <p:cNvPr id="8" name="Rectangle 14"/>
          <p:cNvSpPr>
            <a:spLocks noChangeArrowheads="1"/>
          </p:cNvSpPr>
          <p:nvPr/>
        </p:nvSpPr>
        <p:spPr bwMode="auto">
          <a:xfrm>
            <a:off x="-692002" y="5199960"/>
            <a:ext cx="2143125" cy="749147"/>
          </a:xfrm>
          <a:prstGeom prst="rect">
            <a:avLst/>
          </a:prstGeom>
          <a:noFill/>
          <a:ln w="9525">
            <a:noFill/>
            <a:miter lim="800000"/>
            <a:headEnd/>
            <a:tailEnd/>
          </a:ln>
        </p:spPr>
        <p:txBody>
          <a:bodyPr>
            <a:spAutoFit/>
          </a:bodyPr>
          <a:lstStyle/>
          <a:p>
            <a:pPr algn="r"/>
            <a:r>
              <a:rPr lang="en-US" b="1" dirty="0" smtClean="0">
                <a:ea typeface="ＭＳ Ｐゴシック" pitchFamily="28" charset="-128"/>
              </a:rPr>
              <a:t>PROVIDER</a:t>
            </a:r>
            <a:r>
              <a:rPr lang="en-US" b="1" dirty="0">
                <a:ea typeface="ＭＳ Ｐゴシック" pitchFamily="28" charset="-128"/>
              </a:rPr>
              <a:t/>
            </a:r>
            <a:br>
              <a:rPr lang="en-US" b="1" dirty="0">
                <a:ea typeface="ＭＳ Ｐゴシック" pitchFamily="28" charset="-128"/>
              </a:rPr>
            </a:br>
            <a:r>
              <a:rPr lang="en-US" b="1" dirty="0">
                <a:ea typeface="ＭＳ Ｐゴシック" pitchFamily="28" charset="-128"/>
              </a:rPr>
              <a:t> BACK OFFICE</a:t>
            </a:r>
          </a:p>
        </p:txBody>
      </p:sp>
      <p:sp>
        <p:nvSpPr>
          <p:cNvPr id="9" name="Line 11"/>
          <p:cNvSpPr>
            <a:spLocks noChangeShapeType="1"/>
          </p:cNvSpPr>
          <p:nvPr/>
        </p:nvSpPr>
        <p:spPr bwMode="auto">
          <a:xfrm>
            <a:off x="1451123" y="4131324"/>
            <a:ext cx="0" cy="2726675"/>
          </a:xfrm>
          <a:prstGeom prst="line">
            <a:avLst/>
          </a:prstGeom>
          <a:ln>
            <a:headEnd type="triangle" w="lg" len="lg"/>
            <a:tailEnd type="triangle" w="lg" len="lg"/>
          </a:ln>
        </p:spPr>
        <p:style>
          <a:lnRef idx="2">
            <a:schemeClr val="dk1"/>
          </a:lnRef>
          <a:fillRef idx="0">
            <a:schemeClr val="dk1"/>
          </a:fillRef>
          <a:effectRef idx="1">
            <a:schemeClr val="dk1"/>
          </a:effectRef>
          <a:fontRef idx="minor">
            <a:schemeClr val="tx1"/>
          </a:fontRef>
        </p:style>
        <p:txBody>
          <a:bodyPr wrap="none" anchor="ctr"/>
          <a:lstStyle/>
          <a:p>
            <a:pPr>
              <a:defRPr/>
            </a:pPr>
            <a:endParaRPr lang="en-GB" sz="3200" b="1"/>
          </a:p>
        </p:txBody>
      </p:sp>
      <p:sp>
        <p:nvSpPr>
          <p:cNvPr id="10" name="Line 11"/>
          <p:cNvSpPr>
            <a:spLocks noChangeShapeType="1"/>
          </p:cNvSpPr>
          <p:nvPr/>
        </p:nvSpPr>
        <p:spPr bwMode="auto">
          <a:xfrm>
            <a:off x="1451123" y="0"/>
            <a:ext cx="0" cy="2726675"/>
          </a:xfrm>
          <a:prstGeom prst="line">
            <a:avLst/>
          </a:prstGeom>
          <a:ln>
            <a:headEnd type="triangle" w="lg" len="lg"/>
            <a:tailEnd type="triangle" w="lg" len="lg"/>
          </a:ln>
        </p:spPr>
        <p:style>
          <a:lnRef idx="2">
            <a:schemeClr val="dk1"/>
          </a:lnRef>
          <a:fillRef idx="0">
            <a:schemeClr val="dk1"/>
          </a:fillRef>
          <a:effectRef idx="1">
            <a:schemeClr val="dk1"/>
          </a:effectRef>
          <a:fontRef idx="minor">
            <a:schemeClr val="tx1"/>
          </a:fontRef>
        </p:style>
        <p:txBody>
          <a:bodyPr wrap="none" anchor="ctr"/>
          <a:lstStyle/>
          <a:p>
            <a:pPr>
              <a:defRPr/>
            </a:pPr>
            <a:endParaRPr lang="en-GB" sz="3200" b="1"/>
          </a:p>
        </p:txBody>
      </p:sp>
      <p:sp>
        <p:nvSpPr>
          <p:cNvPr id="11" name="Rectangle 18"/>
          <p:cNvSpPr>
            <a:spLocks noChangeArrowheads="1"/>
          </p:cNvSpPr>
          <p:nvPr/>
        </p:nvSpPr>
        <p:spPr bwMode="auto">
          <a:xfrm>
            <a:off x="-103039" y="3221401"/>
            <a:ext cx="1554162" cy="427821"/>
          </a:xfrm>
          <a:prstGeom prst="rect">
            <a:avLst/>
          </a:prstGeom>
          <a:noFill/>
          <a:ln w="9525">
            <a:noFill/>
            <a:miter lim="800000"/>
            <a:headEnd/>
            <a:tailEnd/>
          </a:ln>
        </p:spPr>
        <p:txBody>
          <a:bodyPr wrap="none">
            <a:spAutoFit/>
          </a:bodyPr>
          <a:lstStyle/>
          <a:p>
            <a:pPr algn="r"/>
            <a:r>
              <a:rPr lang="en-US" b="1" dirty="0">
                <a:solidFill>
                  <a:srgbClr val="000000"/>
                </a:solidFill>
                <a:ea typeface="ＭＳ Ｐゴシック" pitchFamily="28" charset="-128"/>
              </a:rPr>
              <a:t>FRONT OFFICE</a:t>
            </a:r>
          </a:p>
        </p:txBody>
      </p:sp>
      <p:sp>
        <p:nvSpPr>
          <p:cNvPr id="15" name="TextBox 14"/>
          <p:cNvSpPr txBox="1"/>
          <p:nvPr/>
        </p:nvSpPr>
        <p:spPr>
          <a:xfrm>
            <a:off x="3249988" y="6525344"/>
            <a:ext cx="2455031" cy="369332"/>
          </a:xfrm>
          <a:prstGeom prst="rect">
            <a:avLst/>
          </a:prstGeom>
          <a:noFill/>
        </p:spPr>
        <p:txBody>
          <a:bodyPr wrap="none" rtlCol="0">
            <a:spAutoFit/>
          </a:bodyPr>
          <a:lstStyle/>
          <a:p>
            <a:r>
              <a:rPr lang="en-GB" dirty="0" err="1" smtClean="0">
                <a:solidFill>
                  <a:schemeClr val="bg1">
                    <a:lumMod val="65000"/>
                  </a:schemeClr>
                </a:solidFill>
              </a:rPr>
              <a:t>Uncopyrighted</a:t>
            </a:r>
            <a:r>
              <a:rPr lang="en-GB" dirty="0" smtClean="0">
                <a:solidFill>
                  <a:schemeClr val="bg1">
                    <a:lumMod val="65000"/>
                  </a:schemeClr>
                </a:solidFill>
              </a:rPr>
              <a:t> material </a:t>
            </a:r>
            <a:endParaRPr lang="en-GB"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Reading</a:t>
            </a:r>
            <a:endParaRPr lang="en-GB" dirty="0"/>
          </a:p>
        </p:txBody>
      </p:sp>
      <p:sp>
        <p:nvSpPr>
          <p:cNvPr id="3" name="Content Placeholder 2"/>
          <p:cNvSpPr>
            <a:spLocks noGrp="1"/>
          </p:cNvSpPr>
          <p:nvPr>
            <p:ph idx="1"/>
          </p:nvPr>
        </p:nvSpPr>
        <p:spPr/>
        <p:txBody>
          <a:bodyPr>
            <a:normAutofit fontScale="62500" lnSpcReduction="20000"/>
          </a:bodyPr>
          <a:lstStyle/>
          <a:p>
            <a:pPr lvl="0"/>
            <a:r>
              <a:rPr lang="en-GB" dirty="0"/>
              <a:t>Purchase, V., Parry, G.C., </a:t>
            </a:r>
            <a:r>
              <a:rPr lang="en-GB" dirty="0" err="1"/>
              <a:t>Valerdi</a:t>
            </a:r>
            <a:r>
              <a:rPr lang="en-GB" dirty="0"/>
              <a:t>, R. Nightingale, D. and Mills, J. (2011) “Enterprise Transformation: what is it, what are the challenges and why are we interested?”, MIT </a:t>
            </a:r>
            <a:r>
              <a:rPr lang="en-GB" i="1" dirty="0"/>
              <a:t>Journal of Enterprise Transformation</a:t>
            </a:r>
            <a:r>
              <a:rPr lang="en-GB" dirty="0"/>
              <a:t>, 1(1) pp14-33</a:t>
            </a:r>
          </a:p>
          <a:p>
            <a:pPr lvl="0"/>
            <a:r>
              <a:rPr lang="en-GB" dirty="0"/>
              <a:t>Chapter 8: Purchase, V., Mills, J., Parry, G., “A multi-organisational approach to service delivery” in Macintyre, M., Parry, G., Angelis, J. (2011) </a:t>
            </a:r>
            <a:r>
              <a:rPr lang="en-GB" i="1" dirty="0"/>
              <a:t>Service Design and Delivery</a:t>
            </a:r>
            <a:r>
              <a:rPr lang="en-GB" dirty="0"/>
              <a:t>, Springer: New York.  ISBN 9781441983206</a:t>
            </a:r>
          </a:p>
          <a:p>
            <a:pPr lvl="0"/>
            <a:r>
              <a:rPr lang="en-GB" dirty="0"/>
              <a:t>Mills, J., Purchase, V., Parry, G. (2012) “Enterprise Imaging: Raising the necessity of Value Co-creation in Multi-organizational Service Enterprises”, </a:t>
            </a:r>
            <a:r>
              <a:rPr lang="en-GB" i="1" dirty="0"/>
              <a:t>International Journal of Operations and Production Management</a:t>
            </a:r>
            <a:endParaRPr lang="en-GB" dirty="0"/>
          </a:p>
          <a:p>
            <a:pPr lvl="0"/>
            <a:r>
              <a:rPr lang="en-GB" dirty="0"/>
              <a:t>Chapter 2: Mills, J., Parry, G., Purchase, V. “Enterprise Imaging” in Ng, I., Parry, G., Wilde, P., McFarlane, D., Tasker, P. (2011) </a:t>
            </a:r>
            <a:r>
              <a:rPr lang="en-GB" i="1" dirty="0"/>
              <a:t>Complex Engineering Service Systems: Concepts and Research</a:t>
            </a:r>
            <a:r>
              <a:rPr lang="en-GB" dirty="0"/>
              <a:t>, Springer: London ISBN 9780857291882</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370</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Enterprise Imaging: drawing a complex enterprise   </vt:lpstr>
      <vt:lpstr>Overview</vt:lpstr>
      <vt:lpstr>About the authors</vt:lpstr>
      <vt:lpstr>Sub-organisational Types</vt:lpstr>
      <vt:lpstr>Slide 5</vt:lpstr>
      <vt:lpstr>Further Reading</vt:lpstr>
    </vt:vector>
  </TitlesOfParts>
  <Company>University of the West of England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Enterprise Imaging: drawing a complex enterprise  </dc:title>
  <dc:creator>Glenn Parry</dc:creator>
  <cp:lastModifiedBy>Glenn Parry</cp:lastModifiedBy>
  <cp:revision>4</cp:revision>
  <dcterms:created xsi:type="dcterms:W3CDTF">2012-06-20T10:55:57Z</dcterms:created>
  <dcterms:modified xsi:type="dcterms:W3CDTF">2012-06-20T11:21:32Z</dcterms:modified>
</cp:coreProperties>
</file>