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8"/>
  </p:handoutMasterIdLst>
  <p:sldIdLst>
    <p:sldId id="256" r:id="rId2"/>
    <p:sldId id="264" r:id="rId3"/>
    <p:sldId id="272" r:id="rId4"/>
    <p:sldId id="257" r:id="rId5"/>
    <p:sldId id="258" r:id="rId6"/>
    <p:sldId id="259" r:id="rId7"/>
    <p:sldId id="268" r:id="rId8"/>
    <p:sldId id="269" r:id="rId9"/>
    <p:sldId id="270" r:id="rId10"/>
    <p:sldId id="273" r:id="rId11"/>
    <p:sldId id="263" r:id="rId12"/>
    <p:sldId id="266" r:id="rId13"/>
    <p:sldId id="265" r:id="rId14"/>
    <p:sldId id="274" r:id="rId15"/>
    <p:sldId id="275" r:id="rId16"/>
    <p:sldId id="276" r:id="rId17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14" autoAdjust="0"/>
    <p:restoredTop sz="94660"/>
  </p:normalViewPr>
  <p:slideViewPr>
    <p:cSldViewPr showGuides="1">
      <p:cViewPr>
        <p:scale>
          <a:sx n="70" d="100"/>
          <a:sy n="70" d="100"/>
        </p:scale>
        <p:origin x="-1326" y="-72"/>
      </p:cViewPr>
      <p:guideLst>
        <p:guide orient="horz" pos="2160"/>
        <p:guide pos="210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D7F8D8-3AD0-4F50-BF65-AA72EEEE6D75}" type="datetimeFigureOut">
              <a:rPr lang="en-GB" smtClean="0"/>
              <a:t>04/06/2013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410660-B3F6-4585-B506-1005EE5ECF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40778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F815D-5850-445E-84D0-BF2850325717}" type="datetimeFigureOut">
              <a:rPr lang="en-GB" smtClean="0"/>
              <a:t>04/06/2013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23A9A-1929-4423-AB37-857B85824F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7413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F815D-5850-445E-84D0-BF2850325717}" type="datetimeFigureOut">
              <a:rPr lang="en-GB" smtClean="0"/>
              <a:t>04/06/2013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23A9A-1929-4423-AB37-857B85824F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7376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F815D-5850-445E-84D0-BF2850325717}" type="datetimeFigureOut">
              <a:rPr lang="en-GB" smtClean="0"/>
              <a:t>04/06/2013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23A9A-1929-4423-AB37-857B85824F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9065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F815D-5850-445E-84D0-BF2850325717}" type="datetimeFigureOut">
              <a:rPr lang="en-GB" smtClean="0"/>
              <a:t>04/06/2013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23A9A-1929-4423-AB37-857B85824F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7753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F815D-5850-445E-84D0-BF2850325717}" type="datetimeFigureOut">
              <a:rPr lang="en-GB" smtClean="0"/>
              <a:t>04/06/2013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23A9A-1929-4423-AB37-857B85824F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1021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F815D-5850-445E-84D0-BF2850325717}" type="datetimeFigureOut">
              <a:rPr lang="en-GB" smtClean="0"/>
              <a:t>04/06/2013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23A9A-1929-4423-AB37-857B85824F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6215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F815D-5850-445E-84D0-BF2850325717}" type="datetimeFigureOut">
              <a:rPr lang="en-GB" smtClean="0"/>
              <a:t>04/06/2013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23A9A-1929-4423-AB37-857B85824F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8764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F815D-5850-445E-84D0-BF2850325717}" type="datetimeFigureOut">
              <a:rPr lang="en-GB" smtClean="0"/>
              <a:t>04/06/2013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23A9A-1929-4423-AB37-857B85824F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6404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F815D-5850-445E-84D0-BF2850325717}" type="datetimeFigureOut">
              <a:rPr lang="en-GB" smtClean="0"/>
              <a:t>04/06/2013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23A9A-1929-4423-AB37-857B85824F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423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F815D-5850-445E-84D0-BF2850325717}" type="datetimeFigureOut">
              <a:rPr lang="en-GB" smtClean="0"/>
              <a:t>04/06/2013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23A9A-1929-4423-AB37-857B85824F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6472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F815D-5850-445E-84D0-BF2850325717}" type="datetimeFigureOut">
              <a:rPr lang="en-GB" smtClean="0"/>
              <a:t>04/06/2013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23A9A-1929-4423-AB37-857B85824F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3794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FF815D-5850-445E-84D0-BF2850325717}" type="datetimeFigureOut">
              <a:rPr lang="en-GB" smtClean="0"/>
              <a:t>04/06/2013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423A9A-1929-4423-AB37-857B85824F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7945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1764" y="1340768"/>
            <a:ext cx="8420472" cy="1470025"/>
          </a:xfrm>
        </p:spPr>
        <p:txBody>
          <a:bodyPr>
            <a:noAutofit/>
          </a:bodyPr>
          <a:lstStyle/>
          <a:p>
            <a:r>
              <a:rPr lang="en-GB" sz="3600" b="1" dirty="0"/>
              <a:t>The Redox Behaviour of Diazepam (Valium®) using a Disposable Screen-Printed Sensor</a:t>
            </a:r>
            <a:br>
              <a:rPr lang="en-GB" sz="3600" b="1" dirty="0"/>
            </a:br>
            <a:r>
              <a:rPr lang="en-GB" sz="3600" b="1" dirty="0"/>
              <a:t>and Its Determination in Drinks using a Novel Adsorptive Stripping Voltammetric Assay</a:t>
            </a:r>
            <a:endParaRPr lang="en-GB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3933056"/>
            <a:ext cx="8424936" cy="17526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GB" b="1" dirty="0">
                <a:solidFill>
                  <a:schemeClr val="tx1"/>
                </a:solidFill>
              </a:rPr>
              <a:t>Kevin C. Honeychurch, </a:t>
            </a:r>
            <a:r>
              <a:rPr lang="en-GB" dirty="0">
                <a:solidFill>
                  <a:schemeClr val="tx1"/>
                </a:solidFill>
              </a:rPr>
              <a:t>Adrian Crew, Hannah </a:t>
            </a:r>
            <a:r>
              <a:rPr lang="en-GB" dirty="0" err="1">
                <a:solidFill>
                  <a:schemeClr val="tx1"/>
                </a:solidFill>
              </a:rPr>
              <a:t>Northall</a:t>
            </a:r>
            <a:r>
              <a:rPr lang="en-GB" dirty="0">
                <a:solidFill>
                  <a:schemeClr val="tx1"/>
                </a:solidFill>
              </a:rPr>
              <a:t>, Stuart </a:t>
            </a:r>
            <a:r>
              <a:rPr lang="en-GB" dirty="0" err="1">
                <a:solidFill>
                  <a:schemeClr val="tx1"/>
                </a:solidFill>
              </a:rPr>
              <a:t>Radbourne</a:t>
            </a:r>
            <a:r>
              <a:rPr lang="en-GB" dirty="0">
                <a:solidFill>
                  <a:schemeClr val="tx1"/>
                </a:solidFill>
              </a:rPr>
              <a:t>, </a:t>
            </a:r>
            <a:r>
              <a:rPr lang="en-GB" dirty="0" err="1">
                <a:solidFill>
                  <a:schemeClr val="tx1"/>
                </a:solidFill>
              </a:rPr>
              <a:t>Owian</a:t>
            </a:r>
            <a:r>
              <a:rPr lang="en-GB" dirty="0">
                <a:solidFill>
                  <a:schemeClr val="tx1"/>
                </a:solidFill>
              </a:rPr>
              <a:t> Davies,</a:t>
            </a:r>
          </a:p>
          <a:p>
            <a:pPr>
              <a:spcBef>
                <a:spcPts val="0"/>
              </a:spcBef>
            </a:pPr>
            <a:r>
              <a:rPr lang="en-GB" dirty="0">
                <a:solidFill>
                  <a:schemeClr val="tx1"/>
                </a:solidFill>
              </a:rPr>
              <a:t>Sam Newman and John P. Hart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04509"/>
            <a:ext cx="9144000" cy="1365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6974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3337" y="1074737"/>
            <a:ext cx="1139825" cy="3603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76162" name="Group 34"/>
          <p:cNvGrpSpPr>
            <a:grpSpLocks/>
          </p:cNvGrpSpPr>
          <p:nvPr/>
        </p:nvGrpSpPr>
        <p:grpSpPr bwMode="auto">
          <a:xfrm>
            <a:off x="711200" y="1917700"/>
            <a:ext cx="3035300" cy="2400300"/>
            <a:chOff x="448" y="1208"/>
            <a:chExt cx="1912" cy="1512"/>
          </a:xfrm>
        </p:grpSpPr>
        <p:sp>
          <p:nvSpPr>
            <p:cNvPr id="132116" name="Rectangle 4"/>
            <p:cNvSpPr>
              <a:spLocks noChangeArrowheads="1"/>
            </p:cNvSpPr>
            <p:nvPr/>
          </p:nvSpPr>
          <p:spPr bwMode="auto">
            <a:xfrm>
              <a:off x="448" y="1208"/>
              <a:ext cx="1912" cy="151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117" name="Text Box 10"/>
            <p:cNvSpPr txBox="1">
              <a:spLocks noChangeArrowheads="1"/>
            </p:cNvSpPr>
            <p:nvPr/>
          </p:nvSpPr>
          <p:spPr bwMode="auto">
            <a:xfrm>
              <a:off x="704" y="2216"/>
              <a:ext cx="147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b="1"/>
                <a:t>Sample</a:t>
              </a:r>
            </a:p>
          </p:txBody>
        </p:sp>
      </p:grpSp>
      <p:sp>
        <p:nvSpPr>
          <p:cNvPr id="132101" name="Text Box 16"/>
          <p:cNvSpPr txBox="1">
            <a:spLocks noChangeArrowheads="1"/>
          </p:cNvSpPr>
          <p:nvPr/>
        </p:nvSpPr>
        <p:spPr bwMode="auto">
          <a:xfrm>
            <a:off x="825500" y="5765800"/>
            <a:ext cx="7175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400" b="1" dirty="0"/>
              <a:t>Medium Exchange Technique</a:t>
            </a:r>
          </a:p>
        </p:txBody>
      </p:sp>
      <p:pic>
        <p:nvPicPr>
          <p:cNvPr id="176133" name="Picture 27" descr="D14 Square Electrode Singl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54275" y="1689100"/>
            <a:ext cx="6223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76163" name="Group 35"/>
          <p:cNvGrpSpPr>
            <a:grpSpLocks/>
          </p:cNvGrpSpPr>
          <p:nvPr/>
        </p:nvGrpSpPr>
        <p:grpSpPr bwMode="auto">
          <a:xfrm>
            <a:off x="2209800" y="990600"/>
            <a:ext cx="5880100" cy="3327400"/>
            <a:chOff x="1392" y="624"/>
            <a:chExt cx="3704" cy="2096"/>
          </a:xfrm>
        </p:grpSpPr>
        <p:sp>
          <p:nvSpPr>
            <p:cNvPr id="132111" name="AutoShape 7"/>
            <p:cNvSpPr>
              <a:spLocks noChangeArrowheads="1"/>
            </p:cNvSpPr>
            <p:nvPr/>
          </p:nvSpPr>
          <p:spPr bwMode="auto">
            <a:xfrm>
              <a:off x="1392" y="624"/>
              <a:ext cx="2776" cy="304"/>
            </a:xfrm>
            <a:prstGeom prst="curvedDownArrow">
              <a:avLst>
                <a:gd name="adj1" fmla="val 182632"/>
                <a:gd name="adj2" fmla="val 365263"/>
                <a:gd name="adj3" fmla="val 3333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2112" name="Group 33"/>
            <p:cNvGrpSpPr>
              <a:grpSpLocks/>
            </p:cNvGrpSpPr>
            <p:nvPr/>
          </p:nvGrpSpPr>
          <p:grpSpPr bwMode="auto">
            <a:xfrm>
              <a:off x="3184" y="1208"/>
              <a:ext cx="1912" cy="1512"/>
              <a:chOff x="3184" y="1208"/>
              <a:chExt cx="1912" cy="1512"/>
            </a:xfrm>
          </p:grpSpPr>
          <p:sp>
            <p:nvSpPr>
              <p:cNvPr id="132114" name="Rectangle 8"/>
              <p:cNvSpPr>
                <a:spLocks noChangeArrowheads="1"/>
              </p:cNvSpPr>
              <p:nvPr/>
            </p:nvSpPr>
            <p:spPr bwMode="auto">
              <a:xfrm>
                <a:off x="3184" y="1208"/>
                <a:ext cx="1912" cy="1512"/>
              </a:xfrm>
              <a:prstGeom prst="rect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2115" name="Text Box 11"/>
              <p:cNvSpPr txBox="1">
                <a:spLocks noChangeArrowheads="1"/>
              </p:cNvSpPr>
              <p:nvPr/>
            </p:nvSpPr>
            <p:spPr bwMode="auto">
              <a:xfrm>
                <a:off x="3536" y="2208"/>
                <a:ext cx="1304" cy="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b="1"/>
                  <a:t>Optimised electrolyte</a:t>
                </a:r>
              </a:p>
            </p:txBody>
          </p:sp>
        </p:grpSp>
        <p:pic>
          <p:nvPicPr>
            <p:cNvPr id="132113" name="Picture 27" descr="D14 Square Electrode Single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746" y="1040"/>
              <a:ext cx="392" cy="7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76154" name="Group 26"/>
          <p:cNvGrpSpPr>
            <a:grpSpLocks/>
          </p:cNvGrpSpPr>
          <p:nvPr/>
        </p:nvGrpSpPr>
        <p:grpSpPr bwMode="auto">
          <a:xfrm>
            <a:off x="2622550" y="2178050"/>
            <a:ext cx="3581400" cy="3136900"/>
            <a:chOff x="2524" y="1532"/>
            <a:chExt cx="2256" cy="1976"/>
          </a:xfrm>
        </p:grpSpPr>
        <p:sp>
          <p:nvSpPr>
            <p:cNvPr id="132105" name="Rectangle 27"/>
            <p:cNvSpPr>
              <a:spLocks noChangeArrowheads="1"/>
            </p:cNvSpPr>
            <p:nvPr/>
          </p:nvSpPr>
          <p:spPr bwMode="auto">
            <a:xfrm>
              <a:off x="2524" y="1532"/>
              <a:ext cx="2256" cy="19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106" name="Freeform 28"/>
            <p:cNvSpPr>
              <a:spLocks/>
            </p:cNvSpPr>
            <p:nvPr/>
          </p:nvSpPr>
          <p:spPr bwMode="auto">
            <a:xfrm>
              <a:off x="2992" y="2064"/>
              <a:ext cx="1256" cy="936"/>
            </a:xfrm>
            <a:custGeom>
              <a:avLst/>
              <a:gdLst>
                <a:gd name="T0" fmla="*/ 0 w 1320"/>
                <a:gd name="T1" fmla="*/ 937 h 985"/>
                <a:gd name="T2" fmla="*/ 176 w 1320"/>
                <a:gd name="T3" fmla="*/ 913 h 985"/>
                <a:gd name="T4" fmla="*/ 384 w 1320"/>
                <a:gd name="T5" fmla="*/ 833 h 985"/>
                <a:gd name="T6" fmla="*/ 464 w 1320"/>
                <a:gd name="T7" fmla="*/ 1 h 985"/>
                <a:gd name="T8" fmla="*/ 560 w 1320"/>
                <a:gd name="T9" fmla="*/ 825 h 985"/>
                <a:gd name="T10" fmla="*/ 784 w 1320"/>
                <a:gd name="T11" fmla="*/ 881 h 985"/>
                <a:gd name="T12" fmla="*/ 888 w 1320"/>
                <a:gd name="T13" fmla="*/ 825 h 985"/>
                <a:gd name="T14" fmla="*/ 984 w 1320"/>
                <a:gd name="T15" fmla="*/ 521 h 985"/>
                <a:gd name="T16" fmla="*/ 1080 w 1320"/>
                <a:gd name="T17" fmla="*/ 841 h 985"/>
                <a:gd name="T18" fmla="*/ 1320 w 1320"/>
                <a:gd name="T19" fmla="*/ 841 h 98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320"/>
                <a:gd name="T31" fmla="*/ 0 h 985"/>
                <a:gd name="T32" fmla="*/ 1320 w 1320"/>
                <a:gd name="T33" fmla="*/ 985 h 985"/>
                <a:gd name="connsiteX0" fmla="*/ 0 w 10000"/>
                <a:gd name="connsiteY0" fmla="*/ 9504 h 9504"/>
                <a:gd name="connsiteX1" fmla="*/ 1333 w 10000"/>
                <a:gd name="connsiteY1" fmla="*/ 9260 h 9504"/>
                <a:gd name="connsiteX2" fmla="*/ 2909 w 10000"/>
                <a:gd name="connsiteY2" fmla="*/ 8448 h 9504"/>
                <a:gd name="connsiteX3" fmla="*/ 3515 w 10000"/>
                <a:gd name="connsiteY3" fmla="*/ 1 h 9504"/>
                <a:gd name="connsiteX4" fmla="*/ 4242 w 10000"/>
                <a:gd name="connsiteY4" fmla="*/ 8367 h 9504"/>
                <a:gd name="connsiteX5" fmla="*/ 5939 w 10000"/>
                <a:gd name="connsiteY5" fmla="*/ 8935 h 9504"/>
                <a:gd name="connsiteX6" fmla="*/ 6727 w 10000"/>
                <a:gd name="connsiteY6" fmla="*/ 8367 h 9504"/>
                <a:gd name="connsiteX7" fmla="*/ 8182 w 10000"/>
                <a:gd name="connsiteY7" fmla="*/ 8529 h 9504"/>
                <a:gd name="connsiteX8" fmla="*/ 10000 w 10000"/>
                <a:gd name="connsiteY8" fmla="*/ 8529 h 9504"/>
                <a:gd name="connsiteX0" fmla="*/ 0 w 15696"/>
                <a:gd name="connsiteY0" fmla="*/ 10000 h 10000"/>
                <a:gd name="connsiteX1" fmla="*/ 7029 w 15696"/>
                <a:gd name="connsiteY1" fmla="*/ 9743 h 10000"/>
                <a:gd name="connsiteX2" fmla="*/ 8605 w 15696"/>
                <a:gd name="connsiteY2" fmla="*/ 8889 h 10000"/>
                <a:gd name="connsiteX3" fmla="*/ 9211 w 15696"/>
                <a:gd name="connsiteY3" fmla="*/ 1 h 10000"/>
                <a:gd name="connsiteX4" fmla="*/ 9938 w 15696"/>
                <a:gd name="connsiteY4" fmla="*/ 8804 h 10000"/>
                <a:gd name="connsiteX5" fmla="*/ 11635 w 15696"/>
                <a:gd name="connsiteY5" fmla="*/ 9401 h 10000"/>
                <a:gd name="connsiteX6" fmla="*/ 12423 w 15696"/>
                <a:gd name="connsiteY6" fmla="*/ 8804 h 10000"/>
                <a:gd name="connsiteX7" fmla="*/ 13878 w 15696"/>
                <a:gd name="connsiteY7" fmla="*/ 8974 h 10000"/>
                <a:gd name="connsiteX8" fmla="*/ 15696 w 15696"/>
                <a:gd name="connsiteY8" fmla="*/ 8974 h 10000"/>
                <a:gd name="connsiteX0" fmla="*/ 0 w 15696"/>
                <a:gd name="connsiteY0" fmla="*/ 10000 h 10000"/>
                <a:gd name="connsiteX1" fmla="*/ 7029 w 15696"/>
                <a:gd name="connsiteY1" fmla="*/ 9743 h 10000"/>
                <a:gd name="connsiteX2" fmla="*/ 8605 w 15696"/>
                <a:gd name="connsiteY2" fmla="*/ 8889 h 10000"/>
                <a:gd name="connsiteX3" fmla="*/ 9211 w 15696"/>
                <a:gd name="connsiteY3" fmla="*/ 1 h 10000"/>
                <a:gd name="connsiteX4" fmla="*/ 9938 w 15696"/>
                <a:gd name="connsiteY4" fmla="*/ 8804 h 10000"/>
                <a:gd name="connsiteX5" fmla="*/ 11635 w 15696"/>
                <a:gd name="connsiteY5" fmla="*/ 9401 h 10000"/>
                <a:gd name="connsiteX6" fmla="*/ 13878 w 15696"/>
                <a:gd name="connsiteY6" fmla="*/ 8974 h 10000"/>
                <a:gd name="connsiteX7" fmla="*/ 15696 w 15696"/>
                <a:gd name="connsiteY7" fmla="*/ 8974 h 10000"/>
                <a:gd name="connsiteX0" fmla="*/ 0 w 15696"/>
                <a:gd name="connsiteY0" fmla="*/ 10000 h 10000"/>
                <a:gd name="connsiteX1" fmla="*/ 7029 w 15696"/>
                <a:gd name="connsiteY1" fmla="*/ 9743 h 10000"/>
                <a:gd name="connsiteX2" fmla="*/ 8605 w 15696"/>
                <a:gd name="connsiteY2" fmla="*/ 8889 h 10000"/>
                <a:gd name="connsiteX3" fmla="*/ 9211 w 15696"/>
                <a:gd name="connsiteY3" fmla="*/ 1 h 10000"/>
                <a:gd name="connsiteX4" fmla="*/ 9938 w 15696"/>
                <a:gd name="connsiteY4" fmla="*/ 8804 h 10000"/>
                <a:gd name="connsiteX5" fmla="*/ 11635 w 15696"/>
                <a:gd name="connsiteY5" fmla="*/ 9401 h 10000"/>
                <a:gd name="connsiteX6" fmla="*/ 15696 w 15696"/>
                <a:gd name="connsiteY6" fmla="*/ 8974 h 10000"/>
                <a:gd name="connsiteX0" fmla="*/ 0 w 15696"/>
                <a:gd name="connsiteY0" fmla="*/ 10000 h 10000"/>
                <a:gd name="connsiteX1" fmla="*/ 7029 w 15696"/>
                <a:gd name="connsiteY1" fmla="*/ 9743 h 10000"/>
                <a:gd name="connsiteX2" fmla="*/ 8605 w 15696"/>
                <a:gd name="connsiteY2" fmla="*/ 8889 h 10000"/>
                <a:gd name="connsiteX3" fmla="*/ 9211 w 15696"/>
                <a:gd name="connsiteY3" fmla="*/ 1 h 10000"/>
                <a:gd name="connsiteX4" fmla="*/ 9831 w 15696"/>
                <a:gd name="connsiteY4" fmla="*/ 8253 h 10000"/>
                <a:gd name="connsiteX5" fmla="*/ 11635 w 15696"/>
                <a:gd name="connsiteY5" fmla="*/ 9401 h 10000"/>
                <a:gd name="connsiteX6" fmla="*/ 15696 w 15696"/>
                <a:gd name="connsiteY6" fmla="*/ 8974 h 10000"/>
                <a:gd name="connsiteX0" fmla="*/ 0 w 15696"/>
                <a:gd name="connsiteY0" fmla="*/ 10000 h 10000"/>
                <a:gd name="connsiteX1" fmla="*/ 3159 w 15696"/>
                <a:gd name="connsiteY1" fmla="*/ 9693 h 10000"/>
                <a:gd name="connsiteX2" fmla="*/ 7029 w 15696"/>
                <a:gd name="connsiteY2" fmla="*/ 9743 h 10000"/>
                <a:gd name="connsiteX3" fmla="*/ 8605 w 15696"/>
                <a:gd name="connsiteY3" fmla="*/ 8889 h 10000"/>
                <a:gd name="connsiteX4" fmla="*/ 9211 w 15696"/>
                <a:gd name="connsiteY4" fmla="*/ 1 h 10000"/>
                <a:gd name="connsiteX5" fmla="*/ 9831 w 15696"/>
                <a:gd name="connsiteY5" fmla="*/ 8253 h 10000"/>
                <a:gd name="connsiteX6" fmla="*/ 11635 w 15696"/>
                <a:gd name="connsiteY6" fmla="*/ 9401 h 10000"/>
                <a:gd name="connsiteX7" fmla="*/ 15696 w 15696"/>
                <a:gd name="connsiteY7" fmla="*/ 8974 h 10000"/>
                <a:gd name="connsiteX0" fmla="*/ 0 w 15696"/>
                <a:gd name="connsiteY0" fmla="*/ 10000 h 10000"/>
                <a:gd name="connsiteX1" fmla="*/ 3159 w 15696"/>
                <a:gd name="connsiteY1" fmla="*/ 9693 h 10000"/>
                <a:gd name="connsiteX2" fmla="*/ 7029 w 15696"/>
                <a:gd name="connsiteY2" fmla="*/ 9743 h 10000"/>
                <a:gd name="connsiteX3" fmla="*/ 8605 w 15696"/>
                <a:gd name="connsiteY3" fmla="*/ 8246 h 10000"/>
                <a:gd name="connsiteX4" fmla="*/ 9211 w 15696"/>
                <a:gd name="connsiteY4" fmla="*/ 1 h 10000"/>
                <a:gd name="connsiteX5" fmla="*/ 9831 w 15696"/>
                <a:gd name="connsiteY5" fmla="*/ 8253 h 10000"/>
                <a:gd name="connsiteX6" fmla="*/ 11635 w 15696"/>
                <a:gd name="connsiteY6" fmla="*/ 9401 h 10000"/>
                <a:gd name="connsiteX7" fmla="*/ 15696 w 15696"/>
                <a:gd name="connsiteY7" fmla="*/ 8974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5696" h="10000">
                  <a:moveTo>
                    <a:pt x="0" y="10000"/>
                  </a:moveTo>
                  <a:cubicBezTo>
                    <a:pt x="526" y="9995"/>
                    <a:pt x="1988" y="9736"/>
                    <a:pt x="3159" y="9693"/>
                  </a:cubicBezTo>
                  <a:cubicBezTo>
                    <a:pt x="4330" y="9650"/>
                    <a:pt x="6121" y="9984"/>
                    <a:pt x="7029" y="9743"/>
                  </a:cubicBezTo>
                  <a:cubicBezTo>
                    <a:pt x="7937" y="9502"/>
                    <a:pt x="8241" y="9869"/>
                    <a:pt x="8605" y="8246"/>
                  </a:cubicBezTo>
                  <a:cubicBezTo>
                    <a:pt x="8969" y="6622"/>
                    <a:pt x="9007" y="0"/>
                    <a:pt x="9211" y="1"/>
                  </a:cubicBezTo>
                  <a:cubicBezTo>
                    <a:pt x="9415" y="2"/>
                    <a:pt x="9430" y="6682"/>
                    <a:pt x="9831" y="8253"/>
                  </a:cubicBezTo>
                  <a:cubicBezTo>
                    <a:pt x="10233" y="9823"/>
                    <a:pt x="10658" y="9281"/>
                    <a:pt x="11635" y="9401"/>
                  </a:cubicBezTo>
                  <a:cubicBezTo>
                    <a:pt x="12612" y="9521"/>
                    <a:pt x="14850" y="9063"/>
                    <a:pt x="15696" y="897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2107" name="Line 29"/>
            <p:cNvSpPr>
              <a:spLocks noChangeShapeType="1"/>
            </p:cNvSpPr>
            <p:nvPr/>
          </p:nvSpPr>
          <p:spPr bwMode="auto">
            <a:xfrm>
              <a:off x="2856" y="1808"/>
              <a:ext cx="0" cy="14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2108" name="Line 30"/>
            <p:cNvSpPr>
              <a:spLocks noChangeShapeType="1"/>
            </p:cNvSpPr>
            <p:nvPr/>
          </p:nvSpPr>
          <p:spPr bwMode="auto">
            <a:xfrm>
              <a:off x="2880" y="3208"/>
              <a:ext cx="1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2109" name="Text Box 31"/>
            <p:cNvSpPr txBox="1">
              <a:spLocks noChangeArrowheads="1"/>
            </p:cNvSpPr>
            <p:nvPr/>
          </p:nvSpPr>
          <p:spPr bwMode="auto">
            <a:xfrm>
              <a:off x="3448" y="3296"/>
              <a:ext cx="35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b="1">
                  <a:solidFill>
                    <a:schemeClr val="tx1"/>
                  </a:solidFill>
                </a:rPr>
                <a:t>E,V</a:t>
              </a:r>
            </a:p>
          </p:txBody>
        </p:sp>
        <p:sp>
          <p:nvSpPr>
            <p:cNvPr id="132110" name="Text Box 32"/>
            <p:cNvSpPr txBox="1">
              <a:spLocks noChangeArrowheads="1"/>
            </p:cNvSpPr>
            <p:nvPr/>
          </p:nvSpPr>
          <p:spPr bwMode="auto">
            <a:xfrm>
              <a:off x="2592" y="1928"/>
              <a:ext cx="28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b="1">
                  <a:solidFill>
                    <a:schemeClr val="tx1"/>
                  </a:solidFill>
                </a:rPr>
                <a:t>I,A</a:t>
              </a: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2286000" y="116632"/>
            <a:ext cx="48036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 smtClean="0">
                <a:solidFill>
                  <a:srgbClr val="FF0000"/>
                </a:solidFill>
              </a:rPr>
              <a:t>Analytical Application</a:t>
            </a:r>
            <a:endParaRPr lang="en-GB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5476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76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76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76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76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176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76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6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76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76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6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6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51520" y="5634125"/>
            <a:ext cx="8640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/>
              <a:t>Figure 8. AdSV determination of diazepam in vodka cherry alcoholic beverage. </a:t>
            </a:r>
            <a:r>
              <a:rPr lang="en-GB" b="1" dirty="0" smtClean="0">
                <a:solidFill>
                  <a:srgbClr val="FF0000"/>
                </a:solidFill>
              </a:rPr>
              <a:t>Red</a:t>
            </a:r>
            <a:r>
              <a:rPr lang="en-GB" b="1" dirty="0" smtClean="0"/>
              <a:t> </a:t>
            </a:r>
            <a:r>
              <a:rPr lang="en-GB" b="1" dirty="0" smtClean="0">
                <a:solidFill>
                  <a:srgbClr val="FF0000"/>
                </a:solidFill>
              </a:rPr>
              <a:t>line</a:t>
            </a:r>
            <a:r>
              <a:rPr lang="en-GB" b="1" dirty="0" smtClean="0"/>
              <a:t> </a:t>
            </a:r>
            <a:r>
              <a:rPr lang="en-GB" b="1" dirty="0" smtClean="0">
                <a:solidFill>
                  <a:srgbClr val="FF0000"/>
                </a:solidFill>
              </a:rPr>
              <a:t>with medium exchange</a:t>
            </a:r>
            <a:r>
              <a:rPr lang="en-GB" b="1" dirty="0" smtClean="0"/>
              <a:t>, black dotted line without medium exchange.</a:t>
            </a:r>
            <a:endParaRPr lang="en-GB" b="1" dirty="0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064" y="560024"/>
            <a:ext cx="4572000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/>
        </p:nvSpPr>
        <p:spPr>
          <a:xfrm>
            <a:off x="1249695" y="683404"/>
            <a:ext cx="37078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With and </a:t>
            </a:r>
            <a:r>
              <a:rPr lang="en-GB" b="1" dirty="0" smtClean="0"/>
              <a:t>without </a:t>
            </a:r>
            <a:r>
              <a:rPr lang="en-GB" b="1" dirty="0" smtClean="0">
                <a:solidFill>
                  <a:srgbClr val="FF0000"/>
                </a:solidFill>
              </a:rPr>
              <a:t>medium exchange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051720" y="1988840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diazepam</a:t>
            </a:r>
            <a:endParaRPr lang="en-GB" b="1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2859652" y="2358172"/>
            <a:ext cx="613957" cy="128685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2859652" y="2358172"/>
            <a:ext cx="848252" cy="92681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5148064" y="1412775"/>
            <a:ext cx="374441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The limit of detection, based on a signal to noise ratio of 3:1, was 1.8 μg/mL with a linear response up to 285 μg/mL (R</a:t>
            </a:r>
            <a:r>
              <a:rPr lang="en-GB" baseline="30000" dirty="0"/>
              <a:t>2</a:t>
            </a:r>
            <a:r>
              <a:rPr lang="en-GB" dirty="0"/>
              <a:t> = 0.9969) was achieved using a 120 s accumulation time. </a:t>
            </a:r>
          </a:p>
        </p:txBody>
      </p:sp>
    </p:spTree>
    <p:extLst>
      <p:ext uri="{BB962C8B-B14F-4D97-AF65-F5344CB8AC3E}">
        <p14:creationId xmlns:p14="http://schemas.microsoft.com/office/powerpoint/2010/main" val="2991290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935"/>
            <a:ext cx="8229600" cy="1143000"/>
          </a:xfrm>
        </p:spPr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</a:rPr>
              <a:t>Conclusions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2372" y="966428"/>
            <a:ext cx="8219256" cy="4925143"/>
          </a:xfrm>
        </p:spPr>
        <p:txBody>
          <a:bodyPr>
            <a:noAutofit/>
          </a:bodyPr>
          <a:lstStyle/>
          <a:p>
            <a:r>
              <a:rPr lang="en-GB" sz="2400" dirty="0" smtClean="0"/>
              <a:t>Two </a:t>
            </a:r>
            <a:r>
              <a:rPr lang="en-GB" sz="2400" dirty="0"/>
              <a:t>well-defined voltammetric signals at our </a:t>
            </a:r>
            <a:r>
              <a:rPr lang="en-GB" sz="2400" dirty="0" smtClean="0"/>
              <a:t>SPCEs </a:t>
            </a:r>
            <a:r>
              <a:rPr lang="en-GB" sz="2400" dirty="0"/>
              <a:t>via cyclic voltammetry. </a:t>
            </a:r>
          </a:p>
          <a:p>
            <a:r>
              <a:rPr lang="en-GB" sz="2400" dirty="0"/>
              <a:t>On the initial going scan a single reduction peak resulting from the 2e</a:t>
            </a:r>
            <a:r>
              <a:rPr lang="en-GB" sz="2400" baseline="30000" dirty="0"/>
              <a:t>-</a:t>
            </a:r>
            <a:r>
              <a:rPr lang="en-GB" sz="2400" dirty="0"/>
              <a:t>, 2H</a:t>
            </a:r>
            <a:r>
              <a:rPr lang="en-GB" sz="2400" baseline="30000" dirty="0"/>
              <a:t>+</a:t>
            </a:r>
            <a:r>
              <a:rPr lang="en-GB" sz="2400" dirty="0"/>
              <a:t> reduction of the 4,5-azomethine bond to a secondary </a:t>
            </a:r>
            <a:r>
              <a:rPr lang="en-GB" sz="2400" dirty="0" smtClean="0"/>
              <a:t>amine</a:t>
            </a:r>
            <a:endParaRPr lang="en-GB" sz="2400" dirty="0"/>
          </a:p>
          <a:p>
            <a:r>
              <a:rPr lang="en-GB" sz="2400" dirty="0" smtClean="0"/>
              <a:t> on </a:t>
            </a:r>
            <a:r>
              <a:rPr lang="en-GB" sz="2400" dirty="0"/>
              <a:t>the subsequent positive going scan a previously unreported adsorption controlled oxidation signal was found and the voltammetric redox mechanism underlying this was investigated. </a:t>
            </a:r>
            <a:endParaRPr lang="en-GB" sz="2400" dirty="0" smtClean="0"/>
          </a:p>
          <a:p>
            <a:r>
              <a:rPr lang="en-GB" sz="2400" dirty="0" smtClean="0"/>
              <a:t>This </a:t>
            </a:r>
            <a:r>
              <a:rPr lang="en-GB" sz="2400" dirty="0"/>
              <a:t>was postulated to result from the oxidation, of the secondary amine (which is formed on the negative going scan) via a </a:t>
            </a:r>
            <a:r>
              <a:rPr lang="en-GB" sz="2400" dirty="0" smtClean="0"/>
              <a:t>2e</a:t>
            </a:r>
            <a:r>
              <a:rPr lang="en-GB" sz="2400" baseline="30000" dirty="0" smtClean="0"/>
              <a:t>-</a:t>
            </a:r>
            <a:r>
              <a:rPr lang="en-GB" sz="2400" dirty="0" smtClean="0"/>
              <a:t>, </a:t>
            </a:r>
            <a:r>
              <a:rPr lang="en-GB" sz="2400" dirty="0"/>
              <a:t>2H</a:t>
            </a:r>
            <a:r>
              <a:rPr lang="en-GB" sz="2400" baseline="30000" dirty="0"/>
              <a:t>+</a:t>
            </a:r>
            <a:r>
              <a:rPr lang="en-GB" sz="2400" dirty="0"/>
              <a:t> oxidation </a:t>
            </a:r>
            <a:r>
              <a:rPr lang="en-GB" sz="2400" dirty="0" smtClean="0"/>
              <a:t>process.</a:t>
            </a:r>
            <a:endParaRPr lang="en-GB" sz="2400" dirty="0"/>
          </a:p>
          <a:p>
            <a:r>
              <a:rPr lang="en-GB" sz="2400" dirty="0"/>
              <a:t>A simple and convenient assay for diazepam was developed, based on adsorptive stripping voltammetry. </a:t>
            </a:r>
          </a:p>
        </p:txBody>
      </p:sp>
    </p:spTree>
    <p:extLst>
      <p:ext uri="{BB962C8B-B14F-4D97-AF65-F5344CB8AC3E}">
        <p14:creationId xmlns:p14="http://schemas.microsoft.com/office/powerpoint/2010/main" val="1213923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Acknowledgements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HEFCE and the University of the West of England for funding.  </a:t>
            </a:r>
            <a:endParaRPr lang="en-GB" dirty="0" smtClean="0"/>
          </a:p>
          <a:p>
            <a:r>
              <a:rPr lang="en-GB" dirty="0" smtClean="0"/>
              <a:t>They </a:t>
            </a:r>
            <a:r>
              <a:rPr lang="en-GB" dirty="0"/>
              <a:t>are grateful to Gwent Electronic Materials Ltd for supplying the screen-printed </a:t>
            </a:r>
            <a:r>
              <a:rPr lang="en-GB" dirty="0" smtClean="0"/>
              <a:t>sensors.</a:t>
            </a:r>
          </a:p>
          <a:p>
            <a:r>
              <a:rPr lang="en-GB" dirty="0" smtClean="0"/>
              <a:t>University </a:t>
            </a:r>
            <a:r>
              <a:rPr lang="en-GB" dirty="0"/>
              <a:t>of the West of England Student Union for the gift of several beverage samples.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04509"/>
            <a:ext cx="9144000" cy="1365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31450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225" y="-1"/>
            <a:ext cx="7344816" cy="58758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622225" y="5877272"/>
            <a:ext cx="81369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/>
              <a:t>Figure 3. Plot of ip vs. pH for peaks R1 and O1. Voltammetric conditions as Figure 1A</a:t>
            </a:r>
            <a:endParaRPr lang="en-GB" b="1" dirty="0"/>
          </a:p>
        </p:txBody>
      </p:sp>
      <p:sp>
        <p:nvSpPr>
          <p:cNvPr id="4" name="TextBox 3"/>
          <p:cNvSpPr txBox="1"/>
          <p:nvPr/>
        </p:nvSpPr>
        <p:spPr>
          <a:xfrm>
            <a:off x="6732240" y="1873928"/>
            <a:ext cx="504056" cy="40011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O1</a:t>
            </a:r>
            <a:endParaRPr lang="en-GB" sz="2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6757589" y="764704"/>
            <a:ext cx="576064" cy="40011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R1</a:t>
            </a:r>
            <a:endParaRPr lang="en-GB" sz="2000" b="1" dirty="0"/>
          </a:p>
        </p:txBody>
      </p:sp>
    </p:spTree>
    <p:extLst>
      <p:ext uri="{BB962C8B-B14F-4D97-AF65-F5344CB8AC3E}">
        <p14:creationId xmlns:p14="http://schemas.microsoft.com/office/powerpoint/2010/main" val="1655412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739" y="-1"/>
            <a:ext cx="7233629" cy="59339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360971" y="5697659"/>
            <a:ext cx="84249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/>
              <a:t>Figure 7. Effect of temperature on the adsorptive stripping voltammetric response of 80 μM diazepam.</a:t>
            </a:r>
            <a:endParaRPr lang="en-GB" b="1" dirty="0"/>
          </a:p>
        </p:txBody>
      </p:sp>
      <p:sp>
        <p:nvSpPr>
          <p:cNvPr id="3" name="Rectangle 2"/>
          <p:cNvSpPr/>
          <p:nvPr/>
        </p:nvSpPr>
        <p:spPr>
          <a:xfrm>
            <a:off x="6372200" y="1196752"/>
            <a:ext cx="22874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Effect of temperature 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5994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49521" y="1052736"/>
            <a:ext cx="777686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Novel adsorptive stripping voltammetry (</a:t>
            </a:r>
            <a:r>
              <a:rPr lang="en-GB" dirty="0" smtClean="0"/>
              <a:t>AdSV)of diazepam </a:t>
            </a:r>
            <a:r>
              <a:rPr lang="en-GB" dirty="0"/>
              <a:t>at a screen printed carbon electrode.</a:t>
            </a:r>
          </a:p>
          <a:p>
            <a:r>
              <a:rPr lang="en-GB" dirty="0"/>
              <a:t> </a:t>
            </a:r>
          </a:p>
          <a:p>
            <a:r>
              <a:rPr lang="en-GB" dirty="0"/>
              <a:t>The underlying electrochemical mechanism is suggested.</a:t>
            </a:r>
          </a:p>
          <a:p>
            <a:r>
              <a:rPr lang="en-GB" dirty="0"/>
              <a:t>  </a:t>
            </a:r>
          </a:p>
          <a:p>
            <a:r>
              <a:rPr lang="en-GB" dirty="0"/>
              <a:t>Forensically relevant concentrations of diazepam are reported (7.1–285 </a:t>
            </a:r>
            <a:r>
              <a:rPr lang="en-GB" dirty="0" err="1"/>
              <a:t>μg</a:t>
            </a:r>
            <a:r>
              <a:rPr lang="en-GB" dirty="0"/>
              <a:t>/mL, %CV = 12%).</a:t>
            </a:r>
          </a:p>
          <a:p>
            <a:endParaRPr lang="en-GB" dirty="0"/>
          </a:p>
          <a:p>
            <a:r>
              <a:rPr lang="en-GB" dirty="0"/>
              <a:t>Medium exchange was found to greatly improve both the sensitivity and selectivity of the assay.</a:t>
            </a:r>
          </a:p>
          <a:p>
            <a:r>
              <a:rPr lang="en-GB" dirty="0"/>
              <a:t> </a:t>
            </a:r>
          </a:p>
          <a:p>
            <a:r>
              <a:rPr lang="en-GB" dirty="0"/>
              <a:t>Unlike other reported methods our approach requires only simple sample dilution prior to AdSV.</a:t>
            </a:r>
          </a:p>
        </p:txBody>
      </p:sp>
    </p:spTree>
    <p:extLst>
      <p:ext uri="{BB962C8B-B14F-4D97-AF65-F5344CB8AC3E}">
        <p14:creationId xmlns:p14="http://schemas.microsoft.com/office/powerpoint/2010/main" val="246625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Outline of Talk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Importance of diazepam</a:t>
            </a:r>
          </a:p>
          <a:p>
            <a:r>
              <a:rPr lang="en-GB" dirty="0" smtClean="0"/>
              <a:t>Cyclic voltammetry at SPCEs</a:t>
            </a:r>
          </a:p>
          <a:p>
            <a:r>
              <a:rPr lang="en-GB" dirty="0" smtClean="0"/>
              <a:t>Adsorptive stripping voltammetry</a:t>
            </a:r>
          </a:p>
          <a:p>
            <a:r>
              <a:rPr lang="en-GB" dirty="0" smtClean="0"/>
              <a:t>Medium exchange </a:t>
            </a:r>
          </a:p>
          <a:p>
            <a:r>
              <a:rPr lang="en-GB" dirty="0" smtClean="0"/>
              <a:t>Conclusions</a:t>
            </a:r>
          </a:p>
          <a:p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1772816"/>
            <a:ext cx="2109787" cy="403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65886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Diazepam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340768"/>
            <a:ext cx="6192688" cy="4464496"/>
          </a:xfrm>
        </p:spPr>
        <p:txBody>
          <a:bodyPr>
            <a:normAutofit/>
          </a:bodyPr>
          <a:lstStyle/>
          <a:p>
            <a:r>
              <a:rPr lang="en-GB" sz="1800" b="1" dirty="0"/>
              <a:t>Diazepam </a:t>
            </a:r>
            <a:r>
              <a:rPr lang="en-GB" sz="1800" b="1" dirty="0" smtClean="0"/>
              <a:t>(</a:t>
            </a:r>
            <a:r>
              <a:rPr lang="en-GB" sz="1800" b="1" dirty="0" err="1" smtClean="0"/>
              <a:t>i</a:t>
            </a:r>
            <a:r>
              <a:rPr lang="en-GB" sz="1800" b="1" dirty="0" smtClean="0"/>
              <a:t>) is </a:t>
            </a:r>
            <a:r>
              <a:rPr lang="en-GB" sz="1800" b="1" dirty="0"/>
              <a:t>commonly sold under the trade name Valium</a:t>
            </a:r>
            <a:r>
              <a:rPr lang="en-GB" sz="1800" b="1" dirty="0" smtClean="0"/>
              <a:t>® </a:t>
            </a:r>
          </a:p>
          <a:p>
            <a:r>
              <a:rPr lang="en-GB" sz="1800" b="1" dirty="0"/>
              <a:t>O</a:t>
            </a:r>
            <a:r>
              <a:rPr lang="en-GB" sz="1800" b="1" dirty="0" smtClean="0"/>
              <a:t>ne </a:t>
            </a:r>
            <a:r>
              <a:rPr lang="en-GB" sz="1800" b="1" dirty="0"/>
              <a:t>of the most widely prescribed </a:t>
            </a:r>
            <a:r>
              <a:rPr lang="en-GB" sz="1800" b="1" dirty="0" smtClean="0"/>
              <a:t>1,4-benzodiazepines   </a:t>
            </a:r>
          </a:p>
          <a:p>
            <a:pPr lvl="1"/>
            <a:r>
              <a:rPr lang="en-GB" sz="1800" dirty="0" smtClean="0"/>
              <a:t>therapeutic </a:t>
            </a:r>
            <a:r>
              <a:rPr lang="en-GB" sz="1800" dirty="0"/>
              <a:t>treatment of a</a:t>
            </a:r>
            <a:r>
              <a:rPr lang="en-GB" sz="1800" dirty="0" smtClean="0"/>
              <a:t>nxiety, insomnia</a:t>
            </a:r>
            <a:r>
              <a:rPr lang="en-GB" sz="1800" dirty="0"/>
              <a:t>, epilepsy, alcohol withdrawal and muscular spasms</a:t>
            </a:r>
            <a:r>
              <a:rPr lang="en-GB" sz="1800" dirty="0" smtClean="0"/>
              <a:t>.</a:t>
            </a:r>
          </a:p>
          <a:p>
            <a:r>
              <a:rPr lang="en-GB" sz="1800" b="1" dirty="0" smtClean="0"/>
              <a:t>Falling </a:t>
            </a:r>
            <a:r>
              <a:rPr lang="en-GB" sz="1800" b="1" dirty="0"/>
              <a:t>prices of diazepam and increased </a:t>
            </a:r>
            <a:r>
              <a:rPr lang="en-GB" sz="1800" b="1" dirty="0" smtClean="0"/>
              <a:t>availability on </a:t>
            </a:r>
            <a:r>
              <a:rPr lang="en-GB" sz="1800" b="1" dirty="0"/>
              <a:t>the black </a:t>
            </a:r>
            <a:r>
              <a:rPr lang="en-GB" sz="1800" b="1" dirty="0" smtClean="0"/>
              <a:t>market </a:t>
            </a:r>
          </a:p>
          <a:p>
            <a:pPr lvl="1"/>
            <a:r>
              <a:rPr lang="en-GB" sz="1800" dirty="0" smtClean="0"/>
              <a:t>drug </a:t>
            </a:r>
            <a:r>
              <a:rPr lang="en-GB" sz="1800" dirty="0"/>
              <a:t>facilitated sexual assault (</a:t>
            </a:r>
            <a:r>
              <a:rPr lang="en-GB" sz="1800" dirty="0" smtClean="0"/>
              <a:t>DFSA) and robberies </a:t>
            </a:r>
          </a:p>
          <a:p>
            <a:pPr lvl="1"/>
            <a:r>
              <a:rPr lang="en-GB" sz="1800" dirty="0" smtClean="0"/>
              <a:t>deliberate </a:t>
            </a:r>
            <a:r>
              <a:rPr lang="en-GB" sz="1800" dirty="0"/>
              <a:t>adulteration of </a:t>
            </a:r>
            <a:r>
              <a:rPr lang="en-GB" sz="1800" dirty="0" smtClean="0"/>
              <a:t>food, beverages and herbal </a:t>
            </a:r>
            <a:r>
              <a:rPr lang="en-GB" sz="1800" dirty="0"/>
              <a:t>medicine. </a:t>
            </a:r>
            <a:endParaRPr lang="en-GB" sz="1800" dirty="0" smtClean="0"/>
          </a:p>
          <a:p>
            <a:r>
              <a:rPr lang="en-GB" sz="1800" b="1" dirty="0" smtClean="0"/>
              <a:t>Driving under the influence of drugs (</a:t>
            </a:r>
            <a:r>
              <a:rPr lang="en-GB" sz="1800" b="1" i="1" dirty="0" smtClean="0"/>
              <a:t>DRUID</a:t>
            </a:r>
            <a:r>
              <a:rPr lang="en-GB" sz="1800" b="1" dirty="0" smtClean="0"/>
              <a:t>).</a:t>
            </a:r>
          </a:p>
          <a:p>
            <a:r>
              <a:rPr lang="en-GB" sz="1800" b="1" dirty="0"/>
              <a:t>Concerns have also been raised regarding its occurrence in water and sewage effluents</a:t>
            </a:r>
            <a:r>
              <a:rPr lang="en-GB" sz="1800" b="1" dirty="0" smtClean="0"/>
              <a:t>.</a:t>
            </a:r>
            <a:endParaRPr lang="en-GB" sz="18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57" r="6313"/>
          <a:stretch/>
        </p:blipFill>
        <p:spPr bwMode="auto">
          <a:xfrm>
            <a:off x="6300192" y="1862697"/>
            <a:ext cx="2536372" cy="3672408"/>
          </a:xfrm>
          <a:prstGeom prst="rect">
            <a:avLst/>
          </a:prstGeom>
          <a:noFill/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374199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-15470"/>
            <a:ext cx="3816424" cy="54401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7706" y="10910"/>
            <a:ext cx="3816424" cy="54401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389437" y="5451092"/>
            <a:ext cx="848859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GB" sz="1600" b="1" dirty="0">
                <a:solidFill>
                  <a:srgbClr val="000000"/>
                </a:solidFill>
                <a:ea typeface="Times New Roman"/>
                <a:cs typeface="Calibri"/>
              </a:rPr>
              <a:t>Figure 1</a:t>
            </a:r>
            <a:r>
              <a:rPr lang="en-GB" sz="1600" dirty="0">
                <a:solidFill>
                  <a:srgbClr val="000000"/>
                </a:solidFill>
                <a:ea typeface="Times New Roman"/>
                <a:cs typeface="Calibri"/>
              </a:rPr>
              <a:t>. Cyclic voltammograms, obtained at a scan rate of 50 mV/s, for a 1 mM solution of diazepam in 10 % ethanol, buffered with 100 mM phosphate at pH 4. (A) Starting and end potential 0.0 V, initial switching potential ‑1.7 V, second switching potential +1.7 V. (B) Starting and end potential 0.0 V, initial switching potential +1.7 V, second switching potential ‑1.7 V.  Dashed line in the absence and solid line in the presence of 1 mM diazepam.</a:t>
            </a:r>
            <a:endParaRPr lang="en-GB" sz="1600" dirty="0">
              <a:effectLst/>
              <a:latin typeface="Times New Roman"/>
              <a:ea typeface="Times New Roman"/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7092280" y="2060848"/>
            <a:ext cx="792088" cy="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1475656" y="3645024"/>
            <a:ext cx="720080" cy="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560591" y="2274038"/>
            <a:ext cx="504056" cy="40011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O1</a:t>
            </a:r>
            <a:endParaRPr lang="en-GB" sz="20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899592" y="4269159"/>
            <a:ext cx="576064" cy="40011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R1</a:t>
            </a:r>
            <a:endParaRPr lang="en-GB" sz="20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5796136" y="4207541"/>
            <a:ext cx="576064" cy="40011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R1</a:t>
            </a:r>
            <a:endParaRPr lang="en-GB" sz="2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79512" y="32801"/>
            <a:ext cx="59046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 smtClean="0">
                <a:solidFill>
                  <a:srgbClr val="FF0000"/>
                </a:solidFill>
              </a:rPr>
              <a:t>Cyclic Voltammetry</a:t>
            </a:r>
            <a:endParaRPr lang="en-GB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45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476672"/>
            <a:ext cx="6480720" cy="5474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7020272" y="6040775"/>
            <a:ext cx="11015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/>
              <a:t>Scheme 1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5472234" y="476672"/>
            <a:ext cx="2649622" cy="54746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 rot="16200000">
            <a:off x="3483421" y="1359909"/>
            <a:ext cx="2613752" cy="67540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3203848" y="392319"/>
            <a:ext cx="576064" cy="40011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R1</a:t>
            </a:r>
            <a:endParaRPr lang="en-GB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580112" y="497112"/>
            <a:ext cx="504056" cy="40011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O1</a:t>
            </a:r>
            <a:endParaRPr lang="en-GB" sz="2000" b="1" dirty="0"/>
          </a:p>
        </p:txBody>
      </p:sp>
    </p:spTree>
    <p:extLst>
      <p:ext uri="{BB962C8B-B14F-4D97-AF65-F5344CB8AC3E}">
        <p14:creationId xmlns:p14="http://schemas.microsoft.com/office/powerpoint/2010/main" val="941324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0"/>
            <a:ext cx="3996444" cy="56967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3966" y="404664"/>
            <a:ext cx="3634457" cy="51807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539552" y="5678345"/>
            <a:ext cx="8280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/>
              <a:t>Figure 2</a:t>
            </a:r>
            <a:r>
              <a:rPr lang="en-GB" dirty="0"/>
              <a:t>.  Fig. 3. Plot of </a:t>
            </a:r>
            <a:r>
              <a:rPr lang="en-GB" i="1" dirty="0"/>
              <a:t>E</a:t>
            </a:r>
            <a:r>
              <a:rPr lang="en-GB" dirty="0"/>
              <a:t>p vs. pH for diazepam. (A) Peak R1, (B) peak O1. Voltammetric conditions as Figure 1A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322717" y="1433442"/>
            <a:ext cx="576064" cy="40011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R1</a:t>
            </a:r>
            <a:endParaRPr lang="en-GB" sz="2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7020272" y="1433442"/>
            <a:ext cx="504056" cy="40011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O1</a:t>
            </a:r>
            <a:endParaRPr lang="en-GB" sz="2000" b="1" dirty="0"/>
          </a:p>
        </p:txBody>
      </p:sp>
    </p:spTree>
    <p:extLst>
      <p:ext uri="{BB962C8B-B14F-4D97-AF65-F5344CB8AC3E}">
        <p14:creationId xmlns:p14="http://schemas.microsoft.com/office/powerpoint/2010/main" val="1714235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2849" y="838832"/>
            <a:ext cx="6121151" cy="54317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755576" y="6250851"/>
            <a:ext cx="77768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/>
              <a:t>Figure 4. Plot of current function vs. v</a:t>
            </a:r>
            <a:r>
              <a:rPr lang="en-GB" b="1" baseline="30000" dirty="0" smtClean="0"/>
              <a:t>½</a:t>
            </a:r>
            <a:r>
              <a:rPr lang="en-GB" b="1" dirty="0" smtClean="0"/>
              <a:t> for peak O1 in pH 6 phosphate buffer.</a:t>
            </a:r>
            <a:endParaRPr lang="en-GB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58595" y="1248304"/>
            <a:ext cx="302433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If diffusion controlled:</a:t>
            </a:r>
          </a:p>
          <a:p>
            <a:r>
              <a:rPr lang="en-GB" b="1" i="1" dirty="0" err="1" smtClean="0"/>
              <a:t>i</a:t>
            </a:r>
            <a:r>
              <a:rPr lang="en-GB" b="1" baseline="-25000" dirty="0" err="1" smtClean="0"/>
              <a:t>p</a:t>
            </a:r>
            <a:r>
              <a:rPr lang="en-GB" b="1" dirty="0" smtClean="0"/>
              <a:t> </a:t>
            </a:r>
            <a:r>
              <a:rPr lang="el-GR" b="1" dirty="0" smtClean="0"/>
              <a:t>α</a:t>
            </a:r>
            <a:r>
              <a:rPr lang="en-GB" b="1" dirty="0" smtClean="0"/>
              <a:t> </a:t>
            </a:r>
            <a:r>
              <a:rPr lang="en-GB" b="1" i="1" dirty="0" smtClean="0"/>
              <a:t>v</a:t>
            </a:r>
            <a:r>
              <a:rPr lang="en-GB" b="1" baseline="30000" dirty="0" smtClean="0"/>
              <a:t>½</a:t>
            </a:r>
          </a:p>
          <a:p>
            <a:endParaRPr lang="en-GB" dirty="0"/>
          </a:p>
          <a:p>
            <a:r>
              <a:rPr lang="en-GB" dirty="0" smtClean="0"/>
              <a:t>So slope (</a:t>
            </a:r>
            <a:r>
              <a:rPr lang="en-GB" i="1" dirty="0" err="1"/>
              <a:t>i</a:t>
            </a:r>
            <a:r>
              <a:rPr lang="en-GB" baseline="-25000" dirty="0" err="1"/>
              <a:t>p</a:t>
            </a:r>
            <a:r>
              <a:rPr lang="en-GB" dirty="0"/>
              <a:t>/ </a:t>
            </a:r>
            <a:r>
              <a:rPr lang="en-GB" i="1" dirty="0"/>
              <a:t>v</a:t>
            </a:r>
            <a:r>
              <a:rPr lang="en-GB" baseline="30000" dirty="0"/>
              <a:t>½ </a:t>
            </a:r>
            <a:r>
              <a:rPr lang="en-GB" dirty="0" smtClean="0"/>
              <a:t>) will be a constant.</a:t>
            </a:r>
          </a:p>
          <a:p>
            <a:endParaRPr lang="en-GB" dirty="0"/>
          </a:p>
          <a:p>
            <a:r>
              <a:rPr lang="en-GB" dirty="0" smtClean="0"/>
              <a:t>A plot </a:t>
            </a:r>
            <a:r>
              <a:rPr lang="en-GB" dirty="0"/>
              <a:t>slope (</a:t>
            </a:r>
            <a:r>
              <a:rPr lang="en-GB" i="1" dirty="0" err="1"/>
              <a:t>i</a:t>
            </a:r>
            <a:r>
              <a:rPr lang="en-GB" baseline="-25000" dirty="0" err="1"/>
              <a:t>p</a:t>
            </a:r>
            <a:r>
              <a:rPr lang="en-GB" dirty="0"/>
              <a:t>/ </a:t>
            </a:r>
            <a:r>
              <a:rPr lang="en-GB" i="1" dirty="0"/>
              <a:t>v</a:t>
            </a:r>
            <a:r>
              <a:rPr lang="en-GB" baseline="30000" dirty="0"/>
              <a:t>½ </a:t>
            </a:r>
            <a:r>
              <a:rPr lang="en-GB" dirty="0"/>
              <a:t>) </a:t>
            </a:r>
            <a:r>
              <a:rPr lang="en-GB" i="1" dirty="0" smtClean="0"/>
              <a:t>vs. </a:t>
            </a:r>
            <a:r>
              <a:rPr lang="en-GB" i="1" dirty="0"/>
              <a:t>v</a:t>
            </a:r>
            <a:r>
              <a:rPr lang="en-GB" baseline="30000" dirty="0"/>
              <a:t>½ </a:t>
            </a:r>
            <a:r>
              <a:rPr lang="en-GB" dirty="0" smtClean="0"/>
              <a:t> will give a horizontal line.</a:t>
            </a:r>
          </a:p>
          <a:p>
            <a:endParaRPr lang="en-GB" dirty="0"/>
          </a:p>
          <a:p>
            <a:r>
              <a:rPr lang="en-GB" b="1" dirty="0" smtClean="0">
                <a:solidFill>
                  <a:srgbClr val="FF0000"/>
                </a:solidFill>
              </a:rPr>
              <a:t>However, adsorption this does not hold, and for reactant adsorption a positive slope is seen, as for O1.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39752" y="269048"/>
            <a:ext cx="41764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>
                <a:solidFill>
                  <a:srgbClr val="FF0000"/>
                </a:solidFill>
              </a:rPr>
              <a:t>Effect of Scan Rate</a:t>
            </a:r>
            <a:endParaRPr lang="en-GB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6600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4411" y="1255195"/>
            <a:ext cx="5324475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323528" y="5830286"/>
            <a:ext cx="8568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/>
              <a:t>Figure 5. Effect of accumulation potential on the adsorptive stripping voltammetric response of a 80 μM diazepam. Accumulation time = 60 s.</a:t>
            </a:r>
            <a:endParaRPr lang="en-GB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79512" y="188640"/>
            <a:ext cx="8964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 smtClean="0">
                <a:solidFill>
                  <a:srgbClr val="FF0000"/>
                </a:solidFill>
              </a:rPr>
              <a:t>Adsorptive Stripping Voltammetry</a:t>
            </a:r>
            <a:endParaRPr lang="en-GB" sz="3600" b="1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076056" y="2276872"/>
            <a:ext cx="39961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Optimisation of </a:t>
            </a:r>
            <a:r>
              <a:rPr lang="en-GB" b="1" dirty="0">
                <a:solidFill>
                  <a:srgbClr val="FF0000"/>
                </a:solidFill>
              </a:rPr>
              <a:t>accumulation potential 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549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47854"/>
            <a:ext cx="5168031" cy="54888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323528" y="5636659"/>
            <a:ext cx="8640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/>
              <a:t>Figure 6. Effect of accumulation time on the adsorptive stripping voltammetric response of 80 μM diazepam. Accumulation potential = -2.0 V.</a:t>
            </a:r>
            <a:endParaRPr lang="en-GB" b="1" dirty="0"/>
          </a:p>
        </p:txBody>
      </p:sp>
      <p:sp>
        <p:nvSpPr>
          <p:cNvPr id="3" name="Rectangle 2"/>
          <p:cNvSpPr/>
          <p:nvPr/>
        </p:nvSpPr>
        <p:spPr>
          <a:xfrm>
            <a:off x="5580112" y="2522924"/>
            <a:ext cx="28653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Effect of accumulation time </a:t>
            </a:r>
          </a:p>
        </p:txBody>
      </p:sp>
    </p:spTree>
    <p:extLst>
      <p:ext uri="{BB962C8B-B14F-4D97-AF65-F5344CB8AC3E}">
        <p14:creationId xmlns:p14="http://schemas.microsoft.com/office/powerpoint/2010/main" val="2151721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1775</TotalTime>
  <Words>782</Words>
  <Application>Microsoft Office PowerPoint</Application>
  <PresentationFormat>On-screen Show (4:3)</PresentationFormat>
  <Paragraphs>78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The Redox Behaviour of Diazepam (Valium®) using a Disposable Screen-Printed Sensor and Its Determination in Drinks using a Novel Adsorptive Stripping Voltammetric Assay</vt:lpstr>
      <vt:lpstr>Outline of Talk</vt:lpstr>
      <vt:lpstr>Diazepam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Conclusions</vt:lpstr>
      <vt:lpstr>Acknowledgements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Redox Behaviour of Diazepam (Valium®) using a Disposable Screen-Printed Sensor and Its Determination in Drinks using a Novel Adsorptive Stripping Voltammetric Assay</dc:title>
  <dc:creator>Kevin</dc:creator>
  <cp:lastModifiedBy>Kevin</cp:lastModifiedBy>
  <cp:revision>71</cp:revision>
  <cp:lastPrinted>2013-05-30T10:39:24Z</cp:lastPrinted>
  <dcterms:created xsi:type="dcterms:W3CDTF">2013-05-21T08:05:24Z</dcterms:created>
  <dcterms:modified xsi:type="dcterms:W3CDTF">2013-06-04T05:25:21Z</dcterms:modified>
</cp:coreProperties>
</file>