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22" r:id="rId2"/>
  </p:sldMasterIdLst>
  <p:sldIdLst>
    <p:sldId id="256" r:id="rId3"/>
    <p:sldId id="260" r:id="rId4"/>
    <p:sldId id="262" r:id="rId5"/>
    <p:sldId id="263" r:id="rId6"/>
    <p:sldId id="268" r:id="rId7"/>
    <p:sldId id="269" r:id="rId8"/>
    <p:sldId id="266" r:id="rId9"/>
    <p:sldId id="264" r:id="rId10"/>
    <p:sldId id="267" r:id="rId11"/>
    <p:sldId id="265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165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GB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2A67360E-4EAD-A74B-8FBC-C0227157D5F8}" type="datetimeFigureOut">
              <a:rPr lang="en-US" smtClean="0"/>
              <a:pPr/>
              <a:t>8/21/2013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398F7264-7FC8-F147-ADD6-47B0201B9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prefeitura.sp.gov.br/DU0107_MDC/paginaspublicas/index.aspx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1395412"/>
            <a:ext cx="7711440" cy="1470025"/>
          </a:xfrm>
        </p:spPr>
        <p:txBody>
          <a:bodyPr>
            <a:normAutofit fontScale="90000"/>
          </a:bodyPr>
          <a:lstStyle/>
          <a:p>
            <a:r>
              <a:rPr lang="pt-BR" sz="4800" b="1" dirty="0" smtClean="0"/>
              <a:t>Atlas Histórico de São Paulo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1890 - 1930</a:t>
            </a:r>
            <a:endParaRPr lang="pt-B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3675354"/>
            <a:ext cx="7406640" cy="1047565"/>
          </a:xfrm>
        </p:spPr>
        <p:txBody>
          <a:bodyPr>
            <a:normAutofit/>
          </a:bodyPr>
          <a:lstStyle/>
          <a:p>
            <a:r>
              <a:rPr lang="en-US" b="1" dirty="0" smtClean="0"/>
              <a:t>Dr Gloria </a:t>
            </a:r>
            <a:r>
              <a:rPr lang="en-US" b="1" dirty="0" err="1" smtClean="0"/>
              <a:t>Lanci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527567" y="5027711"/>
            <a:ext cx="6484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" lvl="0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dirty="0"/>
              <a:t>Apresentação ao Núcleo de Cartografia – Grupo Himaco / Unifesp</a:t>
            </a:r>
            <a:br>
              <a:rPr lang="pt-BR" dirty="0"/>
            </a:br>
            <a:r>
              <a:rPr lang="pt-BR" sz="1400" dirty="0" smtClean="0">
                <a:solidFill>
                  <a:srgbClr val="4F271C">
                    <a:shade val="30000"/>
                    <a:satMod val="150000"/>
                  </a:srgbClr>
                </a:solidFill>
              </a:rPr>
              <a:t>Sao </a:t>
            </a:r>
            <a:r>
              <a:rPr lang="pt-BR" sz="1400" dirty="0">
                <a:solidFill>
                  <a:srgbClr val="4F271C">
                    <a:shade val="30000"/>
                    <a:satMod val="150000"/>
                  </a:srgbClr>
                </a:solidFill>
              </a:rPr>
              <a:t>Paulo, Junho 2013</a:t>
            </a:r>
            <a:endParaRPr lang="pt-BR" sz="1400" dirty="0">
              <a:solidFill>
                <a:srgbClr val="4F271C">
                  <a:shade val="30000"/>
                  <a:satMod val="1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 Street Map</a:t>
            </a:r>
            <a:endParaRPr lang="en-US" b="1" dirty="0"/>
          </a:p>
        </p:txBody>
      </p:sp>
      <p:pic>
        <p:nvPicPr>
          <p:cNvPr id="4" name="Content Placeholder 3" descr="QGIS_osm2013_city.bmp"/>
          <p:cNvPicPr>
            <a:picLocks noGrp="1" noChangeAspect="1"/>
          </p:cNvPicPr>
          <p:nvPr>
            <p:ph idx="1"/>
          </p:nvPr>
        </p:nvPicPr>
        <p:blipFill>
          <a:blip r:embed="rId2"/>
          <a:srcRect t="-16977" b="-16977"/>
          <a:stretch>
            <a:fillRect/>
          </a:stretch>
        </p:blipFill>
        <p:spPr>
          <a:xfrm>
            <a:off x="1239864" y="1322476"/>
            <a:ext cx="7693824" cy="49259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/>
              <a:t>Malha urbana de 1930 ?</a:t>
            </a:r>
            <a:endParaRPr lang="pt-BR" sz="2800" b="1" dirty="0"/>
          </a:p>
        </p:txBody>
      </p:sp>
      <p:pic>
        <p:nvPicPr>
          <p:cNvPr id="11" name="Picture 10" descr="RoadNetwork1841-19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84" y="1194339"/>
            <a:ext cx="4746738" cy="5170429"/>
          </a:xfrm>
          <a:prstGeom prst="rect">
            <a:avLst/>
          </a:prstGeom>
        </p:spPr>
      </p:pic>
      <p:pic>
        <p:nvPicPr>
          <p:cNvPr id="4" name="Picture 3" descr="1930-mapa-sara-bras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859" y="1504262"/>
            <a:ext cx="2895829" cy="4059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/>
              <a:t>MDC e OSM ?</a:t>
            </a:r>
            <a:endParaRPr lang="pt-BR" sz="2800" b="1" dirty="0"/>
          </a:p>
        </p:txBody>
      </p:sp>
      <p:pic>
        <p:nvPicPr>
          <p:cNvPr id="6" name="Content Placeholder 5" descr="SAO_1881_BuiltArea.tif"/>
          <p:cNvPicPr>
            <a:picLocks noGrp="1" noChangeAspect="1"/>
          </p:cNvPicPr>
          <p:nvPr>
            <p:ph idx="1"/>
          </p:nvPr>
        </p:nvPicPr>
        <p:blipFill>
          <a:blip r:embed="rId2"/>
          <a:srcRect l="-26242" r="-26242"/>
          <a:stretch>
            <a:fillRect/>
          </a:stretch>
        </p:blipFill>
        <p:spPr>
          <a:xfrm>
            <a:off x="-218950" y="1417638"/>
            <a:ext cx="7854700" cy="5028924"/>
          </a:xfrm>
        </p:spPr>
      </p:pic>
      <p:pic>
        <p:nvPicPr>
          <p:cNvPr id="8" name="Picture 7" descr="MDC_centr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160" y="677485"/>
            <a:ext cx="1904589" cy="2905458"/>
          </a:xfrm>
          <a:prstGeom prst="rect">
            <a:avLst/>
          </a:prstGeom>
        </p:spPr>
      </p:pic>
      <p:pic>
        <p:nvPicPr>
          <p:cNvPr id="5" name="Picture 4" descr="OSM_cent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236" y="3930736"/>
            <a:ext cx="2299199" cy="257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/>
              <a:t>Atlas Histórico de São Paulo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1890 - 1930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844422"/>
            <a:ext cx="7498080" cy="44039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800" dirty="0" smtClean="0"/>
              <a:t>O </a:t>
            </a:r>
            <a:r>
              <a:rPr lang="pt-BR" sz="2800" dirty="0" smtClean="0"/>
              <a:t>Atlas apresenta o crescimento urbano de São Paulo em um período de intensa transformação, quando a vila colonial se torna o embrião de uma das maiores metrópoles do mundo. </a:t>
            </a:r>
          </a:p>
          <a:p>
            <a:pPr marL="0" indent="0" algn="just">
              <a:buFontTx/>
              <a:buChar char="•"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A representação cartográfica da evolução da malha urbana facilita o entendimento de um processo que ainda continua no presente, o da segregação sócio - espacial.</a:t>
            </a:r>
          </a:p>
          <a:p>
            <a:pPr marL="0" indent="0" algn="just">
              <a:buNone/>
            </a:pPr>
            <a:endParaRPr lang="en-GB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6600"/>
                    </a14:imgEffect>
                    <a14:imgEffect>
                      <a14:brightnessContrast bright="-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76" y="3881714"/>
            <a:ext cx="3337877" cy="2176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1123" y="3147412"/>
            <a:ext cx="6767987" cy="56925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pt-BR" sz="3000" b="1" dirty="0" smtClean="0">
                <a:solidFill>
                  <a:srgbClr val="FF0000"/>
                </a:solidFill>
              </a:rPr>
              <a:t>AN HISTORIC ATLAS OF SAO PAULO</a:t>
            </a:r>
          </a:p>
        </p:txBody>
      </p:sp>
      <p:sp>
        <p:nvSpPr>
          <p:cNvPr id="4" name="Rectangle 3"/>
          <p:cNvSpPr/>
          <p:nvPr/>
        </p:nvSpPr>
        <p:spPr>
          <a:xfrm>
            <a:off x="4904176" y="6095960"/>
            <a:ext cx="1903430" cy="4924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pt-BR" sz="1500" dirty="0"/>
              <a:t>Ladeira São </a:t>
            </a:r>
            <a:r>
              <a:rPr lang="pt-BR" sz="1500" dirty="0" smtClean="0"/>
              <a:t>João 1890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100" dirty="0" smtClean="0"/>
              <a:t>DPH Photographic Archives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601882" y="1015926"/>
            <a:ext cx="5906469" cy="199043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PAULICEIA DESVAIRADA </a:t>
            </a:r>
            <a:endParaRPr lang="en-GB" sz="6000" b="1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7795" y="6226759"/>
            <a:ext cx="2933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Historic Atlas of Sao </a:t>
            </a:r>
            <a:r>
              <a:rPr lang="en-US" sz="900" dirty="0"/>
              <a:t> </a:t>
            </a:r>
            <a:r>
              <a:rPr lang="en-US" sz="900" dirty="0" smtClean="0"/>
              <a:t>Paulo. </a:t>
            </a:r>
            <a:r>
              <a:rPr lang="en-US" sz="900" dirty="0"/>
              <a:t>Front cover. </a:t>
            </a:r>
            <a:r>
              <a:rPr lang="en-US" sz="900" dirty="0" smtClean="0"/>
              <a:t>Gloria </a:t>
            </a:r>
            <a:r>
              <a:rPr lang="en-US" sz="900" dirty="0" err="1"/>
              <a:t>Lanci</a:t>
            </a:r>
            <a:r>
              <a:rPr lang="en-US" sz="900" dirty="0"/>
              <a:t>, </a:t>
            </a:r>
            <a:r>
              <a:rPr lang="en-US" sz="900" dirty="0" smtClean="0"/>
              <a:t>2012</a:t>
            </a:r>
            <a:endParaRPr lang="en-GB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28" y="1371600"/>
            <a:ext cx="3571772" cy="24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lid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14" y="1371600"/>
            <a:ext cx="3571772" cy="24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lid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28" y="4043081"/>
            <a:ext cx="3571770" cy="2472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lide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014" y="4043081"/>
            <a:ext cx="3571772" cy="24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PAULICEIA DESVAIRADA</a:t>
            </a:r>
            <a:br>
              <a:rPr lang="en-GB" sz="36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AN HISTORIC ATLAS OF SAO PAULO</a:t>
            </a:r>
            <a:r>
              <a:rPr lang="en-GB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48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4628" y="6528074"/>
            <a:ext cx="31357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Historic Atlas of Sao Paulo. Content extracts. Gloria </a:t>
            </a:r>
            <a:r>
              <a:rPr lang="en-US" sz="900" dirty="0" err="1"/>
              <a:t>Lanci</a:t>
            </a:r>
            <a:r>
              <a:rPr lang="en-US" sz="900" dirty="0"/>
              <a:t>, </a:t>
            </a:r>
            <a:r>
              <a:rPr lang="en-US" sz="900" dirty="0" smtClean="0"/>
              <a:t>2012</a:t>
            </a:r>
            <a:endParaRPr lang="en-GB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Fontes dos mapas históricos</a:t>
            </a:r>
            <a:endParaRPr lang="en-US" b="1" dirty="0"/>
          </a:p>
        </p:txBody>
      </p:sp>
      <p:pic>
        <p:nvPicPr>
          <p:cNvPr id="4" name="Content Placeholder 3" descr="Informativo do Arquivo Histórico Municipal Washington Luís - Número 20 - set:out.2008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60533" r="-60533"/>
              <a:stretch>
                <a:fillRect/>
              </a:stretch>
            </p:blipFill>
          </mc:Choice>
          <mc:Fallback>
            <p:blipFill>
              <a:blip r:embed="rId3"/>
              <a:srcRect l="-60533" r="-60533"/>
              <a:stretch>
                <a:fillRect/>
              </a:stretch>
            </p:blipFill>
          </mc:Fallback>
        </mc:AlternateContent>
        <p:spPr>
          <a:xfrm>
            <a:off x="-818623" y="1417638"/>
            <a:ext cx="8497327" cy="5440362"/>
          </a:xfrm>
        </p:spPr>
      </p:pic>
      <p:pic>
        <p:nvPicPr>
          <p:cNvPr id="5" name="Picture 4" descr="Map_SaoPaulo_18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640" y="1417638"/>
            <a:ext cx="3168744" cy="2428362"/>
          </a:xfrm>
          <a:prstGeom prst="rect">
            <a:avLst/>
          </a:prstGeom>
        </p:spPr>
      </p:pic>
      <p:pic>
        <p:nvPicPr>
          <p:cNvPr id="6" name="Picture 5" descr="Map_SaoPaulo_18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421" y="4185875"/>
            <a:ext cx="3231963" cy="2263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35608" y="5336730"/>
            <a:ext cx="376577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 smtClean="0"/>
              <a:t>Arquivo Histórico do Município de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Fontes dos mapas históricos</a:t>
            </a:r>
            <a:endParaRPr lang="en-US" b="1" dirty="0"/>
          </a:p>
        </p:txBody>
      </p:sp>
      <p:pic>
        <p:nvPicPr>
          <p:cNvPr id="9" name="Content Placeholder 8" descr="Histórico Demográfico do Município de São Paulo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60533" r="-60533"/>
              <a:stretch>
                <a:fillRect/>
              </a:stretch>
            </p:blipFill>
          </mc:Choice>
          <mc:Fallback>
            <p:blipFill>
              <a:blip r:embed="rId3"/>
              <a:srcRect l="-60533" r="-60533"/>
              <a:stretch>
                <a:fillRect/>
              </a:stretch>
            </p:blipFill>
          </mc:Fallback>
        </mc:AlternateContent>
        <p:spPr>
          <a:xfrm>
            <a:off x="-543265" y="1447800"/>
            <a:ext cx="7498080" cy="5001100"/>
          </a:xfrm>
        </p:spPr>
      </p:pic>
      <p:sp>
        <p:nvSpPr>
          <p:cNvPr id="7" name="Rectangle 6"/>
          <p:cNvSpPr/>
          <p:nvPr/>
        </p:nvSpPr>
        <p:spPr>
          <a:xfrm>
            <a:off x="1435607" y="5798395"/>
            <a:ext cx="74980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 smtClean="0"/>
              <a:t>Secretaria de Desenvolvimento Urbano – PMSP</a:t>
            </a:r>
          </a:p>
        </p:txBody>
      </p:sp>
      <p:pic>
        <p:nvPicPr>
          <p:cNvPr id="10" name="Picture 9" descr="Map_SaoPaulo_19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980" y="1908022"/>
            <a:ext cx="3833708" cy="3428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Mapa</a:t>
            </a:r>
            <a:r>
              <a:rPr lang="en-US" b="1" dirty="0" smtClean="0"/>
              <a:t> Digital </a:t>
            </a:r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err="1" smtClean="0"/>
              <a:t>Cidade</a:t>
            </a:r>
            <a:endParaRPr lang="en-US" b="1" dirty="0"/>
          </a:p>
        </p:txBody>
      </p:sp>
      <p:pic>
        <p:nvPicPr>
          <p:cNvPr id="4" name="Content Placeholder 3" descr="SAO_1841_300dpi.tif"/>
          <p:cNvPicPr>
            <a:picLocks noGrp="1" noChangeAspect="1"/>
          </p:cNvPicPr>
          <p:nvPr>
            <p:ph idx="1"/>
          </p:nvPr>
        </p:nvPicPr>
        <p:blipFill>
          <a:blip r:embed="rId2"/>
          <a:srcRect t="-8893" b="-889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435608" y="5925234"/>
            <a:ext cx="6647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hlinkClick r:id="rId3"/>
              </a:rPr>
              <a:t>http://www3.prefeitura.sp.gov.br/DU0107_MDC/paginaspublicas/index.aspx</a:t>
            </a:r>
            <a:endParaRPr lang="en-GB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7" y="274638"/>
            <a:ext cx="7416941" cy="11430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Football, tramways and the birth of a Brazilian metropolis:  the British presence in Sao Paulo 1890 - 1930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608" y="3174825"/>
            <a:ext cx="7037816" cy="24973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sz="2323" dirty="0" smtClean="0"/>
              <a:t>Objetivos</a:t>
            </a:r>
          </a:p>
          <a:p>
            <a:pPr marL="0" indent="0" algn="just">
              <a:buNone/>
            </a:pPr>
            <a:endParaRPr lang="en-GB" sz="2323" dirty="0" smtClean="0"/>
          </a:p>
          <a:p>
            <a:pPr lvl="0" algn="just"/>
            <a:r>
              <a:rPr lang="pt-BR" sz="2323" dirty="0" smtClean="0"/>
              <a:t>identificar e quantificar a comunidade britânica e suas ligações com diferentes grupos sociais através de relações familiares, de trabalho e de socialização</a:t>
            </a:r>
          </a:p>
          <a:p>
            <a:pPr lvl="0" algn="just">
              <a:buNone/>
            </a:pPr>
            <a:endParaRPr lang="en-GB" sz="2323" dirty="0" smtClean="0"/>
          </a:p>
          <a:p>
            <a:pPr algn="just"/>
            <a:r>
              <a:rPr lang="pt-BR" sz="2323" dirty="0" smtClean="0"/>
              <a:t>mapear lugares relacionados a essa comunidades – suas residências, locais de trabalho, clubes privados, associações culturais – analisando sua localização e os padrões de distribuição ao longo do período</a:t>
            </a:r>
            <a:endParaRPr lang="en-GB" sz="2323" dirty="0" smtClean="0"/>
          </a:p>
          <a:p>
            <a:pPr>
              <a:buNone/>
            </a:pPr>
            <a:endParaRPr lang="pt-BR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35608" y="1889777"/>
            <a:ext cx="7037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pt-BR" dirty="0" smtClean="0">
                <a:solidFill>
                  <a:prstClr val="black"/>
                </a:solidFill>
              </a:rPr>
              <a:t>A pesquisa tem como objetivo investigar as relações entre </a:t>
            </a:r>
            <a:r>
              <a:rPr lang="pt-BR" b="1" dirty="0" smtClean="0">
                <a:solidFill>
                  <a:prstClr val="black"/>
                </a:solidFill>
              </a:rPr>
              <a:t>desenvolvimento urbano </a:t>
            </a:r>
            <a:r>
              <a:rPr lang="pt-BR" dirty="0" smtClean="0">
                <a:solidFill>
                  <a:prstClr val="black"/>
                </a:solidFill>
              </a:rPr>
              <a:t>e </a:t>
            </a:r>
            <a:r>
              <a:rPr lang="pt-BR" b="1" dirty="0" smtClean="0">
                <a:solidFill>
                  <a:prstClr val="black"/>
                </a:solidFill>
              </a:rPr>
              <a:t>futebol </a:t>
            </a:r>
            <a:r>
              <a:rPr lang="pt-BR" dirty="0" smtClean="0">
                <a:solidFill>
                  <a:prstClr val="black"/>
                </a:solidFill>
              </a:rPr>
              <a:t>e como idéias de progresso, modernidade e civilidade permeiam ambos os processos.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460" y="274638"/>
            <a:ext cx="7487701" cy="11430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Football, tramways and the birth of a Brazilian metropolis: the British presence in Sao Paulo 1890 - 1930</a:t>
            </a:r>
            <a:endParaRPr lang="en-US" sz="2000" b="1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14374" y="2663918"/>
          <a:ext cx="4257626" cy="304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Document" r:id="rId3" imgW="5486400" imgH="3924300" progId="Word.Document.12">
                  <p:link updateAutomatic="1"/>
                </p:oleObj>
              </mc:Choice>
              <mc:Fallback>
                <p:oleObj name="Document" r:id="rId3" imgW="5486400" imgH="39243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74" y="2663918"/>
                        <a:ext cx="4257626" cy="304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Content Placeholder 3" descr="SAO_1841to1924_Footypitches.jpg"/>
          <p:cNvPicPr>
            <a:picLocks noGrp="1" noChangeAspect="1"/>
          </p:cNvPicPr>
          <p:nvPr>
            <p:ph idx="1"/>
          </p:nvPr>
        </p:nvPicPr>
        <p:blipFill>
          <a:blip r:embed="rId5"/>
          <a:srcRect l="-5218" r="-5218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014428" y="6127892"/>
            <a:ext cx="6357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Map developed by Gloria </a:t>
            </a:r>
            <a:r>
              <a:rPr lang="en-US" sz="900" dirty="0" err="1"/>
              <a:t>Lanci</a:t>
            </a:r>
            <a:r>
              <a:rPr lang="en-US" sz="900" dirty="0"/>
              <a:t>, 2013. </a:t>
            </a:r>
            <a:r>
              <a:rPr lang="en-GB" sz="900" dirty="0"/>
              <a:t>Source for the base map: </a:t>
            </a:r>
            <a:r>
              <a:rPr lang="en-GB" sz="900" dirty="0" err="1"/>
              <a:t>Mapa</a:t>
            </a:r>
            <a:r>
              <a:rPr lang="en-GB" sz="900" dirty="0"/>
              <a:t> Digital da </a:t>
            </a:r>
            <a:r>
              <a:rPr lang="en-GB" sz="900" dirty="0" err="1"/>
              <a:t>Cidade</a:t>
            </a:r>
            <a:r>
              <a:rPr lang="en-GB" sz="900" dirty="0"/>
              <a:t>, </a:t>
            </a:r>
            <a:r>
              <a:rPr lang="en-GB" sz="900" dirty="0" err="1"/>
              <a:t>Prefeitura</a:t>
            </a:r>
            <a:r>
              <a:rPr lang="en-GB" sz="900" dirty="0"/>
              <a:t> do </a:t>
            </a:r>
            <a:r>
              <a:rPr lang="en-GB" sz="900" dirty="0" err="1"/>
              <a:t>Município</a:t>
            </a:r>
            <a:r>
              <a:rPr lang="en-GB" sz="900" dirty="0"/>
              <a:t> de São Paulo, 2012</a:t>
            </a:r>
            <a:endParaRPr lang="en-GB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244</TotalTime>
  <Words>312</Words>
  <Application>Microsoft Office PowerPoint</Application>
  <PresentationFormat>On-screen Show (4:3)</PresentationFormat>
  <Paragraphs>31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Inkwell</vt:lpstr>
      <vt:lpstr>Solstice</vt:lpstr>
      <vt:lpstr>???</vt:lpstr>
      <vt:lpstr>Atlas Histórico de São Paulo 1890 - 1930</vt:lpstr>
      <vt:lpstr>Atlas Histórico de São Paulo 1890 - 1930</vt:lpstr>
      <vt:lpstr>PowerPoint Presentation</vt:lpstr>
      <vt:lpstr>PAULICEIA DESVAIRADA AN HISTORIC ATLAS OF SAO PAULO  </vt:lpstr>
      <vt:lpstr>Fontes dos mapas históricos</vt:lpstr>
      <vt:lpstr>Fontes dos mapas históricos</vt:lpstr>
      <vt:lpstr>Mapa Digital da Cidade</vt:lpstr>
      <vt:lpstr>Football, tramways and the birth of a Brazilian metropolis:  the British presence in Sao Paulo 1890 - 1930</vt:lpstr>
      <vt:lpstr>Football, tramways and the birth of a Brazilian metropolis: the British presence in Sao Paulo 1890 - 1930</vt:lpstr>
      <vt:lpstr>Open Street Map</vt:lpstr>
      <vt:lpstr>Malha urbana de 1930 ?</vt:lpstr>
      <vt:lpstr>MDC e OSM ?</vt:lpstr>
    </vt:vector>
  </TitlesOfParts>
  <Company>uwe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Histórico de São Paulo 1890 - 1930</dc:title>
  <dc:creator>gloria lanci</dc:creator>
  <cp:lastModifiedBy>Gloria Lanci</cp:lastModifiedBy>
  <cp:revision>14</cp:revision>
  <dcterms:created xsi:type="dcterms:W3CDTF">2013-06-18T23:49:11Z</dcterms:created>
  <dcterms:modified xsi:type="dcterms:W3CDTF">2013-08-21T09:51:22Z</dcterms:modified>
</cp:coreProperties>
</file>