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62" r:id="rId4"/>
    <p:sldId id="261" r:id="rId5"/>
    <p:sldId id="259" r:id="rId6"/>
    <p:sldId id="264" r:id="rId7"/>
    <p:sldId id="265" r:id="rId8"/>
    <p:sldId id="266" r:id="rId9"/>
    <p:sldId id="268" r:id="rId10"/>
    <p:sldId id="267" r:id="rId11"/>
    <p:sldId id="273" r:id="rId12"/>
    <p:sldId id="269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2" autoAdjust="0"/>
    <p:restoredTop sz="94660"/>
  </p:normalViewPr>
  <p:slideViewPr>
    <p:cSldViewPr>
      <p:cViewPr varScale="1">
        <p:scale>
          <a:sx n="50" d="100"/>
          <a:sy n="50" d="100"/>
        </p:scale>
        <p:origin x="-12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7873E7E-9D50-47F6-AE2C-2782D4CFFD0F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A4F515F-EF8B-4B41-B296-5917AA7686C4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44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938D4EB-9B9F-44C6-B69C-09FC767809C6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D004CCE-4B25-4FA9-9943-060FCDE2CA80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6726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4AA0481-8C79-49A8-A7DC-E5C282CC8D3B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B0D6DC2-4125-45E9-9F81-814FE927A4BD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69685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2155"/>
            <a:ext cx="8229600" cy="1143000"/>
          </a:xfrm>
          <a:prstGeom prst="rect">
            <a:avLst/>
          </a:prstGeom>
        </p:spPr>
        <p:txBody>
          <a:bodyPr vert="horz"/>
          <a:lstStyle>
            <a:lvl1pPr algn="l">
              <a:defRPr sz="4000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9867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350" y="2292350"/>
            <a:ext cx="2273300" cy="227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B038070D-E30F-4722-9238-D651D3E162C1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24F3BA6-C4B6-4756-9243-EC53D0B19D2A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318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697ADEF-3E54-4603-B5C6-0A21576A46A2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523618D-2C24-4C1B-A7EC-DDEFD4963EB4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8155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C59B5F51-ED05-4758-B03C-1ED7436ACBFA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19C8016-671F-4B4C-A7AF-AE0ED06BA4F2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54184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6734DE8-5CDB-4308-81D1-853092AEE019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221CF7B-280F-4FA2-A36E-BD7A917224C2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30957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0CAADAB-0BD7-48EA-B0D6-4B148F86D7DF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ED6848D-CCBF-40DD-BCF3-3F0D74A376C8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18501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CBA4D95-6BB7-40FA-B0AA-9B1F78C70DB1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DB6E1BA-2EBB-4B03-AEB1-331BECED0993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2075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BF0866A-F877-4EC6-8028-B489DB5B50D0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DC915AB-AFF5-4389-B620-85BB39A76811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0401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34EFB60-D76E-4652-89E1-8EE662522F9F}" type="datetimeFigureOut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ea typeface="ＭＳ Ｐゴシック" pitchFamily="65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F1C84D8-1AD8-46F6-9FCD-950CC8E19CF8}" type="slidenum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3948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16063" y="6184900"/>
            <a:ext cx="7640637" cy="673100"/>
          </a:xfrm>
          <a:prstGeom prst="rect">
            <a:avLst/>
          </a:prstGeom>
          <a:gradFill flip="none" rotWithShape="1">
            <a:gsLst>
              <a:gs pos="1600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IE">
              <a:solidFill>
                <a:prstClr val="white"/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1 Header</a:t>
            </a:r>
          </a:p>
          <a:p>
            <a:pPr lvl="0"/>
            <a:endParaRPr lang="en-US" smtClean="0"/>
          </a:p>
          <a:p>
            <a:pPr lvl="0"/>
            <a:r>
              <a:rPr lang="en-US" smtClean="0"/>
              <a:t>Sub Header</a:t>
            </a:r>
          </a:p>
        </p:txBody>
      </p:sp>
      <p:pic>
        <p:nvPicPr>
          <p:cNvPr id="4" name="Picture 3" descr="Planning_logo_bottom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22900"/>
            <a:ext cx="1517650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56700" cy="368300"/>
          </a:xfrm>
          <a:prstGeom prst="rect">
            <a:avLst/>
          </a:prstGeom>
          <a:solidFill>
            <a:srgbClr val="09407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8" descr="Planning_logo_top.jp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1516063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825" y="6145213"/>
            <a:ext cx="515938" cy="72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488" y="6137275"/>
            <a:ext cx="757237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11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6145213"/>
            <a:ext cx="78422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881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nce.carmichael@uwe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Laurence.carmichael@uwe.ac.u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785864"/>
          </a:xfrm>
        </p:spPr>
        <p:txBody>
          <a:bodyPr/>
          <a:lstStyle/>
          <a:p>
            <a:pPr>
              <a:defRPr/>
            </a:pPr>
            <a:endParaRPr lang="en-IE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58417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100" dirty="0" smtClean="0">
                <a:latin typeface="Baskerville Old Face" pitchFamily="18" charset="0"/>
              </a:rPr>
              <a:t/>
            </a:r>
            <a:br>
              <a:rPr lang="en-GB" sz="3100" dirty="0" smtClean="0">
                <a:latin typeface="Baskerville Old Face" pitchFamily="18" charset="0"/>
              </a:rPr>
            </a:br>
            <a:r>
              <a:rPr lang="en-GB" sz="3100" b="1" dirty="0" smtClean="0">
                <a:latin typeface="Baskerville Old Face" pitchFamily="18" charset="0"/>
              </a:rPr>
              <a:t>Educating Planners for the New </a:t>
            </a:r>
            <a:r>
              <a:rPr lang="en-GB" sz="3100" b="1" dirty="0" smtClean="0">
                <a:latin typeface="Baskerville Old Face" pitchFamily="18" charset="0"/>
              </a:rPr>
              <a:t>Challenges </a:t>
            </a:r>
            <a:r>
              <a:rPr lang="en-GB" sz="3100" b="1" dirty="0" smtClean="0">
                <a:latin typeface="Baskerville Old Face" pitchFamily="18" charset="0"/>
              </a:rPr>
              <a:t>of Sustainability, Knowledge and Governance: Report from a EU/US Exploratory Collaborative Project in Planning Education</a:t>
            </a:r>
            <a:br>
              <a:rPr lang="en-GB" sz="3100" b="1" dirty="0" smtClean="0">
                <a:latin typeface="Baskerville Old Face" pitchFamily="18" charset="0"/>
              </a:rPr>
            </a:br>
            <a:r>
              <a:rPr lang="en-US" sz="3100" dirty="0" smtClean="0">
                <a:latin typeface="Baskerville Old Face" pitchFamily="18" charset="0"/>
              </a:rPr>
              <a:t/>
            </a:r>
            <a:br>
              <a:rPr lang="en-US" sz="3100" dirty="0" smtClean="0">
                <a:latin typeface="Baskerville Old Face" pitchFamily="18" charset="0"/>
              </a:rPr>
            </a:br>
            <a:r>
              <a:rPr lang="en-US" sz="3100" dirty="0" smtClean="0">
                <a:latin typeface="Baskerville Old Face" pitchFamily="18" charset="0"/>
              </a:rPr>
              <a:t/>
            </a:r>
            <a:br>
              <a:rPr lang="en-US" sz="3100" dirty="0" smtClean="0">
                <a:latin typeface="Baskerville Old Face" pitchFamily="18" charset="0"/>
              </a:rPr>
            </a:br>
            <a:r>
              <a:rPr lang="en-US" sz="3100" dirty="0" smtClean="0">
                <a:latin typeface="Baskerville Old Face" pitchFamily="18" charset="0"/>
              </a:rPr>
              <a:t/>
            </a:r>
            <a:br>
              <a:rPr lang="en-US" sz="3100" dirty="0" smtClean="0">
                <a:latin typeface="Baskerville Old Face" pitchFamily="18" charset="0"/>
              </a:rPr>
            </a:br>
            <a:r>
              <a:rPr lang="en-US" sz="2200" dirty="0" smtClean="0">
                <a:latin typeface="Baskerville Old Face" pitchFamily="18" charset="0"/>
              </a:rPr>
              <a:t>Laurence Carmichael</a:t>
            </a:r>
            <a:br>
              <a:rPr lang="en-US" sz="2200" dirty="0" smtClean="0">
                <a:latin typeface="Baskerville Old Face" pitchFamily="18" charset="0"/>
              </a:rPr>
            </a:br>
            <a:r>
              <a:rPr lang="en-US" sz="2200" dirty="0" smtClean="0">
                <a:latin typeface="Baskerville Old Face" pitchFamily="18" charset="0"/>
              </a:rPr>
              <a:t>WHO Collaborating Centre for Healthy Urban Environments</a:t>
            </a:r>
            <a:r>
              <a:rPr lang="en-US" sz="2200" dirty="0" smtClean="0">
                <a:latin typeface="Baskerville Old Face" pitchFamily="18" charset="0"/>
              </a:rPr>
              <a:t/>
            </a:r>
            <a:br>
              <a:rPr lang="en-US" sz="2200" dirty="0" smtClean="0">
                <a:latin typeface="Baskerville Old Face" pitchFamily="18" charset="0"/>
              </a:rPr>
            </a:br>
            <a:r>
              <a:rPr lang="en-US" sz="2200" dirty="0" smtClean="0">
                <a:latin typeface="Baskerville Old Face" pitchFamily="18" charset="0"/>
              </a:rPr>
              <a:t>University of the West of England, Bristol, UK</a:t>
            </a:r>
            <a:br>
              <a:rPr lang="en-US" sz="2200" dirty="0" smtClean="0">
                <a:latin typeface="Baskerville Old Face" pitchFamily="18" charset="0"/>
              </a:rPr>
            </a:br>
            <a:r>
              <a:rPr lang="en-US" sz="2200" dirty="0" smtClean="0">
                <a:latin typeface="Baskerville Old Face" pitchFamily="18" charset="0"/>
                <a:hlinkClick r:id="rId2"/>
              </a:rPr>
              <a:t>Laurence.carmichael@uwe.ac.uk</a:t>
            </a:r>
            <a:r>
              <a:rPr lang="en-US" sz="2200" dirty="0" smtClean="0">
                <a:latin typeface="Baskerville Old Face" pitchFamily="18" charset="0"/>
              </a:rPr>
              <a:t> </a:t>
            </a:r>
            <a:endParaRPr lang="fr-FR" sz="22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923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Conclusion  on PLAN-ED </a:t>
            </a: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 - II</a:t>
            </a:r>
            <a:endParaRPr lang="fr-FR" sz="3600" b="1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How </a:t>
            </a:r>
            <a:r>
              <a:rPr lang="en-GB" sz="2400" dirty="0">
                <a:latin typeface="Baskerville Old Face" pitchFamily="18" charset="0"/>
              </a:rPr>
              <a:t>can we ensure that our graduates leave with more than a toolbox of analytical and presentational </a:t>
            </a:r>
            <a:r>
              <a:rPr lang="en-GB" sz="2400" dirty="0" smtClean="0">
                <a:latin typeface="Baskerville Old Face" pitchFamily="18" charset="0"/>
              </a:rPr>
              <a:t>abilities</a:t>
            </a:r>
            <a:r>
              <a:rPr lang="en-GB" sz="2400" dirty="0">
                <a:latin typeface="Baskerville Old Face" pitchFamily="18" charset="0"/>
              </a:rPr>
              <a:t>?</a:t>
            </a: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>
                <a:latin typeface="Baskerville Old Face" pitchFamily="18" charset="0"/>
              </a:rPr>
              <a:t>H</a:t>
            </a:r>
            <a:r>
              <a:rPr lang="en-GB" sz="2400" dirty="0" smtClean="0">
                <a:latin typeface="Baskerville Old Face" pitchFamily="18" charset="0"/>
              </a:rPr>
              <a:t>ow </a:t>
            </a:r>
            <a:r>
              <a:rPr lang="en-GB" sz="2400" dirty="0">
                <a:latin typeface="Baskerville Old Face" pitchFamily="18" charset="0"/>
              </a:rPr>
              <a:t>can we connect them to the values of the field and making them more effective idealists? </a:t>
            </a: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What </a:t>
            </a:r>
            <a:r>
              <a:rPr lang="en-GB" sz="2400" dirty="0">
                <a:latin typeface="Baskerville Old Face" pitchFamily="18" charset="0"/>
              </a:rPr>
              <a:t>is the appropriate balance between structure and </a:t>
            </a:r>
            <a:r>
              <a:rPr lang="en-GB" sz="2400" dirty="0" err="1">
                <a:latin typeface="Baskerville Old Face" pitchFamily="18" charset="0"/>
              </a:rPr>
              <a:t>interdisciplinarity</a:t>
            </a:r>
            <a:r>
              <a:rPr lang="en-GB" sz="2400" dirty="0">
                <a:latin typeface="Baskerville Old Face" pitchFamily="18" charset="0"/>
              </a:rPr>
              <a:t>? </a:t>
            </a: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Are </a:t>
            </a:r>
            <a:r>
              <a:rPr lang="en-GB" sz="2400" dirty="0">
                <a:latin typeface="Baskerville Old Face" pitchFamily="18" charset="0"/>
              </a:rPr>
              <a:t>we teaching practice or research? </a:t>
            </a: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Are </a:t>
            </a:r>
            <a:r>
              <a:rPr lang="en-GB" sz="2400" dirty="0">
                <a:latin typeface="Baskerville Old Face" pitchFamily="18" charset="0"/>
              </a:rPr>
              <a:t>we promoting bureaucracy or advancing a progressive agenda? </a:t>
            </a:r>
            <a:r>
              <a:rPr lang="en-GB" sz="2400" dirty="0" smtClean="0">
                <a:latin typeface="Baskerville Old Face" pitchFamily="18" charset="0"/>
              </a:rPr>
              <a:t> </a:t>
            </a:r>
            <a:endParaRPr lang="fr-FR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612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296143"/>
          </a:xfrm>
        </p:spPr>
        <p:txBody>
          <a:bodyPr/>
          <a:lstStyle/>
          <a:p>
            <a:r>
              <a:rPr lang="en-GB" sz="3600" b="1" dirty="0" smtClean="0">
                <a:latin typeface="Baskerville Old Face" pitchFamily="18" charset="0"/>
              </a:rPr>
              <a:t>Conclusion on Atlantis</a:t>
            </a:r>
            <a:endParaRPr lang="fr-FR" sz="3600" b="1" dirty="0">
              <a:latin typeface="Baskerville Old Face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7376864" cy="3937992"/>
          </a:xfrm>
        </p:spPr>
        <p:txBody>
          <a:bodyPr/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1"/>
                </a:solidFill>
                <a:latin typeface="Baskerville Old Face" pitchFamily="18" charset="0"/>
              </a:rPr>
              <a:t>Different targets for scientific and social science subjects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GB" sz="2400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1"/>
                </a:solidFill>
                <a:latin typeface="Baskerville Old Face" pitchFamily="18" charset="0"/>
              </a:rPr>
              <a:t>Consider structure of Higher Education in different contexts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GB" sz="2400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1"/>
                </a:solidFill>
                <a:latin typeface="Baskerville Old Face" pitchFamily="18" charset="0"/>
              </a:rPr>
              <a:t>Move away from market driven </a:t>
            </a:r>
            <a:r>
              <a:rPr lang="en-GB" sz="2400" dirty="0" smtClean="0">
                <a:solidFill>
                  <a:schemeClr val="tx1"/>
                </a:solidFill>
                <a:latin typeface="Baskerville Old Face" pitchFamily="18" charset="0"/>
              </a:rPr>
              <a:t>rationale</a:t>
            </a:r>
            <a:endParaRPr lang="en-GB" sz="2400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en-GB" sz="2400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sz="2400" dirty="0" smtClean="0">
                <a:solidFill>
                  <a:schemeClr val="tx1"/>
                </a:solidFill>
                <a:latin typeface="Baskerville Old Face" pitchFamily="18" charset="0"/>
              </a:rPr>
              <a:t>At least introduce sustainability targets</a:t>
            </a:r>
            <a:endParaRPr lang="fr-FR" sz="24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375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GB" sz="4000" dirty="0" smtClean="0">
                <a:latin typeface="Baskerville Old Face" pitchFamily="18" charset="0"/>
              </a:rPr>
              <a:t>                       Thank you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>
              <a:latin typeface="Baskerville Old Face" pitchFamily="18" charset="0"/>
              <a:hlinkClick r:id="rId2"/>
            </a:endParaRPr>
          </a:p>
          <a:p>
            <a:pPr marL="0" indent="0" algn="ctr">
              <a:buNone/>
            </a:pPr>
            <a:r>
              <a:rPr lang="en-GB" dirty="0" smtClean="0">
                <a:latin typeface="Baskerville Old Face" pitchFamily="18" charset="0"/>
                <a:hlinkClick r:id="rId2"/>
              </a:rPr>
              <a:t>Laurence.carmichael@uwe.ac.uk</a:t>
            </a:r>
            <a:endParaRPr lang="en-GB" dirty="0" smtClean="0">
              <a:latin typeface="Baskerville Old Face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8034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Content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4294967295"/>
          </p:nvPr>
        </p:nvSpPr>
        <p:spPr>
          <a:xfrm>
            <a:off x="251520" y="1916113"/>
            <a:ext cx="8712968" cy="3722687"/>
          </a:xfrm>
        </p:spPr>
        <p:txBody>
          <a:bodyPr/>
          <a:lstStyle/>
          <a:p>
            <a:pPr marL="457200" indent="-457200">
              <a:buFont typeface="Wingdings" pitchFamily="2" charset="2"/>
              <a:buChar char="q"/>
            </a:pPr>
            <a:r>
              <a:rPr lang="fr-FR" dirty="0" smtClean="0">
                <a:latin typeface="Baskerville Old Face" pitchFamily="18" charset="0"/>
              </a:rPr>
              <a:t>Atlantis Programme </a:t>
            </a:r>
            <a:r>
              <a:rPr lang="fr-FR" dirty="0">
                <a:latin typeface="Baskerville Old Face" pitchFamily="18" charset="0"/>
              </a:rPr>
              <a:t>and </a:t>
            </a:r>
            <a:r>
              <a:rPr lang="fr-FR" dirty="0" smtClean="0">
                <a:latin typeface="Baskerville Old Face" pitchFamily="18" charset="0"/>
              </a:rPr>
              <a:t>Plan-Ed </a:t>
            </a:r>
            <a:r>
              <a:rPr lang="fr-FR" dirty="0" err="1" smtClean="0">
                <a:latin typeface="Baskerville Old Face" pitchFamily="18" charset="0"/>
              </a:rPr>
              <a:t>project</a:t>
            </a:r>
            <a:r>
              <a:rPr lang="fr-FR" dirty="0">
                <a:latin typeface="Baskerville Old Face" pitchFamily="18" charset="0"/>
              </a:rPr>
              <a:t>: </a:t>
            </a:r>
            <a:r>
              <a:rPr lang="fr-FR" dirty="0" err="1" smtClean="0">
                <a:latin typeface="Baskerville Old Face" pitchFamily="18" charset="0"/>
              </a:rPr>
              <a:t>rationale</a:t>
            </a:r>
            <a:r>
              <a:rPr lang="fr-FR" dirty="0" smtClean="0">
                <a:latin typeface="Baskerville Old Face" pitchFamily="18" charset="0"/>
              </a:rPr>
              <a:t> </a:t>
            </a:r>
            <a:r>
              <a:rPr lang="fr-FR" dirty="0" smtClean="0">
                <a:latin typeface="Baskerville Old Face" pitchFamily="18" charset="0"/>
              </a:rPr>
              <a:t>and </a:t>
            </a:r>
            <a:r>
              <a:rPr lang="fr-FR" dirty="0" err="1" smtClean="0">
                <a:latin typeface="Baskerville Old Face" pitchFamily="18" charset="0"/>
              </a:rPr>
              <a:t>activities</a:t>
            </a:r>
            <a:endParaRPr lang="fr-FR" dirty="0" smtClean="0">
              <a:latin typeface="Baskerville Old Face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GB" dirty="0" smtClean="0">
                <a:latin typeface="Baskerville Old Face" pitchFamily="18" charset="0"/>
              </a:rPr>
              <a:t>Project outcomes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GB" dirty="0" smtClean="0">
                <a:latin typeface="Baskerville Old Face" pitchFamily="18" charset="0"/>
              </a:rPr>
              <a:t>Analysis: </a:t>
            </a:r>
            <a:r>
              <a:rPr lang="en-GB" dirty="0" smtClean="0">
                <a:latin typeface="Baskerville Old Face" pitchFamily="18" charset="0"/>
              </a:rPr>
              <a:t>parameters </a:t>
            </a:r>
            <a:r>
              <a:rPr lang="en-GB" dirty="0" smtClean="0">
                <a:latin typeface="Baskerville Old Face" pitchFamily="18" charset="0"/>
              </a:rPr>
              <a:t>for building  transnational </a:t>
            </a:r>
            <a:r>
              <a:rPr lang="en-GB" dirty="0" smtClean="0">
                <a:latin typeface="Baskerville Old Face" pitchFamily="18" charset="0"/>
              </a:rPr>
              <a:t>courses </a:t>
            </a:r>
            <a:r>
              <a:rPr lang="en-GB" dirty="0" smtClean="0">
                <a:latin typeface="Baskerville Old Face" pitchFamily="18" charset="0"/>
              </a:rPr>
              <a:t>in planning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GB" dirty="0" smtClean="0">
                <a:latin typeface="Baskerville Old Face" pitchFamily="18" charset="0"/>
              </a:rPr>
              <a:t>Conclusion: reflections on </a:t>
            </a:r>
            <a:r>
              <a:rPr lang="en-GB" dirty="0" smtClean="0">
                <a:latin typeface="Baskerville Old Face" pitchFamily="18" charset="0"/>
              </a:rPr>
              <a:t>project and </a:t>
            </a:r>
            <a:r>
              <a:rPr lang="en-GB" dirty="0" smtClean="0">
                <a:latin typeface="Baskerville Old Face" pitchFamily="18" charset="0"/>
              </a:rPr>
              <a:t>Atlantis funding stream for planning education: what have we learnt?</a:t>
            </a:r>
            <a:endParaRPr lang="fr-FR" dirty="0" smtClean="0">
              <a:latin typeface="Baskerville Old Face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40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426170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Atlantis: addressing  challenges of globalisation through education policy </a:t>
            </a:r>
            <a:endParaRPr lang="fr-FR" sz="3200" b="1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3568" y="1988840"/>
            <a:ext cx="7546032" cy="46088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GB" sz="2400" dirty="0">
                <a:latin typeface="Baskerville Old Face" pitchFamily="18" charset="0"/>
              </a:rPr>
              <a:t>Neoliberal rationale: economic cooperation, economic growth =&gt; education sector will deliver skills and reinforce knowledge base economies, answer transnational and global agenda</a:t>
            </a:r>
          </a:p>
          <a:p>
            <a:pPr>
              <a:buFont typeface="Wingdings" pitchFamily="2" charset="2"/>
              <a:buChar char="q"/>
            </a:pPr>
            <a:r>
              <a:rPr lang="en-GB" sz="2400" dirty="0">
                <a:latin typeface="Baskerville Old Face" pitchFamily="18" charset="0"/>
              </a:rPr>
              <a:t>To meet evaluators’ criteria: </a:t>
            </a:r>
            <a:r>
              <a:rPr lang="en-GB" sz="2400" dirty="0" smtClean="0">
                <a:latin typeface="Baskerville Old Face" pitchFamily="18" charset="0"/>
              </a:rPr>
              <a:t>transnational tuning of learning </a:t>
            </a:r>
            <a:r>
              <a:rPr lang="en-GB" sz="2400" dirty="0">
                <a:latin typeface="Baskerville Old Face" pitchFamily="18" charset="0"/>
              </a:rPr>
              <a:t>outcomes and planning </a:t>
            </a:r>
            <a:r>
              <a:rPr lang="en-GB" sz="2400" dirty="0" smtClean="0">
                <a:latin typeface="Baskerville Old Face" pitchFamily="18" charset="0"/>
              </a:rPr>
              <a:t>skills</a:t>
            </a:r>
          </a:p>
          <a:p>
            <a:pPr>
              <a:buFont typeface="Wingdings" pitchFamily="2" charset="2"/>
              <a:buChar char="q"/>
            </a:pPr>
            <a:r>
              <a:rPr lang="en-GB" sz="2400" dirty="0" smtClean="0">
                <a:latin typeface="Baskerville Old Face" pitchFamily="18" charset="0"/>
              </a:rPr>
              <a:t>EU </a:t>
            </a:r>
            <a:r>
              <a:rPr lang="en-GB" sz="2400" dirty="0">
                <a:latin typeface="Baskerville Old Face" pitchFamily="18" charset="0"/>
              </a:rPr>
              <a:t>and </a:t>
            </a:r>
            <a:r>
              <a:rPr lang="en-GB" sz="2400" dirty="0" smtClean="0">
                <a:latin typeface="Baskerville Old Face" pitchFamily="18" charset="0"/>
              </a:rPr>
              <a:t>US funding</a:t>
            </a:r>
          </a:p>
          <a:p>
            <a:pPr>
              <a:buFont typeface="Wingdings" pitchFamily="2" charset="2"/>
              <a:buChar char="q"/>
            </a:pPr>
            <a:r>
              <a:rPr lang="en-GB" sz="2400" dirty="0" smtClean="0">
                <a:latin typeface="Baskerville Old Face" pitchFamily="18" charset="0"/>
              </a:rPr>
              <a:t>Bottom-up approach/seed funding for policy measure</a:t>
            </a:r>
          </a:p>
          <a:p>
            <a:endParaRPr lang="fr-FR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825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PLAN-ED project</a:t>
            </a:r>
            <a:r>
              <a:rPr lang="en-GB" dirty="0" smtClean="0"/>
              <a:t/>
            </a:r>
            <a:br>
              <a:rPr lang="en-GB" dirty="0" smtClean="0"/>
            </a:br>
            <a:endParaRPr lang="fr-FR" dirty="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1259632" y="1600200"/>
            <a:ext cx="6969968" cy="394335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GB" sz="2400" dirty="0" smtClean="0">
                <a:latin typeface="Baskerville Old Face" pitchFamily="18" charset="0"/>
              </a:rPr>
              <a:t>€70000 + $70000+ institutional funding</a:t>
            </a:r>
          </a:p>
          <a:p>
            <a:pPr>
              <a:buFont typeface="Wingdings" pitchFamily="2" charset="2"/>
              <a:buChar char="ü"/>
            </a:pPr>
            <a:r>
              <a:rPr lang="en-GB" sz="2400" dirty="0" smtClean="0">
                <a:latin typeface="Baskerville Old Face" pitchFamily="18" charset="0"/>
              </a:rPr>
              <a:t>Partners: VCU, PSU, UWE, LUH - with city links</a:t>
            </a:r>
          </a:p>
          <a:p>
            <a:pPr>
              <a:buFont typeface="Wingdings" pitchFamily="2" charset="2"/>
              <a:buChar char="ü"/>
            </a:pP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>
                <a:latin typeface="Baskerville Old Face" pitchFamily="18" charset="0"/>
              </a:rPr>
              <a:t>exposure of faculty to local planning practices </a:t>
            </a: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>
                <a:latin typeface="Baskerville Old Face" pitchFamily="18" charset="0"/>
              </a:rPr>
              <a:t>Enhancing teaching and </a:t>
            </a:r>
            <a:r>
              <a:rPr lang="en-GB" sz="2400" dirty="0" smtClean="0">
                <a:latin typeface="Baskerville Old Face" pitchFamily="18" charset="0"/>
              </a:rPr>
              <a:t>research</a:t>
            </a: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model for transnational planning skills, joint provisions</a:t>
            </a:r>
          </a:p>
          <a:p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400" b="1" dirty="0" smtClean="0">
                <a:latin typeface="Baskerville Old Face" pitchFamily="18" charset="0"/>
              </a:rPr>
              <a:t>4 themed  one week seminars+ staff exchange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Sprawl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Urban regeneration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>
                <a:latin typeface="Baskerville Old Face" pitchFamily="18" charset="0"/>
              </a:rPr>
              <a:t>P</a:t>
            </a:r>
            <a:r>
              <a:rPr lang="en-GB" sz="2400" dirty="0" smtClean="0">
                <a:latin typeface="Baskerville Old Face" pitchFamily="18" charset="0"/>
              </a:rPr>
              <a:t>ublic health and planning</a:t>
            </a:r>
          </a:p>
          <a:p>
            <a:pPr lvl="1"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Governance</a:t>
            </a:r>
            <a:endParaRPr lang="en-GB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762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Results and outcomes </a:t>
            </a:r>
            <a:r>
              <a:rPr lang="en-GB" dirty="0" smtClean="0"/>
              <a:t/>
            </a:r>
            <a:br>
              <a:rPr lang="en-GB" dirty="0" smtClean="0"/>
            </a:br>
            <a:endParaRPr lang="fr-FR" dirty="0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0" y="1600201"/>
            <a:ext cx="8748464" cy="4349080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GB" sz="2600" dirty="0">
                <a:latin typeface="Baskerville Old Face" pitchFamily="18" charset="0"/>
              </a:rPr>
              <a:t>S</a:t>
            </a:r>
            <a:r>
              <a:rPr lang="en-GB" sz="2600" dirty="0" smtClean="0">
                <a:latin typeface="Baskerville Old Face" pitchFamily="18" charset="0"/>
              </a:rPr>
              <a:t>eed funding for identifying common challenges and skills needed for planners to deliver sustainable communities </a:t>
            </a:r>
          </a:p>
          <a:p>
            <a:pPr marL="457200" indent="-457200">
              <a:buFont typeface="Wingdings" pitchFamily="2" charset="2"/>
              <a:buChar char="ü"/>
            </a:pPr>
            <a:endParaRPr lang="en-GB" sz="2600" dirty="0" smtClean="0">
              <a:latin typeface="Baskerville Old Face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GB" sz="2600" dirty="0">
                <a:latin typeface="Baskerville Old Face" pitchFamily="18" charset="0"/>
              </a:rPr>
              <a:t>E</a:t>
            </a:r>
            <a:r>
              <a:rPr lang="en-GB" sz="2600" dirty="0" smtClean="0">
                <a:latin typeface="Baskerville Old Face" pitchFamily="18" charset="0"/>
              </a:rPr>
              <a:t>xposed teaching staff and students to different planning cultures, professions, practice (studios, outreach)</a:t>
            </a:r>
          </a:p>
          <a:p>
            <a:pPr marL="457200" indent="-457200">
              <a:buFont typeface="Wingdings" pitchFamily="2" charset="2"/>
              <a:buChar char="ü"/>
            </a:pPr>
            <a:endParaRPr lang="en-GB" sz="1700" dirty="0" smtClean="0">
              <a:latin typeface="Baskerville Old Face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GB" sz="2600" dirty="0">
                <a:latin typeface="Baskerville Old Face" pitchFamily="18" charset="0"/>
              </a:rPr>
              <a:t>I</a:t>
            </a:r>
            <a:r>
              <a:rPr lang="en-GB" sz="2600" dirty="0" smtClean="0">
                <a:latin typeface="Baskerville Old Face" pitchFamily="18" charset="0"/>
              </a:rPr>
              <a:t>nternationalisation of curriculum</a:t>
            </a:r>
          </a:p>
          <a:p>
            <a:pPr marL="457200" indent="-457200">
              <a:buFont typeface="Wingdings" pitchFamily="2" charset="2"/>
              <a:buChar char="ü"/>
            </a:pPr>
            <a:endParaRPr lang="en-GB" sz="1700" dirty="0" smtClean="0">
              <a:latin typeface="Baskerville Old Face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GB" sz="2600" dirty="0">
                <a:latin typeface="Baskerville Old Face" pitchFamily="18" charset="0"/>
              </a:rPr>
              <a:t>L</a:t>
            </a:r>
            <a:r>
              <a:rPr lang="en-GB" sz="2600" dirty="0" smtClean="0">
                <a:latin typeface="Baskerville Old Face" pitchFamily="18" charset="0"/>
              </a:rPr>
              <a:t>ong-term plans for webinars, distance learning, exchanges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1193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What we did not do</a:t>
            </a:r>
            <a:endParaRPr lang="fr-FR" sz="4000" b="1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676456" cy="4525963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Baskerville Old Face" pitchFamily="18" charset="0"/>
              </a:rPr>
              <a:t>L</a:t>
            </a:r>
            <a:r>
              <a:rPr lang="en-GB" sz="2400" dirty="0" smtClean="0">
                <a:latin typeface="Baskerville Old Face" pitchFamily="18" charset="0"/>
              </a:rPr>
              <a:t>ittle resources to reflect on theoretical issues for integrating planning curricula and developing mobility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latin typeface="Baskerville Old Face" pitchFamily="18" charset="0"/>
              </a:rPr>
              <a:t>Validity </a:t>
            </a:r>
            <a:r>
              <a:rPr lang="en-GB" sz="2000" dirty="0">
                <a:latin typeface="Baskerville Old Face" pitchFamily="18" charset="0"/>
              </a:rPr>
              <a:t>of transnational planning?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latin typeface="Baskerville Old Face" pitchFamily="18" charset="0"/>
              </a:rPr>
              <a:t>Identity of planning as an academic subject and a profession?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>
                <a:latin typeface="Baskerville Old Face" pitchFamily="18" charset="0"/>
              </a:rPr>
              <a:t>Politics and economics of course development</a:t>
            </a:r>
          </a:p>
          <a:p>
            <a:pPr marL="457200" lvl="1" indent="0">
              <a:buNone/>
            </a:pPr>
            <a:endParaRPr lang="en-GB" sz="2000" dirty="0" smtClean="0">
              <a:latin typeface="Baskerville Old Face" pitchFamily="18" charset="0"/>
            </a:endParaRPr>
          </a:p>
          <a:p>
            <a:r>
              <a:rPr lang="en-GB" sz="2400" dirty="0" smtClean="0">
                <a:latin typeface="Baskerville Old Face" pitchFamily="18" charset="0"/>
              </a:rPr>
              <a:t>How to reconcile: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>
                <a:latin typeface="Baskerville Old Face" pitchFamily="18" charset="0"/>
              </a:rPr>
              <a:t> Need to respond to market and need for new skills and </a:t>
            </a:r>
          </a:p>
          <a:p>
            <a:pPr lvl="1">
              <a:buFont typeface="Arial" pitchFamily="34" charset="0"/>
              <a:buChar char="•"/>
            </a:pPr>
            <a:r>
              <a:rPr lang="en-GB" sz="2400" dirty="0" smtClean="0">
                <a:latin typeface="Baskerville Old Face" pitchFamily="18" charset="0"/>
              </a:rPr>
              <a:t>Scope of transnational planning research and skills required by </a:t>
            </a:r>
            <a:r>
              <a:rPr lang="en-GB" sz="2400" dirty="0">
                <a:latin typeface="Baskerville Old Face" pitchFamily="18" charset="0"/>
              </a:rPr>
              <a:t> </a:t>
            </a:r>
            <a:r>
              <a:rPr lang="en-GB" sz="2400" dirty="0" smtClean="0">
                <a:latin typeface="Baskerville Old Face" pitchFamily="18" charset="0"/>
              </a:rPr>
              <a:t>planning practice and profession</a:t>
            </a:r>
            <a:endParaRPr lang="fr-FR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319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Validity </a:t>
            </a:r>
            <a:r>
              <a:rPr lang="en-GB" sz="4000" b="1" dirty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of transnational </a:t>
            </a:r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/>
            </a:r>
            <a:br>
              <a:rPr lang="en-GB" sz="40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</a:br>
            <a:r>
              <a:rPr lang="en-GB" sz="40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planning </a:t>
            </a:r>
            <a:r>
              <a:rPr lang="en-GB" sz="4000" b="1" dirty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ideas?</a:t>
            </a:r>
            <a:r>
              <a:rPr lang="en-GB" dirty="0"/>
              <a:t/>
            </a:r>
            <a:br>
              <a:rPr lang="en-GB" dirty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600200"/>
            <a:ext cx="80500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Baskerville Old Face" pitchFamily="18" charset="0"/>
              </a:rPr>
              <a:t>Validity of “planning  </a:t>
            </a:r>
            <a:r>
              <a:rPr lang="en-GB" sz="2400" dirty="0">
                <a:latin typeface="Baskerville Old Face" pitchFamily="18" charset="0"/>
              </a:rPr>
              <a:t>knowledge” </a:t>
            </a:r>
            <a:r>
              <a:rPr lang="en-GB" sz="2400" dirty="0" smtClean="0">
                <a:latin typeface="Baskerville Old Face" pitchFamily="18" charset="0"/>
              </a:rPr>
              <a:t>sharing, </a:t>
            </a:r>
            <a:r>
              <a:rPr lang="en-GB" sz="2400" dirty="0" err="1" smtClean="0">
                <a:latin typeface="Baskerville Old Face" pitchFamily="18" charset="0"/>
              </a:rPr>
              <a:t>transnationality</a:t>
            </a:r>
            <a:r>
              <a:rPr lang="en-GB" sz="2400" dirty="0" smtClean="0">
                <a:latin typeface="Baskerville Old Face" pitchFamily="18" charset="0"/>
              </a:rPr>
              <a:t> </a:t>
            </a:r>
            <a:r>
              <a:rPr lang="en-GB" sz="2400" dirty="0">
                <a:latin typeface="Baskerville Old Face" pitchFamily="18" charset="0"/>
              </a:rPr>
              <a:t>of </a:t>
            </a:r>
            <a:r>
              <a:rPr lang="en-GB" sz="2400" dirty="0" smtClean="0">
                <a:latin typeface="Baskerville Old Face" pitchFamily="18" charset="0"/>
              </a:rPr>
              <a:t>curriculum/and mobility</a:t>
            </a:r>
          </a:p>
          <a:p>
            <a:pPr marL="0" indent="0">
              <a:buNone/>
            </a:pP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Role of planning? Think global, act local…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2"/>
                </a:solidFill>
                <a:latin typeface="Baskerville Old Face" pitchFamily="18" charset="0"/>
              </a:rPr>
              <a:t>spatial justice, healthy and sustainable cities and economic growth </a:t>
            </a:r>
            <a:r>
              <a:rPr lang="en-GB" sz="2400" dirty="0" smtClean="0">
                <a:solidFill>
                  <a:schemeClr val="tx2"/>
                </a:solidFill>
                <a:latin typeface="Baskerville Old Face" pitchFamily="18" charset="0"/>
              </a:rPr>
              <a:t> (Healy and Upton, 2010)</a:t>
            </a:r>
          </a:p>
          <a:p>
            <a:pPr>
              <a:buFont typeface="Symbol"/>
              <a:buChar char="Þ"/>
            </a:pPr>
            <a:r>
              <a:rPr lang="en-GB" sz="2400" dirty="0" smtClean="0">
                <a:latin typeface="Baskerville Old Face" pitchFamily="18" charset="0"/>
              </a:rPr>
              <a:t>Planning culture, local contexts?</a:t>
            </a:r>
          </a:p>
          <a:p>
            <a:pPr>
              <a:buFont typeface="Symbol"/>
              <a:buChar char="Þ"/>
            </a:pP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2400" dirty="0" smtClean="0">
                <a:latin typeface="Baskerville Old Face" pitchFamily="18" charset="0"/>
              </a:rPr>
              <a:t>Risk if ignored? Policy tourism</a:t>
            </a:r>
            <a:endParaRPr lang="fr-FR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621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Identity of planning as an </a:t>
            </a: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academic</a:t>
            </a:r>
            <a:b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</a:br>
            <a:r>
              <a:rPr lang="en-GB" sz="3600" b="1" dirty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 </a:t>
            </a: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          subject/profession in </a:t>
            </a:r>
            <a:r>
              <a:rPr lang="en-GB" sz="3600" b="1" dirty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comparative contexts</a:t>
            </a:r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/>
            </a:r>
            <a:b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</a:br>
            <a:r>
              <a:rPr lang="en-GB" dirty="0"/>
              <a:t/>
            </a:r>
            <a:br>
              <a:rPr lang="en-GB" dirty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8229600" cy="48244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Baskerville Old Face" pitchFamily="18" charset="0"/>
              </a:rPr>
              <a:t>Are roles similar in USA and Europe? Revisit Myers’s anchor points in JPER (</a:t>
            </a:r>
            <a:r>
              <a:rPr lang="en-GB" sz="2400" dirty="0">
                <a:latin typeface="Baskerville Old Face" pitchFamily="18" charset="0"/>
              </a:rPr>
              <a:t>1997) in the age of social networks and global warming… and </a:t>
            </a:r>
            <a:r>
              <a:rPr lang="en-GB" sz="2400" dirty="0" smtClean="0">
                <a:latin typeface="Baskerville Old Face" pitchFamily="18" charset="0"/>
              </a:rPr>
              <a:t>politics: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improvement </a:t>
            </a:r>
            <a:r>
              <a:rPr lang="en-GB" sz="2000" dirty="0">
                <a:solidFill>
                  <a:schemeClr val="tx2"/>
                </a:solidFill>
                <a:latin typeface="Baskerville Old Face" pitchFamily="18" charset="0"/>
              </a:rPr>
              <a:t>of human </a:t>
            </a: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settlements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interconnections </a:t>
            </a:r>
            <a:r>
              <a:rPr lang="en-GB" sz="2000" dirty="0">
                <a:solidFill>
                  <a:schemeClr val="tx2"/>
                </a:solidFill>
                <a:latin typeface="Baskerville Old Face" pitchFamily="18" charset="0"/>
              </a:rPr>
              <a:t>among distinct community </a:t>
            </a: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facets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future </a:t>
            </a:r>
            <a:r>
              <a:rPr lang="en-GB" sz="2000" dirty="0">
                <a:solidFill>
                  <a:schemeClr val="tx2"/>
                </a:solidFill>
                <a:latin typeface="Baskerville Old Face" pitchFamily="18" charset="0"/>
              </a:rPr>
              <a:t>and pathways of change over </a:t>
            </a: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time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identification </a:t>
            </a:r>
            <a:r>
              <a:rPr lang="en-GB" sz="2000" dirty="0">
                <a:solidFill>
                  <a:schemeClr val="tx2"/>
                </a:solidFill>
                <a:latin typeface="Baskerville Old Face" pitchFamily="18" charset="0"/>
              </a:rPr>
              <a:t>of </a:t>
            </a: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diversity </a:t>
            </a:r>
            <a:r>
              <a:rPr lang="en-GB" sz="2000" dirty="0">
                <a:solidFill>
                  <a:schemeClr val="tx2"/>
                </a:solidFill>
                <a:latin typeface="Baskerville Old Face" pitchFamily="18" charset="0"/>
              </a:rPr>
              <a:t>of needs and </a:t>
            </a: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consequences </a:t>
            </a:r>
            <a:r>
              <a:rPr lang="en-GB" sz="2000" dirty="0">
                <a:solidFill>
                  <a:schemeClr val="tx2"/>
                </a:solidFill>
                <a:latin typeface="Baskerville Old Face" pitchFamily="18" charset="0"/>
              </a:rPr>
              <a:t>in human </a:t>
            </a: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settlements</a:t>
            </a:r>
          </a:p>
          <a:p>
            <a:pPr>
              <a:buFont typeface="Wingdings" pitchFamily="2" charset="2"/>
              <a:buChar char="ü"/>
            </a:pP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open </a:t>
            </a:r>
            <a:r>
              <a:rPr lang="en-GB" sz="2000" dirty="0">
                <a:solidFill>
                  <a:schemeClr val="tx2"/>
                </a:solidFill>
                <a:latin typeface="Baskerville Old Face" pitchFamily="18" charset="0"/>
              </a:rPr>
              <a:t>participation in decision-making </a:t>
            </a:r>
            <a:endParaRPr lang="en-GB" sz="2000" dirty="0" smtClean="0">
              <a:solidFill>
                <a:schemeClr val="tx2"/>
              </a:solidFill>
              <a:latin typeface="Baskerville Old Fac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linking </a:t>
            </a:r>
            <a:r>
              <a:rPr lang="en-GB" sz="2000" dirty="0">
                <a:solidFill>
                  <a:schemeClr val="tx2"/>
                </a:solidFill>
                <a:latin typeface="Baskerville Old Face" pitchFamily="18" charset="0"/>
              </a:rPr>
              <a:t>knowledge and collective </a:t>
            </a:r>
            <a:r>
              <a:rPr lang="en-GB" sz="2000" dirty="0" smtClean="0">
                <a:solidFill>
                  <a:schemeClr val="tx2"/>
                </a:solidFill>
                <a:latin typeface="Baskerville Old Face" pitchFamily="18" charset="0"/>
              </a:rPr>
              <a:t>action</a:t>
            </a:r>
            <a:endParaRPr lang="en-GB" sz="2400" dirty="0" smtClean="0">
              <a:solidFill>
                <a:schemeClr val="tx2"/>
              </a:solidFill>
              <a:latin typeface="Baskerville Old Face" pitchFamily="18" charset="0"/>
            </a:endParaRPr>
          </a:p>
          <a:p>
            <a:r>
              <a:rPr lang="en-GB" sz="2400" dirty="0" smtClean="0">
                <a:latin typeface="Baskerville Old Face" pitchFamily="18" charset="0"/>
              </a:rPr>
              <a:t>+ compare US and EU sets of values for the profession</a:t>
            </a:r>
            <a:endParaRPr lang="fr-FR" sz="2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429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tx2">
                    <a:lumMod val="75000"/>
                  </a:schemeClr>
                </a:solidFill>
                <a:latin typeface="Baskerville Old Face" pitchFamily="18" charset="0"/>
              </a:rPr>
              <a:t>Conclusion on PLAN-ED  - I</a:t>
            </a:r>
            <a:endParaRPr lang="fr-FR" sz="3600" b="1" dirty="0">
              <a:solidFill>
                <a:schemeClr val="tx2">
                  <a:lumMod val="75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endParaRPr lang="en-GB" sz="2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400" dirty="0" smtClean="0">
                <a:latin typeface="Baskerville Old Face" pitchFamily="18" charset="0"/>
              </a:rPr>
              <a:t>Fit the conditions for a policy-orientated measure or policy change:  basis for change = set of common problems </a:t>
            </a:r>
          </a:p>
          <a:p>
            <a:pPr>
              <a:buFont typeface="Wingdings" pitchFamily="2" charset="2"/>
              <a:buChar char="ü"/>
            </a:pPr>
            <a:endParaRPr lang="en-GB" sz="1400" dirty="0" smtClean="0">
              <a:latin typeface="Baskerville Old Face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400" dirty="0" smtClean="0">
                <a:latin typeface="Baskerville Old Face" pitchFamily="18" charset="0"/>
              </a:rPr>
              <a:t>Knowledge sharing first`</a:t>
            </a:r>
          </a:p>
          <a:p>
            <a:pPr marL="0" indent="0"/>
            <a:endParaRPr lang="en-GB" sz="1400" dirty="0" smtClean="0">
              <a:latin typeface="Baskerville Old Face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GB" sz="2400" dirty="0">
                <a:latin typeface="Baskerville Old Face" pitchFamily="18" charset="0"/>
              </a:rPr>
              <a:t>Exploratory exercise: examining planning practice across </a:t>
            </a:r>
            <a:r>
              <a:rPr lang="en-GB" sz="2400" dirty="0" smtClean="0">
                <a:latin typeface="Baskerville Old Face" pitchFamily="18" charset="0"/>
              </a:rPr>
              <a:t>continents… and </a:t>
            </a:r>
            <a:r>
              <a:rPr lang="en-GB" sz="2400" dirty="0">
                <a:latin typeface="Baskerville Old Face" pitchFamily="18" charset="0"/>
              </a:rPr>
              <a:t>inform a theoretical comparative model that would support knowledge </a:t>
            </a:r>
            <a:r>
              <a:rPr lang="en-GB" sz="2400" dirty="0" smtClean="0">
                <a:latin typeface="Baskerville Old Face" pitchFamily="18" charset="0"/>
              </a:rPr>
              <a:t>exchange</a:t>
            </a:r>
            <a:r>
              <a:rPr lang="en-GB" sz="2400" dirty="0" smtClean="0">
                <a:latin typeface="Baskerville Old Face" pitchFamily="18" charset="0"/>
              </a:rPr>
              <a:t>…</a:t>
            </a:r>
            <a:endParaRPr lang="en-GB" sz="2400" dirty="0">
              <a:latin typeface="Baskerville Old Face" pitchFamily="18" charset="0"/>
            </a:endParaRP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516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561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 Educating Planners for the New Challenges of Sustainability, Knowledge and Governance: Report from a EU/US Exploratory Collaborative Project in Planning Education    Laurence Carmichael WHO Collaborating Centre for Healthy Urban Environments University of the West of England, Bristol, UK Laurence.carmichael@uwe.ac.uk </vt:lpstr>
      <vt:lpstr>Content</vt:lpstr>
      <vt:lpstr>Atlantis: addressing  challenges of globalisation through education policy </vt:lpstr>
      <vt:lpstr>PLAN-ED project </vt:lpstr>
      <vt:lpstr>Results and outcomes  </vt:lpstr>
      <vt:lpstr>What we did not do</vt:lpstr>
      <vt:lpstr>Validity of transnational  planning ideas? </vt:lpstr>
      <vt:lpstr>Identity of planning as an academic            subject/profession in comparative contexts  </vt:lpstr>
      <vt:lpstr>Conclusion on PLAN-ED  - I</vt:lpstr>
      <vt:lpstr>Conclusion  on PLAN-ED  - II</vt:lpstr>
      <vt:lpstr>Conclusion on Atlantis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Educating Planners for the New Challenge of Sustainability, Knowledge and Governance: Report from a EU/US Exploratory Collaborative Project in Planning Education  Laurence Carmichael1, Sanda Kaufman2, Connie Ozawa3, Frank Scholles4 Michela Zonta5,</dc:title>
  <dc:creator>Laurence</dc:creator>
  <cp:lastModifiedBy>Laurence</cp:lastModifiedBy>
  <cp:revision>44</cp:revision>
  <dcterms:created xsi:type="dcterms:W3CDTF">2013-07-05T15:47:22Z</dcterms:created>
  <dcterms:modified xsi:type="dcterms:W3CDTF">2013-07-17T08:07:49Z</dcterms:modified>
</cp:coreProperties>
</file>