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5"/>
  </p:sldMasterIdLst>
  <p:notesMasterIdLst>
    <p:notesMasterId r:id="rId15"/>
  </p:notesMasterIdLst>
  <p:handoutMasterIdLst>
    <p:handoutMasterId r:id="rId16"/>
  </p:handoutMasterIdLst>
  <p:sldIdLst>
    <p:sldId id="256" r:id="rId6"/>
    <p:sldId id="269" r:id="rId7"/>
    <p:sldId id="274" r:id="rId8"/>
    <p:sldId id="270" r:id="rId9"/>
    <p:sldId id="273" r:id="rId10"/>
    <p:sldId id="271" r:id="rId11"/>
    <p:sldId id="275" r:id="rId12"/>
    <p:sldId id="272" r:id="rId13"/>
    <p:sldId id="276" r:id="rId14"/>
  </p:sldIdLst>
  <p:sldSz cx="12192000" cy="6858000"/>
  <p:notesSz cx="9144000" cy="6858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56"/>
            <p14:sldId id="269"/>
            <p14:sldId id="274"/>
            <p14:sldId id="270"/>
            <p14:sldId id="273"/>
            <p14:sldId id="271"/>
            <p14:sldId id="275"/>
            <p14:sldId id="272"/>
            <p14:sldId id="276"/>
          </p14:sldIdLst>
        </p14:section>
      </p14:sectionLst>
    </p:ext>
    <p:ext uri="{EFAFB233-063F-42B5-8137-9DF3F51BA10A}">
      <p15:sldGuideLst xmlns:p15="http://schemas.microsoft.com/office/powerpoint/2012/main">
        <p15:guide id="4" orient="horz" pos="3838" userDrawn="1">
          <p15:clr>
            <a:srgbClr val="A4A3A4"/>
          </p15:clr>
        </p15:guide>
        <p15:guide id="5" pos="3840" userDrawn="1">
          <p15:clr>
            <a:srgbClr val="A4A3A4"/>
          </p15:clr>
        </p15:guide>
        <p15:guide id="7" pos="6804" userDrawn="1">
          <p15:clr>
            <a:srgbClr val="A4A3A4"/>
          </p15:clr>
        </p15:guide>
        <p15:guide id="12" pos="8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99DAC"/>
    <a:srgbClr val="FFFFFF"/>
    <a:srgbClr val="1A9DAC"/>
    <a:srgbClr val="16818D"/>
    <a:srgbClr val="1C9DAC"/>
    <a:srgbClr val="598752"/>
    <a:srgbClr val="6DA463"/>
    <a:srgbClr val="A65C45"/>
    <a:srgbClr val="CC7054"/>
    <a:srgbClr val="D6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5" autoAdjust="0"/>
    <p:restoredTop sz="48619" autoAdjust="0"/>
  </p:normalViewPr>
  <p:slideViewPr>
    <p:cSldViewPr showGuides="1">
      <p:cViewPr varScale="1">
        <p:scale>
          <a:sx n="54" d="100"/>
          <a:sy n="54" d="100"/>
        </p:scale>
        <p:origin x="2862" y="36"/>
      </p:cViewPr>
      <p:guideLst>
        <p:guide orient="horz" pos="3838"/>
        <p:guide pos="3840"/>
        <p:guide pos="6804"/>
        <p:guide pos="87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06" d="100"/>
          <a:sy n="106" d="100"/>
        </p:scale>
        <p:origin x="19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A11F245-9DFC-A14D-946D-EB14F66A9135}" type="slidenum">
              <a:rPr lang="en-US" smtClean="0"/>
              <a:t>‹#›</a:t>
            </a:fld>
            <a:endParaRPr lang="en-US"/>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direct.com/science/article/pii/S0197455621000253?casa_token=zDwftdzpNUIAAAAA:z-NzgFod0SRT0O3nItOlkiEBw5gitVbuCL2_tEcvUhrHEgR8D_csZem6WwPOtzoF1UNKdOx5HKY#bib0020"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sciencedirect.com/topics/medicine-and-dentistry/alpha-wave" TargetMode="External"/><Relationship Id="rId4" Type="http://schemas.openxmlformats.org/officeDocument/2006/relationships/hyperlink" Target="https://www.sciencedirect.com/topics/medicine-and-dentistry/quantitative-electroencephalograph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sycnet.apa.org/doi/10.1037/aca000006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a:t>
            </a:fld>
            <a:endParaRPr lang="en-US" altLang="en-US"/>
          </a:p>
        </p:txBody>
      </p:sp>
    </p:spTree>
    <p:extLst>
      <p:ext uri="{BB962C8B-B14F-4D97-AF65-F5344CB8AC3E}">
        <p14:creationId xmlns:p14="http://schemas.microsoft.com/office/powerpoint/2010/main" val="147017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Drawing can be used in numerous ways in healthcare, as a communicative tool by practitioners and patients, as an observational and reportage tool, and also as a tool to help reduce stress and improve wellbeing, for both staff and patients. </a:t>
            </a:r>
          </a:p>
          <a:p>
            <a:endParaRPr lang="en-GB" dirty="0"/>
          </a:p>
          <a:p>
            <a:r>
              <a:rPr lang="en-GB" dirty="0"/>
              <a:t>Today, I will focus on the latter, reporting on the use of drawing in healthcare settings as a wellbeing tool, and on experimental research exploring how and why drawing works to reduce stress and anxiety and improve attentional focus. </a:t>
            </a:r>
          </a:p>
          <a:p>
            <a:endParaRPr lang="en-GB" dirty="0"/>
          </a:p>
          <a:p>
            <a:r>
              <a:rPr lang="en-GB" dirty="0"/>
              <a:t>Different drawing for wellbeing interventions have been developed that focus on drawing for mindfulness (e.g. drawing shapes in nature objects, focusing attention on forms and shapes in nature), free-form drawing or doodling, or structured abstract mark making or doodling activities (e.g. </a:t>
            </a:r>
            <a:r>
              <a:rPr lang="en-GB" dirty="0" err="1"/>
              <a:t>Zentangling</a:t>
            </a:r>
            <a:r>
              <a:rPr lang="en-GB" dirty="0"/>
              <a:t>). </a:t>
            </a:r>
          </a:p>
          <a:p>
            <a:endParaRPr lang="en-GB" dirty="0"/>
          </a:p>
          <a:p>
            <a:r>
              <a:rPr lang="en-GB" dirty="0"/>
              <a:t>Middle image from: </a:t>
            </a:r>
            <a:r>
              <a:rPr lang="en-GB" b="0" i="0" dirty="0">
                <a:solidFill>
                  <a:srgbClr val="222222"/>
                </a:solidFill>
                <a:effectLst/>
                <a:latin typeface="Arial" panose="020B0604020202020204" pitchFamily="34" charset="0"/>
              </a:rPr>
              <a:t>Cheung, M. M. Y., Saini, B., &amp; Smith, L. (2018). Drawing asthma: an exploration of patients' perceptions and experiences. </a:t>
            </a:r>
            <a:r>
              <a:rPr lang="en-GB" b="0" i="1" dirty="0">
                <a:solidFill>
                  <a:srgbClr val="222222"/>
                </a:solidFill>
                <a:effectLst/>
                <a:latin typeface="Arial" panose="020B0604020202020204" pitchFamily="34" charset="0"/>
              </a:rPr>
              <a:t>Journal of Asthma</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55</a:t>
            </a:r>
            <a:r>
              <a:rPr lang="en-GB" b="0" i="0" dirty="0">
                <a:solidFill>
                  <a:srgbClr val="222222"/>
                </a:solidFill>
                <a:effectLst/>
                <a:latin typeface="Arial" panose="020B0604020202020204" pitchFamily="34" charset="0"/>
              </a:rPr>
              <a:t>(3), 284-293.</a:t>
            </a:r>
          </a:p>
          <a:p>
            <a:r>
              <a:rPr lang="en-GB" b="0" i="0" dirty="0">
                <a:solidFill>
                  <a:srgbClr val="222222"/>
                </a:solidFill>
                <a:effectLst/>
                <a:latin typeface="Arial" panose="020B0604020202020204" pitchFamily="34" charset="0"/>
              </a:rPr>
              <a:t>Top image from: Jang, A., MacLean, D. L., &amp; </a:t>
            </a:r>
            <a:r>
              <a:rPr lang="en-GB" b="0" i="0" dirty="0" err="1">
                <a:solidFill>
                  <a:srgbClr val="222222"/>
                </a:solidFill>
                <a:effectLst/>
                <a:latin typeface="Arial" panose="020B0604020202020204" pitchFamily="34" charset="0"/>
              </a:rPr>
              <a:t>Heer</a:t>
            </a:r>
            <a:r>
              <a:rPr lang="en-GB" b="0" i="0" dirty="0">
                <a:solidFill>
                  <a:srgbClr val="222222"/>
                </a:solidFill>
                <a:effectLst/>
                <a:latin typeface="Arial" panose="020B0604020202020204" pitchFamily="34" charset="0"/>
              </a:rPr>
              <a:t>, J. (2014, April). </a:t>
            </a:r>
            <a:r>
              <a:rPr lang="en-GB" b="0" i="0" dirty="0" err="1">
                <a:solidFill>
                  <a:srgbClr val="222222"/>
                </a:solidFill>
                <a:effectLst/>
                <a:latin typeface="Arial" panose="020B0604020202020204" pitchFamily="34" charset="0"/>
              </a:rPr>
              <a:t>BodyDiagrams</a:t>
            </a:r>
            <a:r>
              <a:rPr lang="en-GB" b="0" i="0" dirty="0">
                <a:solidFill>
                  <a:srgbClr val="222222"/>
                </a:solidFill>
                <a:effectLst/>
                <a:latin typeface="Arial" panose="020B0604020202020204" pitchFamily="34" charset="0"/>
              </a:rPr>
              <a:t>: improving communication of pain symptoms through drawing. In </a:t>
            </a:r>
            <a:r>
              <a:rPr lang="en-GB" b="0" i="1" dirty="0">
                <a:solidFill>
                  <a:srgbClr val="222222"/>
                </a:solidFill>
                <a:effectLst/>
                <a:latin typeface="Arial" panose="020B0604020202020204" pitchFamily="34" charset="0"/>
              </a:rPr>
              <a:t>Proceedings of the SIGCHI Conference on Human Factors in Computing Systems</a:t>
            </a:r>
            <a:r>
              <a:rPr lang="en-GB" b="0" i="0" dirty="0">
                <a:solidFill>
                  <a:srgbClr val="222222"/>
                </a:solidFill>
                <a:effectLst/>
                <a:latin typeface="Arial" panose="020B0604020202020204" pitchFamily="34" charset="0"/>
              </a:rPr>
              <a:t> (pp. 1153-1162).</a:t>
            </a:r>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2</a:t>
            </a:fld>
            <a:endParaRPr lang="en-US" altLang="en-US"/>
          </a:p>
        </p:txBody>
      </p:sp>
    </p:spTree>
    <p:extLst>
      <p:ext uri="{BB962C8B-B14F-4D97-AF65-F5344CB8AC3E}">
        <p14:creationId xmlns:p14="http://schemas.microsoft.com/office/powerpoint/2010/main" val="45850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Although there are anecdotal reports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being used as wellbeing activities on hospital wards (e.g., Rigby &amp;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Taubert</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2016), there is little research on the benefits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medical settings. However, three recent studies have examined its efficacy with patients, their relatives, and nurses. Robinson et al. (2018) examined whether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reduced the anxiety of parents in a pediatric surgery waiting room. Parent anxiety is high in this context and interventions to reduce parental anxiety have been recommended since it has been reported to  predict post-operative outcomes for the child (e.g., pain)  (Fortier, Del, Martin &amp; Kain, 2010). Each day block randomization allocated parents to a typical 30-minute wait condition 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condition (choosing a preferred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design). Parents who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coloured</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while waiting had significantly lower levels of self-reported anxiety after waiting than those who did not, although the impact of this on children’s postoperative wellbeing was not assessed. Similarly, Rajendran et al. (2020) examined whether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could reduce anxiety in emergency department waiting rooms, in which anxiety can be high due to long waiting times and overcrowding. Participants were screened if they were ‘flagged’ as being anxious by medical staff (it is not clear how this flagging worked) and were invited to participate in the study if they were subsequently found to have moderate to high scores on the Hospital Anxiety and Depression Scale (HADS). Participants were randomly allocated to either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pack condition’ consisting of various designs and 36 colored pencils or a ‘placebo pack’ consisting of plain paper and a pen, with instructions to ‘draw or write freely’ (there were no instructions for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pack). Participants were left with the packs </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two hours, after which they completed the HADS again. Only those in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group had significantly lower levels of anxiety at the end of this time frame. Further research has suggested that hospital staff might benefit from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too. Due to high levels of anxiety reported amongst nurses, especially those on medical-surgical or intensive care units, Maguire et al. (2020) examined the efficacy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mandalas to reduce anxiety amongst medical-surgery nursing staff, who either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coloured</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their break or carried out their usual activities in their break. Again, those who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coloured</a:t>
            </a:r>
            <a:r>
              <a:rPr lang="en-US" sz="1800" dirty="0">
                <a:effectLst/>
                <a:latin typeface="Calibri" panose="020F0502020204030204" pitchFamily="34" charset="0"/>
                <a:ea typeface="Calibri" panose="020F0502020204030204" pitchFamily="34" charset="0"/>
                <a:cs typeface="Times New Roman" panose="02020603050405020304" pitchFamily="18" charset="0"/>
              </a:rPr>
              <a:t> mandalas had significantly lower levels of anxiety at the end of their break than those who did not. Collectively, these studies suggest that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low-cost and low-risk activity that could be profitably used in hospital waiting areas and staff rooms to reduce anxiety. However, there may be self-selection processes at work in this research, and not all people in these settings might benefit from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example, half of invited participants in Rajendran et al. (2020)’s emergency department waiting room declined to participate </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the study, offering various explanations for not wishing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such as considering it to be an activity for children or being in too much discomfort.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Did the packs include instructions for use? </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No instructions are described for the colouring pack. But the control “</a:t>
            </a:r>
            <a:r>
              <a:rPr lang="en-GB" sz="1800" dirty="0">
                <a:solidFill>
                  <a:srgbClr val="1C1D1E"/>
                </a:solidFill>
                <a:effectLst/>
                <a:latin typeface="Open Sans" panose="020B0606030504020204" pitchFamily="34" charset="0"/>
                <a:ea typeface="Calibri" panose="020F0502020204030204" pitchFamily="34" charset="0"/>
                <a:cs typeface="Times New Roman" panose="02020603050405020304" pitchFamily="18" charset="0"/>
              </a:rPr>
              <a:t> instructed to draw or write freely”.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Do we know why? </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The authors state, in relation to those not wishing to colour: </a:t>
            </a:r>
            <a:r>
              <a:rPr lang="en-GB" sz="1800" dirty="0">
                <a:solidFill>
                  <a:srgbClr val="1C1D1E"/>
                </a:solidFill>
                <a:effectLst/>
                <a:latin typeface="Open Sans" panose="020B0606030504020204" pitchFamily="34" charset="0"/>
                <a:ea typeface="Calibri" panose="020F0502020204030204" pitchFamily="34" charset="0"/>
                <a:cs typeface="Times New Roman" panose="02020603050405020304" pitchFamily="18" charset="0"/>
              </a:rPr>
              <a:t> “Various reasons were cited by patients; common anecdotes included “</a:t>
            </a:r>
            <a:r>
              <a:rPr lang="en-GB" sz="1800" dirty="0" err="1">
                <a:solidFill>
                  <a:srgbClr val="1C1D1E"/>
                </a:solidFill>
                <a:effectLst/>
                <a:latin typeface="Open Sans" panose="020B0606030504020204" pitchFamily="34" charset="0"/>
                <a:ea typeface="Calibri" panose="020F0502020204030204" pitchFamily="34" charset="0"/>
                <a:cs typeface="Times New Roman" panose="02020603050405020304" pitchFamily="18" charset="0"/>
              </a:rPr>
              <a:t>coloring</a:t>
            </a:r>
            <a:r>
              <a:rPr lang="en-GB" sz="1800" dirty="0">
                <a:solidFill>
                  <a:srgbClr val="1C1D1E"/>
                </a:solidFill>
                <a:effectLst/>
                <a:latin typeface="Open Sans" panose="020B0606030504020204" pitchFamily="34" charset="0"/>
                <a:ea typeface="Calibri" panose="020F0502020204030204" pitchFamily="34" charset="0"/>
                <a:cs typeface="Times New Roman" panose="02020603050405020304" pitchFamily="18" charset="0"/>
              </a:rPr>
              <a:t> is not for everyone,” “it's for children,” or “I am in too much discomfort to engage.” While the results of this study should prevent nonpharmacologic treatments for anxiety being trivialized by health care staff, showing evidence that alternative treatments can work may not overcome the barriers to engagement that we have observed.”</a:t>
            </a:r>
          </a:p>
          <a:p>
            <a:pPr>
              <a:spcAft>
                <a:spcPts val="800"/>
              </a:spcAft>
            </a:pPr>
            <a:endParaRPr lang="en-GB" sz="1800" dirty="0">
              <a:solidFill>
                <a:srgbClr val="1C1D1E"/>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Maguire, P., Coughlan, A., Drayton, 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Lacko</a:t>
            </a:r>
            <a:r>
              <a:rPr lang="en-US" sz="1800" dirty="0">
                <a:effectLst/>
                <a:latin typeface="Calibri" panose="020F0502020204030204" pitchFamily="34" charset="0"/>
                <a:ea typeface="Calibri" panose="020F0502020204030204" pitchFamily="34" charset="0"/>
                <a:cs typeface="Times New Roman" panose="02020603050405020304" pitchFamily="18" charset="0"/>
              </a:rPr>
              <a:t>, H., Reich, J., &amp; Hatfield, L. (2020). The effect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mandalas on the anxiety of medical-surgical nurses and nursing support staff.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Medsurg</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Nursing, 29</a:t>
            </a:r>
            <a:r>
              <a:rPr lang="en-US" sz="1800" dirty="0">
                <a:effectLst/>
                <a:latin typeface="Calibri" panose="020F0502020204030204" pitchFamily="34" charset="0"/>
                <a:ea typeface="Calibri" panose="020F0502020204030204" pitchFamily="34" charset="0"/>
                <a:cs typeface="Times New Roman" panose="02020603050405020304" pitchFamily="18" charset="0"/>
              </a:rPr>
              <a:t>(3), 192-199.</a:t>
            </a:r>
          </a:p>
          <a:p>
            <a:pPr marL="0" marR="0" lvl="0" indent="0" algn="l" defTabSz="914400" rtl="0" eaLnBrk="0" fontAlgn="base" latinLnBrk="0" hangingPunct="0">
              <a:lnSpc>
                <a:spcPct val="100000"/>
              </a:lnSpc>
              <a:spcBef>
                <a:spcPct val="3000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Robinson, E. M., Baker, R., &amp; Hossain, M. M. (2018). Randomized trial evaluating the effectiveness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on decreasing anxiety among parents in a pediatric surgical waiting area.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Journal of Pediatric Nursing, 41</a:t>
            </a:r>
            <a:r>
              <a:rPr lang="en-US" sz="1800" dirty="0">
                <a:effectLst/>
                <a:latin typeface="Calibri" panose="020F0502020204030204" pitchFamily="34" charset="0"/>
                <a:ea typeface="Calibri" panose="020F0502020204030204" pitchFamily="34" charset="0"/>
                <a:cs typeface="Times New Roman" panose="02020603050405020304" pitchFamily="18" charset="0"/>
              </a:rPr>
              <a:t>, 80-83. Doi.org/10.1016/j.pedn.2018.02.001</a:t>
            </a:r>
          </a:p>
          <a:p>
            <a:pPr marL="0" marR="0" lvl="0" indent="0" algn="l" defTabSz="914400" rtl="0" eaLnBrk="0" fontAlgn="base" latinLnBrk="0" hangingPunct="0">
              <a:lnSpc>
                <a:spcPct val="100000"/>
              </a:lnSpc>
              <a:spcBef>
                <a:spcPct val="3000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Rajendran, N., Mitra, T. 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Shahrestani</a:t>
            </a:r>
            <a:r>
              <a:rPr lang="en-US" sz="1800" dirty="0">
                <a:effectLst/>
                <a:latin typeface="Calibri" panose="020F0502020204030204" pitchFamily="34" charset="0"/>
                <a:ea typeface="Calibri" panose="020F0502020204030204" pitchFamily="34" charset="0"/>
                <a:cs typeface="Times New Roman" panose="02020603050405020304" pitchFamily="18" charset="0"/>
              </a:rPr>
              <a:t>, S., &amp; Coggins, A. (2020). Randomized controlled trial of adult therapeutic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the management of significant anxiety in the emergency department.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Academic Emergency Medicine, 27</a:t>
            </a:r>
            <a:r>
              <a:rPr lang="en-US" sz="1800" dirty="0">
                <a:effectLst/>
                <a:latin typeface="Calibri" panose="020F0502020204030204" pitchFamily="34" charset="0"/>
                <a:ea typeface="Calibri" panose="020F0502020204030204" pitchFamily="34" charset="0"/>
                <a:cs typeface="Times New Roman" panose="02020603050405020304" pitchFamily="18" charset="0"/>
              </a:rPr>
              <a:t>(2), 92-99. Doi.org/10.1111/acem.13838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3</a:t>
            </a:fld>
            <a:endParaRPr lang="en-US" altLang="en-US"/>
          </a:p>
        </p:txBody>
      </p:sp>
    </p:spTree>
    <p:extLst>
      <p:ext uri="{BB962C8B-B14F-4D97-AF65-F5344CB8AC3E}">
        <p14:creationId xmlns:p14="http://schemas.microsoft.com/office/powerpoint/2010/main" val="389264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Drawing to express one’s feelings repairs mood less well than drawing to distract. What does this mean? </a:t>
            </a:r>
          </a:p>
          <a:p>
            <a:r>
              <a:rPr lang="en-GB" dirty="0"/>
              <a:t>1) Research across one occasion of drawing – </a:t>
            </a:r>
          </a:p>
          <a:p>
            <a:r>
              <a:rPr lang="en-GB" dirty="0"/>
              <a:t>2) Research across four occasions – </a:t>
            </a:r>
          </a:p>
          <a:p>
            <a:r>
              <a:rPr lang="en-GB" dirty="0"/>
              <a:t>3) Research across one month</a:t>
            </a:r>
          </a:p>
          <a:p>
            <a:endParaRPr lang="en-GB" dirty="0"/>
          </a:p>
          <a:p>
            <a:r>
              <a:rPr lang="en-GB" dirty="0"/>
              <a:t>2) Drake, </a:t>
            </a:r>
            <a:r>
              <a:rPr lang="en-GB" dirty="0" err="1"/>
              <a:t>H</a:t>
            </a:r>
            <a:r>
              <a:rPr lang="en-GB" b="0" i="0" dirty="0" err="1">
                <a:effectLst/>
                <a:latin typeface="Times New Roman" panose="02020603050405020304" pitchFamily="18" charset="0"/>
              </a:rPr>
              <a:t>astedt</a:t>
            </a:r>
            <a:r>
              <a:rPr lang="en-GB" b="0" i="0" dirty="0">
                <a:effectLst/>
                <a:latin typeface="Times New Roman" panose="02020603050405020304" pitchFamily="18" charset="0"/>
              </a:rPr>
              <a:t> and James (2016)</a:t>
            </a:r>
            <a:endParaRPr lang="en-GB" dirty="0"/>
          </a:p>
          <a:p>
            <a:pPr algn="l"/>
            <a:r>
              <a:rPr lang="en-GB" b="0" i="0" dirty="0">
                <a:effectLst/>
                <a:latin typeface="Times New Roman" panose="02020603050405020304" pitchFamily="18" charset="0"/>
              </a:rPr>
              <a:t>Mood induction. In order to induce a sad mood, we asked participants to “think about the saddest event you have ever experienced.” Participants recorded the event on a sheet of paper and then were guided through a 3-min visual imagery task (developed by Rusting &amp; Nolen-Hoeksema, 1998). The visual imagery</a:t>
            </a:r>
          </a:p>
          <a:p>
            <a:pPr algn="l"/>
            <a:r>
              <a:rPr lang="en-GB" b="0" i="0" dirty="0">
                <a:effectLst/>
                <a:latin typeface="Times New Roman" panose="02020603050405020304" pitchFamily="18" charset="0"/>
              </a:rPr>
              <a:t>task enabled participants to recall vividly the sad event by having them focus on the sights, sounds, thoughts, and feelings they had</a:t>
            </a:r>
          </a:p>
          <a:p>
            <a:pPr algn="l"/>
            <a:r>
              <a:rPr lang="en-GB" b="0" i="0" dirty="0">
                <a:effectLst/>
                <a:latin typeface="Times New Roman" panose="02020603050405020304" pitchFamily="18" charset="0"/>
              </a:rPr>
              <a:t>experienced during the event.</a:t>
            </a:r>
          </a:p>
          <a:p>
            <a:pPr algn="l"/>
            <a:r>
              <a:rPr lang="en-GB" b="0" i="0" dirty="0">
                <a:effectLst/>
                <a:latin typeface="Times New Roman" panose="02020603050405020304" pitchFamily="18" charset="0"/>
              </a:rPr>
              <a:t>Activity.</a:t>
            </a:r>
          </a:p>
          <a:p>
            <a:pPr algn="l"/>
            <a:r>
              <a:rPr lang="en-GB" b="0" i="0" dirty="0">
                <a:effectLst/>
                <a:latin typeface="Times New Roman" panose="02020603050405020304" pitchFamily="18" charset="0"/>
              </a:rPr>
              <a:t>I want you to draw about the event you recalled. I want you to draw as a way to focus on, feel, and make sense of the experience you recalled. Use the drawing activity as a way to express your feelings.</a:t>
            </a:r>
          </a:p>
          <a:p>
            <a:pPr algn="l"/>
            <a:endParaRPr lang="en-GB" b="0" i="0" dirty="0">
              <a:effectLst/>
              <a:latin typeface="Times New Roman" panose="02020603050405020304" pitchFamily="18" charset="0"/>
            </a:endParaRPr>
          </a:p>
          <a:p>
            <a:pPr algn="l"/>
            <a:r>
              <a:rPr lang="en-GB" b="0" i="0" dirty="0">
                <a:effectLst/>
                <a:latin typeface="Times New Roman" panose="02020603050405020304" pitchFamily="18" charset="0"/>
              </a:rPr>
              <a:t>I want you to look down at your shoes and draw them as you see them. I want you to draw as a way to focus, observe, and make sense of what</a:t>
            </a:r>
          </a:p>
          <a:p>
            <a:pPr algn="l"/>
            <a:r>
              <a:rPr lang="en-GB" b="0" i="0" dirty="0">
                <a:effectLst/>
                <a:latin typeface="Times New Roman" panose="02020603050405020304" pitchFamily="18" charset="0"/>
              </a:rPr>
              <a:t>you see. Use the drawing activity as a way to help you look closely. On subsequent testing sessions (Day 2–4), participants in this condition were given the same instructions to using drawing “as a way to help you look closely” but they were asked to draw different objects (their hand on Day 2; an object in the testing room</a:t>
            </a:r>
          </a:p>
          <a:p>
            <a:pPr algn="l"/>
            <a:r>
              <a:rPr lang="en-GB" b="0" i="0" dirty="0">
                <a:effectLst/>
                <a:latin typeface="Times New Roman" panose="02020603050405020304" pitchFamily="18" charset="0"/>
              </a:rPr>
              <a:t>on Day 3; and a different object in the testing room on Day 4).</a:t>
            </a:r>
          </a:p>
          <a:p>
            <a:pPr algn="l"/>
            <a:endParaRPr lang="en-GB" b="0" i="0" dirty="0">
              <a:effectLst/>
              <a:latin typeface="Times New Roman" panose="02020603050405020304" pitchFamily="18" charset="0"/>
            </a:endParaRPr>
          </a:p>
          <a:p>
            <a:pPr algn="l"/>
            <a:r>
              <a:rPr lang="en-GB" b="0" i="0" dirty="0">
                <a:effectLst/>
                <a:latin typeface="Times New Roman" panose="02020603050405020304" pitchFamily="18" charset="0"/>
              </a:rPr>
              <a:t>Results</a:t>
            </a:r>
          </a:p>
          <a:p>
            <a:pPr algn="l"/>
            <a:r>
              <a:rPr lang="en-GB" b="0" i="0" dirty="0">
                <a:effectLst/>
                <a:latin typeface="Times New Roman" panose="02020603050405020304" pitchFamily="18" charset="0"/>
              </a:rPr>
              <a:t>Positive affect increased following the mood induction (recalling a sad event) over time, and this change was greater for the drawing to distract condition. Those in the distract condition experienced a greater increase in positive affect after one session and four sessions of drawing than did those in the express condition.</a:t>
            </a:r>
          </a:p>
          <a:p>
            <a:pPr algn="l"/>
            <a:endParaRPr lang="en-GB" b="0" i="0" dirty="0">
              <a:effectLst/>
              <a:latin typeface="Times New Roman" panose="02020603050405020304" pitchFamily="18" charset="0"/>
            </a:endParaRPr>
          </a:p>
          <a:p>
            <a:pPr algn="l"/>
            <a:r>
              <a:rPr lang="en-GB" b="0" i="0" dirty="0">
                <a:effectLst/>
                <a:latin typeface="Times New Roman" panose="02020603050405020304" pitchFamily="18" charset="0"/>
              </a:rPr>
              <a:t>Drawing after 4 days improved positive affect significantly more than did drawing after 1 day (as indicated by a positive contrast score). This difference was</a:t>
            </a:r>
          </a:p>
          <a:p>
            <a:pPr algn="l"/>
            <a:r>
              <a:rPr lang="en-GB" b="0" i="0" dirty="0">
                <a:effectLst/>
                <a:latin typeface="Times New Roman" panose="02020603050405020304" pitchFamily="18" charset="0"/>
              </a:rPr>
              <a:t>driven by the distract condition. A one-sample t-test performed on those in the distract condition revealed that drawing after 4 days improved positive affect more than did drawing after 1 day. However, there was no difference in the effectiveness of drawing after 1 day and after 4 days for those in the express condition.</a:t>
            </a:r>
          </a:p>
          <a:p>
            <a:pPr algn="l"/>
            <a:r>
              <a:rPr lang="en-GB" b="0" i="0" dirty="0">
                <a:effectLst/>
                <a:latin typeface="Times New Roman" panose="02020603050405020304" pitchFamily="18" charset="0"/>
              </a:rPr>
              <a:t>Drawing after 4 days improved negative affect significantly more than did drawing after 1 day (as indicated by a positive contrast score). Drawing after 4 days improved negative affect significantly more after 1 day for the distract, and marginally more after 1 day for the express conditions (ns). </a:t>
            </a:r>
          </a:p>
          <a:p>
            <a:pPr algn="l"/>
            <a:endParaRPr lang="en-GB" b="0" i="0" dirty="0">
              <a:effectLst/>
              <a:latin typeface="Times New Roman" panose="02020603050405020304" pitchFamily="18" charset="0"/>
            </a:endParaRPr>
          </a:p>
          <a:p>
            <a:pPr algn="l"/>
            <a:r>
              <a:rPr lang="en-GB" b="0" i="0" dirty="0">
                <a:effectLst/>
                <a:latin typeface="Times New Roman" panose="02020603050405020304" pitchFamily="18" charset="0"/>
              </a:rPr>
              <a:t>life satisfaction increased after drawing for 4 days. There was no effect of condition,</a:t>
            </a:r>
          </a:p>
          <a:p>
            <a:pPr algn="l"/>
            <a:br>
              <a:rPr lang="en-GB" dirty="0"/>
            </a:br>
            <a:r>
              <a:rPr lang="en-GB" b="0" i="0" dirty="0">
                <a:effectLst/>
                <a:latin typeface="Times New Roman" panose="02020603050405020304" pitchFamily="18" charset="0"/>
              </a:rPr>
              <a:t>We tested two competing hypotheses regarding the benefits of drawing over several sessions: (a) drawing to express may improve mood more than drawing to distract, presumably because it allows individuals to frame and rework their experience through images; or (b) drawing to distract may improve mood more than drawing to express, presumably because of the engaging aesthetic properties of the medium. We found that drawing to distract improved positive affect more after four drawing sessions that drawing to express. We found no difference in negative affect between conditions after four drawing sessions. This finding is inconsistent with the expressive writing literature.</a:t>
            </a:r>
          </a:p>
          <a:p>
            <a:pPr algn="l"/>
            <a:endParaRPr lang="en-GB" b="0" i="0" dirty="0">
              <a:effectLst/>
              <a:latin typeface="Times New Roman" panose="02020603050405020304" pitchFamily="18" charset="0"/>
            </a:endParaRPr>
          </a:p>
          <a:p>
            <a:pPr algn="l"/>
            <a:r>
              <a:rPr lang="en-GB" b="0" i="0" dirty="0">
                <a:effectLst/>
                <a:latin typeface="Times New Roman" panose="02020603050405020304" pitchFamily="18" charset="0"/>
              </a:rPr>
              <a:t>he act of drawing pulls our attention toward the surface properties of </a:t>
            </a:r>
            <a:r>
              <a:rPr lang="en-GB" b="0" i="0" dirty="0" err="1">
                <a:effectLst/>
                <a:latin typeface="Times New Roman" panose="02020603050405020304" pitchFamily="18" charset="0"/>
              </a:rPr>
              <a:t>color</a:t>
            </a:r>
            <a:r>
              <a:rPr lang="en-GB" b="0" i="0" dirty="0">
                <a:effectLst/>
                <a:latin typeface="Times New Roman" panose="02020603050405020304" pitchFamily="18" charset="0"/>
              </a:rPr>
              <a:t>, line, texture, and so forth. We may therefore focus more on these aesthetic proper-</a:t>
            </a:r>
          </a:p>
          <a:p>
            <a:pPr algn="l"/>
            <a:r>
              <a:rPr lang="en-GB" b="0" i="0" dirty="0">
                <a:effectLst/>
                <a:latin typeface="Times New Roman" panose="02020603050405020304" pitchFamily="18" charset="0"/>
              </a:rPr>
              <a:t>ties rather than on any underlying referential meaning. In short, we suggest that writing affords expression due to the referential nature of the symbol system of language, while drawing affords distraction due to the immediately engaging aesthetic properties of the medium. Future research should compare the emotion</a:t>
            </a:r>
          </a:p>
          <a:p>
            <a:pPr algn="l"/>
            <a:r>
              <a:rPr lang="en-GB" b="0" i="0" dirty="0">
                <a:effectLst/>
                <a:latin typeface="Times New Roman" panose="02020603050405020304" pitchFamily="18" charset="0"/>
              </a:rPr>
              <a:t>regulation benefits of drawing and writing in the same study, using identical instructions, over several sessions. Additionally, future research should examine the psychophysiological benefits of drawing in both the short- and long-term</a:t>
            </a:r>
          </a:p>
          <a:p>
            <a:pPr algn="l"/>
            <a:endParaRPr lang="en-GB" b="0" i="0" dirty="0">
              <a:effectLst/>
              <a:latin typeface="Times New Roman" panose="02020603050405020304" pitchFamily="18" charset="0"/>
            </a:endParaRPr>
          </a:p>
          <a:p>
            <a:r>
              <a:rPr lang="en-GB" b="0" i="0" dirty="0">
                <a:effectLst/>
                <a:latin typeface="Times New Roman" panose="02020603050405020304" pitchFamily="18" charset="0"/>
              </a:rPr>
              <a:t>3) Drake (2019)</a:t>
            </a:r>
          </a:p>
          <a:p>
            <a:pPr algn="l"/>
            <a:r>
              <a:rPr lang="en-GB" b="0" i="0" dirty="0">
                <a:effectLst/>
                <a:latin typeface="Times New Roman" panose="02020603050405020304" pitchFamily="18" charset="0"/>
              </a:rPr>
              <a:t>The study reported here examined the potential psychological and psychophysiological benefits of drawing once a week for 1 month. Participants were asked to recall and relive the saddest event they had ever experienced. They were then randomly assigned to an express or distract drawing condition or to a </a:t>
            </a:r>
            <a:r>
              <a:rPr lang="en-GB" b="0" i="0" dirty="0" err="1">
                <a:effectLst/>
                <a:latin typeface="Times New Roman" panose="02020603050405020304" pitchFamily="18" charset="0"/>
              </a:rPr>
              <a:t>nondrawing</a:t>
            </a:r>
            <a:r>
              <a:rPr lang="en-GB" b="0" i="0" dirty="0">
                <a:effectLst/>
                <a:latin typeface="Times New Roman" panose="02020603050405020304" pitchFamily="18" charset="0"/>
              </a:rPr>
              <a:t> control condition. Over 1 month, participants either drew their feelings about the saddest event they recalled (express) or drew neutral objects (distract). Those in the control condition did not engage in an activity and were given no instructions other than to return to the laboratory 1 month later for the final testing session.</a:t>
            </a:r>
          </a:p>
          <a:p>
            <a:pPr algn="l"/>
            <a:endParaRPr lang="en-GB" b="0" i="0" dirty="0">
              <a:effectLst/>
              <a:latin typeface="Times New Roman" panose="02020603050405020304" pitchFamily="18" charset="0"/>
            </a:endParaRPr>
          </a:p>
          <a:p>
            <a:pPr algn="l"/>
            <a:r>
              <a:rPr lang="en-GB" b="0" i="0" dirty="0">
                <a:effectLst/>
                <a:latin typeface="Times New Roman" panose="02020603050405020304" pitchFamily="18" charset="0"/>
              </a:rPr>
              <a:t>Positive and negative affect was measured before and after the mood induction as well as after drawing on the first session and final session. Participants were asked to report on their overall life satisfaction after completion of the first testing session and after completion of the final testing session. Heart rate and RSA were measured during the first and final testing session. </a:t>
            </a:r>
          </a:p>
          <a:p>
            <a:pPr algn="l"/>
            <a:endParaRPr lang="en-GB" b="0" i="0" dirty="0">
              <a:effectLst/>
              <a:latin typeface="Times New Roman" panose="02020603050405020304" pitchFamily="18" charset="0"/>
            </a:endParaRPr>
          </a:p>
          <a:p>
            <a:pPr algn="l"/>
            <a:r>
              <a:rPr lang="en-GB" b="0" i="0" dirty="0">
                <a:effectLst/>
                <a:latin typeface="Times New Roman" panose="02020603050405020304" pitchFamily="18" charset="0"/>
              </a:rPr>
              <a:t>Control (no activity), drawing to express and drawing to distract. </a:t>
            </a:r>
          </a:p>
          <a:p>
            <a:pPr algn="l"/>
            <a:endParaRPr lang="en-GB" b="0" i="0" dirty="0">
              <a:effectLst/>
              <a:latin typeface="Times New Roman" panose="02020603050405020304" pitchFamily="18" charset="0"/>
            </a:endParaRPr>
          </a:p>
          <a:p>
            <a:pPr algn="l"/>
            <a:r>
              <a:rPr lang="en-GB" b="0" i="0" dirty="0">
                <a:effectLst/>
                <a:latin typeface="Times New Roman" panose="02020603050405020304" pitchFamily="18" charset="0"/>
              </a:rPr>
              <a:t>Instructions in the drawing to distract condition were as follows: “I want you to look down at your shoes and draw them as you see them. I want you to draw as a way to focus, observe, and make sense of what you see. Use the drawing activity as a way to help you look closely.” Participants in both drawing conditions</a:t>
            </a:r>
          </a:p>
          <a:p>
            <a:pPr algn="l"/>
            <a:r>
              <a:rPr lang="en-GB" b="0" i="0" dirty="0">
                <a:effectLst/>
                <a:latin typeface="Times New Roman" panose="02020603050405020304" pitchFamily="18" charset="0"/>
              </a:rPr>
              <a:t>were given a set of </a:t>
            </a:r>
            <a:r>
              <a:rPr lang="en-GB" b="0" i="0" dirty="0" err="1">
                <a:effectLst/>
                <a:latin typeface="Times New Roman" panose="02020603050405020304" pitchFamily="18" charset="0"/>
              </a:rPr>
              <a:t>colored</a:t>
            </a:r>
            <a:r>
              <a:rPr lang="en-GB" b="0" i="0" dirty="0">
                <a:effectLst/>
                <a:latin typeface="Times New Roman" panose="02020603050405020304" pitchFamily="18" charset="0"/>
              </a:rPr>
              <a:t> pencils and sheet of white paper and were asked to draw for 10 min. Those in the control condition did not engage in any activity</a:t>
            </a:r>
          </a:p>
          <a:p>
            <a:pPr algn="l"/>
            <a:endParaRPr lang="en-GB" b="0" i="0" dirty="0">
              <a:effectLst/>
              <a:latin typeface="Times New Roman" panose="02020603050405020304" pitchFamily="18" charset="0"/>
            </a:endParaRPr>
          </a:p>
          <a:p>
            <a:pPr algn="l"/>
            <a:r>
              <a:rPr lang="en-GB" b="0" i="0" dirty="0">
                <a:effectLst/>
                <a:latin typeface="Times New Roman" panose="02020603050405020304" pitchFamily="18" charset="0"/>
              </a:rPr>
              <a:t>Mood induction.</a:t>
            </a:r>
          </a:p>
          <a:p>
            <a:pPr algn="l"/>
            <a:r>
              <a:rPr lang="en-GB" b="0" i="0" dirty="0">
                <a:effectLst/>
                <a:latin typeface="Times New Roman" panose="02020603050405020304" pitchFamily="18" charset="0"/>
              </a:rPr>
              <a:t>To induce a sad mood, the experimenter asked participants to “think about the saddest event you have ever experienced.” Participants recorded the event on a sheet of paper and then were guided through a 3-min visual imagery task (developed by Rusting &amp; Nolen-Hoeksema, 1998). The visual imagery task asked participants to recall vividly the sad event by having them focus on the sights, sounds, thoughts, and feelings they had experienced during the event.</a:t>
            </a:r>
          </a:p>
          <a:p>
            <a:pPr algn="l"/>
            <a:r>
              <a:rPr lang="en-GB" b="0" i="0" dirty="0">
                <a:effectLst/>
                <a:latin typeface="Times New Roman" panose="02020603050405020304" pitchFamily="18" charset="0"/>
              </a:rPr>
              <a:t>Conditions. Participants were randomly assigned to one of three conditions: express, distract, or a control condition,</a:t>
            </a:r>
          </a:p>
          <a:p>
            <a:pPr algn="l"/>
            <a:endParaRPr lang="en-GB" b="0" i="0" dirty="0">
              <a:effectLst/>
              <a:latin typeface="Times New Roman" panose="02020603050405020304" pitchFamily="18" charset="0"/>
            </a:endParaRPr>
          </a:p>
          <a:p>
            <a:pPr algn="l"/>
            <a:r>
              <a:rPr lang="en-GB" b="0" i="0" dirty="0">
                <a:effectLst/>
                <a:latin typeface="Times New Roman" panose="02020603050405020304" pitchFamily="18" charset="0"/>
              </a:rPr>
              <a:t>After a single session</a:t>
            </a:r>
          </a:p>
          <a:p>
            <a:pPr algn="l"/>
            <a:r>
              <a:rPr lang="en-GB" b="0" i="0" dirty="0">
                <a:effectLst/>
                <a:latin typeface="Times New Roman" panose="02020603050405020304" pitchFamily="18" charset="0"/>
              </a:rPr>
              <a:t>1) Those in the distract condition experienced a greater increase in positive affect after drawing than did those in the express condition,</a:t>
            </a:r>
          </a:p>
          <a:p>
            <a:r>
              <a:rPr lang="en-GB" b="0" i="0" dirty="0">
                <a:effectLst/>
                <a:latin typeface="Times New Roman" panose="02020603050405020304" pitchFamily="18" charset="0"/>
              </a:rPr>
              <a:t>2) Those in the distract condition experienced a greater decrease in negative affect after drawing than did those in the express condition,</a:t>
            </a:r>
          </a:p>
          <a:p>
            <a:r>
              <a:rPr lang="en-GB" b="0" i="0" dirty="0">
                <a:effectLst/>
                <a:latin typeface="Times New Roman" panose="02020603050405020304" pitchFamily="18" charset="0"/>
              </a:rPr>
              <a:t>3) Heart rate decreased after drawing. There was no effect of condition. Thus, both drawing conditions resulted in decreases in heart rate from during</a:t>
            </a:r>
          </a:p>
          <a:p>
            <a:pPr algn="l"/>
            <a:r>
              <a:rPr lang="en-GB" b="0" i="0" dirty="0">
                <a:effectLst/>
                <a:latin typeface="Times New Roman" panose="02020603050405020304" pitchFamily="18" charset="0"/>
              </a:rPr>
              <a:t>the mood induction to after drawing.</a:t>
            </a:r>
          </a:p>
          <a:p>
            <a:r>
              <a:rPr lang="en-GB" b="0" i="0" dirty="0">
                <a:effectLst/>
                <a:latin typeface="Times New Roman" panose="02020603050405020304" pitchFamily="18" charset="0"/>
              </a:rPr>
              <a:t>4) Respiratory sinus arrhythmia. There was an effect of time, RSA increased after drawing. There was no effect of condition, and no interaction of time with condition,. Thus, both drawing conditions resulted in an increase in RSA from during the mood induction to after drawing.</a:t>
            </a:r>
          </a:p>
          <a:p>
            <a:pPr algn="l"/>
            <a:endParaRPr lang="en-GB" b="0" i="0" dirty="0">
              <a:effectLst/>
              <a:latin typeface="Times New Roman" panose="02020603050405020304" pitchFamily="18" charset="0"/>
            </a:endParaRPr>
          </a:p>
          <a:p>
            <a:pPr algn="l"/>
            <a:r>
              <a:rPr lang="en-GB" b="0" i="0" dirty="0">
                <a:effectLst/>
                <a:latin typeface="Times New Roman" panose="02020603050405020304" pitchFamily="18" charset="0"/>
              </a:rPr>
              <a:t>Month</a:t>
            </a:r>
          </a:p>
          <a:p>
            <a:pPr algn="l"/>
            <a:r>
              <a:rPr lang="en-GB" b="0" i="0" dirty="0">
                <a:effectLst/>
                <a:latin typeface="Times New Roman" panose="02020603050405020304" pitchFamily="18" charset="0"/>
              </a:rPr>
              <a:t>No significant change in PA, NA or life satisfaction over a month</a:t>
            </a:r>
          </a:p>
          <a:p>
            <a:pPr algn="l"/>
            <a:r>
              <a:rPr lang="en-GB" b="0" i="0" dirty="0">
                <a:effectLst/>
                <a:latin typeface="Times New Roman" panose="02020603050405020304" pitchFamily="18" charset="0"/>
              </a:rPr>
              <a:t>Those in the distract condition experienced a greater</a:t>
            </a:r>
          </a:p>
          <a:p>
            <a:pPr algn="l"/>
            <a:r>
              <a:rPr lang="en-GB" b="0" i="0" dirty="0">
                <a:effectLst/>
                <a:latin typeface="Times New Roman" panose="02020603050405020304" pitchFamily="18" charset="0"/>
              </a:rPr>
              <a:t>increase in RSA after 1 month than did those in the control</a:t>
            </a:r>
          </a:p>
          <a:p>
            <a:pPr algn="l"/>
            <a:r>
              <a:rPr lang="en-GB" b="0" i="0" dirty="0">
                <a:effectLst/>
                <a:latin typeface="Times New Roman" panose="02020603050405020304" pitchFamily="18" charset="0"/>
              </a:rPr>
              <a:t>condition </a:t>
            </a:r>
          </a:p>
          <a:p>
            <a:pPr algn="l"/>
            <a:endParaRPr lang="en-GB" b="0" i="0" dirty="0">
              <a:effectLst/>
              <a:latin typeface="Times New Roman" panose="02020603050405020304" pitchFamily="18" charset="0"/>
            </a:endParaRPr>
          </a:p>
          <a:p>
            <a:pPr algn="l"/>
            <a:r>
              <a:rPr lang="en-GB" b="0" i="0" dirty="0">
                <a:solidFill>
                  <a:srgbClr val="212121"/>
                </a:solidFill>
                <a:effectLst/>
                <a:latin typeface="BlinkMacSystemFont"/>
              </a:rPr>
              <a:t>Respiratory sinus arrhythmia (RSA) is accepted as a peripheral marker of cardiac-linked parasympathetic regulation. According to polyvagal theory, the RSA is also considered as the index of emotion regulation. The neurovisceral integration model posits that parasympathetic modulation of the heart marked by RSA is related to complex nervous regulation associated with emotional and cognitive processing. From this perspective, high resting RSA amplitude associated with a greater withdrawal during stressors and subsequent recovery could represent a flexible and adaptive physiological response system to a challenge. Conversely, low resting RSA accompanied by an inadequate reactivity to stress might reflect maladaptive regulatory mechanisms. The RSA reactivity is different with various types of stressors: while the RSA decreases to cognitive tasks indicating a vagal withdrawal, the RSA magnitude increases to emotional challenge indicating an effective cognitive processing of emotional stimuli. The RSA reactivity to stress could have important implications for several mental disorders, e.g. depressive or anxiety disorder. It seems that the study of the RSA, as a non-invasive index of 'brain-heart' communication, could provide important information on the pathway linked to mental and physical health.</a:t>
            </a:r>
            <a:endParaRPr lang="en-GB" b="0" i="0" dirty="0">
              <a:effectLst/>
              <a:latin typeface="Times New Roman" panose="02020603050405020304" pitchFamily="18" charset="0"/>
            </a:endParaRPr>
          </a:p>
          <a:p>
            <a:pPr algn="l"/>
            <a:endParaRPr lang="en-GB" b="0" i="0" dirty="0">
              <a:effectLst/>
              <a:latin typeface="Times New Roman" panose="02020603050405020304" pitchFamily="18" charset="0"/>
            </a:endParaRPr>
          </a:p>
          <a:p>
            <a:pPr algn="l"/>
            <a:endParaRPr lang="en-GB" b="0" i="0" dirty="0">
              <a:effectLst/>
              <a:latin typeface="Times New Roman" panose="02020603050405020304" pitchFamily="18" charset="0"/>
            </a:endParaRPr>
          </a:p>
          <a:p>
            <a:pPr algn="l"/>
            <a:endParaRPr lang="en-GB" b="0" i="0" dirty="0">
              <a:effectLst/>
              <a:latin typeface="Times New Roman" panose="02020603050405020304" pitchFamily="18" charset="0"/>
            </a:endParaRPr>
          </a:p>
          <a:p>
            <a:pPr algn="l"/>
            <a:endParaRPr lang="en-GB" b="0" i="0" dirty="0">
              <a:effectLst/>
              <a:latin typeface="Times New Roman" panose="02020603050405020304" pitchFamily="18" charset="0"/>
            </a:endParaRPr>
          </a:p>
          <a:p>
            <a:pPr algn="l"/>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4</a:t>
            </a:fld>
            <a:endParaRPr lang="en-US" altLang="en-US"/>
          </a:p>
        </p:txBody>
      </p:sp>
    </p:spTree>
    <p:extLst>
      <p:ext uri="{BB962C8B-B14F-4D97-AF65-F5344CB8AC3E}">
        <p14:creationId xmlns:p14="http://schemas.microsoft.com/office/powerpoint/2010/main" val="339730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5</a:t>
            </a:fld>
            <a:endParaRPr lang="en-US" altLang="en-US"/>
          </a:p>
        </p:txBody>
      </p:sp>
    </p:spTree>
    <p:extLst>
      <p:ext uri="{BB962C8B-B14F-4D97-AF65-F5344CB8AC3E}">
        <p14:creationId xmlns:p14="http://schemas.microsoft.com/office/powerpoint/2010/main" val="44239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E2E2E"/>
                </a:solidFill>
                <a:effectLst/>
                <a:latin typeface="NexusSerif"/>
              </a:rPr>
              <a:t>Yan et al (2021):</a:t>
            </a:r>
          </a:p>
          <a:p>
            <a:r>
              <a:rPr lang="en-GB" b="0" i="0" dirty="0">
                <a:solidFill>
                  <a:srgbClr val="2E2E2E"/>
                </a:solidFill>
                <a:effectLst/>
                <a:latin typeface="NexusSerif"/>
              </a:rPr>
              <a:t>Additionally, when drawing regulated sadness, the frontopolar area and left dorsolateral prefrontal cortex showed significant deactivations. During 2–4 min, drawing resulted in minimal activation of the left dorsolateral prefrontal cortex. These brain activity changes during the drawing process demonstrate that drawing is effective in regulating negative emotions, especially sadness. These findings provide an empirical basis for drawing to improve negative emotion and also supplement the study of brain function in drawing.</a:t>
            </a:r>
          </a:p>
          <a:p>
            <a:r>
              <a:rPr lang="en-GB" b="0" i="0" dirty="0">
                <a:solidFill>
                  <a:srgbClr val="2E2E2E"/>
                </a:solidFill>
                <a:effectLst/>
                <a:latin typeface="NexusSerif"/>
              </a:rPr>
              <a:t>This result illustrates that drawing is a process of eliminating cognitive control, which makes people more relaxed, divergent, and creative. However, drawing utilises a myriad of neurological processes that are not well understood, thus further research is needed to uncover the underlying neural mechanism(s).</a:t>
            </a:r>
          </a:p>
          <a:p>
            <a:endParaRPr lang="en-GB" b="0" i="0" dirty="0">
              <a:solidFill>
                <a:srgbClr val="2E2E2E"/>
              </a:solidFill>
              <a:effectLst/>
              <a:latin typeface="NexusSerif"/>
            </a:endParaRPr>
          </a:p>
          <a:p>
            <a:endParaRPr lang="en-GB" b="0" i="0" dirty="0">
              <a:solidFill>
                <a:srgbClr val="2E2E2E"/>
              </a:solidFill>
              <a:effectLst/>
              <a:latin typeface="NexusSerif"/>
            </a:endParaRPr>
          </a:p>
          <a:p>
            <a:r>
              <a:rPr lang="en-GB" b="0" i="0" u="none" strike="noStrike" dirty="0" err="1">
                <a:solidFill>
                  <a:srgbClr val="0C7DBB"/>
                </a:solidFill>
                <a:effectLst/>
                <a:latin typeface="NexusSerif"/>
                <a:hlinkClick r:id="rId3"/>
              </a:rPr>
              <a:t>Belkofer</a:t>
            </a:r>
            <a:r>
              <a:rPr lang="en-GB" b="0" i="0" u="none" strike="noStrike" dirty="0">
                <a:solidFill>
                  <a:srgbClr val="0C7DBB"/>
                </a:solidFill>
                <a:effectLst/>
                <a:latin typeface="NexusSerif"/>
                <a:hlinkClick r:id="rId3"/>
              </a:rPr>
              <a:t> et al. (2014)</a:t>
            </a:r>
            <a:r>
              <a:rPr lang="en-GB" b="0" i="0" dirty="0">
                <a:solidFill>
                  <a:srgbClr val="2E2E2E"/>
                </a:solidFill>
                <a:effectLst/>
                <a:latin typeface="NexusSerif"/>
              </a:rPr>
              <a:t> used </a:t>
            </a:r>
            <a:r>
              <a:rPr lang="en-GB" b="0" i="0" dirty="0">
                <a:solidFill>
                  <a:srgbClr val="2E2E2E"/>
                </a:solidFill>
                <a:effectLst/>
                <a:latin typeface="NexusSerif"/>
                <a:hlinkClick r:id="rId4" tooltip="Learn more about quantitative electroencephalography from ScienceDirect's AI-generated Topic Pages"/>
              </a:rPr>
              <a:t>quantitative electroencephalography</a:t>
            </a:r>
            <a:r>
              <a:rPr lang="en-GB" b="0" i="0" dirty="0">
                <a:solidFill>
                  <a:srgbClr val="2E2E2E"/>
                </a:solidFill>
                <a:effectLst/>
                <a:latin typeface="NexusSerif"/>
              </a:rPr>
              <a:t> (</a:t>
            </a:r>
            <a:r>
              <a:rPr lang="en-GB" b="0" i="0" dirty="0" err="1">
                <a:solidFill>
                  <a:srgbClr val="2E2E2E"/>
                </a:solidFill>
                <a:effectLst/>
                <a:latin typeface="NexusSerif"/>
              </a:rPr>
              <a:t>qEEG</a:t>
            </a:r>
            <a:r>
              <a:rPr lang="en-GB" b="0" i="0" dirty="0">
                <a:solidFill>
                  <a:srgbClr val="2E2E2E"/>
                </a:solidFill>
                <a:effectLst/>
                <a:latin typeface="NexusSerif"/>
              </a:rPr>
              <a:t>) to conduct a pre- and post-survey, and found that after drawing, </a:t>
            </a:r>
            <a:r>
              <a:rPr lang="en-GB" b="0" i="0" dirty="0">
                <a:solidFill>
                  <a:srgbClr val="2E2E2E"/>
                </a:solidFill>
                <a:effectLst/>
                <a:latin typeface="NexusSerif"/>
                <a:hlinkClick r:id="rId5" tooltip="Learn more about α waves from ScienceDirect's AI-generated Topic Pages"/>
              </a:rPr>
              <a:t>α waves</a:t>
            </a:r>
            <a:r>
              <a:rPr lang="en-GB" b="0" i="0" dirty="0">
                <a:solidFill>
                  <a:srgbClr val="2E2E2E"/>
                </a:solidFill>
                <a:effectLst/>
                <a:latin typeface="NexusSerif"/>
              </a:rPr>
              <a:t> in the posterior temporal lobe of all participants were significantly enhanced, which indicates that drawing might contribute to self-control and relaxation.</a:t>
            </a:r>
          </a:p>
          <a:p>
            <a:endParaRPr lang="en-GB" b="0" i="0" dirty="0">
              <a:solidFill>
                <a:srgbClr val="2E2E2E"/>
              </a:solidFill>
              <a:effectLst/>
              <a:latin typeface="NexusSerif"/>
            </a:endParaRPr>
          </a:p>
          <a:p>
            <a:r>
              <a:rPr lang="en-US" sz="1800" dirty="0" err="1">
                <a:effectLst/>
                <a:latin typeface="Calibri" panose="020F0502020204030204" pitchFamily="34" charset="0"/>
                <a:ea typeface="Calibri" panose="020F0502020204030204" pitchFamily="34" charset="0"/>
              </a:rPr>
              <a:t>Kaimal</a:t>
            </a:r>
            <a:r>
              <a:rPr lang="en-US" sz="1800" dirty="0">
                <a:effectLst/>
                <a:latin typeface="Calibri" panose="020F0502020204030204" pitchFamily="34" charset="0"/>
                <a:ea typeface="Calibri" panose="020F0502020204030204" pitchFamily="34" charset="0"/>
              </a:rPr>
              <a:t> et al. (2018) reported increased blood flow activity in the medial prefrontal cortex while drawing, compared with rest periods, an area that is associated with inhibitory control of the stress response (sympathetic nervous system, SNS) (Crozier et al., 2011). </a:t>
            </a:r>
            <a:endParaRPr lang="en-GB" b="0" i="0" dirty="0">
              <a:solidFill>
                <a:srgbClr val="2E2E2E"/>
              </a:solidFill>
              <a:effectLst/>
              <a:latin typeface="NexusSerif"/>
            </a:endParaRP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6</a:t>
            </a:fld>
            <a:endParaRPr lang="en-US" altLang="en-US"/>
          </a:p>
        </p:txBody>
      </p:sp>
    </p:spTree>
    <p:extLst>
      <p:ext uri="{BB962C8B-B14F-4D97-AF65-F5344CB8AC3E}">
        <p14:creationId xmlns:p14="http://schemas.microsoft.com/office/powerpoint/2010/main" val="140509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7</a:t>
            </a:fld>
            <a:endParaRPr lang="en-US" altLang="en-US"/>
          </a:p>
        </p:txBody>
      </p:sp>
    </p:spTree>
    <p:extLst>
      <p:ext uri="{BB962C8B-B14F-4D97-AF65-F5344CB8AC3E}">
        <p14:creationId xmlns:p14="http://schemas.microsoft.com/office/powerpoint/2010/main" val="125138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Woolford, J., Patterson, T., Macleod, E., Hobbs, L., &amp; Hayne, H. (2015). Drawing helps children to talk about their presenting problems during a mental health assessment. </a:t>
            </a:r>
            <a:r>
              <a:rPr lang="en-GB" b="0" i="1" dirty="0">
                <a:solidFill>
                  <a:srgbClr val="222222"/>
                </a:solidFill>
                <a:effectLst/>
                <a:latin typeface="Arial" panose="020B0604020202020204" pitchFamily="34" charset="0"/>
              </a:rPr>
              <a:t>Clinical child psychology and psychiatry</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20</a:t>
            </a:r>
            <a:r>
              <a:rPr lang="en-GB" b="0" i="0" dirty="0">
                <a:solidFill>
                  <a:srgbClr val="222222"/>
                </a:solidFill>
                <a:effectLst/>
                <a:latin typeface="Arial" panose="020B0604020202020204" pitchFamily="34" charset="0"/>
              </a:rPr>
              <a:t>(1), 68-83.</a:t>
            </a: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Cheung, M. M. Y., Saini, B., &amp; Smith, L. (2020). Patients’ drawings of their asthma: adding qualitative specificity to a quantitative measure of illness perceptions. </a:t>
            </a:r>
            <a:r>
              <a:rPr lang="en-GB" b="0" i="1" dirty="0">
                <a:solidFill>
                  <a:srgbClr val="222222"/>
                </a:solidFill>
                <a:effectLst/>
                <a:latin typeface="Arial" panose="020B0604020202020204" pitchFamily="34" charset="0"/>
              </a:rPr>
              <a:t>Journal of Asthma</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57</a:t>
            </a:r>
            <a:r>
              <a:rPr lang="en-GB" b="0" i="0" dirty="0">
                <a:solidFill>
                  <a:srgbClr val="222222"/>
                </a:solidFill>
                <a:effectLst/>
                <a:latin typeface="Arial" panose="020B0604020202020204" pitchFamily="34" charset="0"/>
              </a:rPr>
              <a:t>(1), 95-104.</a:t>
            </a: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James, C., O'Connor, S., &amp; Nagraj, S. (2017). Life drawing for medical students: Artistic, anatomical and wellbeing benefits. </a:t>
            </a:r>
            <a:r>
              <a:rPr lang="en-GB" b="0" i="1" dirty="0" err="1">
                <a:solidFill>
                  <a:srgbClr val="222222"/>
                </a:solidFill>
                <a:effectLst/>
                <a:latin typeface="Arial" panose="020B0604020202020204" pitchFamily="34" charset="0"/>
              </a:rPr>
              <a:t>MedEdPublish</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6</a:t>
            </a:r>
            <a:r>
              <a:rPr lang="en-GB" b="0" i="0" dirty="0">
                <a:solidFill>
                  <a:srgbClr val="222222"/>
                </a:solidFill>
                <a:effectLst/>
                <a:latin typeface="Arial" panose="020B0604020202020204" pitchFamily="34" charset="0"/>
              </a:rPr>
              <a:t>(2).</a:t>
            </a:r>
          </a:p>
          <a:p>
            <a:endParaRPr lang="en-GB" b="0" i="0" dirty="0">
              <a:solidFill>
                <a:srgbClr val="222222"/>
              </a:solidFill>
              <a:effectLst/>
              <a:latin typeface="Arial" panose="020B0604020202020204" pitchFamily="34" charset="0"/>
            </a:endParaRPr>
          </a:p>
          <a:p>
            <a:r>
              <a:rPr lang="en-GB" b="0" i="0" dirty="0">
                <a:solidFill>
                  <a:srgbClr val="333333"/>
                </a:solidFill>
                <a:effectLst/>
                <a:latin typeface="Arial" panose="020B0604020202020204" pitchFamily="34" charset="0"/>
              </a:rPr>
              <a:t>Drake, J. E., </a:t>
            </a:r>
            <a:r>
              <a:rPr lang="en-GB" b="0" i="0" dirty="0" err="1">
                <a:solidFill>
                  <a:srgbClr val="333333"/>
                </a:solidFill>
                <a:effectLst/>
                <a:latin typeface="Arial" panose="020B0604020202020204" pitchFamily="34" charset="0"/>
              </a:rPr>
              <a:t>Hastedt</a:t>
            </a:r>
            <a:r>
              <a:rPr lang="en-GB" b="0" i="0" dirty="0">
                <a:solidFill>
                  <a:srgbClr val="333333"/>
                </a:solidFill>
                <a:effectLst/>
                <a:latin typeface="Arial" panose="020B0604020202020204" pitchFamily="34" charset="0"/>
              </a:rPr>
              <a:t>, I., &amp; James, C. (2016). Drawing to distract: Examining the psychological benefits of drawing over time. </a:t>
            </a:r>
            <a:r>
              <a:rPr lang="en-GB" b="0" i="1" dirty="0">
                <a:solidFill>
                  <a:srgbClr val="333333"/>
                </a:solidFill>
                <a:effectLst/>
                <a:latin typeface="Arial" panose="020B0604020202020204" pitchFamily="34" charset="0"/>
              </a:rPr>
              <a:t>Psychology of Aesthetics, Creativity, and the Arts, 10</a:t>
            </a:r>
            <a:r>
              <a:rPr lang="en-GB" b="0" i="0" dirty="0">
                <a:solidFill>
                  <a:srgbClr val="333333"/>
                </a:solidFill>
                <a:effectLst/>
                <a:latin typeface="Arial" panose="020B0604020202020204" pitchFamily="34" charset="0"/>
              </a:rPr>
              <a:t>(3), 325–331. </a:t>
            </a:r>
            <a:r>
              <a:rPr lang="en-GB" b="0" i="0" u="none" strike="noStrike" dirty="0">
                <a:solidFill>
                  <a:srgbClr val="2C72B7"/>
                </a:solidFill>
                <a:effectLst/>
                <a:latin typeface="Arial" panose="020B0604020202020204" pitchFamily="34" charset="0"/>
                <a:hlinkClick r:id="rId3"/>
              </a:rPr>
              <a:t>https://doi.org/10.1037/aca0000064</a:t>
            </a:r>
            <a:endParaRPr lang="en-GB"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8</a:t>
            </a:fld>
            <a:endParaRPr lang="en-US" altLang="en-US"/>
          </a:p>
        </p:txBody>
      </p:sp>
    </p:spTree>
    <p:extLst>
      <p:ext uri="{BB962C8B-B14F-4D97-AF65-F5344CB8AC3E}">
        <p14:creationId xmlns:p14="http://schemas.microsoft.com/office/powerpoint/2010/main" val="794050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9</a:t>
            </a:fld>
            <a:endParaRPr lang="en-US" altLang="en-US"/>
          </a:p>
        </p:txBody>
      </p:sp>
    </p:spTree>
    <p:extLst>
      <p:ext uri="{BB962C8B-B14F-4D97-AF65-F5344CB8AC3E}">
        <p14:creationId xmlns:p14="http://schemas.microsoft.com/office/powerpoint/2010/main" val="2895930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A9DAC"/>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D8E96D4C-F781-D146-B2F0-26791859FA3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87488"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734435" y="1915482"/>
            <a:ext cx="7586032" cy="2089585"/>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781897" y="1916833"/>
            <a:ext cx="1625519" cy="269081"/>
          </a:xfrm>
          <a:prstGeom prst="rect">
            <a:avLst/>
          </a:prstGeom>
        </p:spPr>
        <p:txBody>
          <a:bodyPr lIns="0" tIns="0" rIns="0" bIns="0"/>
          <a:lstStyle>
            <a:lvl1pPr marL="0" indent="0">
              <a:lnSpc>
                <a:spcPts val="1300"/>
              </a:lnSpc>
              <a:spcBef>
                <a:spcPts val="0"/>
              </a:spcBef>
              <a:buFontTx/>
              <a:buNone/>
              <a:defRPr sz="16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781895" y="2323737"/>
            <a:ext cx="1625519" cy="402300"/>
          </a:xfrm>
          <a:prstGeom prst="rect">
            <a:avLst/>
          </a:prstGeom>
        </p:spPr>
        <p:txBody>
          <a:bodyPr lIns="0" tIns="0" rIns="0" bIns="0"/>
          <a:lstStyle>
            <a:lvl1pPr marL="0" indent="0">
              <a:lnSpc>
                <a:spcPts val="13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798008" y="2835501"/>
            <a:ext cx="1625519" cy="371345"/>
          </a:xfrm>
          <a:prstGeom prst="rect">
            <a:avLst/>
          </a:prstGeom>
        </p:spPr>
        <p:txBody>
          <a:bodyPr lIns="0" tIns="0" rIns="0" bIns="0"/>
          <a:lstStyle>
            <a:lvl1pPr marL="0" indent="0">
              <a:lnSpc>
                <a:spcPts val="13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2559051"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798008" y="5373216"/>
            <a:ext cx="1625519" cy="345828"/>
          </a:xfrm>
          <a:prstGeom prst="rect">
            <a:avLst/>
          </a:prstGeom>
        </p:spPr>
        <p:txBody>
          <a:bodyPr lIns="0" tIns="0" rIns="0" bIns="0"/>
          <a:lstStyle>
            <a:lvl1pPr marL="0" indent="0">
              <a:lnSpc>
                <a:spcPts val="1300"/>
              </a:lnSpc>
              <a:spcBef>
                <a:spcPts val="0"/>
              </a:spcBef>
              <a:buFontTx/>
              <a:buNone/>
              <a:defRPr sz="1600" b="0" i="0">
                <a:solidFill>
                  <a:schemeClr val="bg1"/>
                </a:solidFill>
                <a:latin typeface="+mn-lt"/>
                <a:ea typeface="Tahoma"/>
                <a:cs typeface="Tahoma"/>
              </a:defRPr>
            </a:lvl1pPr>
          </a:lstStyle>
          <a:p>
            <a:pPr lvl="0"/>
            <a:r>
              <a:rPr lang="en-US" dirty="0"/>
              <a:t>Presentation date</a:t>
            </a:r>
          </a:p>
        </p:txBody>
      </p:sp>
    </p:spTree>
    <p:extLst>
      <p:ext uri="{BB962C8B-B14F-4D97-AF65-F5344CB8AC3E}">
        <p14:creationId xmlns:p14="http://schemas.microsoft.com/office/powerpoint/2010/main" val="2037226853"/>
      </p:ext>
    </p:extLst>
  </p:cSld>
  <p:clrMapOvr>
    <a:masterClrMapping/>
  </p:clrMapOvr>
  <p:transition spd="slow">
    <p:fade/>
  </p:transition>
  <p:extLst>
    <p:ext uri="{DCECCB84-F9BA-43D5-87BE-67443E8EF086}">
      <p15:sldGuideLst xmlns:p15="http://schemas.microsoft.com/office/powerpoint/2012/main">
        <p15:guide id="1" orient="horz" pos="1207" userDrawn="1">
          <p15:clr>
            <a:srgbClr val="FBAE40"/>
          </p15:clr>
        </p15:guide>
        <p15:guide id="2" pos="17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1199456" y="692699"/>
            <a:ext cx="10515600" cy="648069"/>
          </a:xfrm>
        </p:spPr>
        <p:txBody>
          <a:bodyPr/>
          <a:lstStyle/>
          <a:p>
            <a:r>
              <a:rPr lang="en-US"/>
              <a:t>Click to edit Master title style</a:t>
            </a:r>
            <a:endParaRPr lang="en-US" dirty="0"/>
          </a:p>
        </p:txBody>
      </p:sp>
      <p:sp>
        <p:nvSpPr>
          <p:cNvPr id="4" name="Picture Placeholder 12">
            <a:extLst>
              <a:ext uri="{C183D7F6-B498-43B3-948B-1728B52AA6E4}">
                <adec:decorative xmlns:adec="http://schemas.microsoft.com/office/drawing/2017/decorative" val="1"/>
              </a:ext>
            </a:extLst>
          </p:cNvPr>
          <p:cNvSpPr>
            <a:spLocks noGrp="1"/>
          </p:cNvSpPr>
          <p:nvPr>
            <p:ph type="pic" sz="quarter" idx="13"/>
          </p:nvPr>
        </p:nvSpPr>
        <p:spPr>
          <a:xfrm>
            <a:off x="14953" y="1412776"/>
            <a:ext cx="12192000" cy="595119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1200151" y="692699"/>
            <a:ext cx="9938841" cy="768353"/>
          </a:xfrm>
        </p:spPr>
        <p:txBody>
          <a:bodyPr/>
          <a:lstStyle/>
          <a:p>
            <a:r>
              <a:rPr lang="en-US" dirty="0"/>
              <a:t>Click to edit Master title style</a:t>
            </a:r>
          </a:p>
        </p:txBody>
      </p:sp>
      <p:sp>
        <p:nvSpPr>
          <p:cNvPr id="14" name="Picture Placeholder 12">
            <a:extLst>
              <a:ext uri="{C183D7F6-B498-43B3-948B-1728B52AA6E4}">
                <adec:decorative xmlns:adec="http://schemas.microsoft.com/office/drawing/2017/decorative" val="1"/>
              </a:ext>
            </a:extLst>
          </p:cNvPr>
          <p:cNvSpPr>
            <a:spLocks noGrp="1"/>
          </p:cNvSpPr>
          <p:nvPr>
            <p:ph type="pic" sz="quarter" idx="12"/>
          </p:nvPr>
        </p:nvSpPr>
        <p:spPr>
          <a:xfrm>
            <a:off x="1" y="1461052"/>
            <a:ext cx="4032251" cy="5396948"/>
          </a:xfrm>
          <a:prstGeom prst="rect">
            <a:avLst/>
          </a:prstGeom>
        </p:spPr>
        <p:txBody>
          <a:bodyPr/>
          <a:lstStyle/>
          <a:p>
            <a:r>
              <a:rPr lang="en-US"/>
              <a:t>Click icon to add picture</a:t>
            </a:r>
            <a:endParaRPr lang="en-US" dirty="0"/>
          </a:p>
        </p:txBody>
      </p:sp>
      <p:sp>
        <p:nvSpPr>
          <p:cNvPr id="15" name="Picture Placeholder 12">
            <a:extLst>
              <a:ext uri="{C183D7F6-B498-43B3-948B-1728B52AA6E4}">
                <adec:decorative xmlns:adec="http://schemas.microsoft.com/office/drawing/2017/decorative" val="1"/>
              </a:ext>
            </a:extLst>
          </p:cNvPr>
          <p:cNvSpPr>
            <a:spLocks noGrp="1"/>
          </p:cNvSpPr>
          <p:nvPr>
            <p:ph type="pic" sz="quarter" idx="13"/>
          </p:nvPr>
        </p:nvSpPr>
        <p:spPr>
          <a:xfrm>
            <a:off x="4078817" y="1461053"/>
            <a:ext cx="4027088" cy="2650572"/>
          </a:xfrm>
          <a:prstGeom prst="rect">
            <a:avLst/>
          </a:prstGeom>
        </p:spPr>
        <p:txBody>
          <a:bodyPr/>
          <a:lstStyle/>
          <a:p>
            <a:r>
              <a:rPr lang="en-US"/>
              <a:t>Click icon to add picture</a:t>
            </a:r>
            <a:endParaRPr lang="en-US" dirty="0"/>
          </a:p>
        </p:txBody>
      </p:sp>
      <p:sp>
        <p:nvSpPr>
          <p:cNvPr id="17" name="Picture Placeholder 12">
            <a:extLst>
              <a:ext uri="{C183D7F6-B498-43B3-948B-1728B52AA6E4}">
                <adec:decorative xmlns:adec="http://schemas.microsoft.com/office/drawing/2017/decorative" val="1"/>
              </a:ext>
            </a:extLst>
          </p:cNvPr>
          <p:cNvSpPr>
            <a:spLocks noGrp="1"/>
          </p:cNvSpPr>
          <p:nvPr>
            <p:ph type="pic" sz="quarter" idx="14"/>
          </p:nvPr>
        </p:nvSpPr>
        <p:spPr>
          <a:xfrm>
            <a:off x="4078817" y="4149728"/>
            <a:ext cx="4027088" cy="2708275"/>
          </a:xfrm>
          <a:prstGeom prst="rect">
            <a:avLst/>
          </a:prstGeom>
        </p:spPr>
        <p:txBody>
          <a:bodyPr/>
          <a:lstStyle/>
          <a:p>
            <a:r>
              <a:rPr lang="en-US"/>
              <a:t>Click icon to add picture</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1"/>
          </p:nvPr>
        </p:nvSpPr>
        <p:spPr>
          <a:xfrm>
            <a:off x="8157635" y="1461052"/>
            <a:ext cx="4034367" cy="539694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974219801"/>
      </p:ext>
    </p:extLst>
  </p:cSld>
  <p:clrMapOvr>
    <a:masterClrMapping/>
  </p:clrMapOvr>
  <p:transition spd="slow">
    <p:fade/>
  </p:transition>
  <p:extLst>
    <p:ext uri="{DCECCB84-F9BA-43D5-87BE-67443E8EF086}">
      <p15:sldGuideLst xmlns:p15="http://schemas.microsoft.com/office/powerpoint/2012/main">
        <p15:guide id="1" orient="horz" pos="332" userDrawn="1">
          <p15:clr>
            <a:srgbClr val="FBAE40"/>
          </p15:clr>
        </p15:guide>
        <p15:guide id="2" pos="3840" userDrawn="1">
          <p15:clr>
            <a:srgbClr val="FBAE40"/>
          </p15:clr>
        </p15:guide>
        <p15:guide id="4" pos="5111" userDrawn="1">
          <p15:clr>
            <a:srgbClr val="FBAE40"/>
          </p15:clr>
        </p15:guide>
        <p15:guide id="5" orient="horz" pos="2614" userDrawn="1">
          <p15:clr>
            <a:srgbClr val="FBAE40"/>
          </p15:clr>
        </p15:guide>
        <p15:guide id="6" pos="756" userDrawn="1">
          <p15:clr>
            <a:srgbClr val="FBAE40"/>
          </p15:clr>
        </p15:guide>
        <p15:guide id="8" pos="2569" userDrawn="1">
          <p15:clr>
            <a:srgbClr val="FBAE40"/>
          </p15:clr>
        </p15:guide>
        <p15:guide id="9" pos="5139" userDrawn="1">
          <p15:clr>
            <a:srgbClr val="FBAE40"/>
          </p15:clr>
        </p15:guide>
        <p15:guide id="10" orient="horz" pos="25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610753" y="692700"/>
            <a:ext cx="10515600" cy="733428"/>
          </a:xfrm>
        </p:spPr>
        <p:txBody>
          <a:bodyPr/>
          <a:lstStyle/>
          <a:p>
            <a:r>
              <a:rPr lang="en-US"/>
              <a:t>Click to edit Master title style</a:t>
            </a:r>
            <a:endParaRPr lang="en-US" dirty="0"/>
          </a:p>
        </p:txBody>
      </p:sp>
      <p:sp>
        <p:nvSpPr>
          <p:cNvPr id="8" name="Text Placeholder 5"/>
          <p:cNvSpPr>
            <a:spLocks noGrp="1"/>
          </p:cNvSpPr>
          <p:nvPr>
            <p:ph type="body" sz="quarter" idx="15" hasCustomPrompt="1"/>
          </p:nvPr>
        </p:nvSpPr>
        <p:spPr>
          <a:xfrm>
            <a:off x="610755" y="1461052"/>
            <a:ext cx="3396094"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5" name="Picture Placeholder 12">
            <a:extLst>
              <a:ext uri="{C183D7F6-B498-43B3-948B-1728B52AA6E4}">
                <adec:decorative xmlns:adec="http://schemas.microsoft.com/office/drawing/2017/decorative" val="1"/>
              </a:ext>
            </a:extLst>
          </p:cNvPr>
          <p:cNvSpPr>
            <a:spLocks noGrp="1"/>
          </p:cNvSpPr>
          <p:nvPr>
            <p:ph type="pic" sz="quarter" idx="11"/>
          </p:nvPr>
        </p:nvSpPr>
        <p:spPr>
          <a:xfrm>
            <a:off x="4055533" y="1461052"/>
            <a:ext cx="4057651" cy="5396948"/>
          </a:xfrm>
          <a:prstGeom prst="rect">
            <a:avLst/>
          </a:prstGeom>
        </p:spPr>
        <p:txBody>
          <a:bodyPr/>
          <a:lstStyle/>
          <a:p>
            <a:r>
              <a:rPr lang="en-US"/>
              <a:t>Click icon to add picture</a:t>
            </a:r>
            <a:endParaRPr lang="en-US" dirty="0"/>
          </a:p>
        </p:txBody>
      </p:sp>
      <p:sp>
        <p:nvSpPr>
          <p:cNvPr id="6" name="Picture Placeholder 12">
            <a:extLst>
              <a:ext uri="{C183D7F6-B498-43B3-948B-1728B52AA6E4}">
                <adec:decorative xmlns:adec="http://schemas.microsoft.com/office/drawing/2017/decorative" val="1"/>
              </a:ext>
            </a:extLst>
          </p:cNvPr>
          <p:cNvSpPr>
            <a:spLocks noGrp="1"/>
          </p:cNvSpPr>
          <p:nvPr>
            <p:ph type="pic" sz="quarter" idx="13"/>
          </p:nvPr>
        </p:nvSpPr>
        <p:spPr>
          <a:xfrm>
            <a:off x="8161867" y="1461053"/>
            <a:ext cx="4030132" cy="2650572"/>
          </a:xfrm>
          <a:prstGeom prst="rect">
            <a:avLst/>
          </a:prstGeom>
        </p:spPr>
        <p:txBody>
          <a:bodyPr/>
          <a:lstStyle/>
          <a:p>
            <a:r>
              <a:rPr lang="en-US"/>
              <a:t>Click icon to add picture</a:t>
            </a:r>
            <a:endParaRPr lang="en-US" dirty="0"/>
          </a:p>
        </p:txBody>
      </p:sp>
      <p:sp>
        <p:nvSpPr>
          <p:cNvPr id="7" name="Picture Placeholder 12">
            <a:extLst>
              <a:ext uri="{C183D7F6-B498-43B3-948B-1728B52AA6E4}">
                <adec:decorative xmlns:adec="http://schemas.microsoft.com/office/drawing/2017/decorative" val="1"/>
              </a:ext>
            </a:extLst>
          </p:cNvPr>
          <p:cNvSpPr>
            <a:spLocks noGrp="1"/>
          </p:cNvSpPr>
          <p:nvPr>
            <p:ph type="pic" sz="quarter" idx="14"/>
          </p:nvPr>
        </p:nvSpPr>
        <p:spPr>
          <a:xfrm>
            <a:off x="8161868" y="4146550"/>
            <a:ext cx="4030133" cy="271145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7614538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141" userDrawn="1">
          <p15:clr>
            <a:srgbClr val="FBAE40"/>
          </p15:clr>
        </p15:guide>
        <p15:guide id="4" pos="5111"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419B-FC38-4656-9F77-C3E7F5DE4FC2}"/>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FA3280AE-A27A-4C21-8018-4CDF514359A5}"/>
              </a:ext>
            </a:extLst>
          </p:cNvPr>
          <p:cNvSpPr>
            <a:spLocks noGrp="1"/>
          </p:cNvSpPr>
          <p:nvPr>
            <p:ph type="body" sz="quarter" idx="10"/>
          </p:nvPr>
        </p:nvSpPr>
        <p:spPr>
          <a:xfrm>
            <a:off x="1416050" y="1700213"/>
            <a:ext cx="9217025" cy="3960812"/>
          </a:xfrm>
          <a:prstGeom prst="rect">
            <a:avLst/>
          </a:prstGeom>
        </p:spPr>
        <p:txBody>
          <a:bodyPr/>
          <a:lstStyle>
            <a:lvl1pPr marL="0" indent="0">
              <a:buNone/>
              <a:defRPr sz="2000">
                <a:solidFill>
                  <a:srgbClr val="1A9DAC"/>
                </a:solidFill>
              </a:defRPr>
            </a:lvl1pPr>
            <a:lvl2pPr marL="609600" indent="0">
              <a:buNone/>
              <a:defRPr sz="2000">
                <a:solidFill>
                  <a:srgbClr val="1A9DAC"/>
                </a:solidFill>
              </a:defRPr>
            </a:lvl2pPr>
            <a:lvl3pPr marL="1219200" indent="0">
              <a:buNone/>
              <a:defRPr sz="2000">
                <a:solidFill>
                  <a:srgbClr val="1A9DAC"/>
                </a:solidFill>
              </a:defRPr>
            </a:lvl3pPr>
            <a:lvl4pPr marL="1828800" indent="0">
              <a:buNone/>
              <a:defRPr sz="2000">
                <a:solidFill>
                  <a:srgbClr val="1A9DAC"/>
                </a:solidFill>
              </a:defRPr>
            </a:lvl4pPr>
            <a:lvl5pPr marL="2438400" indent="0">
              <a:buNone/>
              <a:defRPr sz="2000">
                <a:solidFill>
                  <a:srgbClr val="1A9DA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a:extLst>
              <a:ext uri="{FF2B5EF4-FFF2-40B4-BE49-F238E27FC236}">
                <a16:creationId xmlns:a16="http://schemas.microsoft.com/office/drawing/2014/main" id="{A5660BAE-66FC-42F6-BD3C-5B58157AAAB0}"/>
              </a:ext>
            </a:extLst>
          </p:cNvPr>
          <p:cNvSpPr>
            <a:spLocks noGrp="1"/>
          </p:cNvSpPr>
          <p:nvPr>
            <p:ph type="body" sz="quarter" idx="11"/>
          </p:nvPr>
        </p:nvSpPr>
        <p:spPr>
          <a:xfrm>
            <a:off x="1416050" y="5661025"/>
            <a:ext cx="9217025" cy="1081088"/>
          </a:xfrm>
          <a:prstGeom prst="rect">
            <a:avLst/>
          </a:prstGeom>
        </p:spPr>
        <p:txBody>
          <a:bodyPr/>
          <a:lstStyle>
            <a:lvl1pPr marL="0" indent="0" algn="r">
              <a:buNone/>
              <a:defRPr sz="1800">
                <a:solidFill>
                  <a:schemeClr val="tx1"/>
                </a:solidFill>
              </a:defRPr>
            </a:lvl1pPr>
            <a:lvl2pPr marL="609600" indent="0" algn="r">
              <a:buNone/>
              <a:defRPr sz="1800">
                <a:solidFill>
                  <a:schemeClr val="tx1"/>
                </a:solidFill>
              </a:defRPr>
            </a:lvl2pPr>
            <a:lvl3pPr marL="1219200" indent="0" algn="r">
              <a:buNone/>
              <a:defRPr sz="1800">
                <a:solidFill>
                  <a:schemeClr val="tx1"/>
                </a:solidFill>
              </a:defRPr>
            </a:lvl3pPr>
            <a:lvl4pPr marL="1828800" indent="0" algn="r">
              <a:buNone/>
              <a:defRPr sz="1800">
                <a:solidFill>
                  <a:schemeClr val="tx1"/>
                </a:solidFill>
              </a:defRPr>
            </a:lvl4pPr>
            <a:lvl5pPr marL="2438400" indent="0" algn="r">
              <a:buNone/>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704163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3A07-22BD-4911-A932-8F2D6698F1F7}"/>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B8842487-5D92-4193-8C12-E3811303EAF5}"/>
              </a:ext>
            </a:extLst>
          </p:cNvPr>
          <p:cNvSpPr>
            <a:spLocks noGrp="1"/>
          </p:cNvSpPr>
          <p:nvPr>
            <p:ph type="body" sz="quarter" idx="10" hasCustomPrompt="1"/>
          </p:nvPr>
        </p:nvSpPr>
        <p:spPr>
          <a:xfrm>
            <a:off x="623392" y="2348880"/>
            <a:ext cx="4176464" cy="2995612"/>
          </a:xfrm>
          <a:prstGeom prst="rect">
            <a:avLst/>
          </a:prstGeom>
        </p:spPr>
        <p:txBody>
          <a:bodyPr/>
          <a:lstStyle>
            <a:lvl1pPr marL="0" indent="0">
              <a:buNone/>
              <a:defRPr sz="13000">
                <a:solidFill>
                  <a:srgbClr val="1A9DAC"/>
                </a:solidFill>
              </a:defRPr>
            </a:lvl1pPr>
          </a:lstStyle>
          <a:p>
            <a:pPr lvl="0"/>
            <a:r>
              <a:rPr lang="en-GB" dirty="0"/>
              <a:t>100%</a:t>
            </a:r>
          </a:p>
        </p:txBody>
      </p:sp>
      <p:sp>
        <p:nvSpPr>
          <p:cNvPr id="6" name="Text Placeholder 5">
            <a:extLst>
              <a:ext uri="{FF2B5EF4-FFF2-40B4-BE49-F238E27FC236}">
                <a16:creationId xmlns:a16="http://schemas.microsoft.com/office/drawing/2014/main" id="{0CF246C3-55F5-41A0-A73E-5368C3F43B53}"/>
              </a:ext>
            </a:extLst>
          </p:cNvPr>
          <p:cNvSpPr>
            <a:spLocks noGrp="1"/>
          </p:cNvSpPr>
          <p:nvPr>
            <p:ph type="body" sz="quarter" idx="11"/>
          </p:nvPr>
        </p:nvSpPr>
        <p:spPr>
          <a:xfrm>
            <a:off x="4943872" y="2348880"/>
            <a:ext cx="6481366" cy="2995612"/>
          </a:xfrm>
          <a:prstGeom prst="rect">
            <a:avLst/>
          </a:prstGeom>
        </p:spPr>
        <p:txBody>
          <a:bodyPr/>
          <a:lstStyle>
            <a:lvl1pPr marL="0" indent="0">
              <a:buNone/>
              <a:defRPr sz="2000">
                <a:solidFill>
                  <a:srgbClr val="199DAC"/>
                </a:solidFill>
              </a:defRPr>
            </a:lvl1pPr>
            <a:lvl2pPr marL="609600" indent="0">
              <a:buNone/>
              <a:defRPr sz="2000">
                <a:solidFill>
                  <a:srgbClr val="199DAC"/>
                </a:solidFill>
              </a:defRPr>
            </a:lvl2pPr>
            <a:lvl3pPr marL="1219200" indent="0">
              <a:buNone/>
              <a:defRPr sz="2000">
                <a:solidFill>
                  <a:srgbClr val="199DAC"/>
                </a:solidFill>
              </a:defRPr>
            </a:lvl3pPr>
            <a:lvl4pPr marL="1828800" indent="0">
              <a:buNone/>
              <a:defRPr sz="2000">
                <a:solidFill>
                  <a:srgbClr val="199DAC"/>
                </a:solidFill>
              </a:defRPr>
            </a:lvl4pPr>
            <a:lvl5pPr marL="2438400" indent="0">
              <a:buNone/>
              <a:defRPr sz="2000">
                <a:solidFill>
                  <a:srgbClr val="199DA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62E5FF59-326E-4B4E-9D7D-CFDB81AC6C9E}"/>
              </a:ext>
            </a:extLst>
          </p:cNvPr>
          <p:cNvSpPr>
            <a:spLocks noGrp="1"/>
          </p:cNvSpPr>
          <p:nvPr>
            <p:ph type="body" sz="quarter" idx="12"/>
          </p:nvPr>
        </p:nvSpPr>
        <p:spPr>
          <a:xfrm>
            <a:off x="1558925" y="5344492"/>
            <a:ext cx="9650413" cy="1108696"/>
          </a:xfrm>
          <a:prstGeom prst="rect">
            <a:avLst/>
          </a:prstGeom>
        </p:spPr>
        <p:txBody>
          <a:bodyPr/>
          <a:lstStyle>
            <a:lvl1pPr marL="0" indent="0" algn="r">
              <a:buFont typeface="Arial" panose="020B0604020202020204" pitchFamily="34" charset="0"/>
              <a:buNone/>
              <a:defRPr sz="1800"/>
            </a:lvl1pPr>
            <a:lvl2pPr marL="609600" indent="0" algn="r">
              <a:buNone/>
              <a:defRPr sz="1800"/>
            </a:lvl2pPr>
            <a:lvl3pPr marL="1219200" indent="0" algn="r">
              <a:buNone/>
              <a:defRPr sz="1800"/>
            </a:lvl3pPr>
            <a:lvl4pPr marL="1828800" indent="0" algn="r">
              <a:buNone/>
              <a:defRPr sz="1800"/>
            </a:lvl4pPr>
            <a:lvl5pPr marL="2438400" indent="0" algn="r">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1952614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1199456" y="1974058"/>
            <a:ext cx="8687493" cy="1325563"/>
          </a:xfrm>
          <a:prstGeom prst="rect">
            <a:avLst/>
          </a:prstGeom>
        </p:spPr>
        <p:txBody>
          <a:bodyPr/>
          <a:lstStyle>
            <a:lvl1pPr>
              <a:defRPr>
                <a:solidFill>
                  <a:srgbClr val="1A9DAC"/>
                </a:solidFill>
              </a:defRPr>
            </a:lvl1pPr>
          </a:lstStyle>
          <a:p>
            <a:r>
              <a:rPr lang="en-US"/>
              <a:t>Click to edit Master title style</a:t>
            </a:r>
            <a:endParaRPr lang="en-US" dirty="0"/>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1800" b="0" i="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1199455" y="689703"/>
            <a:ext cx="9937104" cy="1011105"/>
          </a:xfrm>
          <a:prstGeom prst="rect">
            <a:avLst/>
          </a:prstGeom>
        </p:spPr>
        <p:txBody>
          <a:bodyPr lIns="0" tIns="0" rIns="0" bIns="0"/>
          <a:lstStyle>
            <a:lvl1pPr>
              <a:defRPr>
                <a:solidFill>
                  <a:srgbClr val="1A9DAC"/>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1199456" y="1700808"/>
            <a:ext cx="9937104" cy="4608512"/>
          </a:xfrm>
          <a:prstGeom prst="rect">
            <a:avLst/>
          </a:prstGeom>
        </p:spPr>
        <p:txBody>
          <a:bodyPr lIns="0" tIns="0" rIns="0" bIns="0"/>
          <a:lstStyle>
            <a:lvl1pPr marL="266700" indent="-257175">
              <a:buClr>
                <a:srgbClr val="1A9DAC"/>
              </a:buClr>
              <a:tabLst/>
              <a:defRPr sz="18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p:ext uri="{DCECCB84-F9BA-43D5-87BE-67443E8EF086}">
      <p15:sldGuideLst xmlns:p15="http://schemas.microsoft.com/office/powerpoint/2012/main">
        <p15:guide id="1" orient="horz" pos="436" userDrawn="1">
          <p15:clr>
            <a:srgbClr val="FBAE40"/>
          </p15:clr>
        </p15:guide>
        <p15:guide id="2" pos="7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1200151" y="687617"/>
            <a:ext cx="9936408" cy="1012599"/>
          </a:xfrm>
        </p:spPr>
        <p:txBody>
          <a:bodyPr/>
          <a:lstStyle/>
          <a:p>
            <a:r>
              <a:rPr lang="en-US"/>
              <a:t>Click to edit Master title style</a:t>
            </a:r>
            <a:endParaRPr lang="en-US" dirty="0"/>
          </a:p>
        </p:txBody>
      </p:sp>
      <p:sp>
        <p:nvSpPr>
          <p:cNvPr id="3" name="Text Placeholder 2"/>
          <p:cNvSpPr>
            <a:spLocks noGrp="1"/>
          </p:cNvSpPr>
          <p:nvPr>
            <p:ph type="body" sz="quarter" idx="11" hasCustomPrompt="1"/>
          </p:nvPr>
        </p:nvSpPr>
        <p:spPr>
          <a:xfrm>
            <a:off x="1200152" y="1700216"/>
            <a:ext cx="9936408" cy="4465637"/>
          </a:xfrm>
          <a:prstGeom prst="rect">
            <a:avLst/>
          </a:prstGeom>
        </p:spPr>
        <p:txBody>
          <a:bodyPr lIns="0" tIns="0" rIns="0" bIns="0"/>
          <a:lstStyle>
            <a:lvl1pPr marL="266700" indent="-266700">
              <a:buClr>
                <a:srgbClr val="1A9DAC"/>
              </a:buClr>
              <a:buFont typeface="+mj-lt"/>
              <a:buAutoNum type="arabicPeriod"/>
              <a:defRPr sz="1800">
                <a:latin typeface="+mn-lt"/>
                <a:ea typeface="Tahoma" panose="020B0604030504040204" pitchFamily="34" charset="0"/>
                <a:cs typeface="Tahoma" panose="020B0604030504040204" pitchFamily="34" charset="0"/>
              </a:defRPr>
            </a:lvl1pPr>
            <a:lvl2pPr marL="541338" indent="-274638">
              <a:buClr>
                <a:srgbClr val="1A9DAC"/>
              </a:buClr>
              <a:buFont typeface="+mj-lt"/>
              <a:buAutoNum type="romanLcPeriod"/>
              <a:defRPr sz="18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1199455" y="692699"/>
            <a:ext cx="9912077" cy="936101"/>
          </a:xfrm>
        </p:spPr>
        <p:txBody>
          <a:bodyPr/>
          <a:lstStyle/>
          <a:p>
            <a:r>
              <a:rPr lang="en-US" dirty="0"/>
              <a:t>Click to edit Master title style</a:t>
            </a:r>
          </a:p>
        </p:txBody>
      </p:sp>
      <p:sp>
        <p:nvSpPr>
          <p:cNvPr id="6" name="Text Placeholder 5"/>
          <p:cNvSpPr>
            <a:spLocks noGrp="1"/>
          </p:cNvSpPr>
          <p:nvPr>
            <p:ph type="body" sz="quarter" idx="11"/>
          </p:nvPr>
        </p:nvSpPr>
        <p:spPr>
          <a:xfrm>
            <a:off x="1199457"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a:t>Edit Master text styles</a:t>
            </a:r>
          </a:p>
        </p:txBody>
      </p:sp>
      <p:sp>
        <p:nvSpPr>
          <p:cNvPr id="7" name="Text Placeholder 5"/>
          <p:cNvSpPr>
            <a:spLocks noGrp="1"/>
          </p:cNvSpPr>
          <p:nvPr>
            <p:ph type="body" sz="quarter" idx="12"/>
          </p:nvPr>
        </p:nvSpPr>
        <p:spPr>
          <a:xfrm>
            <a:off x="6240016"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1199455"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6240016" y="1628800"/>
            <a:ext cx="4752528"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800">
                <a:latin typeface="+mn-lt"/>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1199456"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1800" b="0" i="0" baseline="0">
                <a:solidFill>
                  <a:schemeClr val="tx1"/>
                </a:solidFill>
                <a:latin typeface="+mn-lt"/>
                <a:ea typeface="Tahoma"/>
                <a:cs typeface="Tahoma"/>
              </a:defRPr>
            </a:lvl1pPr>
            <a:lvl2pPr marL="541338" indent="-274638">
              <a:buClr>
                <a:srgbClr val="1A9DAC"/>
              </a:buClr>
              <a:buFont typeface="+mj-lt"/>
              <a:buAutoNum type="romanLcPeriod"/>
              <a:defRPr sz="1800" baseline="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252538" indent="-285750">
              <a:buClr>
                <a:srgbClr val="1A9DAC"/>
              </a:buClr>
              <a:buFont typeface="Arial" panose="020B0604020202020204" pitchFamily="34" charset="0"/>
              <a:buChar char="̶"/>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624001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1800" b="0" i="0" baseline="0">
                <a:solidFill>
                  <a:schemeClr val="tx1"/>
                </a:solidFill>
                <a:latin typeface="+mn-lt"/>
                <a:ea typeface="Tahoma"/>
                <a:cs typeface="Tahoma"/>
              </a:defRPr>
            </a:lvl1pPr>
            <a:lvl2pPr marL="541338" indent="-274638">
              <a:buClr>
                <a:srgbClr val="1A9DAC"/>
              </a:buClr>
              <a:buFont typeface="+mj-lt"/>
              <a:buAutoNum type="romanLcPeriod"/>
              <a:defRPr sz="18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1190020" y="692700"/>
            <a:ext cx="10515600" cy="862064"/>
          </a:xfrm>
        </p:spPr>
        <p:txBody>
          <a:bodyPr/>
          <a:lstStyle/>
          <a:p>
            <a:r>
              <a:rPr lang="en-US" dirty="0"/>
              <a:t>Click to edit Master title style</a:t>
            </a:r>
          </a:p>
        </p:txBody>
      </p:sp>
      <p:sp>
        <p:nvSpPr>
          <p:cNvPr id="3" name="Chart Placeholder 2"/>
          <p:cNvSpPr>
            <a:spLocks noGrp="1"/>
          </p:cNvSpPr>
          <p:nvPr>
            <p:ph type="chart" sz="quarter" idx="11"/>
          </p:nvPr>
        </p:nvSpPr>
        <p:spPr>
          <a:xfrm>
            <a:off x="1199456" y="1554763"/>
            <a:ext cx="9865096" cy="453806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1199455" y="692699"/>
            <a:ext cx="10515600" cy="936101"/>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1199458" y="1628800"/>
            <a:ext cx="4464494"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a:t>Edit Master text styles</a:t>
            </a:r>
          </a:p>
        </p:txBody>
      </p:sp>
      <p:sp>
        <p:nvSpPr>
          <p:cNvPr id="3" name="Chart Placeholder 2"/>
          <p:cNvSpPr>
            <a:spLocks noGrp="1"/>
          </p:cNvSpPr>
          <p:nvPr>
            <p:ph type="chart" sz="quarter" idx="12"/>
          </p:nvPr>
        </p:nvSpPr>
        <p:spPr>
          <a:xfrm>
            <a:off x="5712885" y="1628802"/>
            <a:ext cx="5351667" cy="446402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838200" y="692699"/>
            <a:ext cx="10299327" cy="792085"/>
          </a:xfrm>
          <a:prstGeom prst="rect">
            <a:avLst/>
          </a:prstGeom>
        </p:spPr>
        <p:txBody>
          <a:bodyPr vert="horz" lIns="0" tIns="0" rIns="0" bIns="0" rtlCol="0" anchor="t" anchorCtr="0">
            <a:norm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ADC2A975-9E0E-5D43-ADC1-E0089E324263}"/>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056440"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7" r:id="rId13"/>
    <p:sldLayoutId id="2147483976" r:id="rId14"/>
  </p:sldLayoutIdLst>
  <p:transition spd="slow">
    <p:fade/>
  </p:transition>
  <p:txStyles>
    <p:titleStyle>
      <a:lvl1pPr algn="l" defTabSz="606425" rtl="0" eaLnBrk="1" fontAlgn="base" hangingPunct="1">
        <a:spcBef>
          <a:spcPct val="0"/>
        </a:spcBef>
        <a:spcAft>
          <a:spcPct val="0"/>
        </a:spcAft>
        <a:defRPr sz="3600" kern="1200">
          <a:solidFill>
            <a:srgbClr val="1A9DAC"/>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3.jpg"/><Relationship Id="rId7" Type="http://schemas.openxmlformats.org/officeDocument/2006/relationships/hyperlink" Target="http://wendyjanelle.blogspot.com/2012/04/10-ways-to-vary-your-nature-journal.htm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hyperlink" Target="https://creativecommons.org/licenses/by/3.0/" TargetMode="External"/><Relationship Id="rId10" Type="http://schemas.openxmlformats.org/officeDocument/2006/relationships/image" Target="../media/image6.png"/><Relationship Id="rId4" Type="http://schemas.openxmlformats.org/officeDocument/2006/relationships/hyperlink" Target="https://www.flickr.com/photos/132552127@N03/19278982456"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7.jpeg"/><Relationship Id="rId7" Type="http://schemas.openxmlformats.org/officeDocument/2006/relationships/hyperlink" Target="http://creativelenna.blogspot.com/2010/08/zentangle.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hyperlink" Target="https://creativecommons.org/licenses/by-sa/3.0/" TargetMode="External"/><Relationship Id="rId4" Type="http://schemas.openxmlformats.org/officeDocument/2006/relationships/hyperlink" Target="http://www.kitskorner.com/2015/sketchbook-mandala-with-colo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creativecommons.org/licenses/by/3.0/" TargetMode="External"/><Relationship Id="rId5" Type="http://schemas.openxmlformats.org/officeDocument/2006/relationships/hyperlink" Target="https://pressbooks.umn.edu/classroompartners/chapter/cognition/" TargetMode="Externa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pixabay.com/en/border-flower-grass-plant-stylized-15992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sycnet.apa.org/doi/10.1037/aca0000265"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1CEF-0B1A-4096-9B12-2B2EF0EDA611}"/>
              </a:ext>
            </a:extLst>
          </p:cNvPr>
          <p:cNvSpPr>
            <a:spLocks noGrp="1"/>
          </p:cNvSpPr>
          <p:nvPr>
            <p:ph type="title"/>
          </p:nvPr>
        </p:nvSpPr>
        <p:spPr/>
        <p:txBody>
          <a:bodyPr>
            <a:normAutofit/>
          </a:bodyPr>
          <a:lstStyle/>
          <a:p>
            <a:r>
              <a:rPr lang="en-GB" sz="4800" b="1" kern="0" dirty="0">
                <a:latin typeface="Calibri Light" panose="020F0302020204030204" pitchFamily="34" charset="0"/>
                <a:ea typeface="Times New Roman" panose="02020603050405020304" pitchFamily="18" charset="0"/>
                <a:cs typeface="Times New Roman" panose="02020603050405020304" pitchFamily="18" charset="0"/>
              </a:rPr>
              <a:t>Drawing in Healthcare</a:t>
            </a:r>
            <a:br>
              <a:rPr lang="en-GB" sz="36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GB" sz="36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CD4106EC-E68F-406D-9E35-8CFE576F4BC3}"/>
              </a:ext>
            </a:extLst>
          </p:cNvPr>
          <p:cNvSpPr>
            <a:spLocks noGrp="1"/>
          </p:cNvSpPr>
          <p:nvPr>
            <p:ph type="body" sz="quarter" idx="15"/>
          </p:nvPr>
        </p:nvSpPr>
        <p:spPr>
          <a:xfrm>
            <a:off x="781894" y="1915482"/>
            <a:ext cx="1625519" cy="269081"/>
          </a:xfrm>
        </p:spPr>
        <p:txBody>
          <a:bodyPr/>
          <a:lstStyle/>
          <a:p>
            <a:endParaRPr lang="en-GB" dirty="0"/>
          </a:p>
        </p:txBody>
      </p:sp>
      <p:sp>
        <p:nvSpPr>
          <p:cNvPr id="6" name="Text Placeholder 5">
            <a:extLst>
              <a:ext uri="{FF2B5EF4-FFF2-40B4-BE49-F238E27FC236}">
                <a16:creationId xmlns:a16="http://schemas.microsoft.com/office/drawing/2014/main" id="{334626F5-8235-49A3-A1DE-8953C5195C03}"/>
              </a:ext>
            </a:extLst>
          </p:cNvPr>
          <p:cNvSpPr>
            <a:spLocks noGrp="1"/>
          </p:cNvSpPr>
          <p:nvPr>
            <p:ph type="body" sz="quarter" idx="18"/>
          </p:nvPr>
        </p:nvSpPr>
        <p:spPr/>
        <p:txBody>
          <a:bodyPr/>
          <a:lstStyle/>
          <a:p>
            <a:r>
              <a:rPr lang="en-GB" dirty="0"/>
              <a:t>7/12/2021</a:t>
            </a:r>
          </a:p>
        </p:txBody>
      </p:sp>
      <p:sp>
        <p:nvSpPr>
          <p:cNvPr id="9" name="Text Placeholder 8">
            <a:extLst>
              <a:ext uri="{FF2B5EF4-FFF2-40B4-BE49-F238E27FC236}">
                <a16:creationId xmlns:a16="http://schemas.microsoft.com/office/drawing/2014/main" id="{68057F11-2E7D-4CEB-A38C-DD9D0035E6D9}"/>
              </a:ext>
            </a:extLst>
          </p:cNvPr>
          <p:cNvSpPr>
            <a:spLocks noGrp="1"/>
          </p:cNvSpPr>
          <p:nvPr>
            <p:ph type="body" sz="quarter" idx="16"/>
          </p:nvPr>
        </p:nvSpPr>
        <p:spPr/>
        <p:txBody>
          <a:bodyPr/>
          <a:lstStyle/>
          <a:p>
            <a:r>
              <a:rPr lang="en-GB" dirty="0"/>
              <a:t>Dr Nicola Holt</a:t>
            </a:r>
          </a:p>
        </p:txBody>
      </p:sp>
    </p:spTree>
    <p:extLst>
      <p:ext uri="{BB962C8B-B14F-4D97-AF65-F5344CB8AC3E}">
        <p14:creationId xmlns:p14="http://schemas.microsoft.com/office/powerpoint/2010/main" val="338130277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05E2-9893-428A-94E3-1C57397ED249}"/>
              </a:ext>
            </a:extLst>
          </p:cNvPr>
          <p:cNvSpPr>
            <a:spLocks noGrp="1"/>
          </p:cNvSpPr>
          <p:nvPr>
            <p:ph type="title"/>
          </p:nvPr>
        </p:nvSpPr>
        <p:spPr/>
        <p:txBody>
          <a:bodyPr/>
          <a:lstStyle/>
          <a:p>
            <a:r>
              <a:rPr lang="en-GB" dirty="0"/>
              <a:t>Drawing in healthcare</a:t>
            </a:r>
          </a:p>
        </p:txBody>
      </p:sp>
      <p:sp>
        <p:nvSpPr>
          <p:cNvPr id="3" name="Text Placeholder 2">
            <a:extLst>
              <a:ext uri="{FF2B5EF4-FFF2-40B4-BE49-F238E27FC236}">
                <a16:creationId xmlns:a16="http://schemas.microsoft.com/office/drawing/2014/main" id="{9E5CEC44-1248-43AC-9CFD-D78F85D67826}"/>
              </a:ext>
            </a:extLst>
          </p:cNvPr>
          <p:cNvSpPr>
            <a:spLocks noGrp="1"/>
          </p:cNvSpPr>
          <p:nvPr>
            <p:ph type="body" sz="quarter" idx="11"/>
          </p:nvPr>
        </p:nvSpPr>
        <p:spPr>
          <a:xfrm>
            <a:off x="1165269" y="1258333"/>
            <a:ext cx="6154867" cy="4536504"/>
          </a:xfrm>
        </p:spPr>
        <p:txBody>
          <a:bodyPr/>
          <a:lstStyle/>
          <a:p>
            <a:pPr algn="just">
              <a:lnSpc>
                <a:spcPct val="115000"/>
              </a:lnSpc>
            </a:pPr>
            <a:endParaRPr lang="en-GB" dirty="0">
              <a:latin typeface="Calibri" panose="020F0502020204030204" pitchFamily="34" charset="0"/>
              <a:ea typeface="Calibri" panose="020F0502020204030204" pitchFamily="34" charset="0"/>
            </a:endParaRPr>
          </a:p>
          <a:p>
            <a:pPr algn="just">
              <a:lnSpc>
                <a:spcPct val="115000"/>
              </a:lnSpc>
            </a:pPr>
            <a:r>
              <a:rPr lang="en-GB" sz="1800" dirty="0">
                <a:effectLst/>
                <a:latin typeface="Calibri" panose="020F0502020204030204" pitchFamily="34" charset="0"/>
                <a:ea typeface="Calibri" panose="020F0502020204030204" pitchFamily="34" charset="0"/>
              </a:rPr>
              <a:t>Informational tool (e.g., drawing location of pain)</a:t>
            </a:r>
          </a:p>
          <a:p>
            <a:pPr algn="just">
              <a:lnSpc>
                <a:spcPct val="115000"/>
              </a:lnSpc>
            </a:pPr>
            <a:r>
              <a:rPr lang="en-GB" dirty="0">
                <a:latin typeface="Calibri" panose="020F0502020204030204" pitchFamily="34" charset="0"/>
              </a:rPr>
              <a:t>Expressive tool (e.g., communicating nature of experience)</a:t>
            </a:r>
          </a:p>
          <a:p>
            <a:pPr algn="just">
              <a:lnSpc>
                <a:spcPct val="115000"/>
              </a:lnSpc>
            </a:pPr>
            <a:r>
              <a:rPr lang="en-GB" dirty="0">
                <a:latin typeface="Calibri" panose="020F0502020204030204" pitchFamily="34" charset="0"/>
              </a:rPr>
              <a:t>Wellbeing tool (doodling and observational drawing to reduce stress and anxiety)</a:t>
            </a:r>
            <a:endParaRPr lang="en-GB" dirty="0"/>
          </a:p>
          <a:p>
            <a:pPr lvl="1"/>
            <a:endParaRPr lang="en-GB" dirty="0"/>
          </a:p>
        </p:txBody>
      </p:sp>
      <p:pic>
        <p:nvPicPr>
          <p:cNvPr id="7" name="Picture 6" descr="Diagram&#10;&#10;Description automatically generated">
            <a:extLst>
              <a:ext uri="{FF2B5EF4-FFF2-40B4-BE49-F238E27FC236}">
                <a16:creationId xmlns:a16="http://schemas.microsoft.com/office/drawing/2014/main" id="{DB53CB6C-9315-4189-8B9B-F37C45DD5F9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3086944"/>
            <a:ext cx="4087502" cy="4087502"/>
          </a:xfrm>
          <a:prstGeom prst="rect">
            <a:avLst/>
          </a:prstGeom>
        </p:spPr>
      </p:pic>
      <p:sp>
        <p:nvSpPr>
          <p:cNvPr id="9" name="TextBox 8">
            <a:extLst>
              <a:ext uri="{FF2B5EF4-FFF2-40B4-BE49-F238E27FC236}">
                <a16:creationId xmlns:a16="http://schemas.microsoft.com/office/drawing/2014/main" id="{C01A5D52-A481-4925-ADC8-8490270E2D59}"/>
              </a:ext>
            </a:extLst>
          </p:cNvPr>
          <p:cNvSpPr txBox="1"/>
          <p:nvPr/>
        </p:nvSpPr>
        <p:spPr>
          <a:xfrm>
            <a:off x="1526646" y="6960374"/>
            <a:ext cx="3040232" cy="230832"/>
          </a:xfrm>
          <a:prstGeom prst="rect">
            <a:avLst/>
          </a:prstGeom>
          <a:noFill/>
        </p:spPr>
        <p:txBody>
          <a:bodyPr wrap="square" rtlCol="0">
            <a:spAutoFit/>
          </a:bodyPr>
          <a:lstStyle/>
          <a:p>
            <a:r>
              <a:rPr lang="en-GB" sz="900">
                <a:hlinkClick r:id="rId4" tooltip="https://www.flickr.com/photos/132552127@N03/19278982456"/>
              </a:rPr>
              <a:t>This Photo</a:t>
            </a:r>
            <a:r>
              <a:rPr lang="en-GB" sz="900"/>
              <a:t> by Unknown Author is licensed under </a:t>
            </a:r>
            <a:r>
              <a:rPr lang="en-GB" sz="900">
                <a:hlinkClick r:id="rId5" tooltip="https://creativecommons.org/licenses/by/3.0/"/>
              </a:rPr>
              <a:t>CC BY</a:t>
            </a:r>
            <a:endParaRPr lang="en-GB" sz="900"/>
          </a:p>
        </p:txBody>
      </p:sp>
      <p:pic>
        <p:nvPicPr>
          <p:cNvPr id="13" name="Picture 12" descr="A picture containing text&#10;&#10;Description automatically generated">
            <a:extLst>
              <a:ext uri="{FF2B5EF4-FFF2-40B4-BE49-F238E27FC236}">
                <a16:creationId xmlns:a16="http://schemas.microsoft.com/office/drawing/2014/main" id="{2ED2A122-DEA8-43C3-A788-C001357E410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93495" y="3086944"/>
            <a:ext cx="5819238" cy="3873430"/>
          </a:xfrm>
          <a:prstGeom prst="rect">
            <a:avLst/>
          </a:prstGeom>
        </p:spPr>
      </p:pic>
      <p:sp>
        <p:nvSpPr>
          <p:cNvPr id="14" name="TextBox 13">
            <a:extLst>
              <a:ext uri="{FF2B5EF4-FFF2-40B4-BE49-F238E27FC236}">
                <a16:creationId xmlns:a16="http://schemas.microsoft.com/office/drawing/2014/main" id="{F788A683-400C-4613-866A-E1E6F9D50751}"/>
              </a:ext>
            </a:extLst>
          </p:cNvPr>
          <p:cNvSpPr txBox="1"/>
          <p:nvPr/>
        </p:nvSpPr>
        <p:spPr>
          <a:xfrm>
            <a:off x="6393495" y="6974362"/>
            <a:ext cx="5819238" cy="232538"/>
          </a:xfrm>
          <a:prstGeom prst="rect">
            <a:avLst/>
          </a:prstGeom>
          <a:noFill/>
        </p:spPr>
        <p:txBody>
          <a:bodyPr wrap="square" rtlCol="0">
            <a:spAutoFit/>
          </a:bodyPr>
          <a:lstStyle/>
          <a:p>
            <a:r>
              <a:rPr lang="en-GB" sz="900">
                <a:hlinkClick r:id="rId7" tooltip="http://wendyjanelle.blogspot.com/2012/04/10-ways-to-vary-your-nature-journal.html"/>
              </a:rPr>
              <a:t>This Photo</a:t>
            </a:r>
            <a:r>
              <a:rPr lang="en-GB" sz="900"/>
              <a:t> by Unknown Author is licensed under </a:t>
            </a:r>
            <a:r>
              <a:rPr lang="en-GB" sz="900">
                <a:hlinkClick r:id="rId8" tooltip="https://creativecommons.org/licenses/by-nc-sa/3.0/"/>
              </a:rPr>
              <a:t>CC BY-SA-NC</a:t>
            </a:r>
            <a:endParaRPr lang="en-GB" sz="900"/>
          </a:p>
        </p:txBody>
      </p:sp>
      <p:pic>
        <p:nvPicPr>
          <p:cNvPr id="16" name="Picture 15">
            <a:extLst>
              <a:ext uri="{FF2B5EF4-FFF2-40B4-BE49-F238E27FC236}">
                <a16:creationId xmlns:a16="http://schemas.microsoft.com/office/drawing/2014/main" id="{FD44C838-074E-4073-B1D0-E36479B6EB2C}"/>
              </a:ext>
            </a:extLst>
          </p:cNvPr>
          <p:cNvPicPr>
            <a:picLocks noChangeAspect="1"/>
          </p:cNvPicPr>
          <p:nvPr/>
        </p:nvPicPr>
        <p:blipFill>
          <a:blip r:embed="rId9"/>
          <a:stretch>
            <a:fillRect/>
          </a:stretch>
        </p:blipFill>
        <p:spPr>
          <a:xfrm>
            <a:off x="4124185" y="3086944"/>
            <a:ext cx="3058267" cy="3873430"/>
          </a:xfrm>
          <a:prstGeom prst="rect">
            <a:avLst/>
          </a:prstGeom>
        </p:spPr>
      </p:pic>
      <p:pic>
        <p:nvPicPr>
          <p:cNvPr id="20" name="Picture 19">
            <a:extLst>
              <a:ext uri="{FF2B5EF4-FFF2-40B4-BE49-F238E27FC236}">
                <a16:creationId xmlns:a16="http://schemas.microsoft.com/office/drawing/2014/main" id="{B3E98513-D5FC-4C6D-9B54-DA9B55526487}"/>
              </a:ext>
            </a:extLst>
          </p:cNvPr>
          <p:cNvPicPr>
            <a:picLocks noChangeAspect="1"/>
          </p:cNvPicPr>
          <p:nvPr/>
        </p:nvPicPr>
        <p:blipFill>
          <a:blip r:embed="rId10"/>
          <a:stretch>
            <a:fillRect/>
          </a:stretch>
        </p:blipFill>
        <p:spPr>
          <a:xfrm>
            <a:off x="9009069" y="0"/>
            <a:ext cx="3229650" cy="3086944"/>
          </a:xfrm>
          <a:prstGeom prst="rect">
            <a:avLst/>
          </a:prstGeom>
        </p:spPr>
      </p:pic>
    </p:spTree>
    <p:extLst>
      <p:ext uri="{BB962C8B-B14F-4D97-AF65-F5344CB8AC3E}">
        <p14:creationId xmlns:p14="http://schemas.microsoft.com/office/powerpoint/2010/main" val="200686627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05E2-9893-428A-94E3-1C57397ED249}"/>
              </a:ext>
            </a:extLst>
          </p:cNvPr>
          <p:cNvSpPr>
            <a:spLocks noGrp="1"/>
          </p:cNvSpPr>
          <p:nvPr>
            <p:ph type="title"/>
          </p:nvPr>
        </p:nvSpPr>
        <p:spPr>
          <a:xfrm>
            <a:off x="1192385" y="322232"/>
            <a:ext cx="7290040" cy="936101"/>
          </a:xfrm>
        </p:spPr>
        <p:txBody>
          <a:bodyPr>
            <a:normAutofit fontScale="90000"/>
          </a:bodyPr>
          <a:lstStyle/>
          <a:p>
            <a:r>
              <a:rPr lang="en-GB" dirty="0"/>
              <a:t>Drawing as a stress reduction intervention in healthcare settings</a:t>
            </a:r>
          </a:p>
        </p:txBody>
      </p:sp>
      <p:sp>
        <p:nvSpPr>
          <p:cNvPr id="3" name="Text Placeholder 2">
            <a:extLst>
              <a:ext uri="{FF2B5EF4-FFF2-40B4-BE49-F238E27FC236}">
                <a16:creationId xmlns:a16="http://schemas.microsoft.com/office/drawing/2014/main" id="{9E5CEC44-1248-43AC-9CFD-D78F85D67826}"/>
              </a:ext>
            </a:extLst>
          </p:cNvPr>
          <p:cNvSpPr>
            <a:spLocks noGrp="1"/>
          </p:cNvSpPr>
          <p:nvPr>
            <p:ph type="body" sz="quarter" idx="11"/>
          </p:nvPr>
        </p:nvSpPr>
        <p:spPr>
          <a:xfrm>
            <a:off x="1192385" y="1682725"/>
            <a:ext cx="6271767" cy="4536504"/>
          </a:xfrm>
        </p:spPr>
        <p:txBody>
          <a:bodyPr/>
          <a:lstStyle/>
          <a:p>
            <a:pPr algn="just">
              <a:lnSpc>
                <a:spcPct val="115000"/>
              </a:lnSpc>
            </a:pPr>
            <a:endParaRPr lang="en-GB" dirty="0">
              <a:latin typeface="Calibri" panose="020F0502020204030204" pitchFamily="34" charset="0"/>
              <a:ea typeface="Calibri" panose="020F0502020204030204" pitchFamily="34" charset="0"/>
            </a:endParaRPr>
          </a:p>
          <a:p>
            <a:pPr algn="just">
              <a:lnSpc>
                <a:spcPct val="115000"/>
              </a:lnSpc>
            </a:pPr>
            <a:r>
              <a:rPr lang="en-GB" dirty="0">
                <a:latin typeface="Calibri" panose="020F0502020204030204" pitchFamily="34" charset="0"/>
              </a:rPr>
              <a:t>Increased use of art and drawing for wellbeing interventions to help reduce stress and anxiety of staff and patients in medical settings</a:t>
            </a:r>
          </a:p>
          <a:p>
            <a:pPr marL="0" indent="0" algn="just">
              <a:lnSpc>
                <a:spcPct val="115000"/>
              </a:lnSpc>
              <a:buNone/>
            </a:pPr>
            <a:endParaRPr lang="en-GB" dirty="0">
              <a:latin typeface="Calibri" panose="020F0502020204030204" pitchFamily="34" charset="0"/>
            </a:endParaRPr>
          </a:p>
          <a:p>
            <a:pPr algn="just">
              <a:lnSpc>
                <a:spcPct val="115000"/>
              </a:lnSpc>
            </a:pPr>
            <a:r>
              <a:rPr lang="en-GB" dirty="0">
                <a:latin typeface="Calibri" panose="020F0502020204030204" pitchFamily="34" charset="0"/>
              </a:rPr>
              <a:t>Drawing and colouring reduced anxiety of adults in emergency department and </a:t>
            </a:r>
            <a:r>
              <a:rPr lang="en-GB" dirty="0" err="1">
                <a:latin typeface="Calibri" panose="020F0502020204030204" pitchFamily="34" charset="0"/>
              </a:rPr>
              <a:t>pediatric</a:t>
            </a:r>
            <a:r>
              <a:rPr lang="en-GB" dirty="0">
                <a:latin typeface="Calibri" panose="020F0502020204030204" pitchFamily="34" charset="0"/>
              </a:rPr>
              <a:t> surgery waiting rooms (Rajendran et al., 2020; Robinson et al., 2018).</a:t>
            </a:r>
          </a:p>
          <a:p>
            <a:pPr algn="just">
              <a:lnSpc>
                <a:spcPct val="115000"/>
              </a:lnSpc>
            </a:pPr>
            <a:r>
              <a:rPr lang="en-GB" dirty="0">
                <a:latin typeface="Calibri" panose="020F0502020204030204" pitchFamily="34" charset="0"/>
              </a:rPr>
              <a:t>Nurses who coloured in their break had lower levels of anxiety at the end of the break than nurses who did not (Maguire et al., 2020)</a:t>
            </a:r>
          </a:p>
          <a:p>
            <a:pPr algn="just">
              <a:lnSpc>
                <a:spcPct val="115000"/>
              </a:lnSpc>
            </a:pPr>
            <a:r>
              <a:rPr lang="en-GB" dirty="0">
                <a:latin typeface="Calibri" panose="020F0502020204030204" pitchFamily="34" charset="0"/>
              </a:rPr>
              <a:t>A </a:t>
            </a:r>
            <a:r>
              <a:rPr lang="en-GB" dirty="0" err="1">
                <a:latin typeface="Calibri" panose="020F0502020204030204" pitchFamily="34" charset="0"/>
              </a:rPr>
              <a:t>Zentangling</a:t>
            </a:r>
            <a:r>
              <a:rPr lang="en-GB" dirty="0">
                <a:latin typeface="Calibri" panose="020F0502020204030204" pitchFamily="34" charset="0"/>
              </a:rPr>
              <a:t> intervention (structured doodling) for healthcare workers (6 months) improved workplace stress management and self efficacy</a:t>
            </a:r>
          </a:p>
          <a:p>
            <a:pPr algn="just">
              <a:lnSpc>
                <a:spcPct val="115000"/>
              </a:lnSpc>
            </a:pPr>
            <a:endParaRPr lang="en-GB" dirty="0">
              <a:latin typeface="Calibri" panose="020F0502020204030204" pitchFamily="34" charset="0"/>
            </a:endParaRPr>
          </a:p>
          <a:p>
            <a:pPr algn="just">
              <a:lnSpc>
                <a:spcPct val="115000"/>
              </a:lnSpc>
            </a:pPr>
            <a:endParaRPr lang="en-GB" dirty="0">
              <a:latin typeface="Calibri" panose="020F0502020204030204" pitchFamily="34" charset="0"/>
            </a:endParaRPr>
          </a:p>
          <a:p>
            <a:pPr algn="just">
              <a:lnSpc>
                <a:spcPct val="115000"/>
              </a:lnSpc>
            </a:pPr>
            <a:endParaRPr lang="en-GB" dirty="0"/>
          </a:p>
          <a:p>
            <a:pPr lvl="1"/>
            <a:endParaRPr lang="en-GB" dirty="0"/>
          </a:p>
        </p:txBody>
      </p:sp>
      <p:pic>
        <p:nvPicPr>
          <p:cNvPr id="5" name="Picture 4" descr="A picture containing text&#10;&#10;Description automatically generated">
            <a:extLst>
              <a:ext uri="{FF2B5EF4-FFF2-40B4-BE49-F238E27FC236}">
                <a16:creationId xmlns:a16="http://schemas.microsoft.com/office/drawing/2014/main" id="{EFA77157-915A-4AFF-993E-91E16FD7D24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18984" y="3284984"/>
            <a:ext cx="3573016" cy="3573016"/>
          </a:xfrm>
          <a:prstGeom prst="rect">
            <a:avLst/>
          </a:prstGeom>
        </p:spPr>
      </p:pic>
      <p:sp>
        <p:nvSpPr>
          <p:cNvPr id="6" name="TextBox 5">
            <a:extLst>
              <a:ext uri="{FF2B5EF4-FFF2-40B4-BE49-F238E27FC236}">
                <a16:creationId xmlns:a16="http://schemas.microsoft.com/office/drawing/2014/main" id="{7C5897DE-7A14-4A9A-9F7E-BFA47C5D6608}"/>
              </a:ext>
            </a:extLst>
          </p:cNvPr>
          <p:cNvSpPr txBox="1"/>
          <p:nvPr/>
        </p:nvSpPr>
        <p:spPr>
          <a:xfrm>
            <a:off x="8489495" y="6957024"/>
            <a:ext cx="3702505" cy="239952"/>
          </a:xfrm>
          <a:prstGeom prst="rect">
            <a:avLst/>
          </a:prstGeom>
          <a:noFill/>
        </p:spPr>
        <p:txBody>
          <a:bodyPr wrap="square" rtlCol="0">
            <a:spAutoFit/>
          </a:bodyPr>
          <a:lstStyle/>
          <a:p>
            <a:r>
              <a:rPr lang="en-GB" sz="900">
                <a:hlinkClick r:id="rId4" tooltip="http://www.kitskorner.com/2015/sketchbook-mandala-with-color/"/>
              </a:rPr>
              <a:t>This Photo</a:t>
            </a:r>
            <a:r>
              <a:rPr lang="en-GB" sz="900"/>
              <a:t> by Unknown Author is licensed under </a:t>
            </a:r>
            <a:r>
              <a:rPr lang="en-GB" sz="900">
                <a:hlinkClick r:id="rId5" tooltip="https://creativecommons.org/licenses/by-sa/3.0/"/>
              </a:rPr>
              <a:t>CC BY-SA</a:t>
            </a:r>
            <a:endParaRPr lang="en-GB" sz="900"/>
          </a:p>
        </p:txBody>
      </p:sp>
      <p:pic>
        <p:nvPicPr>
          <p:cNvPr id="8" name="Picture 7" descr="A picture containing text, case, picture frame&#10;&#10;Description automatically generated">
            <a:extLst>
              <a:ext uri="{FF2B5EF4-FFF2-40B4-BE49-F238E27FC236}">
                <a16:creationId xmlns:a16="http://schemas.microsoft.com/office/drawing/2014/main" id="{C63E56BE-8307-4166-9AA0-C18B0365346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618984" y="-58440"/>
            <a:ext cx="3573016" cy="3482330"/>
          </a:xfrm>
          <a:prstGeom prst="rect">
            <a:avLst/>
          </a:prstGeom>
        </p:spPr>
      </p:pic>
      <p:sp>
        <p:nvSpPr>
          <p:cNvPr id="9" name="TextBox 8">
            <a:extLst>
              <a:ext uri="{FF2B5EF4-FFF2-40B4-BE49-F238E27FC236}">
                <a16:creationId xmlns:a16="http://schemas.microsoft.com/office/drawing/2014/main" id="{6C8B8FEC-6797-487B-83EC-7B33EFAD2FE9}"/>
              </a:ext>
            </a:extLst>
          </p:cNvPr>
          <p:cNvSpPr txBox="1"/>
          <p:nvPr/>
        </p:nvSpPr>
        <p:spPr>
          <a:xfrm>
            <a:off x="12576720" y="3284984"/>
            <a:ext cx="2401824" cy="369332"/>
          </a:xfrm>
          <a:prstGeom prst="rect">
            <a:avLst/>
          </a:prstGeom>
          <a:noFill/>
        </p:spPr>
        <p:txBody>
          <a:bodyPr wrap="square" rtlCol="0">
            <a:spAutoFit/>
          </a:bodyPr>
          <a:lstStyle/>
          <a:p>
            <a:r>
              <a:rPr lang="en-GB" sz="900" dirty="0">
                <a:hlinkClick r:id="rId7" tooltip="http://creativelenna.blogspot.com/2010/08/zentangle.html"/>
              </a:rPr>
              <a:t>This Photo</a:t>
            </a:r>
            <a:r>
              <a:rPr lang="en-GB" sz="900" dirty="0"/>
              <a:t> by Unknown Author is licensed under </a:t>
            </a:r>
            <a:r>
              <a:rPr lang="en-GB" sz="900" dirty="0">
                <a:hlinkClick r:id="rId8" tooltip="https://creativecommons.org/licenses/by-nc-nd/3.0/"/>
              </a:rPr>
              <a:t>CC BY-NC-ND</a:t>
            </a:r>
            <a:endParaRPr lang="en-GB" sz="900" dirty="0"/>
          </a:p>
        </p:txBody>
      </p:sp>
    </p:spTree>
    <p:extLst>
      <p:ext uri="{BB962C8B-B14F-4D97-AF65-F5344CB8AC3E}">
        <p14:creationId xmlns:p14="http://schemas.microsoft.com/office/powerpoint/2010/main" val="58921109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05E2-9893-428A-94E3-1C57397ED249}"/>
              </a:ext>
            </a:extLst>
          </p:cNvPr>
          <p:cNvSpPr>
            <a:spLocks noGrp="1"/>
          </p:cNvSpPr>
          <p:nvPr>
            <p:ph type="title"/>
          </p:nvPr>
        </p:nvSpPr>
        <p:spPr>
          <a:xfrm>
            <a:off x="1199455" y="692699"/>
            <a:ext cx="6192689" cy="936101"/>
          </a:xfrm>
        </p:spPr>
        <p:txBody>
          <a:bodyPr/>
          <a:lstStyle/>
          <a:p>
            <a:r>
              <a:rPr lang="en-GB" dirty="0"/>
              <a:t>Drawing to repair mood</a:t>
            </a:r>
          </a:p>
        </p:txBody>
      </p:sp>
      <p:sp>
        <p:nvSpPr>
          <p:cNvPr id="3" name="Text Placeholder 2">
            <a:extLst>
              <a:ext uri="{FF2B5EF4-FFF2-40B4-BE49-F238E27FC236}">
                <a16:creationId xmlns:a16="http://schemas.microsoft.com/office/drawing/2014/main" id="{9E5CEC44-1248-43AC-9CFD-D78F85D67826}"/>
              </a:ext>
            </a:extLst>
          </p:cNvPr>
          <p:cNvSpPr>
            <a:spLocks noGrp="1"/>
          </p:cNvSpPr>
          <p:nvPr>
            <p:ph type="body" sz="quarter" idx="11"/>
          </p:nvPr>
        </p:nvSpPr>
        <p:spPr>
          <a:xfrm>
            <a:off x="1165269" y="1258333"/>
            <a:ext cx="6514907" cy="4536504"/>
          </a:xfrm>
        </p:spPr>
        <p:txBody>
          <a:bodyPr/>
          <a:lstStyle/>
          <a:p>
            <a:pPr algn="just">
              <a:lnSpc>
                <a:spcPct val="115000"/>
              </a:lnSpc>
            </a:pPr>
            <a:endParaRPr lang="en-GB" dirty="0">
              <a:latin typeface="Calibri" panose="020F0502020204030204" pitchFamily="34" charset="0"/>
              <a:ea typeface="Calibri" panose="020F0502020204030204" pitchFamily="34" charset="0"/>
            </a:endParaRPr>
          </a:p>
          <a:p>
            <a:pPr algn="just">
              <a:lnSpc>
                <a:spcPct val="115000"/>
              </a:lnSpc>
            </a:pPr>
            <a:r>
              <a:rPr lang="en-GB" sz="1800" dirty="0">
                <a:effectLst/>
                <a:latin typeface="Calibri" panose="020F0502020204030204" pitchFamily="34" charset="0"/>
                <a:ea typeface="Calibri" panose="020F0502020204030204" pitchFamily="34" charset="0"/>
              </a:rPr>
              <a:t>Drawing for 15-20 minutes </a:t>
            </a:r>
            <a:r>
              <a:rPr lang="en-GB" sz="1800" b="1" dirty="0">
                <a:effectLst/>
                <a:latin typeface="Calibri" panose="020F0502020204030204" pitchFamily="34" charset="0"/>
                <a:ea typeface="Calibri" panose="020F0502020204030204" pitchFamily="34" charset="0"/>
              </a:rPr>
              <a:t>repairs mood after a stressful event</a:t>
            </a:r>
            <a:r>
              <a:rPr lang="en-GB" sz="1800" dirty="0">
                <a:effectLst/>
                <a:latin typeface="Calibri" panose="020F0502020204030204" pitchFamily="34" charset="0"/>
                <a:ea typeface="Calibri" panose="020F0502020204030204" pitchFamily="34" charset="0"/>
              </a:rPr>
              <a:t>, heart rate decreased (Drake, 2019; Smolarski et al., 2015); more effective than completing puzzles (De Petrillo &amp; Winner, 2005). </a:t>
            </a:r>
          </a:p>
          <a:p>
            <a:pPr algn="just">
              <a:lnSpc>
                <a:spcPct val="115000"/>
              </a:lnSpc>
            </a:pPr>
            <a:endParaRPr lang="en-GB" dirty="0">
              <a:latin typeface="Calibri" panose="020F0502020204030204" pitchFamily="34" charset="0"/>
              <a:ea typeface="Calibri" panose="020F0502020204030204" pitchFamily="34" charset="0"/>
            </a:endParaRPr>
          </a:p>
          <a:p>
            <a:pPr algn="just">
              <a:lnSpc>
                <a:spcPct val="115000"/>
              </a:lnSpc>
            </a:pPr>
            <a:r>
              <a:rPr lang="en-GB" sz="1800" dirty="0">
                <a:effectLst/>
                <a:latin typeface="Calibri" panose="020F0502020204030204" pitchFamily="34" charset="0"/>
                <a:ea typeface="Calibri" panose="020F0502020204030204" pitchFamily="34" charset="0"/>
              </a:rPr>
              <a:t>Drawing daily for 4 days (4 occasions)</a:t>
            </a:r>
          </a:p>
          <a:p>
            <a:pPr algn="just">
              <a:lnSpc>
                <a:spcPct val="115000"/>
              </a:lnSpc>
            </a:pPr>
            <a:r>
              <a:rPr lang="en-GB" b="1" dirty="0">
                <a:latin typeface="Calibri" panose="020F0502020204030204" pitchFamily="34" charset="0"/>
                <a:ea typeface="Calibri" panose="020F0502020204030204" pitchFamily="34" charset="0"/>
              </a:rPr>
              <a:t>Observational drawing </a:t>
            </a:r>
            <a:r>
              <a:rPr lang="en-GB" dirty="0">
                <a:latin typeface="Calibri" panose="020F0502020204030204" pitchFamily="34" charset="0"/>
                <a:ea typeface="Calibri" panose="020F0502020204030204" pitchFamily="34" charset="0"/>
              </a:rPr>
              <a:t>(e.g. drawing one’s hands and shoes) improved mood more effectively than </a:t>
            </a:r>
            <a:r>
              <a:rPr lang="en-GB" b="1" dirty="0">
                <a:latin typeface="Calibri" panose="020F0502020204030204" pitchFamily="34" charset="0"/>
                <a:ea typeface="Calibri" panose="020F0502020204030204" pitchFamily="34" charset="0"/>
              </a:rPr>
              <a:t>drawing to express </a:t>
            </a:r>
            <a:r>
              <a:rPr lang="en-GB" dirty="0">
                <a:latin typeface="Calibri" panose="020F0502020204030204" pitchFamily="34" charset="0"/>
                <a:ea typeface="Calibri" panose="020F0502020204030204" pitchFamily="34" charset="0"/>
              </a:rPr>
              <a:t>one’s stressful experience (Drake et al., 2016). Life satisfaction improved over the 4 days for both drawing types. </a:t>
            </a:r>
            <a:endParaRPr lang="en-GB" sz="1800" dirty="0">
              <a:effectLst/>
              <a:latin typeface="Calibri" panose="020F0502020204030204" pitchFamily="34" charset="0"/>
              <a:ea typeface="Calibri" panose="020F0502020204030204" pitchFamily="34" charset="0"/>
            </a:endParaRPr>
          </a:p>
          <a:p>
            <a:pPr algn="just">
              <a:lnSpc>
                <a:spcPct val="115000"/>
              </a:lnSpc>
            </a:pPr>
            <a:endParaRPr lang="en-GB" dirty="0">
              <a:latin typeface="Calibri" panose="020F0502020204030204" pitchFamily="34" charset="0"/>
            </a:endParaRPr>
          </a:p>
          <a:p>
            <a:pPr algn="just">
              <a:lnSpc>
                <a:spcPct val="115000"/>
              </a:lnSpc>
            </a:pPr>
            <a:r>
              <a:rPr lang="en-GB" dirty="0">
                <a:latin typeface="Calibri" panose="020F0502020204030204" pitchFamily="34" charset="0"/>
              </a:rPr>
              <a:t>Drawing over month (once a week)</a:t>
            </a:r>
          </a:p>
          <a:p>
            <a:pPr algn="just">
              <a:lnSpc>
                <a:spcPct val="115000"/>
              </a:lnSpc>
            </a:pPr>
            <a:r>
              <a:rPr lang="en-GB" dirty="0">
                <a:latin typeface="Calibri" panose="020F0502020204030204" pitchFamily="34" charset="0"/>
              </a:rPr>
              <a:t>Drawing to distract increased respiratory sinus arrhythmia (RSA) more after 1 month than a control condition (no drawing) (Drake, 2019)</a:t>
            </a:r>
          </a:p>
          <a:p>
            <a:pPr algn="just">
              <a:lnSpc>
                <a:spcPct val="115000"/>
              </a:lnSpc>
            </a:pPr>
            <a:r>
              <a:rPr lang="en-GB" dirty="0">
                <a:latin typeface="Calibri" panose="020F0502020204030204" pitchFamily="34" charset="0"/>
              </a:rPr>
              <a:t>RSA is a physiological marker of </a:t>
            </a:r>
            <a:r>
              <a:rPr lang="en-GB" b="1" dirty="0">
                <a:latin typeface="Calibri" panose="020F0502020204030204" pitchFamily="34" charset="0"/>
              </a:rPr>
              <a:t>emotional regulation</a:t>
            </a:r>
          </a:p>
          <a:p>
            <a:pPr algn="just">
              <a:lnSpc>
                <a:spcPct val="115000"/>
              </a:lnSpc>
            </a:pPr>
            <a:endParaRPr lang="en-GB" dirty="0">
              <a:latin typeface="Calibri" panose="020F0502020204030204" pitchFamily="34" charset="0"/>
            </a:endParaRPr>
          </a:p>
          <a:p>
            <a:pPr algn="just">
              <a:lnSpc>
                <a:spcPct val="115000"/>
              </a:lnSpc>
            </a:pPr>
            <a:endParaRPr lang="en-GB" dirty="0"/>
          </a:p>
          <a:p>
            <a:pPr lvl="1"/>
            <a:endParaRPr lang="en-GB" dirty="0"/>
          </a:p>
        </p:txBody>
      </p:sp>
      <p:pic>
        <p:nvPicPr>
          <p:cNvPr id="4" name="Picture 3">
            <a:extLst>
              <a:ext uri="{FF2B5EF4-FFF2-40B4-BE49-F238E27FC236}">
                <a16:creationId xmlns:a16="http://schemas.microsoft.com/office/drawing/2014/main" id="{0CEB42D9-903C-438E-9672-C19D32B66A55}"/>
              </a:ext>
            </a:extLst>
          </p:cNvPr>
          <p:cNvPicPr>
            <a:picLocks noChangeAspect="1"/>
          </p:cNvPicPr>
          <p:nvPr/>
        </p:nvPicPr>
        <p:blipFill>
          <a:blip r:embed="rId3"/>
          <a:stretch>
            <a:fillRect/>
          </a:stretch>
        </p:blipFill>
        <p:spPr>
          <a:xfrm>
            <a:off x="7983003" y="3789040"/>
            <a:ext cx="4259005" cy="3094877"/>
          </a:xfrm>
          <a:prstGeom prst="rect">
            <a:avLst/>
          </a:prstGeom>
        </p:spPr>
      </p:pic>
      <p:pic>
        <p:nvPicPr>
          <p:cNvPr id="1026" name="Picture 2" descr="See the source image">
            <a:extLst>
              <a:ext uri="{FF2B5EF4-FFF2-40B4-BE49-F238E27FC236}">
                <a16:creationId xmlns:a16="http://schemas.microsoft.com/office/drawing/2014/main" id="{508F67FE-47F4-4BEF-98F1-698646F9F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296" y="481490"/>
            <a:ext cx="3431703" cy="343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9796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226A-E55A-41B8-9157-792561A723DB}"/>
              </a:ext>
            </a:extLst>
          </p:cNvPr>
          <p:cNvSpPr>
            <a:spLocks noGrp="1"/>
          </p:cNvSpPr>
          <p:nvPr>
            <p:ph type="title"/>
          </p:nvPr>
        </p:nvSpPr>
        <p:spPr/>
        <p:txBody>
          <a:bodyPr/>
          <a:lstStyle/>
          <a:p>
            <a:r>
              <a:rPr lang="en-GB" dirty="0"/>
              <a:t>Drawing to express versus distract (Drake, 2019)</a:t>
            </a:r>
          </a:p>
        </p:txBody>
      </p:sp>
      <p:pic>
        <p:nvPicPr>
          <p:cNvPr id="10" name="Picture Placeholder 9">
            <a:extLst>
              <a:ext uri="{FF2B5EF4-FFF2-40B4-BE49-F238E27FC236}">
                <a16:creationId xmlns:a16="http://schemas.microsoft.com/office/drawing/2014/main" id="{1FBE4CB9-236E-48E1-A568-64A820779229}"/>
              </a:ext>
            </a:extLst>
          </p:cNvPr>
          <p:cNvPicPr>
            <a:picLocks noGrp="1" noChangeAspect="1"/>
          </p:cNvPicPr>
          <p:nvPr>
            <p:ph type="pic" sz="quarter" idx="12"/>
          </p:nvPr>
        </p:nvPicPr>
        <p:blipFill rotWithShape="1">
          <a:blip r:embed="rId3"/>
          <a:srcRect t="1129" b="1129"/>
          <a:stretch/>
        </p:blipFill>
        <p:spPr/>
      </p:pic>
      <p:pic>
        <p:nvPicPr>
          <p:cNvPr id="8" name="Picture Placeholder 7">
            <a:extLst>
              <a:ext uri="{FF2B5EF4-FFF2-40B4-BE49-F238E27FC236}">
                <a16:creationId xmlns:a16="http://schemas.microsoft.com/office/drawing/2014/main" id="{45B942CB-0B4B-432A-85E5-9955C7EADFEC}"/>
              </a:ext>
            </a:extLst>
          </p:cNvPr>
          <p:cNvPicPr>
            <a:picLocks noGrp="1" noChangeAspect="1"/>
          </p:cNvPicPr>
          <p:nvPr>
            <p:ph type="pic" sz="quarter" idx="13"/>
          </p:nvPr>
        </p:nvPicPr>
        <p:blipFill rotWithShape="1">
          <a:blip r:embed="rId4"/>
          <a:srcRect l="5498" r="5498"/>
          <a:stretch/>
        </p:blipFill>
        <p:spPr/>
      </p:pic>
      <p:pic>
        <p:nvPicPr>
          <p:cNvPr id="14" name="Picture Placeholder 13">
            <a:extLst>
              <a:ext uri="{FF2B5EF4-FFF2-40B4-BE49-F238E27FC236}">
                <a16:creationId xmlns:a16="http://schemas.microsoft.com/office/drawing/2014/main" id="{1D5CE437-FC73-4356-A543-15ED87F99258}"/>
              </a:ext>
            </a:extLst>
          </p:cNvPr>
          <p:cNvPicPr>
            <a:picLocks noGrp="1" noChangeAspect="1"/>
          </p:cNvPicPr>
          <p:nvPr>
            <p:ph type="pic" sz="quarter" idx="14"/>
          </p:nvPr>
        </p:nvPicPr>
        <p:blipFill rotWithShape="1">
          <a:blip r:embed="rId5"/>
          <a:srcRect t="10491" b="10491"/>
          <a:stretch/>
        </p:blipFill>
        <p:spPr/>
      </p:pic>
      <p:pic>
        <p:nvPicPr>
          <p:cNvPr id="12" name="Picture Placeholder 11">
            <a:extLst>
              <a:ext uri="{FF2B5EF4-FFF2-40B4-BE49-F238E27FC236}">
                <a16:creationId xmlns:a16="http://schemas.microsoft.com/office/drawing/2014/main" id="{115E25DB-7C35-4706-8357-1A5DDADCC6E0}"/>
              </a:ext>
            </a:extLst>
          </p:cNvPr>
          <p:cNvPicPr>
            <a:picLocks noGrp="1" noChangeAspect="1"/>
          </p:cNvPicPr>
          <p:nvPr>
            <p:ph type="pic" sz="quarter" idx="11"/>
          </p:nvPr>
        </p:nvPicPr>
        <p:blipFill rotWithShape="1">
          <a:blip r:embed="rId6"/>
          <a:srcRect l="21819" r="21819"/>
          <a:stretch/>
        </p:blipFill>
        <p:spPr/>
      </p:pic>
    </p:spTree>
    <p:extLst>
      <p:ext uri="{BB962C8B-B14F-4D97-AF65-F5344CB8AC3E}">
        <p14:creationId xmlns:p14="http://schemas.microsoft.com/office/powerpoint/2010/main" val="233983252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05E2-9893-428A-94E3-1C57397ED249}"/>
              </a:ext>
            </a:extLst>
          </p:cNvPr>
          <p:cNvSpPr>
            <a:spLocks noGrp="1"/>
          </p:cNvSpPr>
          <p:nvPr>
            <p:ph type="title"/>
          </p:nvPr>
        </p:nvSpPr>
        <p:spPr/>
        <p:txBody>
          <a:bodyPr/>
          <a:lstStyle/>
          <a:p>
            <a:r>
              <a:rPr lang="en-GB" dirty="0"/>
              <a:t>What’s happening when we draw for wellbeing?</a:t>
            </a:r>
          </a:p>
        </p:txBody>
      </p:sp>
      <p:sp>
        <p:nvSpPr>
          <p:cNvPr id="3" name="Text Placeholder 2">
            <a:extLst>
              <a:ext uri="{FF2B5EF4-FFF2-40B4-BE49-F238E27FC236}">
                <a16:creationId xmlns:a16="http://schemas.microsoft.com/office/drawing/2014/main" id="{9E5CEC44-1248-43AC-9CFD-D78F85D67826}"/>
              </a:ext>
            </a:extLst>
          </p:cNvPr>
          <p:cNvSpPr>
            <a:spLocks noGrp="1"/>
          </p:cNvSpPr>
          <p:nvPr>
            <p:ph type="body" sz="quarter" idx="11"/>
          </p:nvPr>
        </p:nvSpPr>
        <p:spPr>
          <a:xfrm>
            <a:off x="1165269" y="1258333"/>
            <a:ext cx="4138643" cy="4536504"/>
          </a:xfrm>
        </p:spPr>
        <p:txBody>
          <a:bodyPr/>
          <a:lstStyle/>
          <a:p>
            <a:pPr algn="just">
              <a:lnSpc>
                <a:spcPct val="115000"/>
              </a:lnSpc>
            </a:pPr>
            <a:endParaRPr lang="en-GB" dirty="0">
              <a:latin typeface="Calibri" panose="020F0502020204030204" pitchFamily="34" charset="0"/>
              <a:ea typeface="Calibri" panose="020F0502020204030204" pitchFamily="34" charset="0"/>
            </a:endParaRPr>
          </a:p>
          <a:p>
            <a:pPr algn="just">
              <a:lnSpc>
                <a:spcPct val="115000"/>
              </a:lnSpc>
            </a:pPr>
            <a:r>
              <a:rPr lang="en-GB" sz="1800" dirty="0">
                <a:effectLst/>
                <a:latin typeface="Calibri" panose="020F0502020204030204" pitchFamily="34" charset="0"/>
                <a:ea typeface="Calibri" panose="020F0502020204030204" pitchFamily="34" charset="0"/>
              </a:rPr>
              <a:t>Drawing abstract designs also repairs mood better than expressing negative affect (</a:t>
            </a:r>
            <a:r>
              <a:rPr lang="en-GB" sz="1800" dirty="0" err="1">
                <a:effectLst/>
                <a:latin typeface="Calibri" panose="020F0502020204030204" pitchFamily="34" charset="0"/>
                <a:ea typeface="Calibri" panose="020F0502020204030204" pitchFamily="34" charset="0"/>
              </a:rPr>
              <a:t>Forkosh</a:t>
            </a:r>
            <a:r>
              <a:rPr lang="en-GB" sz="1800" dirty="0">
                <a:effectLst/>
                <a:latin typeface="Calibri" panose="020F0502020204030204" pitchFamily="34" charset="0"/>
                <a:ea typeface="Calibri" panose="020F0502020204030204" pitchFamily="34" charset="0"/>
              </a:rPr>
              <a:t> &amp; Drake, 2017)</a:t>
            </a:r>
          </a:p>
          <a:p>
            <a:pPr algn="just">
              <a:lnSpc>
                <a:spcPct val="115000"/>
              </a:lnSpc>
            </a:pPr>
            <a:r>
              <a:rPr lang="en-GB" dirty="0">
                <a:latin typeface="Calibri" panose="020F0502020204030204" pitchFamily="34" charset="0"/>
              </a:rPr>
              <a:t>Drake (2019) suggests that the mechanism is </a:t>
            </a:r>
            <a:r>
              <a:rPr lang="en-GB" b="1" dirty="0">
                <a:latin typeface="Calibri" panose="020F0502020204030204" pitchFamily="34" charset="0"/>
              </a:rPr>
              <a:t>distraction</a:t>
            </a:r>
            <a:r>
              <a:rPr lang="en-GB" dirty="0">
                <a:latin typeface="Calibri" panose="020F0502020204030204" pitchFamily="34" charset="0"/>
              </a:rPr>
              <a:t> (from worries) – attention absorbed in aesthetic experience, mindful observation or the flow state. </a:t>
            </a:r>
          </a:p>
          <a:p>
            <a:pPr algn="just">
              <a:lnSpc>
                <a:spcPct val="115000"/>
              </a:lnSpc>
            </a:pPr>
            <a:r>
              <a:rPr lang="en-GB" b="1" dirty="0">
                <a:latin typeface="Calibri" panose="020F0502020204030204" pitchFamily="34" charset="0"/>
              </a:rPr>
              <a:t>Brain imaging </a:t>
            </a:r>
            <a:r>
              <a:rPr lang="en-GB" dirty="0">
                <a:latin typeface="Calibri" panose="020F0502020204030204" pitchFamily="34" charset="0"/>
              </a:rPr>
              <a:t>research while drawing following stress induction suggests a reduction in </a:t>
            </a:r>
            <a:r>
              <a:rPr lang="en-GB" b="1" dirty="0">
                <a:latin typeface="Calibri" panose="020F0502020204030204" pitchFamily="34" charset="0"/>
              </a:rPr>
              <a:t>prefrontal cortex </a:t>
            </a:r>
            <a:r>
              <a:rPr lang="en-GB" dirty="0">
                <a:latin typeface="Calibri" panose="020F0502020204030204" pitchFamily="34" charset="0"/>
              </a:rPr>
              <a:t>activity, associated with planning and cognitive control (Yan et al., 2021), and increased activity in the </a:t>
            </a:r>
            <a:r>
              <a:rPr lang="en-GB" b="1" dirty="0">
                <a:latin typeface="Calibri" panose="020F0502020204030204" pitchFamily="34" charset="0"/>
              </a:rPr>
              <a:t>medial prefrontal cortex, </a:t>
            </a:r>
            <a:r>
              <a:rPr lang="en-GB" dirty="0">
                <a:latin typeface="Calibri" panose="020F0502020204030204" pitchFamily="34" charset="0"/>
              </a:rPr>
              <a:t>indicative of inhibition of the stress response (</a:t>
            </a:r>
            <a:r>
              <a:rPr lang="en-GB" dirty="0" err="1">
                <a:latin typeface="Calibri" panose="020F0502020204030204" pitchFamily="34" charset="0"/>
              </a:rPr>
              <a:t>Kaimal</a:t>
            </a:r>
            <a:r>
              <a:rPr lang="en-GB" dirty="0">
                <a:latin typeface="Calibri" panose="020F0502020204030204" pitchFamily="34" charset="0"/>
              </a:rPr>
              <a:t> et al., 2017).</a:t>
            </a:r>
          </a:p>
          <a:p>
            <a:pPr algn="just">
              <a:lnSpc>
                <a:spcPct val="115000"/>
              </a:lnSpc>
            </a:pPr>
            <a:endParaRPr lang="en-GB" dirty="0"/>
          </a:p>
          <a:p>
            <a:endParaRPr lang="en-GB" dirty="0"/>
          </a:p>
        </p:txBody>
      </p:sp>
      <p:pic>
        <p:nvPicPr>
          <p:cNvPr id="5" name="Picture 4">
            <a:extLst>
              <a:ext uri="{FF2B5EF4-FFF2-40B4-BE49-F238E27FC236}">
                <a16:creationId xmlns:a16="http://schemas.microsoft.com/office/drawing/2014/main" id="{4B36C9D0-D0E7-449D-B644-5795D6549354}"/>
              </a:ext>
            </a:extLst>
          </p:cNvPr>
          <p:cNvPicPr>
            <a:picLocks noChangeAspect="1"/>
          </p:cNvPicPr>
          <p:nvPr/>
        </p:nvPicPr>
        <p:blipFill>
          <a:blip r:embed="rId3"/>
          <a:stretch>
            <a:fillRect/>
          </a:stretch>
        </p:blipFill>
        <p:spPr>
          <a:xfrm rot="16200000">
            <a:off x="8858406" y="2599476"/>
            <a:ext cx="3802523" cy="2588198"/>
          </a:xfrm>
          <a:prstGeom prst="rect">
            <a:avLst/>
          </a:prstGeom>
        </p:spPr>
      </p:pic>
      <p:pic>
        <p:nvPicPr>
          <p:cNvPr id="7" name="Picture 6" descr="A picture containing fruit, nut&#10;&#10;Description automatically generated">
            <a:extLst>
              <a:ext uri="{FF2B5EF4-FFF2-40B4-BE49-F238E27FC236}">
                <a16:creationId xmlns:a16="http://schemas.microsoft.com/office/drawing/2014/main" id="{7AEC0055-25E6-4E33-BC3C-4875E753DDF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19936" y="2276872"/>
            <a:ext cx="3945632" cy="3154451"/>
          </a:xfrm>
          <a:prstGeom prst="rect">
            <a:avLst/>
          </a:prstGeom>
        </p:spPr>
      </p:pic>
      <p:sp>
        <p:nvSpPr>
          <p:cNvPr id="8" name="TextBox 7">
            <a:extLst>
              <a:ext uri="{FF2B5EF4-FFF2-40B4-BE49-F238E27FC236}">
                <a16:creationId xmlns:a16="http://schemas.microsoft.com/office/drawing/2014/main" id="{0D3DD410-2532-480D-849E-1196EADF5FE5}"/>
              </a:ext>
            </a:extLst>
          </p:cNvPr>
          <p:cNvSpPr txBox="1"/>
          <p:nvPr/>
        </p:nvSpPr>
        <p:spPr>
          <a:xfrm>
            <a:off x="3647728" y="7758138"/>
            <a:ext cx="3945632" cy="230832"/>
          </a:xfrm>
          <a:prstGeom prst="rect">
            <a:avLst/>
          </a:prstGeom>
          <a:noFill/>
        </p:spPr>
        <p:txBody>
          <a:bodyPr wrap="square" rtlCol="0">
            <a:spAutoFit/>
          </a:bodyPr>
          <a:lstStyle/>
          <a:p>
            <a:r>
              <a:rPr lang="en-GB" sz="900">
                <a:hlinkClick r:id="rId5" tooltip="https://pressbooks.umn.edu/classroompartners/chapter/cognition/"/>
              </a:rPr>
              <a:t>This Photo</a:t>
            </a:r>
            <a:r>
              <a:rPr lang="en-GB" sz="900"/>
              <a:t> by Unknown Author is licensed under </a:t>
            </a:r>
            <a:r>
              <a:rPr lang="en-GB" sz="900">
                <a:hlinkClick r:id="rId6" tooltip="https://creativecommons.org/licenses/by/3.0/"/>
              </a:rPr>
              <a:t>CC BY</a:t>
            </a:r>
            <a:endParaRPr lang="en-GB" sz="900"/>
          </a:p>
        </p:txBody>
      </p:sp>
    </p:spTree>
    <p:extLst>
      <p:ext uri="{BB962C8B-B14F-4D97-AF65-F5344CB8AC3E}">
        <p14:creationId xmlns:p14="http://schemas.microsoft.com/office/powerpoint/2010/main" val="247945116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9DC5-77F7-4CF8-B4AE-C5D86716AF26}"/>
              </a:ext>
            </a:extLst>
          </p:cNvPr>
          <p:cNvSpPr>
            <a:spLocks noGrp="1"/>
          </p:cNvSpPr>
          <p:nvPr>
            <p:ph type="title"/>
          </p:nvPr>
        </p:nvSpPr>
        <p:spPr/>
        <p:txBody>
          <a:bodyPr/>
          <a:lstStyle/>
          <a:p>
            <a:r>
              <a:rPr lang="en-GB" dirty="0"/>
              <a:t>Conclusions</a:t>
            </a:r>
          </a:p>
        </p:txBody>
      </p:sp>
      <p:sp>
        <p:nvSpPr>
          <p:cNvPr id="3" name="Text Placeholder 2">
            <a:extLst>
              <a:ext uri="{FF2B5EF4-FFF2-40B4-BE49-F238E27FC236}">
                <a16:creationId xmlns:a16="http://schemas.microsoft.com/office/drawing/2014/main" id="{8E11B04D-32BF-4974-911F-D5085BF64136}"/>
              </a:ext>
            </a:extLst>
          </p:cNvPr>
          <p:cNvSpPr>
            <a:spLocks noGrp="1"/>
          </p:cNvSpPr>
          <p:nvPr>
            <p:ph type="body" sz="quarter" idx="11"/>
          </p:nvPr>
        </p:nvSpPr>
        <p:spPr>
          <a:xfrm>
            <a:off x="4007768" y="1628800"/>
            <a:ext cx="7344814" cy="4536504"/>
          </a:xfrm>
        </p:spPr>
        <p:txBody>
          <a:bodyPr/>
          <a:lstStyle/>
          <a:p>
            <a:r>
              <a:rPr lang="en-GB" dirty="0"/>
              <a:t>Drawing can be a useful tool to help reduce stress and anxiety</a:t>
            </a:r>
          </a:p>
          <a:p>
            <a:pPr lvl="1"/>
            <a:r>
              <a:rPr lang="en-GB" dirty="0"/>
              <a:t>Evidence from experiments with student populations and in medical settings</a:t>
            </a:r>
          </a:p>
          <a:p>
            <a:pPr lvl="1"/>
            <a:endParaRPr lang="en-GB" dirty="0"/>
          </a:p>
          <a:p>
            <a:r>
              <a:rPr lang="en-GB" dirty="0"/>
              <a:t>Much yet to learn:</a:t>
            </a:r>
          </a:p>
          <a:p>
            <a:pPr lvl="1"/>
            <a:r>
              <a:rPr lang="en-GB" dirty="0"/>
              <a:t>What type of drawing works best (e.g. </a:t>
            </a:r>
            <a:r>
              <a:rPr lang="en-GB" dirty="0" err="1"/>
              <a:t>Zentangling</a:t>
            </a:r>
            <a:r>
              <a:rPr lang="en-GB" dirty="0"/>
              <a:t>, mindful nature drawing)?</a:t>
            </a:r>
          </a:p>
          <a:p>
            <a:pPr lvl="1"/>
            <a:r>
              <a:rPr lang="en-GB" dirty="0"/>
              <a:t>Does it depend on level of drawing skill (do drawing tasks need to be scaffolded to enable interest and the flow state)?</a:t>
            </a:r>
          </a:p>
          <a:p>
            <a:pPr lvl="1"/>
            <a:r>
              <a:rPr lang="en-GB" dirty="0"/>
              <a:t>What are the long term benefits?</a:t>
            </a:r>
          </a:p>
        </p:txBody>
      </p:sp>
      <p:pic>
        <p:nvPicPr>
          <p:cNvPr id="6" name="Picture 5" descr="Shape&#10;&#10;Description automatically generated with medium confidence">
            <a:extLst>
              <a:ext uri="{FF2B5EF4-FFF2-40B4-BE49-F238E27FC236}">
                <a16:creationId xmlns:a16="http://schemas.microsoft.com/office/drawing/2014/main" id="{C222B42F-5B4F-47BF-AB93-E785E2C070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6200000">
            <a:off x="745023" y="1470726"/>
            <a:ext cx="4642842" cy="5462167"/>
          </a:xfrm>
          <a:prstGeom prst="rect">
            <a:avLst/>
          </a:prstGeom>
        </p:spPr>
      </p:pic>
    </p:spTree>
    <p:extLst>
      <p:ext uri="{BB962C8B-B14F-4D97-AF65-F5344CB8AC3E}">
        <p14:creationId xmlns:p14="http://schemas.microsoft.com/office/powerpoint/2010/main" val="83553624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05E2-9893-428A-94E3-1C57397ED249}"/>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9E5CEC44-1248-43AC-9CFD-D78F85D67826}"/>
              </a:ext>
            </a:extLst>
          </p:cNvPr>
          <p:cNvSpPr>
            <a:spLocks noGrp="1"/>
          </p:cNvSpPr>
          <p:nvPr>
            <p:ph type="body" sz="quarter" idx="11"/>
          </p:nvPr>
        </p:nvSpPr>
        <p:spPr>
          <a:xfrm>
            <a:off x="1165268" y="1258333"/>
            <a:ext cx="10115307" cy="4536504"/>
          </a:xfrm>
        </p:spPr>
        <p:txBody>
          <a:bodyPr/>
          <a:lstStyle/>
          <a:p>
            <a:pPr algn="just">
              <a:lnSpc>
                <a:spcPct val="115000"/>
              </a:lnSpc>
            </a:pPr>
            <a:endParaRPr lang="en-GB" dirty="0">
              <a:latin typeface="Calibri" panose="020F0502020204030204" pitchFamily="34" charset="0"/>
              <a:ea typeface="Calibri" panose="020F0502020204030204" pitchFamily="34" charset="0"/>
            </a:endParaRPr>
          </a:p>
          <a:p>
            <a:pPr algn="just">
              <a:lnSpc>
                <a:spcPct val="115000"/>
              </a:lnSpc>
              <a:spcAft>
                <a:spcPts val="300"/>
              </a:spcAft>
            </a:pPr>
            <a:r>
              <a:rPr lang="en-GB" b="0" i="0" dirty="0">
                <a:effectLst/>
                <a:latin typeface="Arial" panose="020B0604020202020204" pitchFamily="34" charset="0"/>
                <a:cs typeface="Arial" panose="020B0604020202020204" pitchFamily="34" charset="0"/>
              </a:rPr>
              <a:t>Drake, J. E. (2019). Examining the psychological and psychophysiological benefits of drawing over one month. </a:t>
            </a:r>
            <a:r>
              <a:rPr lang="en-GB" b="0" i="1" dirty="0">
                <a:effectLst/>
                <a:latin typeface="Arial" panose="020B0604020202020204" pitchFamily="34" charset="0"/>
                <a:cs typeface="Arial" panose="020B0604020202020204" pitchFamily="34" charset="0"/>
              </a:rPr>
              <a:t>Psychology of Aesthetics, Creativity, and the Arts</a:t>
            </a:r>
            <a:r>
              <a:rPr lang="en-GB" b="0" i="0" dirty="0">
                <a:effectLst/>
                <a:latin typeface="Arial" panose="020B0604020202020204" pitchFamily="34" charset="0"/>
                <a:cs typeface="Arial" panose="020B0604020202020204" pitchFamily="34" charset="0"/>
              </a:rPr>
              <a:t>, </a:t>
            </a:r>
            <a:r>
              <a:rPr lang="en-GB" b="0" i="1" dirty="0">
                <a:effectLst/>
                <a:latin typeface="Arial" panose="020B0604020202020204" pitchFamily="34" charset="0"/>
                <a:cs typeface="Arial" panose="020B0604020202020204" pitchFamily="34" charset="0"/>
              </a:rPr>
              <a:t>13</a:t>
            </a:r>
            <a:r>
              <a:rPr lang="en-GB" b="0" i="0" dirty="0">
                <a:effectLst/>
                <a:latin typeface="Arial" panose="020B0604020202020204" pitchFamily="34" charset="0"/>
                <a:cs typeface="Arial" panose="020B0604020202020204" pitchFamily="34" charset="0"/>
              </a:rPr>
              <a:t>(3), 338- 347.</a:t>
            </a:r>
          </a:p>
          <a:p>
            <a:pPr algn="just">
              <a:lnSpc>
                <a:spcPct val="115000"/>
              </a:lnSpc>
              <a:spcAft>
                <a:spcPts val="300"/>
              </a:spcAft>
            </a:pPr>
            <a:r>
              <a:rPr lang="en-GB" b="0" i="0" dirty="0">
                <a:effectLst/>
                <a:latin typeface="Arial" panose="020B0604020202020204" pitchFamily="34" charset="0"/>
                <a:cs typeface="Arial" panose="020B0604020202020204" pitchFamily="34" charset="0"/>
              </a:rPr>
              <a:t>Drake, J. E., </a:t>
            </a:r>
            <a:r>
              <a:rPr lang="en-GB" b="0" i="0" dirty="0" err="1">
                <a:effectLst/>
                <a:latin typeface="Arial" panose="020B0604020202020204" pitchFamily="34" charset="0"/>
                <a:cs typeface="Arial" panose="020B0604020202020204" pitchFamily="34" charset="0"/>
              </a:rPr>
              <a:t>Hastedt</a:t>
            </a:r>
            <a:r>
              <a:rPr lang="en-GB" b="0" i="0" dirty="0">
                <a:effectLst/>
                <a:latin typeface="Arial" panose="020B0604020202020204" pitchFamily="34" charset="0"/>
                <a:cs typeface="Arial" panose="020B0604020202020204" pitchFamily="34" charset="0"/>
              </a:rPr>
              <a:t>, I., &amp; James, C. (2016). Drawing to distract: Examining the psychological benefits of drawing over time. </a:t>
            </a:r>
            <a:r>
              <a:rPr lang="en-GB" b="0" i="1" dirty="0">
                <a:effectLst/>
                <a:latin typeface="Arial" panose="020B0604020202020204" pitchFamily="34" charset="0"/>
                <a:cs typeface="Arial" panose="020B0604020202020204" pitchFamily="34" charset="0"/>
              </a:rPr>
              <a:t>Psychology of Aesthetics, Creativity, and the Arts</a:t>
            </a:r>
            <a:r>
              <a:rPr lang="en-GB" b="0" i="0" dirty="0">
                <a:effectLst/>
                <a:latin typeface="Arial" panose="020B0604020202020204" pitchFamily="34" charset="0"/>
                <a:cs typeface="Arial" panose="020B0604020202020204" pitchFamily="34" charset="0"/>
              </a:rPr>
              <a:t>, </a:t>
            </a:r>
            <a:r>
              <a:rPr lang="en-GB" b="0" i="1" dirty="0">
                <a:effectLst/>
                <a:latin typeface="Arial" panose="020B0604020202020204" pitchFamily="34" charset="0"/>
                <a:cs typeface="Arial" panose="020B0604020202020204" pitchFamily="34" charset="0"/>
              </a:rPr>
              <a:t>10</a:t>
            </a:r>
            <a:r>
              <a:rPr lang="en-GB" b="0" i="0" dirty="0">
                <a:effectLst/>
                <a:latin typeface="Arial" panose="020B0604020202020204" pitchFamily="34" charset="0"/>
                <a:cs typeface="Arial" panose="020B0604020202020204" pitchFamily="34" charset="0"/>
              </a:rPr>
              <a:t>(3), 325-331.</a:t>
            </a:r>
          </a:p>
          <a:p>
            <a:pPr algn="just">
              <a:lnSpc>
                <a:spcPct val="115000"/>
              </a:lnSpc>
              <a:spcAft>
                <a:spcPts val="300"/>
              </a:spcAft>
            </a:pPr>
            <a:r>
              <a:rPr lang="en-GB" b="0" i="0" dirty="0" err="1">
                <a:effectLst/>
                <a:latin typeface="Arial" panose="020B0604020202020204" pitchFamily="34" charset="0"/>
                <a:cs typeface="Arial" panose="020B0604020202020204" pitchFamily="34" charset="0"/>
              </a:rPr>
              <a:t>Genuth</a:t>
            </a:r>
            <a:r>
              <a:rPr lang="en-GB" b="0" i="0" dirty="0">
                <a:effectLst/>
                <a:latin typeface="Arial" panose="020B0604020202020204" pitchFamily="34" charset="0"/>
                <a:cs typeface="Arial" panose="020B0604020202020204" pitchFamily="34" charset="0"/>
              </a:rPr>
              <a:t>, A., &amp; Drake, J. E. (2021). The benefits of drawing to regulate sadness and anger: Distraction versus expression. </a:t>
            </a:r>
            <a:r>
              <a:rPr lang="en-GB" b="0" i="1" dirty="0">
                <a:effectLst/>
                <a:latin typeface="Arial" panose="020B0604020202020204" pitchFamily="34" charset="0"/>
                <a:cs typeface="Arial" panose="020B0604020202020204" pitchFamily="34" charset="0"/>
              </a:rPr>
              <a:t>Psychology of Aesthetics, Creativity, and the Arts, 15</a:t>
            </a:r>
            <a:r>
              <a:rPr lang="en-GB" b="0" i="0" dirty="0">
                <a:effectLst/>
                <a:latin typeface="Arial" panose="020B0604020202020204" pitchFamily="34" charset="0"/>
                <a:cs typeface="Arial" panose="020B0604020202020204" pitchFamily="34" charset="0"/>
              </a:rPr>
              <a:t>(1), 91–99. </a:t>
            </a:r>
            <a:r>
              <a:rPr lang="en-GB" b="0"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https://doi.org/10.1037/aca0000265</a:t>
            </a:r>
            <a:endParaRPr lang="en-GB" b="0" i="0" u="none" strike="noStrike" dirty="0">
              <a:effectLst/>
              <a:latin typeface="Arial" panose="020B0604020202020204" pitchFamily="34" charset="0"/>
              <a:cs typeface="Arial" panose="020B0604020202020204" pitchFamily="34" charset="0"/>
            </a:endParaRPr>
          </a:p>
          <a:p>
            <a:pPr algn="just">
              <a:lnSpc>
                <a:spcPct val="115000"/>
              </a:lnSpc>
              <a:spcAft>
                <a:spcPts val="300"/>
              </a:spcAft>
            </a:pPr>
            <a:r>
              <a:rPr lang="en-GB" b="0" i="0" u="none" strike="noStrike" dirty="0">
                <a:effectLst/>
                <a:latin typeface="Arial" panose="020B0604020202020204" pitchFamily="34" charset="0"/>
                <a:cs typeface="Arial" panose="020B0604020202020204" pitchFamily="34" charset="0"/>
              </a:rPr>
              <a:t>Smolarski, K., Leone, K., &amp; Robbins, S. J. (2015). Reducing negative mood through drawing: Comparing venting, positive expression, and tracing. </a:t>
            </a:r>
            <a:r>
              <a:rPr lang="en-GB" b="0" i="1" u="none" strike="noStrike" dirty="0">
                <a:effectLst/>
                <a:latin typeface="Arial" panose="020B0604020202020204" pitchFamily="34" charset="0"/>
                <a:cs typeface="Arial" panose="020B0604020202020204" pitchFamily="34" charset="0"/>
              </a:rPr>
              <a:t>Art Therapy</a:t>
            </a:r>
            <a:r>
              <a:rPr lang="en-GB" b="0" i="0" u="none" strike="noStrike" dirty="0">
                <a:effectLst/>
                <a:latin typeface="Arial" panose="020B0604020202020204" pitchFamily="34" charset="0"/>
                <a:cs typeface="Arial" panose="020B0604020202020204" pitchFamily="34" charset="0"/>
              </a:rPr>
              <a:t>, 32(4), 197-201.</a:t>
            </a:r>
          </a:p>
          <a:p>
            <a:pPr>
              <a:spcAft>
                <a:spcPts val="300"/>
              </a:spcAft>
            </a:pPr>
            <a:r>
              <a:rPr lang="en-GB" dirty="0">
                <a:latin typeface="Arial" panose="020B0604020202020204" pitchFamily="34" charset="0"/>
                <a:cs typeface="Arial" panose="020B0604020202020204" pitchFamily="34" charset="0"/>
              </a:rPr>
              <a:t>De Petrillo, L., &amp; Winner, E. (2005). Does art improve mood? A test of a key assumption underlying art therapy. </a:t>
            </a:r>
            <a:r>
              <a:rPr lang="en-GB" i="1" dirty="0">
                <a:latin typeface="Arial" panose="020B0604020202020204" pitchFamily="34" charset="0"/>
                <a:cs typeface="Arial" panose="020B0604020202020204" pitchFamily="34" charset="0"/>
              </a:rPr>
              <a:t>Art Therapy</a:t>
            </a:r>
            <a:r>
              <a:rPr lang="en-GB" dirty="0">
                <a:latin typeface="Arial" panose="020B0604020202020204" pitchFamily="34" charset="0"/>
                <a:cs typeface="Arial" panose="020B0604020202020204" pitchFamily="34" charset="0"/>
              </a:rPr>
              <a:t>, 22(4), 205-212.</a:t>
            </a:r>
          </a:p>
          <a:p>
            <a:pPr>
              <a:spcAft>
                <a:spcPts val="300"/>
              </a:spcAft>
            </a:pPr>
            <a:r>
              <a:rPr lang="en-GB" dirty="0" err="1">
                <a:latin typeface="Arial" panose="020B0604020202020204" pitchFamily="34" charset="0"/>
                <a:cs typeface="Arial" panose="020B0604020202020204" pitchFamily="34" charset="0"/>
              </a:rPr>
              <a:t>Forkosh</a:t>
            </a:r>
            <a:r>
              <a:rPr lang="en-GB" dirty="0">
                <a:latin typeface="Arial" panose="020B0604020202020204" pitchFamily="34" charset="0"/>
                <a:cs typeface="Arial" panose="020B0604020202020204" pitchFamily="34" charset="0"/>
              </a:rPr>
              <a:t>, J., &amp; Drake, J. E. (2017). </a:t>
            </a:r>
            <a:r>
              <a:rPr lang="en-GB" dirty="0" err="1">
                <a:latin typeface="Arial" panose="020B0604020202020204" pitchFamily="34" charset="0"/>
                <a:cs typeface="Arial" panose="020B0604020202020204" pitchFamily="34" charset="0"/>
              </a:rPr>
              <a:t>Coloring</a:t>
            </a:r>
            <a:r>
              <a:rPr lang="en-GB" dirty="0">
                <a:latin typeface="Arial" panose="020B0604020202020204" pitchFamily="34" charset="0"/>
                <a:cs typeface="Arial" panose="020B0604020202020204" pitchFamily="34" charset="0"/>
              </a:rPr>
              <a:t> versus drawing: Effects of cognitive demand on mood repair, flow, and enjoyment. </a:t>
            </a:r>
            <a:r>
              <a:rPr lang="en-GB" i="1" dirty="0">
                <a:latin typeface="Arial" panose="020B0604020202020204" pitchFamily="34" charset="0"/>
                <a:cs typeface="Arial" panose="020B0604020202020204" pitchFamily="34" charset="0"/>
              </a:rPr>
              <a:t>Art Therapy, </a:t>
            </a:r>
            <a:r>
              <a:rPr lang="en-GB" dirty="0">
                <a:latin typeface="Arial" panose="020B0604020202020204" pitchFamily="34" charset="0"/>
                <a:cs typeface="Arial" panose="020B0604020202020204" pitchFamily="34" charset="0"/>
              </a:rPr>
              <a:t>34(2), 75-82.</a:t>
            </a:r>
          </a:p>
          <a:p>
            <a:pPr>
              <a:spcAft>
                <a:spcPts val="300"/>
              </a:spcAft>
            </a:pPr>
            <a:r>
              <a:rPr lang="en-GB" dirty="0" err="1">
                <a:latin typeface="Arial" panose="020B0604020202020204" pitchFamily="34" charset="0"/>
                <a:cs typeface="Arial" panose="020B0604020202020204" pitchFamily="34" charset="0"/>
              </a:rPr>
              <a:t>Kaimal</a:t>
            </a:r>
            <a:r>
              <a:rPr lang="en-GB" dirty="0">
                <a:latin typeface="Arial" panose="020B0604020202020204" pitchFamily="34" charset="0"/>
                <a:cs typeface="Arial" panose="020B0604020202020204" pitchFamily="34" charset="0"/>
              </a:rPr>
              <a:t>, G., Ayaz, H., </a:t>
            </a:r>
            <a:r>
              <a:rPr lang="en-GB" dirty="0" err="1">
                <a:latin typeface="Arial" panose="020B0604020202020204" pitchFamily="34" charset="0"/>
                <a:cs typeface="Arial" panose="020B0604020202020204" pitchFamily="34" charset="0"/>
              </a:rPr>
              <a:t>Herres</a:t>
            </a:r>
            <a:r>
              <a:rPr lang="en-GB" dirty="0">
                <a:latin typeface="Arial" panose="020B0604020202020204" pitchFamily="34" charset="0"/>
                <a:cs typeface="Arial" panose="020B0604020202020204" pitchFamily="34" charset="0"/>
              </a:rPr>
              <a:t>, J., Dieterich-Hartwell, R., Makwana, B., Kaiser, D. H., &amp; Nasser, J. A. (2017). Functional near-infrared spectroscopy assessment of reward perception based on visual self-expression: </a:t>
            </a:r>
            <a:r>
              <a:rPr lang="en-GB" dirty="0" err="1">
                <a:latin typeface="Arial" panose="020B0604020202020204" pitchFamily="34" charset="0"/>
                <a:cs typeface="Arial" panose="020B0604020202020204" pitchFamily="34" charset="0"/>
              </a:rPr>
              <a:t>Coloring</a:t>
            </a:r>
            <a:r>
              <a:rPr lang="en-GB" dirty="0">
                <a:latin typeface="Arial" panose="020B0604020202020204" pitchFamily="34" charset="0"/>
                <a:cs typeface="Arial" panose="020B0604020202020204" pitchFamily="34" charset="0"/>
              </a:rPr>
              <a:t>, doodling, and free drawing. </a:t>
            </a:r>
            <a:r>
              <a:rPr lang="en-GB" i="1" dirty="0">
                <a:latin typeface="Arial" panose="020B0604020202020204" pitchFamily="34" charset="0"/>
                <a:cs typeface="Arial" panose="020B0604020202020204" pitchFamily="34" charset="0"/>
              </a:rPr>
              <a:t>The Arts in Psychotherapy, 55, </a:t>
            </a:r>
            <a:r>
              <a:rPr lang="en-GB" dirty="0">
                <a:latin typeface="Arial" panose="020B0604020202020204" pitchFamily="34" charset="0"/>
                <a:cs typeface="Arial" panose="020B0604020202020204" pitchFamily="34" charset="0"/>
              </a:rPr>
              <a:t>85-92.</a:t>
            </a:r>
          </a:p>
        </p:txBody>
      </p:sp>
    </p:spTree>
    <p:extLst>
      <p:ext uri="{BB962C8B-B14F-4D97-AF65-F5344CB8AC3E}">
        <p14:creationId xmlns:p14="http://schemas.microsoft.com/office/powerpoint/2010/main" val="414434740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05E2-9893-428A-94E3-1C57397ED249}"/>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9E5CEC44-1248-43AC-9CFD-D78F85D67826}"/>
              </a:ext>
            </a:extLst>
          </p:cNvPr>
          <p:cNvSpPr>
            <a:spLocks noGrp="1"/>
          </p:cNvSpPr>
          <p:nvPr>
            <p:ph type="body" sz="quarter" idx="11"/>
          </p:nvPr>
        </p:nvSpPr>
        <p:spPr>
          <a:xfrm>
            <a:off x="1165268" y="1258333"/>
            <a:ext cx="10115307" cy="4536504"/>
          </a:xfrm>
        </p:spPr>
        <p:txBody>
          <a:bodyPr/>
          <a:lstStyle/>
          <a:p>
            <a:pPr algn="just">
              <a:lnSpc>
                <a:spcPct val="115000"/>
              </a:lnSpc>
            </a:pPr>
            <a:endParaRPr lang="en-GB" dirty="0">
              <a:latin typeface="Calibri" panose="020F0502020204030204" pitchFamily="34" charset="0"/>
              <a:ea typeface="Calibri" panose="020F0502020204030204" pitchFamily="34" charset="0"/>
            </a:endParaRPr>
          </a:p>
          <a:p>
            <a:pPr algn="just">
              <a:lnSpc>
                <a:spcPct val="115000"/>
              </a:lnSpc>
              <a:spcAft>
                <a:spcPts val="300"/>
              </a:spcAft>
            </a:pPr>
            <a:r>
              <a:rPr lang="en-GB" b="0" i="0" u="none" strike="noStrike" dirty="0">
                <a:effectLst/>
                <a:latin typeface="Arial" panose="020B0604020202020204" pitchFamily="34" charset="0"/>
              </a:rPr>
              <a:t>Maguire, P., Coughlan, A., Drayton, D., </a:t>
            </a:r>
            <a:r>
              <a:rPr lang="en-GB" b="0" i="0" u="none" strike="noStrike" dirty="0" err="1">
                <a:effectLst/>
                <a:latin typeface="Arial" panose="020B0604020202020204" pitchFamily="34" charset="0"/>
              </a:rPr>
              <a:t>Lacko</a:t>
            </a:r>
            <a:r>
              <a:rPr lang="en-GB" b="0" i="0" u="none" strike="noStrike" dirty="0">
                <a:effectLst/>
                <a:latin typeface="Arial" panose="020B0604020202020204" pitchFamily="34" charset="0"/>
              </a:rPr>
              <a:t>, H., Reich, J., &amp; Hatfield, L. (2020). The effect of colouring mandalas on the anxiety of medical-surgical nurses and nursing support staff.</a:t>
            </a:r>
            <a:r>
              <a:rPr lang="en-GB" b="0" i="1" u="none" strike="noStrike" dirty="0">
                <a:effectLst/>
                <a:latin typeface="Arial" panose="020B0604020202020204" pitchFamily="34" charset="0"/>
              </a:rPr>
              <a:t> </a:t>
            </a:r>
            <a:r>
              <a:rPr lang="en-GB" b="0" i="1" u="none" strike="noStrike" dirty="0" err="1">
                <a:effectLst/>
                <a:latin typeface="Arial" panose="020B0604020202020204" pitchFamily="34" charset="0"/>
              </a:rPr>
              <a:t>Medsurg</a:t>
            </a:r>
            <a:r>
              <a:rPr lang="en-GB" b="0" i="1" u="none" strike="noStrike" dirty="0">
                <a:effectLst/>
                <a:latin typeface="Arial" panose="020B0604020202020204" pitchFamily="34" charset="0"/>
              </a:rPr>
              <a:t> Nursing, </a:t>
            </a:r>
            <a:r>
              <a:rPr lang="en-GB" b="0" i="0" u="none" strike="noStrike" dirty="0">
                <a:effectLst/>
                <a:latin typeface="Arial" panose="020B0604020202020204" pitchFamily="34" charset="0"/>
              </a:rPr>
              <a:t>29(3), 192-199.</a:t>
            </a:r>
          </a:p>
          <a:p>
            <a:pPr algn="just">
              <a:lnSpc>
                <a:spcPct val="115000"/>
              </a:lnSpc>
              <a:spcAft>
                <a:spcPts val="300"/>
              </a:spcAft>
            </a:pPr>
            <a:r>
              <a:rPr lang="en-GB" b="0" i="0" u="none" strike="noStrike" dirty="0">
                <a:effectLst/>
                <a:latin typeface="Arial" panose="020B0604020202020204" pitchFamily="34" charset="0"/>
              </a:rPr>
              <a:t>Robinson, E. M., Baker, R., &amp; Hossain, M. M. (2018). Randomized trial evaluating the effectiveness of colouring on decreasing anxiety among parents in a </a:t>
            </a:r>
            <a:r>
              <a:rPr lang="en-GB" b="0" i="0" u="none" strike="noStrike" dirty="0" err="1">
                <a:effectLst/>
                <a:latin typeface="Arial" panose="020B0604020202020204" pitchFamily="34" charset="0"/>
              </a:rPr>
              <a:t>pediatric</a:t>
            </a:r>
            <a:r>
              <a:rPr lang="en-GB" b="0" i="0" u="none" strike="noStrike" dirty="0">
                <a:effectLst/>
                <a:latin typeface="Arial" panose="020B0604020202020204" pitchFamily="34" charset="0"/>
              </a:rPr>
              <a:t> surgical waiting area.</a:t>
            </a:r>
            <a:r>
              <a:rPr lang="en-GB" b="0" i="1" u="none" strike="noStrike" dirty="0">
                <a:effectLst/>
                <a:latin typeface="Arial" panose="020B0604020202020204" pitchFamily="34" charset="0"/>
              </a:rPr>
              <a:t> Journal of </a:t>
            </a:r>
            <a:r>
              <a:rPr lang="en-GB" b="0" i="1" u="none" strike="noStrike" dirty="0" err="1">
                <a:effectLst/>
                <a:latin typeface="Arial" panose="020B0604020202020204" pitchFamily="34" charset="0"/>
              </a:rPr>
              <a:t>Pediatric</a:t>
            </a:r>
            <a:r>
              <a:rPr lang="en-GB" b="0" i="1" u="none" strike="noStrike" dirty="0">
                <a:effectLst/>
                <a:latin typeface="Arial" panose="020B0604020202020204" pitchFamily="34" charset="0"/>
              </a:rPr>
              <a:t> Nursing, 41</a:t>
            </a:r>
            <a:r>
              <a:rPr lang="en-GB" b="0" i="0" u="none" strike="noStrike" dirty="0">
                <a:effectLst/>
                <a:latin typeface="Arial" panose="020B0604020202020204" pitchFamily="34" charset="0"/>
              </a:rPr>
              <a:t>, 80-83. Doi.org/10.1016/j.pedn.2018.02.001</a:t>
            </a:r>
          </a:p>
          <a:p>
            <a:pPr algn="just">
              <a:lnSpc>
                <a:spcPct val="115000"/>
              </a:lnSpc>
              <a:spcAft>
                <a:spcPts val="300"/>
              </a:spcAft>
            </a:pPr>
            <a:r>
              <a:rPr lang="en-GB" b="0" i="0" u="none" strike="noStrike" dirty="0">
                <a:effectLst/>
                <a:latin typeface="Arial" panose="020B0604020202020204" pitchFamily="34" charset="0"/>
              </a:rPr>
              <a:t>Rajendran, N., Mitra, T. P., </a:t>
            </a:r>
            <a:r>
              <a:rPr lang="en-GB" b="0" i="0" u="none" strike="noStrike" dirty="0" err="1">
                <a:effectLst/>
                <a:latin typeface="Arial" panose="020B0604020202020204" pitchFamily="34" charset="0"/>
              </a:rPr>
              <a:t>Shahrestani</a:t>
            </a:r>
            <a:r>
              <a:rPr lang="en-GB" b="0" i="0" u="none" strike="noStrike" dirty="0">
                <a:effectLst/>
                <a:latin typeface="Arial" panose="020B0604020202020204" pitchFamily="34" charset="0"/>
              </a:rPr>
              <a:t>, S., &amp; Coggins, A. (2020). Randomized controlled trial of adult therapeutic colouring for the management of significant anxiety in the emergency department. </a:t>
            </a:r>
            <a:r>
              <a:rPr lang="en-GB" b="0" i="1" u="none" strike="noStrike" dirty="0">
                <a:effectLst/>
                <a:latin typeface="Arial" panose="020B0604020202020204" pitchFamily="34" charset="0"/>
              </a:rPr>
              <a:t>Academic Emergency Medicine, </a:t>
            </a:r>
            <a:r>
              <a:rPr lang="en-GB" b="0" i="0" u="none" strike="noStrike" dirty="0">
                <a:effectLst/>
                <a:latin typeface="Arial" panose="020B0604020202020204" pitchFamily="34" charset="0"/>
              </a:rPr>
              <a:t>27(2), 92-99. Doi.org/10.1111/acem.13838</a:t>
            </a:r>
          </a:p>
          <a:p>
            <a:pPr algn="just">
              <a:lnSpc>
                <a:spcPct val="115000"/>
              </a:lnSpc>
              <a:spcAft>
                <a:spcPts val="300"/>
              </a:spcAft>
            </a:pPr>
            <a:r>
              <a:rPr lang="en-GB" b="0" i="0" dirty="0">
                <a:solidFill>
                  <a:srgbClr val="222222"/>
                </a:solidFill>
                <a:effectLst/>
                <a:latin typeface="Arial" panose="020B0604020202020204" pitchFamily="34" charset="0"/>
              </a:rPr>
              <a:t>Hsu, M. F., Wang, C., </a:t>
            </a:r>
            <a:r>
              <a:rPr lang="en-GB" b="0" i="0" dirty="0" err="1">
                <a:solidFill>
                  <a:srgbClr val="222222"/>
                </a:solidFill>
                <a:effectLst/>
                <a:latin typeface="Arial" panose="020B0604020202020204" pitchFamily="34" charset="0"/>
              </a:rPr>
              <a:t>Tzou</a:t>
            </a:r>
            <a:r>
              <a:rPr lang="en-GB" b="0" i="0" dirty="0">
                <a:solidFill>
                  <a:srgbClr val="222222"/>
                </a:solidFill>
                <a:effectLst/>
                <a:latin typeface="Arial" panose="020B0604020202020204" pitchFamily="34" charset="0"/>
              </a:rPr>
              <a:t>, S. J., Pan, T. C., &amp; Tang, P. L. (2021). Effects of </a:t>
            </a:r>
            <a:r>
              <a:rPr lang="en-GB" b="0" i="0" dirty="0" err="1">
                <a:solidFill>
                  <a:srgbClr val="222222"/>
                </a:solidFill>
                <a:effectLst/>
                <a:latin typeface="Arial" panose="020B0604020202020204" pitchFamily="34" charset="0"/>
              </a:rPr>
              <a:t>Zentangle</a:t>
            </a:r>
            <a:r>
              <a:rPr lang="en-GB" b="0" i="0" dirty="0">
                <a:solidFill>
                  <a:srgbClr val="222222"/>
                </a:solidFill>
                <a:effectLst/>
                <a:latin typeface="Arial" panose="020B0604020202020204" pitchFamily="34" charset="0"/>
              </a:rPr>
              <a:t> art workplace health promotion activities on rural healthcare workers. </a:t>
            </a:r>
            <a:r>
              <a:rPr lang="en-GB" b="0" i="1" dirty="0">
                <a:solidFill>
                  <a:srgbClr val="222222"/>
                </a:solidFill>
                <a:effectLst/>
                <a:latin typeface="Arial" panose="020B0604020202020204" pitchFamily="34" charset="0"/>
              </a:rPr>
              <a:t>Public Health</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196</a:t>
            </a:r>
            <a:r>
              <a:rPr lang="en-GB" b="0" i="0" dirty="0">
                <a:solidFill>
                  <a:srgbClr val="222222"/>
                </a:solidFill>
                <a:effectLst/>
                <a:latin typeface="Arial" panose="020B0604020202020204" pitchFamily="34" charset="0"/>
              </a:rPr>
              <a:t>, 217-222.</a:t>
            </a:r>
          </a:p>
          <a:p>
            <a:pPr algn="just">
              <a:lnSpc>
                <a:spcPct val="115000"/>
              </a:lnSpc>
              <a:spcAft>
                <a:spcPts val="300"/>
              </a:spcAft>
            </a:pPr>
            <a:r>
              <a:rPr lang="en-GB" b="0" i="0" u="none" strike="noStrike" dirty="0">
                <a:effectLst/>
                <a:latin typeface="Arial" panose="020B0604020202020204" pitchFamily="34" charset="0"/>
              </a:rPr>
              <a:t>Yan, W., Zhang, M., &amp; Liu, Y. (2021). Regulatory effect of drawing on negative emotion: A functional near-infrared spectroscopy study. </a:t>
            </a:r>
            <a:r>
              <a:rPr lang="en-GB" b="0" i="1" u="none" strike="noStrike" dirty="0">
                <a:effectLst/>
                <a:latin typeface="Arial" panose="020B0604020202020204" pitchFamily="34" charset="0"/>
              </a:rPr>
              <a:t>The Arts in Psychotherapy, </a:t>
            </a:r>
            <a:r>
              <a:rPr lang="en-GB" b="0" i="0" u="none" strike="noStrike" dirty="0">
                <a:effectLst/>
                <a:latin typeface="Arial" panose="020B0604020202020204" pitchFamily="34" charset="0"/>
              </a:rPr>
              <a:t>74, 101780.</a:t>
            </a:r>
          </a:p>
          <a:p>
            <a:pPr algn="just">
              <a:lnSpc>
                <a:spcPct val="115000"/>
              </a:lnSpc>
            </a:pPr>
            <a:endParaRPr lang="en-GB" b="0" i="0" u="none" strike="noStrike" dirty="0">
              <a:solidFill>
                <a:srgbClr val="2C72B7"/>
              </a:solidFill>
              <a:effectLst/>
              <a:latin typeface="Arial" panose="020B0604020202020204" pitchFamily="34" charset="0"/>
            </a:endParaRPr>
          </a:p>
          <a:p>
            <a:pPr algn="just">
              <a:lnSpc>
                <a:spcPct val="115000"/>
              </a:lnSpc>
            </a:pPr>
            <a:endParaRPr lang="en-GB" dirty="0"/>
          </a:p>
          <a:p>
            <a:pPr lvl="1"/>
            <a:endParaRPr lang="en-GB" dirty="0"/>
          </a:p>
        </p:txBody>
      </p:sp>
    </p:spTree>
    <p:extLst>
      <p:ext uri="{BB962C8B-B14F-4D97-AF65-F5344CB8AC3E}">
        <p14:creationId xmlns:p14="http://schemas.microsoft.com/office/powerpoint/2010/main" val="2830515846"/>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SKY with UWE logo top WIDESCREEN" id="{D5E3830D-3103-4E5E-AC5F-5DE02DBF69DA}" vid="{08B9A586-4B9B-4F03-A70B-D3FECD7AC5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3a4ab234-afbc-41ab-b2db-358d80304e46">Main Issue</Document_x0020_Type>
    <_dlc_DocId xmlns="037ba92a-5764-4297-b5f7-6ea117412624">NAYYJSKVSPAS-2-1609</_dlc_DocId>
    <_dlc_DocIdUrl xmlns="037ba92a-5764-4297-b5f7-6ea117412624">
      <Url>https://docs.uwe.ac.uk/ou/Communications/_layouts/15/DocIdRedir.aspx?ID=NAYYJSKVSPAS-2-1609</Url>
      <Description>NAYYJSKVSPAS-2-1609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2FC3F4283AECA48BCBDDFCF4103160C" ma:contentTypeVersion="2" ma:contentTypeDescription="Create a new document." ma:contentTypeScope="" ma:versionID="71a29f68b18f52e7e0b329625759c092">
  <xsd:schema xmlns:xsd="http://www.w3.org/2001/XMLSchema" xmlns:xs="http://www.w3.org/2001/XMLSchema" xmlns:p="http://schemas.microsoft.com/office/2006/metadata/properties" xmlns:ns2="037ba92a-5764-4297-b5f7-6ea117412624" xmlns:ns3="3a4ab234-afbc-41ab-b2db-358d80304e46" targetNamespace="http://schemas.microsoft.com/office/2006/metadata/properties" ma:root="true" ma:fieldsID="a458c3587d291faf4ca1653387720a89" ns2:_="" ns3:_="">
    <xsd:import namespace="037ba92a-5764-4297-b5f7-6ea117412624"/>
    <xsd:import namespace="3a4ab234-afbc-41ab-b2db-358d80304e46"/>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ba92a-5764-4297-b5f7-6ea1174126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4ab234-afbc-41ab-b2db-358d80304e46" elementFormDefault="qualified">
    <xsd:import namespace="http://schemas.microsoft.com/office/2006/documentManagement/types"/>
    <xsd:import namespace="http://schemas.microsoft.com/office/infopath/2007/PartnerControls"/>
    <xsd:element name="Document_x0020_Type" ma:index="11" nillable="true" ma:displayName="Document Type" ma:default="Main Issue" ma:description="Specify type of document to help with filtered views" ma:format="Dropdown" ma:internalName="Document_x0020_Type">
      <xsd:simpleType>
        <xsd:restriction base="dms:Choice">
          <xsd:enumeration value="Main Issue"/>
          <xsd:enumeration value="Suppor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7BB7B5-274C-4E94-9498-5C5B0E448458}">
  <ds:schemaRefs>
    <ds:schemaRef ds:uri="http://schemas.microsoft.com/office/infopath/2007/PartnerControls"/>
    <ds:schemaRef ds:uri="3a4ab234-afbc-41ab-b2db-358d80304e46"/>
    <ds:schemaRef ds:uri="http://schemas.microsoft.com/office/2006/documentManagement/types"/>
    <ds:schemaRef ds:uri="http://purl.org/dc/elements/1.1/"/>
    <ds:schemaRef ds:uri="http://www.w3.org/XML/1998/namespace"/>
    <ds:schemaRef ds:uri="http://purl.org/dc/dcmitype/"/>
    <ds:schemaRef ds:uri="037ba92a-5764-4297-b5f7-6ea117412624"/>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73EDEA9-3A08-4485-A856-D4A911B803A5}">
  <ds:schemaRefs>
    <ds:schemaRef ds:uri="http://schemas.microsoft.com/sharepoint/events"/>
  </ds:schemaRefs>
</ds:datastoreItem>
</file>

<file path=customXml/itemProps3.xml><?xml version="1.0" encoding="utf-8"?>
<ds:datastoreItem xmlns:ds="http://schemas.openxmlformats.org/officeDocument/2006/customXml" ds:itemID="{8B5C1C09-6F3E-4EEC-A0D7-AE4828299E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ba92a-5764-4297-b5f7-6ea117412624"/>
    <ds:schemaRef ds:uri="3a4ab234-afbc-41ab-b2db-358d80304e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389102B-94DD-4360-A2A0-1A8F0D7F8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3750</TotalTime>
  <Words>4152</Words>
  <Application>Microsoft Office PowerPoint</Application>
  <PresentationFormat>Widescreen</PresentationFormat>
  <Paragraphs>168</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BlinkMacSystemFont</vt:lpstr>
      <vt:lpstr>Calibri</vt:lpstr>
      <vt:lpstr>Calibri Light</vt:lpstr>
      <vt:lpstr>Courier New</vt:lpstr>
      <vt:lpstr>NexusSerif</vt:lpstr>
      <vt:lpstr>Open Sans</vt:lpstr>
      <vt:lpstr>Tahoma</vt:lpstr>
      <vt:lpstr>Times New Roman</vt:lpstr>
      <vt:lpstr>Custom Design</vt:lpstr>
      <vt:lpstr>Drawing in Healthcare  </vt:lpstr>
      <vt:lpstr>Drawing in healthcare</vt:lpstr>
      <vt:lpstr>Drawing as a stress reduction intervention in healthcare settings</vt:lpstr>
      <vt:lpstr>Drawing to repair mood</vt:lpstr>
      <vt:lpstr>Drawing to express versus distract (Drake, 2019)</vt:lpstr>
      <vt:lpstr>What’s happening when we draw for wellbeing?</vt:lpstr>
      <vt:lpstr>Conclusions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Kirstin Barnett</dc:creator>
  <cp:lastModifiedBy>Nicola Holt</cp:lastModifiedBy>
  <cp:revision>115</cp:revision>
  <cp:lastPrinted>2016-09-22T10:08:48Z</cp:lastPrinted>
  <dcterms:created xsi:type="dcterms:W3CDTF">2019-12-19T16:35:22Z</dcterms:created>
  <dcterms:modified xsi:type="dcterms:W3CDTF">2022-03-30T10:57:56Z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0x01010072FC3F4283AECA48BCBDDFCF4103160C</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dlc_DocIdItemGuid">
    <vt:lpwstr>009cb250-8d58-4132-a6ea-ff78866f456c</vt:lpwstr>
  </property>
</Properties>
</file>