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5"/>
  </p:sldMasterIdLst>
  <p:notesMasterIdLst>
    <p:notesMasterId r:id="rId22"/>
  </p:notesMasterIdLst>
  <p:sldIdLst>
    <p:sldId id="270" r:id="rId6"/>
    <p:sldId id="256" r:id="rId7"/>
    <p:sldId id="287" r:id="rId8"/>
    <p:sldId id="267" r:id="rId9"/>
    <p:sldId id="272" r:id="rId10"/>
    <p:sldId id="283" r:id="rId11"/>
    <p:sldId id="273" r:id="rId12"/>
    <p:sldId id="282" r:id="rId13"/>
    <p:sldId id="288" r:id="rId14"/>
    <p:sldId id="275" r:id="rId15"/>
    <p:sldId id="278" r:id="rId16"/>
    <p:sldId id="277" r:id="rId17"/>
    <p:sldId id="285" r:id="rId18"/>
    <p:sldId id="276" r:id="rId19"/>
    <p:sldId id="289" r:id="rId20"/>
    <p:sldId id="284" r:id="rId21"/>
  </p:sldIdLst>
  <p:sldSz cx="9144000" cy="6858000" type="screen4x3"/>
  <p:notesSz cx="9144000" cy="6858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56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28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0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2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427">
          <p15:clr>
            <a:srgbClr val="A4A3A4"/>
          </p15:clr>
        </p15:guide>
        <p15:guide id="3" orient="horz" pos="983">
          <p15:clr>
            <a:srgbClr val="A4A3A4"/>
          </p15:clr>
        </p15:guide>
        <p15:guide id="4" orient="horz" pos="3838">
          <p15:clr>
            <a:srgbClr val="A4A3A4"/>
          </p15:clr>
        </p15:guide>
        <p15:guide id="5" pos="2880">
          <p15:clr>
            <a:srgbClr val="A4A3A4"/>
          </p15:clr>
        </p15:guide>
        <p15:guide id="6" pos="562">
          <p15:clr>
            <a:srgbClr val="A4A3A4"/>
          </p15:clr>
        </p15:guide>
        <p15:guide id="7" pos="5103">
          <p15:clr>
            <a:srgbClr val="A4A3A4"/>
          </p15:clr>
        </p15:guide>
        <p15:guide id="8" pos="2562">
          <p15:clr>
            <a:srgbClr val="A4A3A4"/>
          </p15:clr>
        </p15:guide>
        <p15:guide id="9" pos="269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6DA463"/>
    <a:srgbClr val="7FBF73"/>
    <a:srgbClr val="1A9DAC"/>
    <a:srgbClr val="A65C45"/>
    <a:srgbClr val="CC7054"/>
    <a:srgbClr val="FFFFFF"/>
    <a:srgbClr val="D6A700"/>
    <a:srgbClr val="958C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43"/>
    <p:restoredTop sz="77224" autoAdjust="0"/>
  </p:normalViewPr>
  <p:slideViewPr>
    <p:cSldViewPr showGuides="1">
      <p:cViewPr>
        <p:scale>
          <a:sx n="60" d="100"/>
          <a:sy n="60" d="100"/>
        </p:scale>
        <p:origin x="-1386" y="78"/>
      </p:cViewPr>
      <p:guideLst>
        <p:guide orient="horz" pos="2160"/>
        <p:guide orient="horz" pos="427"/>
        <p:guide orient="horz" pos="983"/>
        <p:guide orient="horz" pos="3838"/>
        <p:guide pos="2880"/>
        <p:guide pos="562"/>
        <p:guide pos="5103"/>
        <p:guide pos="2562"/>
        <p:guide pos="269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dirty="0"/>
          </a:p>
        </p:txBody>
      </p:sp>
      <p:sp>
        <p:nvSpPr>
          <p:cNvPr id="11267"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ＭＳ Ｐゴシック" charset="0"/>
                <a:cs typeface="ＭＳ Ｐゴシック" charset="0"/>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9"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dirty="0"/>
          </a:p>
        </p:txBody>
      </p:sp>
      <p:sp>
        <p:nvSpPr>
          <p:cNvPr id="11271"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5360570-2B09-DB43-BBE0-DA076DA911F1}" type="slidenum">
              <a:rPr lang="en-US" altLang="en-US"/>
              <a:pPr>
                <a:defRPr/>
              </a:pPr>
              <a:t>‹#›</a:t>
            </a:fld>
            <a:endParaRPr lang="en-US" altLang="en-US" dirty="0"/>
          </a:p>
        </p:txBody>
      </p:sp>
    </p:spTree>
    <p:extLst>
      <p:ext uri="{BB962C8B-B14F-4D97-AF65-F5344CB8AC3E}">
        <p14:creationId xmlns:p14="http://schemas.microsoft.com/office/powerpoint/2010/main" val="2004877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twitter.com/MarriottHele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a:r>
            <a:r>
              <a:rPr lang="en-GB" dirty="0" err="1" smtClean="0"/>
              <a:t>SoMe</a:t>
            </a:r>
            <a:r>
              <a:rPr lang="en-GB" dirty="0" smtClean="0"/>
              <a:t> biography</a:t>
            </a:r>
          </a:p>
          <a:p>
            <a:r>
              <a:rPr lang="en-GB" dirty="0" smtClean="0"/>
              <a:t>CPD philosophy</a:t>
            </a:r>
          </a:p>
          <a:p>
            <a:r>
              <a:rPr lang="en-GB" dirty="0" smtClean="0"/>
              <a:t>What is in a title?</a:t>
            </a:r>
          </a:p>
          <a:p>
            <a:r>
              <a:rPr lang="en-GB" dirty="0" smtClean="0"/>
              <a:t>Where do I start? Twitter- Beginners &amp; Regulars</a:t>
            </a:r>
          </a:p>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3</a:t>
            </a:fld>
            <a:endParaRPr lang="en-US" altLang="en-US" dirty="0"/>
          </a:p>
        </p:txBody>
      </p:sp>
    </p:spTree>
    <p:extLst>
      <p:ext uri="{BB962C8B-B14F-4D97-AF65-F5344CB8AC3E}">
        <p14:creationId xmlns:p14="http://schemas.microsoft.com/office/powerpoint/2010/main" val="3378382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practical person</a:t>
            </a:r>
          </a:p>
          <a:p>
            <a:r>
              <a:rPr lang="en-GB" dirty="0" smtClean="0"/>
              <a:t>A bias towards micro-blogging (</a:t>
            </a:r>
            <a:r>
              <a:rPr lang="en-GB" dirty="0" err="1" smtClean="0"/>
              <a:t>TwitterTM</a:t>
            </a:r>
            <a:r>
              <a:rPr lang="en-GB" dirty="0" smtClean="0"/>
              <a:t>) and blogging (other mediums available</a:t>
            </a:r>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4</a:t>
            </a:fld>
            <a:endParaRPr lang="en-US" altLang="en-US" dirty="0"/>
          </a:p>
        </p:txBody>
      </p:sp>
    </p:spTree>
    <p:extLst>
      <p:ext uri="{BB962C8B-B14F-4D97-AF65-F5344CB8AC3E}">
        <p14:creationId xmlns:p14="http://schemas.microsoft.com/office/powerpoint/2010/main" val="409943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7</a:t>
            </a:fld>
            <a:endParaRPr lang="en-US" altLang="en-US" dirty="0"/>
          </a:p>
        </p:txBody>
      </p:sp>
    </p:spTree>
    <p:extLst>
      <p:ext uri="{BB962C8B-B14F-4D97-AF65-F5344CB8AC3E}">
        <p14:creationId xmlns:p14="http://schemas.microsoft.com/office/powerpoint/2010/main" val="1919685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is a way to refer to a topic of conversation. This enables participation in a larger linked discussion (</a:t>
            </a:r>
            <a:r>
              <a:rPr lang="en-GB" dirty="0" err="1" smtClean="0"/>
              <a:t>eg</a:t>
            </a:r>
            <a:r>
              <a:rPr lang="en-GB" dirty="0" smtClean="0"/>
              <a:t>, #radiotherapy, #radiography). A  # is a tool that allows others to find tweets, based on topics.</a:t>
            </a:r>
          </a:p>
          <a:p>
            <a:endParaRPr lang="en-GB" dirty="0" smtClean="0"/>
          </a:p>
          <a:p>
            <a:r>
              <a:rPr lang="en-GB" dirty="0" smtClean="0"/>
              <a:t>By clicking on a #name it is possible to see all the tweets that mention it in real time – even from people you don't follow. This is particularly useful for conferences, study days or lectures where there is a specific # for the event (</a:t>
            </a:r>
            <a:r>
              <a:rPr lang="en-GB" dirty="0" err="1" smtClean="0"/>
              <a:t>eg</a:t>
            </a:r>
            <a:r>
              <a:rPr lang="en-GB" dirty="0" smtClean="0"/>
              <a:t>, the recent </a:t>
            </a:r>
            <a:r>
              <a:rPr lang="en-GB" dirty="0" err="1" smtClean="0"/>
              <a:t>CoR</a:t>
            </a:r>
            <a:r>
              <a:rPr lang="en-GB" dirty="0" smtClean="0"/>
              <a:t> Radiotherapy Conference was #RTConference14). Any event can be given a # and it allows those who do not attend the conference/event to see what the attendees are tweeting about and it also allows others to comment on the tweets and include other people (</a:t>
            </a:r>
            <a:r>
              <a:rPr lang="en-GB" dirty="0" err="1" smtClean="0"/>
              <a:t>eg</a:t>
            </a:r>
            <a:r>
              <a:rPr lang="en-GB" dirty="0" smtClean="0"/>
              <a:t>, @</a:t>
            </a:r>
            <a:r>
              <a:rPr lang="en-GB" dirty="0" err="1" smtClean="0"/>
              <a:t>SCoRMembers</a:t>
            </a:r>
            <a:r>
              <a:rPr lang="en-GB" dirty="0" smtClean="0"/>
              <a:t>). </a:t>
            </a:r>
          </a:p>
          <a:p>
            <a:endParaRPr lang="en-GB" dirty="0" smtClean="0"/>
          </a:p>
          <a:p>
            <a:r>
              <a:rPr lang="en-GB" dirty="0" smtClean="0"/>
              <a:t>These # can also refer to an idea (</a:t>
            </a:r>
            <a:r>
              <a:rPr lang="en-GB" dirty="0" err="1" smtClean="0"/>
              <a:t>eg</a:t>
            </a:r>
            <a:r>
              <a:rPr lang="en-GB" dirty="0" smtClean="0"/>
              <a:t>, #patient safety).  # can also be seen on TV programmes where the # is seen on the screen (</a:t>
            </a:r>
            <a:r>
              <a:rPr lang="en-GB" dirty="0" err="1" smtClean="0"/>
              <a:t>eg</a:t>
            </a:r>
            <a:r>
              <a:rPr lang="en-GB" dirty="0" smtClean="0"/>
              <a:t>, BBC Question Time - @</a:t>
            </a:r>
            <a:r>
              <a:rPr lang="en-GB" dirty="0" err="1" smtClean="0"/>
              <a:t>bbcquestiontime</a:t>
            </a:r>
            <a:r>
              <a:rPr lang="en-GB" dirty="0" smtClean="0"/>
              <a:t> - #</a:t>
            </a:r>
            <a:r>
              <a:rPr lang="en-GB" dirty="0" err="1" smtClean="0"/>
              <a:t>bbcqt</a:t>
            </a:r>
            <a:r>
              <a:rPr lang="en-GB" dirty="0" smtClean="0"/>
              <a:t>).</a:t>
            </a:r>
          </a:p>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8</a:t>
            </a:fld>
            <a:endParaRPr lang="en-US" altLang="en-US" dirty="0"/>
          </a:p>
        </p:txBody>
      </p:sp>
    </p:spTree>
    <p:extLst>
      <p:ext uri="{BB962C8B-B14F-4D97-AF65-F5344CB8AC3E}">
        <p14:creationId xmlns:p14="http://schemas.microsoft.com/office/powerpoint/2010/main" val="2536919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Hosted by </a:t>
            </a:r>
            <a:r>
              <a:rPr lang="en-GB" b="1" dirty="0" err="1" smtClean="0"/>
              <a:t>WeAHPs</a:t>
            </a:r>
            <a:r>
              <a:rPr lang="en-GB" b="1" dirty="0" smtClean="0"/>
              <a:t> using #</a:t>
            </a:r>
            <a:r>
              <a:rPr lang="en-GB" b="1" dirty="0" err="1" smtClean="0"/>
              <a:t>WeAHPs</a:t>
            </a:r>
            <a:endParaRPr lang="en-GB" b="1" dirty="0" smtClean="0"/>
          </a:p>
          <a:p>
            <a:r>
              <a:rPr lang="en-GB" b="1" i="1" dirty="0" smtClean="0">
                <a:effectLst/>
              </a:rPr>
              <a:t>This chat is guest hosted by </a:t>
            </a:r>
            <a:r>
              <a:rPr lang="en-GB" b="1" i="1" dirty="0" smtClean="0">
                <a:effectLst/>
                <a:hlinkClick r:id="rId3"/>
              </a:rPr>
              <a:t>@</a:t>
            </a:r>
            <a:r>
              <a:rPr lang="en-GB" b="1" i="1" dirty="0" err="1" smtClean="0">
                <a:effectLst/>
                <a:hlinkClick r:id="rId3"/>
              </a:rPr>
              <a:t>MarriottHelen</a:t>
            </a:r>
            <a:r>
              <a:rPr lang="en-GB" b="1" i="1" dirty="0" smtClean="0">
                <a:effectLst/>
              </a:rPr>
              <a:t> </a:t>
            </a:r>
            <a:endParaRPr lang="en-GB" dirty="0" smtClean="0"/>
          </a:p>
          <a:p>
            <a:r>
              <a:rPr lang="en-GB" dirty="0" smtClean="0"/>
              <a:t>On Thursday 26 May at 8pm (GMT) #</a:t>
            </a:r>
            <a:r>
              <a:rPr lang="en-GB" dirty="0" err="1" smtClean="0"/>
              <a:t>WeAHPs</a:t>
            </a:r>
            <a:r>
              <a:rPr lang="en-GB" dirty="0" smtClean="0"/>
              <a:t> will be discussing how Allied Health Professionals (AHPs) can maximise the use of medicines legislation for the delivery of high quality, efficient care.  The chat will be co-hosted by Helen Marriott </a:t>
            </a:r>
            <a:r>
              <a:rPr lang="en-GB" dirty="0" smtClean="0">
                <a:hlinkClick r:id="rId3"/>
              </a:rPr>
              <a:t>@</a:t>
            </a:r>
            <a:r>
              <a:rPr lang="en-GB" dirty="0" err="1" smtClean="0">
                <a:hlinkClick r:id="rId3"/>
              </a:rPr>
              <a:t>MarriottHelen</a:t>
            </a:r>
            <a:endParaRPr lang="en-GB" dirty="0" smtClean="0"/>
          </a:p>
          <a:p>
            <a:r>
              <a:rPr lang="en-GB" dirty="0" smtClean="0"/>
              <a:t>For many people accessing health and care services, AHPs are their lead clinician. Yet, they (AHPs) often do not have access to the appropriate prescribing or supply and administration of medicines mechanisms. In recent years, a wider range of AHPs have been allowed to prescribe or supply and administer medicines. Introducing these changes makes it easier for service users to get access to the medicines that they need in a timely manner so they gain maximum benefit.</a:t>
            </a:r>
          </a:p>
          <a:p>
            <a:endParaRPr lang="en-GB" dirty="0" smtClean="0"/>
          </a:p>
          <a:p>
            <a:endParaRPr lang="en-GB" dirty="0" smtClean="0"/>
          </a:p>
          <a:p>
            <a:r>
              <a:rPr lang="en-GB" dirty="0" smtClean="0"/>
              <a:t>Hosted by </a:t>
            </a:r>
            <a:r>
              <a:rPr lang="en-GB" dirty="0" err="1" smtClean="0"/>
              <a:t>WeNurses</a:t>
            </a:r>
            <a:r>
              <a:rPr lang="en-GB" dirty="0" smtClean="0"/>
              <a:t> using #</a:t>
            </a:r>
            <a:r>
              <a:rPr lang="en-GB" dirty="0" err="1" smtClean="0"/>
              <a:t>WeNurses</a:t>
            </a:r>
            <a:endParaRPr lang="en-GB" dirty="0" smtClean="0"/>
          </a:p>
          <a:p>
            <a:r>
              <a:rPr lang="en-GB" dirty="0" smtClean="0"/>
              <a:t>This chat is guest hosted by @</a:t>
            </a:r>
            <a:r>
              <a:rPr lang="en-GB" dirty="0" err="1" smtClean="0"/>
              <a:t>CochraneUK</a:t>
            </a:r>
            <a:r>
              <a:rPr lang="en-GB" dirty="0" smtClean="0"/>
              <a:t> @SarahChapman30  </a:t>
            </a:r>
          </a:p>
          <a:p>
            <a:endParaRPr lang="en-GB" dirty="0" smtClean="0"/>
          </a:p>
          <a:p>
            <a:endParaRPr lang="en-GB" dirty="0" smtClean="0"/>
          </a:p>
          <a:p>
            <a:endParaRPr lang="en-GB" dirty="0" smtClean="0"/>
          </a:p>
          <a:p>
            <a:endParaRPr lang="en-GB" dirty="0" smtClean="0"/>
          </a:p>
          <a:p>
            <a:endParaRPr lang="en-GB" dirty="0" smtClean="0"/>
          </a:p>
          <a:p>
            <a:r>
              <a:rPr lang="en-GB" dirty="0" smtClean="0"/>
              <a:t>Re-siting peripheral venous catheters: have you ditched the routine?</a:t>
            </a:r>
          </a:p>
          <a:p>
            <a:endParaRPr lang="en-GB" dirty="0" smtClean="0"/>
          </a:p>
          <a:p>
            <a:endParaRPr lang="en-GB" dirty="0" smtClean="0"/>
          </a:p>
          <a:p>
            <a:endParaRPr lang="en-GB" dirty="0" smtClean="0"/>
          </a:p>
          <a:p>
            <a:r>
              <a:rPr lang="en-GB" dirty="0" err="1" smtClean="0"/>
              <a:t>CochraneUK</a:t>
            </a:r>
            <a:r>
              <a:rPr lang="en-GB" dirty="0" smtClean="0"/>
              <a:t> have recently released a new blogging series “Evidence for Everyday Nursing” #</a:t>
            </a:r>
            <a:r>
              <a:rPr lang="en-GB" dirty="0" err="1" smtClean="0"/>
              <a:t>EEnursing</a:t>
            </a:r>
            <a:r>
              <a:rPr lang="en-GB" dirty="0" smtClean="0"/>
              <a:t>, and one of their first articles in this series looks at a Cochrane review which found no evidence to support routinely re-siting peripheral venous catheters. A link to the blog can be found here - and is a must read before this #</a:t>
            </a:r>
            <a:r>
              <a:rPr lang="en-GB" dirty="0" err="1" smtClean="0"/>
              <a:t>WeNurses</a:t>
            </a:r>
            <a:r>
              <a:rPr lang="en-GB" dirty="0" smtClean="0"/>
              <a:t> discussion. </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11</a:t>
            </a:fld>
            <a:endParaRPr lang="en-US" altLang="en-US" dirty="0"/>
          </a:p>
        </p:txBody>
      </p:sp>
    </p:spTree>
    <p:extLst>
      <p:ext uri="{BB962C8B-B14F-4D97-AF65-F5344CB8AC3E}">
        <p14:creationId xmlns:p14="http://schemas.microsoft.com/office/powerpoint/2010/main" val="3393288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Last year I had the opportunity to present on a twitter account linked to a module I teach.  At the time there was no radiography specific document- I had to use my common sense and work to other professional guidelines. This was fine but our profession has other issues in this space mostly due to the visual nature of our</a:t>
            </a:r>
            <a:r>
              <a:rPr lang="en-GB" baseline="0" dirty="0" smtClean="0"/>
              <a:t> work and associated patient confidentiality issues.</a:t>
            </a:r>
            <a:r>
              <a:rPr lang="en-GB" dirty="0" smtClean="0"/>
              <a:t> In the last six months </a:t>
            </a:r>
            <a:r>
              <a:rPr lang="en-GB" dirty="0" err="1" smtClean="0"/>
              <a:t>SCoR</a:t>
            </a:r>
            <a:r>
              <a:rPr lang="en-GB" baseline="0" dirty="0" smtClean="0"/>
              <a:t> have created these guidelines.</a:t>
            </a:r>
          </a:p>
          <a:p>
            <a:endParaRPr lang="en-GB" baseline="0" dirty="0" smtClean="0"/>
          </a:p>
          <a:p>
            <a:r>
              <a:rPr lang="en-GB" baseline="0" dirty="0" smtClean="0"/>
              <a:t>There is a lesson to be learnt from creating these guidelines- mostly the value of taking our connections off-line and building human interactions. IA group of us who met in this space had an initial discussion at UKRC2015 about the lack of guidance.  Lead by the inspiring @</a:t>
            </a:r>
            <a:r>
              <a:rPr lang="en-GB" baseline="0" dirty="0" err="1" smtClean="0"/>
              <a:t>leslierobinson</a:t>
            </a:r>
            <a:r>
              <a:rPr lang="en-GB" baseline="0" dirty="0" smtClean="0"/>
              <a:t> , a University of Salford senior lecturer,  a group of like minded people came together to make those interactions more meaningful. Together an on-line group have been able to make a professional contribution.</a:t>
            </a:r>
            <a:endParaRPr lang="en-GB" dirty="0" smtClean="0"/>
          </a:p>
          <a:p>
            <a:endParaRPr lang="en-GB" dirty="0" smtClean="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14</a:t>
            </a:fld>
            <a:endParaRPr lang="en-US" altLang="en-US" dirty="0"/>
          </a:p>
        </p:txBody>
      </p:sp>
    </p:spTree>
    <p:extLst>
      <p:ext uri="{BB962C8B-B14F-4D97-AF65-F5344CB8AC3E}">
        <p14:creationId xmlns:p14="http://schemas.microsoft.com/office/powerpoint/2010/main" val="1614239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resentation title slide">
    <p:bg>
      <p:bgPr>
        <a:solidFill>
          <a:srgbClr val="1A9DAC"/>
        </a:solidFill>
        <a:effectLst/>
      </p:bgPr>
    </p:bg>
    <p:spTree>
      <p:nvGrpSpPr>
        <p:cNvPr id="1" name=""/>
        <p:cNvGrpSpPr/>
        <p:nvPr/>
      </p:nvGrpSpPr>
      <p:grpSpPr>
        <a:xfrm>
          <a:off x="0" y="0"/>
          <a:ext cx="0" cy="0"/>
          <a:chOff x="0" y="0"/>
          <a:chExt cx="0" cy="0"/>
        </a:xfrm>
      </p:grpSpPr>
      <p:pic>
        <p:nvPicPr>
          <p:cNvPr id="6"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3888" y="-1588"/>
            <a:ext cx="2166937" cy="1085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1919288" y="1989138"/>
            <a:ext cx="0" cy="3657600"/>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sp>
        <p:nvSpPr>
          <p:cNvPr id="15" name="Text Placeholder 14"/>
          <p:cNvSpPr>
            <a:spLocks noGrp="1"/>
          </p:cNvSpPr>
          <p:nvPr>
            <p:ph type="body" sz="quarter" idx="14"/>
          </p:nvPr>
        </p:nvSpPr>
        <p:spPr>
          <a:xfrm>
            <a:off x="2325600" y="1886400"/>
            <a:ext cx="6062750" cy="3774848"/>
          </a:xfrm>
          <a:prstGeom prst="rect">
            <a:avLst/>
          </a:prstGeom>
        </p:spPr>
        <p:txBody>
          <a:bodyPr lIns="0" tIns="0" rIns="0" bIns="0"/>
          <a:lstStyle>
            <a:lvl1pPr marL="0" indent="0">
              <a:lnSpc>
                <a:spcPts val="4800"/>
              </a:lnSpc>
              <a:spcBef>
                <a:spcPts val="0"/>
              </a:spcBef>
              <a:buFontTx/>
              <a:buNone/>
              <a:defRPr sz="4400" b="0" i="0">
                <a:solidFill>
                  <a:schemeClr val="bg1"/>
                </a:solidFill>
                <a:latin typeface="Georgia" charset="0"/>
                <a:ea typeface="Georgia" charset="0"/>
                <a:cs typeface="Georgia" charset="0"/>
              </a:defRPr>
            </a:lvl1pPr>
          </a:lstStyle>
          <a:p>
            <a:pPr lvl="0"/>
            <a:r>
              <a:rPr lang="en-GB" dirty="0" smtClean="0"/>
              <a:t>Click to edit Master text styles</a:t>
            </a:r>
          </a:p>
        </p:txBody>
      </p:sp>
      <p:sp>
        <p:nvSpPr>
          <p:cNvPr id="18" name="Text Placeholder 14"/>
          <p:cNvSpPr>
            <a:spLocks noGrp="1"/>
          </p:cNvSpPr>
          <p:nvPr>
            <p:ph type="body" sz="quarter" idx="15"/>
          </p:nvPr>
        </p:nvSpPr>
        <p:spPr>
          <a:xfrm>
            <a:off x="640800" y="1972800"/>
            <a:ext cx="1219139" cy="358775"/>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charset="0"/>
                <a:ea typeface="Tahoma" charset="0"/>
                <a:cs typeface="Tahoma" charset="0"/>
              </a:defRPr>
            </a:lvl1pPr>
          </a:lstStyle>
          <a:p>
            <a:pPr lvl="0"/>
            <a:r>
              <a:rPr lang="en-GB" dirty="0" smtClean="0"/>
              <a:t>Click to edit Master text styles</a:t>
            </a:r>
          </a:p>
        </p:txBody>
      </p:sp>
      <p:sp>
        <p:nvSpPr>
          <p:cNvPr id="19" name="Text Placeholder 14"/>
          <p:cNvSpPr>
            <a:spLocks noGrp="1"/>
          </p:cNvSpPr>
          <p:nvPr>
            <p:ph type="body" sz="quarter" idx="16"/>
          </p:nvPr>
        </p:nvSpPr>
        <p:spPr>
          <a:xfrm>
            <a:off x="640800" y="2332800"/>
            <a:ext cx="1219139" cy="536400"/>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smtClean="0"/>
              <a:t>Click to edit Master text styles</a:t>
            </a:r>
          </a:p>
        </p:txBody>
      </p:sp>
      <p:sp>
        <p:nvSpPr>
          <p:cNvPr id="20" name="Text Placeholder 14"/>
          <p:cNvSpPr>
            <a:spLocks noGrp="1"/>
          </p:cNvSpPr>
          <p:nvPr>
            <p:ph type="body" sz="quarter" idx="17"/>
          </p:nvPr>
        </p:nvSpPr>
        <p:spPr>
          <a:xfrm>
            <a:off x="640800" y="2876400"/>
            <a:ext cx="1219139" cy="695325"/>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smtClean="0"/>
              <a:t>Click to edit Master text styles</a:t>
            </a:r>
          </a:p>
        </p:txBody>
      </p:sp>
      <p:sp>
        <p:nvSpPr>
          <p:cNvPr id="8" name="Text Placeholder 14"/>
          <p:cNvSpPr>
            <a:spLocks noGrp="1"/>
          </p:cNvSpPr>
          <p:nvPr>
            <p:ph type="body" sz="quarter" idx="18"/>
          </p:nvPr>
        </p:nvSpPr>
        <p:spPr>
          <a:xfrm>
            <a:off x="641268" y="5503482"/>
            <a:ext cx="1219139" cy="229774"/>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a:ea typeface="Tahoma"/>
                <a:cs typeface="Tahoma"/>
              </a:defRPr>
            </a:lvl1pPr>
          </a:lstStyle>
          <a:p>
            <a:pPr lvl="0"/>
            <a:r>
              <a:rPr lang="en-GB" dirty="0" smtClean="0"/>
              <a:t>Click to edit Master text styles</a:t>
            </a:r>
          </a:p>
        </p:txBody>
      </p:sp>
    </p:spTree>
    <p:extLst>
      <p:ext uri="{BB962C8B-B14F-4D97-AF65-F5344CB8AC3E}">
        <p14:creationId xmlns:p14="http://schemas.microsoft.com/office/powerpoint/2010/main" val="203722685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Picture Placeholder 21"/>
          <p:cNvSpPr>
            <a:spLocks noGrp="1"/>
          </p:cNvSpPr>
          <p:nvPr>
            <p:ph type="pic" sz="quarter" idx="12"/>
          </p:nvPr>
        </p:nvSpPr>
        <p:spPr>
          <a:xfrm>
            <a:off x="611560" y="981075"/>
            <a:ext cx="7884740" cy="5112221"/>
          </a:xfrm>
          <a:prstGeom prst="rect">
            <a:avLst/>
          </a:prstGeom>
          <a:solidFill>
            <a:schemeClr val="bg1">
              <a:lumMod val="75000"/>
            </a:schemeClr>
          </a:solidFill>
        </p:spPr>
        <p:txBody>
          <a:bodyPr/>
          <a:lstStyle>
            <a:lvl1pPr marL="0" indent="0">
              <a:buFontTx/>
              <a:buNone/>
              <a:defRPr sz="2400" b="0" i="0">
                <a:ln>
                  <a:solidFill>
                    <a:srgbClr val="FFFFFF"/>
                  </a:solidFill>
                </a:ln>
                <a:solidFill>
                  <a:srgbClr val="FFFFFF"/>
                </a:solidFill>
                <a:latin typeface="Tahoma" charset="0"/>
                <a:ea typeface="Tahoma" charset="0"/>
                <a:cs typeface="Tahoma" charset="0"/>
              </a:defRPr>
            </a:lvl1pPr>
          </a:lstStyle>
          <a:p>
            <a:pPr lvl="0"/>
            <a:r>
              <a:rPr lang="en-GB" noProof="0" dirty="0" smtClean="0"/>
              <a:t>Drag picture to placeholder or click icon to add</a:t>
            </a:r>
            <a:endParaRPr lang="en-US" noProof="0" dirty="0"/>
          </a:p>
        </p:txBody>
      </p:sp>
    </p:spTree>
    <p:extLst>
      <p:ext uri="{BB962C8B-B14F-4D97-AF65-F5344CB8AC3E}">
        <p14:creationId xmlns:p14="http://schemas.microsoft.com/office/powerpoint/2010/main" val="25068060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60AABDE-07E2-4883-AD47-1F7594ACD5A8}" type="datetimeFigureOut">
              <a:rPr lang="en-GB" smtClean="0"/>
              <a:t>07/06/2016</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8B7E2BB-D166-4287-9148-DB17D313752A}" type="slidenum">
              <a:rPr lang="en-GB" smtClean="0"/>
              <a:t>‹#›</a:t>
            </a:fld>
            <a:endParaRPr lang="en-GB" dirty="0"/>
          </a:p>
        </p:txBody>
      </p:sp>
    </p:spTree>
    <p:extLst>
      <p:ext uri="{BB962C8B-B14F-4D97-AF65-F5344CB8AC3E}">
        <p14:creationId xmlns:p14="http://schemas.microsoft.com/office/powerpoint/2010/main" val="4206959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and subhead">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nvPr>
        </p:nvSpPr>
        <p:spPr>
          <a:xfrm>
            <a:off x="899591" y="1890713"/>
            <a:ext cx="6515621" cy="1366120"/>
          </a:xfrm>
          <a:prstGeom prst="rect">
            <a:avLst/>
          </a:prstGeom>
        </p:spPr>
        <p:txBody>
          <a:bodyPr lIns="0" tIns="0" rIns="0" bIns="0"/>
          <a:lstStyle>
            <a:lvl1pPr marL="0" indent="0">
              <a:lnSpc>
                <a:spcPts val="4800"/>
              </a:lnSpc>
              <a:spcBef>
                <a:spcPts val="0"/>
              </a:spcBef>
              <a:buFontTx/>
              <a:buNone/>
              <a:defRPr sz="4400" b="0" i="0">
                <a:solidFill>
                  <a:srgbClr val="1A9DAC"/>
                </a:solidFill>
                <a:latin typeface="Georgia" charset="0"/>
                <a:ea typeface="Georgia" charset="0"/>
                <a:cs typeface="Georgia" charset="0"/>
              </a:defRPr>
            </a:lvl1pPr>
          </a:lstStyle>
          <a:p>
            <a:pPr lvl="0"/>
            <a:r>
              <a:rPr lang="en-GB" dirty="0" smtClean="0"/>
              <a:t>Click to edit Master text styles</a:t>
            </a:r>
          </a:p>
        </p:txBody>
      </p:sp>
      <p:sp>
        <p:nvSpPr>
          <p:cNvPr id="7" name="Text Placeholder 5"/>
          <p:cNvSpPr>
            <a:spLocks noGrp="1"/>
          </p:cNvSpPr>
          <p:nvPr>
            <p:ph type="body" sz="quarter" idx="11"/>
          </p:nvPr>
        </p:nvSpPr>
        <p:spPr>
          <a:xfrm>
            <a:off x="899592" y="4221163"/>
            <a:ext cx="6515620" cy="603104"/>
          </a:xfrm>
          <a:prstGeom prst="rect">
            <a:avLst/>
          </a:prstGeom>
        </p:spPr>
        <p:txBody>
          <a:bodyPr lIns="0" tIns="0" rIns="0" bIns="0"/>
          <a:lstStyle>
            <a:lvl1pPr marL="0" indent="0">
              <a:lnSpc>
                <a:spcPct val="100000"/>
              </a:lnSpc>
              <a:buFontTx/>
              <a:buNone/>
              <a:defRPr sz="1600" b="0" i="0">
                <a:solidFill>
                  <a:schemeClr val="tx1"/>
                </a:solidFill>
                <a:latin typeface="Tahoma" charset="0"/>
                <a:ea typeface="Tahoma" charset="0"/>
                <a:cs typeface="Tahoma" charset="0"/>
              </a:defRPr>
            </a:lvl1pPr>
          </a:lstStyle>
          <a:p>
            <a:pPr lvl="0"/>
            <a:r>
              <a:rPr lang="en-GB" dirty="0" smtClean="0"/>
              <a:t>Click to edit Master text styles</a:t>
            </a:r>
          </a:p>
        </p:txBody>
      </p:sp>
    </p:spTree>
    <p:extLst>
      <p:ext uri="{BB962C8B-B14F-4D97-AF65-F5344CB8AC3E}">
        <p14:creationId xmlns:p14="http://schemas.microsoft.com/office/powerpoint/2010/main" val="19245060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89700"/>
            <a:ext cx="6515621" cy="651068"/>
          </a:xfrm>
          <a:prstGeom prst="rect">
            <a:avLst/>
          </a:prstGeom>
        </p:spPr>
        <p:txBody>
          <a:bodyPr lIns="0" tIns="0" rIns="0" bIns="0"/>
          <a:lstStyle>
            <a:lvl1pPr marL="0" indent="0">
              <a:lnSpc>
                <a:spcPts val="4200"/>
              </a:lnSpc>
              <a:buFontTx/>
              <a:buNone/>
              <a:defRPr sz="4000" b="0" i="0">
                <a:solidFill>
                  <a:srgbClr val="1A9DAC"/>
                </a:solidFill>
                <a:latin typeface="Georgia" charset="0"/>
                <a:ea typeface="Georgia" charset="0"/>
                <a:cs typeface="Georgia" charset="0"/>
              </a:defRPr>
            </a:lvl1pPr>
          </a:lstStyle>
          <a:p>
            <a:pPr lvl="0"/>
            <a:r>
              <a:rPr lang="en-GB" dirty="0" smtClean="0"/>
              <a:t>Click to edit Master text styles</a:t>
            </a:r>
          </a:p>
        </p:txBody>
      </p:sp>
      <p:sp>
        <p:nvSpPr>
          <p:cNvPr id="3" name="Text Placeholder 2"/>
          <p:cNvSpPr>
            <a:spLocks noGrp="1"/>
          </p:cNvSpPr>
          <p:nvPr>
            <p:ph type="body" sz="quarter" idx="14"/>
          </p:nvPr>
        </p:nvSpPr>
        <p:spPr>
          <a:xfrm>
            <a:off x="827584" y="1557214"/>
            <a:ext cx="6587628" cy="4536082"/>
          </a:xfrm>
          <a:prstGeom prst="rect">
            <a:avLst/>
          </a:prstGeom>
        </p:spPr>
        <p:txBody>
          <a:bodyPr vert="horz"/>
          <a:lstStyle>
            <a:lvl1pPr marL="0" indent="0">
              <a:lnSpc>
                <a:spcPts val="2400"/>
              </a:lnSpc>
              <a:spcBef>
                <a:spcPts val="0"/>
              </a:spcBef>
              <a:spcAft>
                <a:spcPts val="1000"/>
              </a:spcAft>
              <a:buFontTx/>
              <a:buNone/>
              <a:defRPr sz="1600">
                <a:solidFill>
                  <a:schemeClr val="tx1"/>
                </a:solidFill>
                <a:latin typeface="Tahoma" charset="0"/>
                <a:cs typeface="Tahoma" charset="0"/>
              </a:defRPr>
            </a:lvl1pPr>
            <a:lvl2pPr marL="0" indent="-270000">
              <a:lnSpc>
                <a:spcPts val="2400"/>
              </a:lnSpc>
              <a:buClr>
                <a:srgbClr val="1A9DAC"/>
              </a:buClr>
              <a:buFont typeface="Arial"/>
              <a:buChar char="•"/>
              <a:defRPr sz="1600">
                <a:solidFill>
                  <a:schemeClr val="tx1"/>
                </a:solidFill>
                <a:latin typeface="Tahoma" charset="0"/>
                <a:cs typeface="Tahoma" charset="0"/>
              </a:defRPr>
            </a:lvl2pPr>
            <a:lvl3pPr marL="540000" indent="-270000">
              <a:lnSpc>
                <a:spcPts val="2400"/>
              </a:lnSpc>
              <a:buClr>
                <a:srgbClr val="1A9DAC"/>
              </a:buClr>
              <a:buFont typeface="Courier New"/>
              <a:buChar char="o"/>
              <a:defRPr sz="1600">
                <a:solidFill>
                  <a:schemeClr val="tx1"/>
                </a:solidFill>
                <a:latin typeface="Tahoma" charset="0"/>
                <a:cs typeface="Tahoma" charset="0"/>
              </a:defRPr>
            </a:lvl3pPr>
            <a:lvl4pPr marL="828000" indent="-270000">
              <a:lnSpc>
                <a:spcPts val="2400"/>
              </a:lnSpc>
              <a:buClr>
                <a:srgbClr val="1A9DAC"/>
              </a:buClr>
              <a:defRPr sz="1600">
                <a:solidFill>
                  <a:schemeClr val="tx1"/>
                </a:solidFill>
                <a:latin typeface="Tahoma" charset="0"/>
                <a:cs typeface="Tahoma" charset="0"/>
              </a:defRPr>
            </a:lvl4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spTree>
    <p:extLst>
      <p:ext uri="{BB962C8B-B14F-4D97-AF65-F5344CB8AC3E}">
        <p14:creationId xmlns:p14="http://schemas.microsoft.com/office/powerpoint/2010/main" val="40691223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34666"/>
          </a:xfrm>
          <a:prstGeom prst="rect">
            <a:avLst/>
          </a:prstGeom>
        </p:spPr>
        <p:txBody>
          <a:bodyPr lIns="0" tIns="0" rIns="0" bIns="0"/>
          <a:lstStyle>
            <a:lvl1pPr marL="0" indent="0">
              <a:lnSpc>
                <a:spcPts val="4200"/>
              </a:lnSpc>
              <a:buFontTx/>
              <a:buNone/>
              <a:defRPr sz="4000" b="0" i="0">
                <a:solidFill>
                  <a:srgbClr val="1A9DAC"/>
                </a:solidFill>
                <a:latin typeface="Georgia" charset="0"/>
                <a:ea typeface="Georgia" charset="0"/>
                <a:cs typeface="Georgia" charset="0"/>
              </a:defRPr>
            </a:lvl1pPr>
          </a:lstStyle>
          <a:p>
            <a:pPr lvl="0"/>
            <a:r>
              <a:rPr lang="en-GB" dirty="0" smtClean="0"/>
              <a:t>Click to edit Master text styles</a:t>
            </a:r>
          </a:p>
        </p:txBody>
      </p:sp>
      <p:sp>
        <p:nvSpPr>
          <p:cNvPr id="6" name="Text Placeholder 5"/>
          <p:cNvSpPr>
            <a:spLocks noGrp="1"/>
          </p:cNvSpPr>
          <p:nvPr>
            <p:ph type="body" sz="quarter" idx="15"/>
          </p:nvPr>
        </p:nvSpPr>
        <p:spPr>
          <a:xfrm>
            <a:off x="827584" y="1557214"/>
            <a:ext cx="6587628" cy="4680098"/>
          </a:xfrm>
          <a:prstGeom prst="rect">
            <a:avLst/>
          </a:prstGeom>
        </p:spPr>
        <p:txBody>
          <a:bodyPr/>
          <a:lstStyle>
            <a:lvl1pPr marL="0" indent="0">
              <a:lnSpc>
                <a:spcPts val="2400"/>
              </a:lnSpc>
              <a:spcAft>
                <a:spcPts val="1000"/>
              </a:spcAft>
              <a:buFontTx/>
              <a:buNone/>
              <a:defRPr sz="1600">
                <a:solidFill>
                  <a:schemeClr val="tx1"/>
                </a:solidFill>
                <a:latin typeface="Tahoma" charset="0"/>
                <a:ea typeface="Tahoma" charset="0"/>
                <a:cs typeface="Tahoma" charset="0"/>
              </a:defRPr>
            </a:lvl1pPr>
            <a:lvl2pPr marL="0" indent="-270000">
              <a:lnSpc>
                <a:spcPts val="2400"/>
              </a:lnSpc>
              <a:buClr>
                <a:srgbClr val="1A9DAC"/>
              </a:buClr>
              <a:buFont typeface="+mj-lt"/>
              <a:buAutoNum type="arabicPeriod"/>
              <a:defRPr sz="1600">
                <a:solidFill>
                  <a:schemeClr val="tx1"/>
                </a:solidFill>
                <a:latin typeface="Tahoma" charset="0"/>
                <a:ea typeface="Tahoma" charset="0"/>
                <a:cs typeface="Tahoma" charset="0"/>
              </a:defRPr>
            </a:lvl2pPr>
            <a:lvl3pPr marL="540000" indent="-270000">
              <a:lnSpc>
                <a:spcPts val="2400"/>
              </a:lnSpc>
              <a:buClr>
                <a:srgbClr val="1A9DAC"/>
              </a:buClr>
              <a:buFont typeface="+mj-lt"/>
              <a:buAutoNum type="romanLcPeriod"/>
              <a:defRPr sz="1600">
                <a:solidFill>
                  <a:schemeClr val="tx1"/>
                </a:solidFill>
                <a:latin typeface="Tahoma" charset="0"/>
                <a:ea typeface="Tahoma" charset="0"/>
                <a:cs typeface="Tahoma" charset="0"/>
              </a:defRPr>
            </a:lvl3pPr>
            <a:lvl4pPr marL="828000" indent="-270000">
              <a:lnSpc>
                <a:spcPts val="2400"/>
              </a:lnSpc>
              <a:buClr>
                <a:srgbClr val="1A9DAC"/>
              </a:buClr>
              <a:defRPr sz="1600">
                <a:solidFill>
                  <a:schemeClr val="tx1"/>
                </a:solidFill>
                <a:latin typeface="Tahoma" charset="0"/>
                <a:ea typeface="Tahoma" charset="0"/>
                <a:cs typeface="Tahoma" charset="0"/>
              </a:defRPr>
            </a:lvl4pPr>
            <a:lvl5pPr>
              <a:defRPr sz="1600">
                <a:solidFill>
                  <a:schemeClr val="tx1">
                    <a:lumMod val="65000"/>
                    <a:lumOff val="35000"/>
                  </a:schemeClr>
                </a:solidFill>
                <a:latin typeface="Open Sans" charset="0"/>
                <a:ea typeface="Open Sans" charset="0"/>
                <a:cs typeface="Open Sans"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spTree>
    <p:extLst>
      <p:ext uri="{BB962C8B-B14F-4D97-AF65-F5344CB8AC3E}">
        <p14:creationId xmlns:p14="http://schemas.microsoft.com/office/powerpoint/2010/main" val="138606882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pic>
        <p:nvPicPr>
          <p:cNvPr id="8"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899592" y="1628800"/>
            <a:ext cx="3167583" cy="4536504"/>
          </a:xfrm>
          <a:prstGeom prst="rect">
            <a:avLst/>
          </a:prstGeom>
        </p:spPr>
        <p:txBody>
          <a:bodyPr lIns="0" tIns="0" rIns="0" bIns="0" numCol="1" spcCol="216000"/>
          <a:lstStyle>
            <a:lvl1pPr marL="0" marR="0" indent="0" algn="l" defTabSz="606425" rtl="0" eaLnBrk="1" fontAlgn="base" latinLnBrk="0" hangingPunct="1">
              <a:lnSpc>
                <a:spcPts val="18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smtClean="0"/>
              <a:t>Click to edit Master text styles</a:t>
            </a:r>
          </a:p>
        </p:txBody>
      </p:sp>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1A9DAC"/>
                </a:solidFill>
                <a:latin typeface="Georgia" charset="0"/>
                <a:ea typeface="Georgia" charset="0"/>
                <a:cs typeface="Georgia" charset="0"/>
              </a:defRPr>
            </a:lvl1pPr>
          </a:lstStyle>
          <a:p>
            <a:pPr lvl="0"/>
            <a:r>
              <a:rPr lang="en-GB" dirty="0" smtClean="0"/>
              <a:t>Click to edit Master text styles</a:t>
            </a:r>
          </a:p>
        </p:txBody>
      </p:sp>
      <p:sp>
        <p:nvSpPr>
          <p:cNvPr id="7" name="Text Placeholder 5"/>
          <p:cNvSpPr>
            <a:spLocks noGrp="1"/>
          </p:cNvSpPr>
          <p:nvPr>
            <p:ph type="body" sz="quarter" idx="12"/>
          </p:nvPr>
        </p:nvSpPr>
        <p:spPr>
          <a:xfrm>
            <a:off x="4284663" y="1628800"/>
            <a:ext cx="3167583" cy="4536504"/>
          </a:xfrm>
          <a:prstGeom prst="rect">
            <a:avLst/>
          </a:prstGeom>
        </p:spPr>
        <p:txBody>
          <a:bodyPr lIns="0" tIns="0" rIns="0" bIns="0" numCol="1" spcCol="216000"/>
          <a:lstStyle>
            <a:lvl1pPr marL="0" marR="0" indent="0" algn="l" defTabSz="606425" rtl="0" eaLnBrk="1" fontAlgn="base" latinLnBrk="0" hangingPunct="1">
              <a:lnSpc>
                <a:spcPts val="18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smtClean="0"/>
              <a:t>Click to edit Master text styles</a:t>
            </a:r>
          </a:p>
        </p:txBody>
      </p:sp>
    </p:spTree>
    <p:extLst>
      <p:ext uri="{BB962C8B-B14F-4D97-AF65-F5344CB8AC3E}">
        <p14:creationId xmlns:p14="http://schemas.microsoft.com/office/powerpoint/2010/main" val="190362276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1A9DAC"/>
                </a:solidFill>
                <a:latin typeface="Georgia" charset="0"/>
                <a:ea typeface="Georgia" charset="0"/>
                <a:cs typeface="Georgia" charset="0"/>
              </a:defRPr>
            </a:lvl1pPr>
          </a:lstStyle>
          <a:p>
            <a:pPr lvl="0"/>
            <a:r>
              <a:rPr lang="en-GB" dirty="0" smtClean="0"/>
              <a:t>Click to edit Master text styles</a:t>
            </a:r>
          </a:p>
        </p:txBody>
      </p:sp>
      <p:sp>
        <p:nvSpPr>
          <p:cNvPr id="6" name="Text Placeholder 5"/>
          <p:cNvSpPr>
            <a:spLocks noGrp="1"/>
          </p:cNvSpPr>
          <p:nvPr>
            <p:ph type="body" sz="quarter" idx="13"/>
          </p:nvPr>
        </p:nvSpPr>
        <p:spPr>
          <a:xfrm>
            <a:off x="806824" y="1584000"/>
            <a:ext cx="3260351" cy="4522209"/>
          </a:xfrm>
          <a:prstGeom prst="rect">
            <a:avLst/>
          </a:prstGeom>
        </p:spPr>
        <p:txBody>
          <a:bodyPr/>
          <a:lstStyle>
            <a:lvl1pPr marL="0" indent="0">
              <a:lnSpc>
                <a:spcPts val="1800"/>
              </a:lnSpc>
              <a:spcBef>
                <a:spcPts val="0"/>
              </a:spcBef>
              <a:spcAft>
                <a:spcPts val="600"/>
              </a:spcAft>
              <a:buFontTx/>
              <a:buNone/>
              <a:defRPr sz="1400">
                <a:latin typeface="Tahoma" charset="0"/>
                <a:ea typeface="Tahoma" charset="0"/>
                <a:cs typeface="Tahoma" charset="0"/>
              </a:defRPr>
            </a:lvl1pPr>
            <a:lvl2pPr marL="0" indent="-180000">
              <a:lnSpc>
                <a:spcPts val="1800"/>
              </a:lnSpc>
              <a:buClr>
                <a:srgbClr val="1A9DAC"/>
              </a:buClr>
              <a:buFont typeface="Arial" charset="0"/>
              <a:buChar char="•"/>
              <a:defRPr sz="1400">
                <a:latin typeface="Tahoma" charset="0"/>
                <a:ea typeface="Tahoma" charset="0"/>
                <a:cs typeface="Tahoma" charset="0"/>
              </a:defRPr>
            </a:lvl2pPr>
            <a:lvl3pPr marL="540000" indent="-180000">
              <a:lnSpc>
                <a:spcPts val="1800"/>
              </a:lnSpc>
              <a:buClr>
                <a:srgbClr val="1A9DAC"/>
              </a:buClr>
              <a:buFont typeface="Courier New" charset="0"/>
              <a:buChar char="o"/>
              <a:defRPr sz="1400">
                <a:latin typeface="Tahoma" charset="0"/>
                <a:ea typeface="Tahoma" charset="0"/>
                <a:cs typeface="Tahoma" charset="0"/>
              </a:defRPr>
            </a:lvl3pPr>
            <a:lvl4pPr marL="828000" indent="-270000">
              <a:lnSpc>
                <a:spcPts val="1800"/>
              </a:lnSpc>
              <a:buClr>
                <a:srgbClr val="1A9DAC"/>
              </a:buClr>
              <a:defRPr sz="1400">
                <a:latin typeface="Tahoma" charset="0"/>
                <a:ea typeface="Tahoma" charset="0"/>
                <a:cs typeface="Tahoma" charset="0"/>
              </a:defRPr>
            </a:lvl4pPr>
            <a:lvl5pPr>
              <a:lnSpc>
                <a:spcPts val="1800"/>
              </a:lnSpc>
              <a:defRPr sz="1400">
                <a:latin typeface="Open Sans" charset="0"/>
                <a:ea typeface="Open Sans" charset="0"/>
                <a:cs typeface="Open Sans"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sp>
        <p:nvSpPr>
          <p:cNvPr id="7" name="Text Placeholder 5"/>
          <p:cNvSpPr>
            <a:spLocks noGrp="1"/>
          </p:cNvSpPr>
          <p:nvPr>
            <p:ph type="body" sz="quarter" idx="14"/>
          </p:nvPr>
        </p:nvSpPr>
        <p:spPr>
          <a:xfrm>
            <a:off x="4191969" y="1584000"/>
            <a:ext cx="3260351" cy="4522209"/>
          </a:xfrm>
          <a:prstGeom prst="rect">
            <a:avLst/>
          </a:prstGeom>
        </p:spPr>
        <p:txBody>
          <a:bodyPr/>
          <a:lstStyle>
            <a:lvl1pPr marL="0" indent="0">
              <a:lnSpc>
                <a:spcPts val="1800"/>
              </a:lnSpc>
              <a:spcBef>
                <a:spcPts val="0"/>
              </a:spcBef>
              <a:spcAft>
                <a:spcPts val="600"/>
              </a:spcAft>
              <a:buFontTx/>
              <a:buNone/>
              <a:defRPr sz="1400">
                <a:latin typeface="Tahoma" charset="0"/>
                <a:ea typeface="Tahoma" charset="0"/>
                <a:cs typeface="Tahoma" charset="0"/>
              </a:defRPr>
            </a:lvl1pPr>
            <a:lvl2pPr marL="0" indent="-180000">
              <a:lnSpc>
                <a:spcPts val="1800"/>
              </a:lnSpc>
              <a:buClr>
                <a:srgbClr val="1A9DAC"/>
              </a:buClr>
              <a:buFont typeface="Arial" charset="0"/>
              <a:buChar char="•"/>
              <a:defRPr sz="1400">
                <a:latin typeface="Tahoma" charset="0"/>
                <a:ea typeface="Tahoma" charset="0"/>
                <a:cs typeface="Tahoma" charset="0"/>
              </a:defRPr>
            </a:lvl2pPr>
            <a:lvl3pPr marL="540000" indent="-180000">
              <a:lnSpc>
                <a:spcPts val="1800"/>
              </a:lnSpc>
              <a:buClr>
                <a:srgbClr val="1A9DAC"/>
              </a:buClr>
              <a:buFont typeface="Courier New" charset="0"/>
              <a:buChar char="o"/>
              <a:defRPr sz="1400">
                <a:latin typeface="Tahoma" charset="0"/>
                <a:ea typeface="Tahoma" charset="0"/>
                <a:cs typeface="Tahoma" charset="0"/>
              </a:defRPr>
            </a:lvl3pPr>
            <a:lvl4pPr marL="828000" indent="-270000">
              <a:lnSpc>
                <a:spcPts val="1800"/>
              </a:lnSpc>
              <a:buClr>
                <a:srgbClr val="1A9DAC"/>
              </a:buClr>
              <a:defRPr sz="1400">
                <a:latin typeface="Tahoma" charset="0"/>
                <a:ea typeface="Tahoma" charset="0"/>
                <a:cs typeface="Tahoma" charset="0"/>
              </a:defRPr>
            </a:lvl4pPr>
            <a:lvl5pPr>
              <a:lnSpc>
                <a:spcPts val="1800"/>
              </a:lnSpc>
              <a:defRPr sz="1400">
                <a:latin typeface="Open Sans" charset="0"/>
                <a:ea typeface="Open Sans" charset="0"/>
                <a:cs typeface="Open Sans"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spTree>
    <p:extLst>
      <p:ext uri="{BB962C8B-B14F-4D97-AF65-F5344CB8AC3E}">
        <p14:creationId xmlns:p14="http://schemas.microsoft.com/office/powerpoint/2010/main" val="97645515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2" y="692696"/>
            <a:ext cx="6481464" cy="646040"/>
          </a:xfrm>
          <a:prstGeom prst="rect">
            <a:avLst/>
          </a:prstGeom>
        </p:spPr>
        <p:txBody>
          <a:bodyPr lIns="0" tIns="0" rIns="0" bIns="0"/>
          <a:lstStyle>
            <a:lvl1pPr marL="0" indent="0">
              <a:lnSpc>
                <a:spcPts val="4200"/>
              </a:lnSpc>
              <a:buFontTx/>
              <a:buNone/>
              <a:defRPr sz="4000" b="0" i="0">
                <a:solidFill>
                  <a:srgbClr val="1A9DAC"/>
                </a:solidFill>
                <a:latin typeface="Georgia" charset="0"/>
                <a:ea typeface="Georgia" charset="0"/>
                <a:cs typeface="Georgia" charset="0"/>
              </a:defRPr>
            </a:lvl1pPr>
          </a:lstStyle>
          <a:p>
            <a:pPr lvl="0"/>
            <a:r>
              <a:rPr lang="en-GB" dirty="0" smtClean="0"/>
              <a:t>Click to edit Master text styles</a:t>
            </a:r>
          </a:p>
        </p:txBody>
      </p:sp>
      <p:sp>
        <p:nvSpPr>
          <p:cNvPr id="6" name="Text Placeholder 5"/>
          <p:cNvSpPr>
            <a:spLocks noGrp="1"/>
          </p:cNvSpPr>
          <p:nvPr>
            <p:ph type="body" sz="quarter" idx="13"/>
          </p:nvPr>
        </p:nvSpPr>
        <p:spPr>
          <a:xfrm>
            <a:off x="806400" y="1584148"/>
            <a:ext cx="3260775" cy="4581156"/>
          </a:xfrm>
          <a:prstGeom prst="rect">
            <a:avLst/>
          </a:prstGeom>
        </p:spPr>
        <p:txBody>
          <a:bodyPr numCol="1" spcCol="216000"/>
          <a:lstStyle>
            <a:lvl1pPr marL="0" indent="0">
              <a:lnSpc>
                <a:spcPts val="1800"/>
              </a:lnSpc>
              <a:spcAft>
                <a:spcPts val="600"/>
              </a:spcAft>
              <a:buFontTx/>
              <a:buNone/>
              <a:defRPr sz="1400">
                <a:solidFill>
                  <a:schemeClr val="tx1"/>
                </a:solidFill>
                <a:latin typeface="Tahoma" charset="0"/>
                <a:ea typeface="Tahoma" charset="0"/>
                <a:cs typeface="Tahoma" charset="0"/>
              </a:defRPr>
            </a:lvl1pPr>
            <a:lvl2pPr marL="0" indent="-270000">
              <a:lnSpc>
                <a:spcPts val="1800"/>
              </a:lnSpc>
              <a:buClr>
                <a:srgbClr val="1A9DAC"/>
              </a:buClr>
              <a:buFont typeface="+mj-lt"/>
              <a:buAutoNum type="arabicPeriod"/>
              <a:defRPr sz="1400">
                <a:solidFill>
                  <a:schemeClr val="tx1"/>
                </a:solidFill>
                <a:latin typeface="Tahoma" charset="0"/>
                <a:ea typeface="Tahoma" charset="0"/>
                <a:cs typeface="Tahoma" charset="0"/>
              </a:defRPr>
            </a:lvl2pPr>
            <a:lvl3pPr marL="540000" indent="-270000">
              <a:lnSpc>
                <a:spcPts val="1800"/>
              </a:lnSpc>
              <a:buClr>
                <a:srgbClr val="1A9DAC"/>
              </a:buClr>
              <a:buFont typeface="+mj-lt"/>
              <a:buAutoNum type="romanLcPeriod"/>
              <a:defRPr sz="1400">
                <a:solidFill>
                  <a:schemeClr val="tx1"/>
                </a:solidFill>
                <a:latin typeface="Tahoma" charset="0"/>
                <a:ea typeface="Tahoma" charset="0"/>
                <a:cs typeface="Tahoma" charset="0"/>
              </a:defRPr>
            </a:lvl3pPr>
            <a:lvl4pPr marL="828000" indent="-270000">
              <a:lnSpc>
                <a:spcPts val="1800"/>
              </a:lnSpc>
              <a:buClr>
                <a:srgbClr val="1A9DAC"/>
              </a:buClr>
              <a:defRPr sz="1400">
                <a:solidFill>
                  <a:schemeClr val="tx1"/>
                </a:solidFill>
                <a:latin typeface="Tahoma" charset="0"/>
                <a:ea typeface="Tahoma" charset="0"/>
                <a:cs typeface="Tahoma" charset="0"/>
              </a:defRPr>
            </a:lvl4pPr>
            <a:lvl5pPr>
              <a:lnSpc>
                <a:spcPts val="1800"/>
              </a:lnSpc>
              <a:defRPr sz="1400">
                <a:solidFill>
                  <a:schemeClr val="tx1">
                    <a:lumMod val="65000"/>
                    <a:lumOff val="35000"/>
                  </a:schemeClr>
                </a:solidFill>
                <a:latin typeface="Open Sans" charset="0"/>
                <a:ea typeface="Open Sans" charset="0"/>
                <a:cs typeface="Open Sans"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sp>
        <p:nvSpPr>
          <p:cNvPr id="7" name="Text Placeholder 5"/>
          <p:cNvSpPr>
            <a:spLocks noGrp="1"/>
          </p:cNvSpPr>
          <p:nvPr>
            <p:ph type="body" sz="quarter" idx="14"/>
          </p:nvPr>
        </p:nvSpPr>
        <p:spPr>
          <a:xfrm>
            <a:off x="4179073" y="1584148"/>
            <a:ext cx="3260775" cy="4581156"/>
          </a:xfrm>
          <a:prstGeom prst="rect">
            <a:avLst/>
          </a:prstGeom>
        </p:spPr>
        <p:txBody>
          <a:bodyPr numCol="1" spcCol="216000"/>
          <a:lstStyle>
            <a:lvl1pPr marL="0" indent="0">
              <a:lnSpc>
                <a:spcPts val="1800"/>
              </a:lnSpc>
              <a:spcAft>
                <a:spcPts val="600"/>
              </a:spcAft>
              <a:buFontTx/>
              <a:buNone/>
              <a:defRPr sz="1400">
                <a:solidFill>
                  <a:schemeClr val="tx1"/>
                </a:solidFill>
                <a:latin typeface="Tahoma" charset="0"/>
                <a:ea typeface="Tahoma" charset="0"/>
                <a:cs typeface="Tahoma" charset="0"/>
              </a:defRPr>
            </a:lvl1pPr>
            <a:lvl2pPr marL="0" indent="-270000">
              <a:lnSpc>
                <a:spcPts val="1800"/>
              </a:lnSpc>
              <a:buClr>
                <a:srgbClr val="1A9DAC"/>
              </a:buClr>
              <a:buFont typeface="+mj-lt"/>
              <a:buAutoNum type="arabicPeriod"/>
              <a:defRPr sz="1400">
                <a:solidFill>
                  <a:schemeClr val="tx1"/>
                </a:solidFill>
                <a:latin typeface="Tahoma" charset="0"/>
                <a:ea typeface="Tahoma" charset="0"/>
                <a:cs typeface="Tahoma" charset="0"/>
              </a:defRPr>
            </a:lvl2pPr>
            <a:lvl3pPr marL="540000" indent="-270000">
              <a:lnSpc>
                <a:spcPts val="1800"/>
              </a:lnSpc>
              <a:buClr>
                <a:srgbClr val="1A9DAC"/>
              </a:buClr>
              <a:buFont typeface="+mj-lt"/>
              <a:buAutoNum type="romanLcPeriod"/>
              <a:defRPr sz="1400">
                <a:solidFill>
                  <a:schemeClr val="tx1"/>
                </a:solidFill>
                <a:latin typeface="Tahoma" charset="0"/>
                <a:ea typeface="Tahoma" charset="0"/>
                <a:cs typeface="Tahoma" charset="0"/>
              </a:defRPr>
            </a:lvl3pPr>
            <a:lvl4pPr marL="828000" indent="-270000">
              <a:lnSpc>
                <a:spcPts val="1800"/>
              </a:lnSpc>
              <a:buClr>
                <a:srgbClr val="1A9DAC"/>
              </a:buClr>
              <a:defRPr sz="1400">
                <a:solidFill>
                  <a:schemeClr val="tx1"/>
                </a:solidFill>
                <a:latin typeface="Tahoma" charset="0"/>
                <a:ea typeface="Tahoma" charset="0"/>
                <a:cs typeface="Tahoma" charset="0"/>
              </a:defRPr>
            </a:lvl4pPr>
            <a:lvl5pPr>
              <a:lnSpc>
                <a:spcPts val="1800"/>
              </a:lnSpc>
              <a:defRPr sz="1400">
                <a:solidFill>
                  <a:schemeClr val="tx1">
                    <a:lumMod val="65000"/>
                    <a:lumOff val="35000"/>
                  </a:schemeClr>
                </a:solidFill>
                <a:latin typeface="Open Sans" charset="0"/>
                <a:ea typeface="Open Sans" charset="0"/>
                <a:cs typeface="Open Sans"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spTree>
    <p:extLst>
      <p:ext uri="{BB962C8B-B14F-4D97-AF65-F5344CB8AC3E}">
        <p14:creationId xmlns:p14="http://schemas.microsoft.com/office/powerpoint/2010/main" val="21177651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1A9DAC"/>
                </a:solidFill>
                <a:latin typeface="Georgia" charset="0"/>
                <a:ea typeface="Georgia" charset="0"/>
                <a:cs typeface="Georgia" charset="0"/>
              </a:defRPr>
            </a:lvl1pPr>
          </a:lstStyle>
          <a:p>
            <a:pPr lvl="0"/>
            <a:r>
              <a:rPr lang="en-GB" dirty="0" smtClean="0"/>
              <a:t>Click to edit Master text styles</a:t>
            </a:r>
          </a:p>
        </p:txBody>
      </p:sp>
      <p:sp>
        <p:nvSpPr>
          <p:cNvPr id="3" name="Chart Placeholder 2"/>
          <p:cNvSpPr>
            <a:spLocks noGrp="1"/>
          </p:cNvSpPr>
          <p:nvPr>
            <p:ph type="chart" sz="quarter" idx="11"/>
          </p:nvPr>
        </p:nvSpPr>
        <p:spPr>
          <a:xfrm>
            <a:off x="899592" y="1554760"/>
            <a:ext cx="6515620" cy="4538065"/>
          </a:xfrm>
          <a:prstGeom prst="rect">
            <a:avLst/>
          </a:prstGeom>
        </p:spPr>
        <p:txBody>
          <a:bodyPr/>
          <a:lstStyle/>
          <a:p>
            <a:pPr lvl="0"/>
            <a:endParaRPr lang="en-US" noProof="0" dirty="0"/>
          </a:p>
        </p:txBody>
      </p:sp>
    </p:spTree>
    <p:extLst>
      <p:ext uri="{BB962C8B-B14F-4D97-AF65-F5344CB8AC3E}">
        <p14:creationId xmlns:p14="http://schemas.microsoft.com/office/powerpoint/2010/main" val="94753494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pic>
        <p:nvPicPr>
          <p:cNvPr id="7"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899592" y="1628800"/>
            <a:ext cx="3167583" cy="4536504"/>
          </a:xfrm>
          <a:prstGeom prst="rect">
            <a:avLst/>
          </a:prstGeom>
        </p:spPr>
        <p:txBody>
          <a:bodyPr lIns="0" tIns="0" rIns="0" bIns="0" numCol="1" spcCol="216000"/>
          <a:lstStyle>
            <a:lvl1pPr marL="0" marR="0" indent="0" algn="l" defTabSz="606425" rtl="0" eaLnBrk="1" fontAlgn="base" latinLnBrk="0" hangingPunct="1">
              <a:lnSpc>
                <a:spcPts val="18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smtClean="0"/>
              <a:t>Click to edit Master text styles</a:t>
            </a:r>
          </a:p>
        </p:txBody>
      </p:sp>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1A9DAC"/>
                </a:solidFill>
                <a:latin typeface="Georgia" charset="0"/>
                <a:ea typeface="Georgia" charset="0"/>
                <a:cs typeface="Georgia" charset="0"/>
              </a:defRPr>
            </a:lvl1pPr>
          </a:lstStyle>
          <a:p>
            <a:pPr lvl="0"/>
            <a:r>
              <a:rPr lang="en-GB" dirty="0" smtClean="0"/>
              <a:t>Click to edit Master text styles</a:t>
            </a:r>
          </a:p>
        </p:txBody>
      </p:sp>
      <p:sp>
        <p:nvSpPr>
          <p:cNvPr id="3" name="Chart Placeholder 2"/>
          <p:cNvSpPr>
            <a:spLocks noGrp="1"/>
          </p:cNvSpPr>
          <p:nvPr>
            <p:ph type="chart" sz="quarter" idx="12"/>
          </p:nvPr>
        </p:nvSpPr>
        <p:spPr>
          <a:xfrm>
            <a:off x="4284663" y="1628799"/>
            <a:ext cx="3816350" cy="4464025"/>
          </a:xfrm>
          <a:prstGeom prst="rect">
            <a:avLst/>
          </a:prstGeom>
        </p:spPr>
        <p:txBody>
          <a:bodyPr/>
          <a:lstStyle/>
          <a:p>
            <a:pPr lvl="0"/>
            <a:endParaRPr lang="en-US" noProof="0" dirty="0"/>
          </a:p>
        </p:txBody>
      </p:sp>
    </p:spTree>
    <p:extLst>
      <p:ext uri="{BB962C8B-B14F-4D97-AF65-F5344CB8AC3E}">
        <p14:creationId xmlns:p14="http://schemas.microsoft.com/office/powerpoint/2010/main" val="162861172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transition spd="slow">
    <p:fade/>
  </p:transition>
  <p:timing>
    <p:tnLst>
      <p:par>
        <p:cTn id="1" dur="indefinite" restart="never" nodeType="tmRoot"/>
      </p:par>
    </p:tnLst>
  </p:timing>
  <p:txStyles>
    <p:titleStyle>
      <a:lvl1pPr algn="ctr" defTabSz="606425" rtl="0" eaLnBrk="0" fontAlgn="base" hangingPunct="0">
        <a:spcBef>
          <a:spcPct val="0"/>
        </a:spcBef>
        <a:spcAft>
          <a:spcPct val="0"/>
        </a:spcAft>
        <a:defRPr sz="5800" kern="1200">
          <a:solidFill>
            <a:schemeClr val="tx1"/>
          </a:solidFill>
          <a:latin typeface="+mj-lt"/>
          <a:ea typeface="ＭＳ Ｐゴシック" charset="0"/>
          <a:cs typeface="ＭＳ Ｐゴシック" charset="0"/>
        </a:defRPr>
      </a:lvl1pPr>
      <a:lvl2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5pPr>
      <a:lvl6pPr marL="609555"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10"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64"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218"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4025" indent="-454025" algn="l" defTabSz="606425" rtl="0" eaLnBrk="0" fontAlgn="base" hangingPunct="0">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a:stretch>
            <a:fillRect/>
          </a:stretch>
        </p:blipFill>
        <p:spPr>
          <a:xfrm>
            <a:off x="-50832" y="0"/>
            <a:ext cx="9194832" cy="6857999"/>
          </a:xfrm>
          <a:prstGeom prst="rect">
            <a:avLst/>
          </a:prstGeom>
        </p:spPr>
      </p:pic>
    </p:spTree>
    <p:extLst>
      <p:ext uri="{BB962C8B-B14F-4D97-AF65-F5344CB8AC3E}">
        <p14:creationId xmlns:p14="http://schemas.microsoft.com/office/powerpoint/2010/main" val="1501483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smtClean="0"/>
              <a:t>Regulars: </a:t>
            </a:r>
            <a:r>
              <a:rPr lang="en-GB" dirty="0" err="1" smtClean="0"/>
              <a:t>Twitter</a:t>
            </a:r>
            <a:r>
              <a:rPr lang="en-GB" baseline="30000" dirty="0" err="1" smtClean="0"/>
              <a:t>TM</a:t>
            </a:r>
            <a:r>
              <a:rPr lang="en-GB" baseline="30000" dirty="0" smtClean="0"/>
              <a:t> </a:t>
            </a:r>
            <a:r>
              <a:rPr lang="en-GB" dirty="0"/>
              <a:t>Chats</a:t>
            </a:r>
            <a:r>
              <a:rPr lang="en-GB" baseline="30000" dirty="0"/>
              <a:t/>
            </a:r>
            <a:br>
              <a:rPr lang="en-GB" baseline="30000" dirty="0"/>
            </a:br>
            <a:endParaRPr lang="en-GB" dirty="0"/>
          </a:p>
        </p:txBody>
      </p:sp>
      <p:sp>
        <p:nvSpPr>
          <p:cNvPr id="4" name="Text Placeholder 3"/>
          <p:cNvSpPr>
            <a:spLocks noGrp="1"/>
          </p:cNvSpPr>
          <p:nvPr>
            <p:ph type="body" sz="quarter" idx="12"/>
          </p:nvPr>
        </p:nvSpPr>
        <p:spPr>
          <a:xfrm>
            <a:off x="4932040" y="2060848"/>
            <a:ext cx="4104456" cy="4682244"/>
          </a:xfrm>
        </p:spPr>
        <p:txBody>
          <a:bodyPr/>
          <a:lstStyle/>
          <a:p>
            <a:r>
              <a:rPr lang="en-GB" sz="2400" b="1" dirty="0" smtClean="0">
                <a:latin typeface="Tahoma" panose="020B0604030504040204" pitchFamily="34" charset="0"/>
                <a:ea typeface="Tahoma" panose="020B0604030504040204" pitchFamily="34" charset="0"/>
                <a:cs typeface="Tahoma" panose="020B0604030504040204" pitchFamily="34" charset="0"/>
              </a:rPr>
              <a:t>Converting a Chat to CPD</a:t>
            </a:r>
          </a:p>
          <a:p>
            <a:endParaRPr lang="en-GB" sz="2400" b="1"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en-GB"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Check the chat website</a:t>
            </a:r>
          </a:p>
          <a:p>
            <a:pPr marL="285750" indent="-285750">
              <a:buFont typeface="Arial" panose="020B0604020202020204" pitchFamily="34" charset="0"/>
              <a:buChar char="•"/>
            </a:pP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Be prepared</a:t>
            </a:r>
          </a:p>
          <a:p>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Get involved</a:t>
            </a:r>
          </a:p>
          <a:p>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Use </a:t>
            </a:r>
            <a:r>
              <a:rPr lang="en-GB" sz="2400" dirty="0">
                <a:latin typeface="Tahoma" panose="020B0604030504040204" pitchFamily="34" charset="0"/>
                <a:ea typeface="Tahoma" panose="020B0604030504040204" pitchFamily="34" charset="0"/>
                <a:cs typeface="Tahoma" panose="020B0604030504040204" pitchFamily="34" charset="0"/>
              </a:rPr>
              <a:t>the #EBP </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Read </a:t>
            </a:r>
            <a:r>
              <a:rPr lang="en-GB" sz="2400" dirty="0">
                <a:latin typeface="Tahoma" panose="020B0604030504040204" pitchFamily="34" charset="0"/>
                <a:ea typeface="Tahoma" panose="020B0604030504040204" pitchFamily="34" charset="0"/>
                <a:cs typeface="Tahoma" panose="020B0604030504040204" pitchFamily="34" charset="0"/>
              </a:rPr>
              <a:t>the chat </a:t>
            </a:r>
            <a:r>
              <a:rPr lang="en-GB" sz="2400" dirty="0" smtClean="0">
                <a:latin typeface="Tahoma" panose="020B0604030504040204" pitchFamily="34" charset="0"/>
                <a:ea typeface="Tahoma" panose="020B0604030504040204" pitchFamily="34" charset="0"/>
                <a:cs typeface="Tahoma" panose="020B0604030504040204" pitchFamily="34" charset="0"/>
              </a:rPr>
              <a:t>transcript</a:t>
            </a:r>
          </a:p>
          <a:p>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Write </a:t>
            </a:r>
            <a:r>
              <a:rPr lang="en-GB" sz="2400" dirty="0">
                <a:latin typeface="Tahoma" panose="020B0604030504040204" pitchFamily="34" charset="0"/>
                <a:ea typeface="Tahoma" panose="020B0604030504040204" pitchFamily="34" charset="0"/>
                <a:cs typeface="Tahoma" panose="020B0604030504040204" pitchFamily="34" charset="0"/>
              </a:rPr>
              <a:t>a personal </a:t>
            </a:r>
            <a:r>
              <a:rPr lang="en-GB" sz="2400" dirty="0" smtClean="0">
                <a:latin typeface="Tahoma" panose="020B0604030504040204" pitchFamily="34" charset="0"/>
                <a:ea typeface="Tahoma" panose="020B0604030504040204" pitchFamily="34" charset="0"/>
                <a:cs typeface="Tahoma" panose="020B0604030504040204" pitchFamily="34" charset="0"/>
              </a:rPr>
              <a:t>summary</a:t>
            </a:r>
          </a:p>
          <a:p>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Reflect</a:t>
            </a:r>
            <a:endParaRPr lang="en-GB" sz="2400" dirty="0">
              <a:latin typeface="Tahoma" panose="020B0604030504040204" pitchFamily="34" charset="0"/>
              <a:ea typeface="Tahoma" panose="020B0604030504040204" pitchFamily="34" charset="0"/>
              <a:cs typeface="Tahoma" panose="020B0604030504040204" pitchFamily="34" charset="0"/>
            </a:endParaRPr>
          </a:p>
          <a:p>
            <a:endParaRPr lang="en-GB" dirty="0"/>
          </a:p>
        </p:txBody>
      </p:sp>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09868"/>
            <a:ext cx="4536504" cy="4237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8540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smtClean="0"/>
              <a:t>Case Studies</a:t>
            </a:r>
            <a:endParaRPr lang="en-GB" dirty="0"/>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556" y="3501008"/>
            <a:ext cx="4104723" cy="123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556" y="1890541"/>
            <a:ext cx="4148113" cy="13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1844824"/>
            <a:ext cx="4104722" cy="1430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032" y="3453273"/>
            <a:ext cx="4104722" cy="1275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55228" y="5001199"/>
            <a:ext cx="3584848" cy="1595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7748668"/>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dirty="0"/>
          </a:p>
        </p:txBody>
      </p:sp>
      <p:sp>
        <p:nvSpPr>
          <p:cNvPr id="3" name="Text Placeholder 2"/>
          <p:cNvSpPr>
            <a:spLocks noGrp="1"/>
          </p:cNvSpPr>
          <p:nvPr>
            <p:ph type="body" sz="quarter" idx="10"/>
          </p:nvPr>
        </p:nvSpPr>
        <p:spPr/>
        <p:txBody>
          <a:bodyPr/>
          <a:lstStyle/>
          <a:p>
            <a:r>
              <a:rPr lang="en-GB" dirty="0" smtClean="0"/>
              <a:t>Recording</a:t>
            </a:r>
            <a:endParaRPr lang="en-GB"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696" y="1522779"/>
            <a:ext cx="3294812" cy="4635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0128" y="1522779"/>
            <a:ext cx="3260874" cy="4635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2940863"/>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99592" y="908720"/>
            <a:ext cx="7776865" cy="795084"/>
          </a:xfrm>
        </p:spPr>
        <p:txBody>
          <a:bodyPr/>
          <a:lstStyle/>
          <a:p>
            <a:r>
              <a:rPr lang="en-GB" dirty="0" smtClean="0"/>
              <a:t>Learning Community Openness</a:t>
            </a:r>
            <a:endParaRPr lang="en-GB"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894" y="2356103"/>
            <a:ext cx="6480720" cy="2892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3559728"/>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GB" dirty="0" smtClean="0"/>
              <a:t>Staying Safe</a:t>
            </a:r>
            <a:endParaRPr lang="en-GB" dirty="0"/>
          </a:p>
        </p:txBody>
      </p:sp>
      <p:sp>
        <p:nvSpPr>
          <p:cNvPr id="2" name="Text Placeholder 1"/>
          <p:cNvSpPr>
            <a:spLocks noGrp="1"/>
          </p:cNvSpPr>
          <p:nvPr>
            <p:ph type="body" sz="quarter" idx="15"/>
          </p:nvPr>
        </p:nvSpPr>
        <p:spPr/>
        <p:txBody>
          <a:bodyPr/>
          <a:lstStyle/>
          <a:p>
            <a:endParaRPr lang="en-GB" dirty="0" smtClean="0"/>
          </a:p>
          <a:p>
            <a:endParaRPr lang="en-GB" dirty="0"/>
          </a:p>
          <a:p>
            <a:endParaRPr lang="en-GB" dirty="0" smtClean="0"/>
          </a:p>
          <a:p>
            <a:endParaRPr lang="en-GB" dirty="0"/>
          </a:p>
          <a:p>
            <a:endParaRPr lang="en-GB" dirty="0" smtClean="0"/>
          </a:p>
          <a:p>
            <a:pPr marL="285750" indent="-285750">
              <a:buFont typeface="Arial" panose="020B0604020202020204" pitchFamily="34" charset="0"/>
              <a:buChar char="•"/>
            </a:pPr>
            <a:r>
              <a:rPr lang="en-GB" dirty="0" smtClean="0"/>
              <a:t>Health &amp; Care Professions Council</a:t>
            </a:r>
          </a:p>
          <a:p>
            <a:pPr marL="285750" indent="-285750">
              <a:buFont typeface="Arial" panose="020B0604020202020204" pitchFamily="34" charset="0"/>
              <a:buChar char="•"/>
            </a:pPr>
            <a:r>
              <a:rPr lang="en-GB" dirty="0" smtClean="0"/>
              <a:t>Nursing &amp; Midwifery Council</a:t>
            </a:r>
          </a:p>
          <a:p>
            <a:pPr marL="285750" indent="-285750">
              <a:buFont typeface="Arial" panose="020B0604020202020204" pitchFamily="34" charset="0"/>
              <a:buChar char="•"/>
            </a:pPr>
            <a:r>
              <a:rPr lang="en-GB" dirty="0" smtClean="0"/>
              <a:t>General </a:t>
            </a:r>
            <a:r>
              <a:rPr lang="en-GB" dirty="0"/>
              <a:t>M</a:t>
            </a:r>
            <a:r>
              <a:rPr lang="en-GB" dirty="0" smtClean="0"/>
              <a:t>edical Council</a:t>
            </a:r>
          </a:p>
          <a:p>
            <a:pPr marL="285750" indent="-285750">
              <a:buFont typeface="Arial" panose="020B0604020202020204" pitchFamily="34" charset="0"/>
              <a:buChar char="•"/>
            </a:pPr>
            <a:r>
              <a:rPr lang="en-GB" dirty="0" smtClean="0"/>
              <a:t>Your Organisation</a:t>
            </a:r>
            <a:endParaRPr lang="en-GB" dirty="0"/>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497593"/>
            <a:ext cx="7769671" cy="1837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4901275"/>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239" y="4077072"/>
            <a:ext cx="3908645"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4"/>
          <p:cNvSpPr>
            <a:spLocks noGrp="1"/>
          </p:cNvSpPr>
          <p:nvPr>
            <p:ph type="body" sz="quarter" idx="10"/>
          </p:nvPr>
        </p:nvSpPr>
        <p:spPr/>
        <p:txBody>
          <a:bodyPr/>
          <a:lstStyle/>
          <a:p>
            <a:r>
              <a:rPr lang="en-GB" dirty="0" smtClean="0"/>
              <a:t>#</a:t>
            </a:r>
            <a:r>
              <a:rPr lang="en-GB" dirty="0" err="1" smtClean="0"/>
              <a:t>AskForEvidence</a:t>
            </a:r>
            <a:endParaRPr lang="en-GB" dirty="0"/>
          </a:p>
        </p:txBody>
      </p:sp>
      <p:sp>
        <p:nvSpPr>
          <p:cNvPr id="8" name="Text Placeholder 7"/>
          <p:cNvSpPr>
            <a:spLocks noGrp="1"/>
          </p:cNvSpPr>
          <p:nvPr>
            <p:ph type="body" sz="quarter" idx="12"/>
          </p:nvPr>
        </p:nvSpPr>
        <p:spPr>
          <a:xfrm>
            <a:off x="4427984" y="1700808"/>
            <a:ext cx="4103761" cy="4536504"/>
          </a:xfrm>
        </p:spPr>
        <p:txBody>
          <a:bodyPr/>
          <a:lstStyle/>
          <a:p>
            <a:pPr algn="just"/>
            <a:r>
              <a:rPr lang="en-GB" dirty="0" smtClean="0"/>
              <a:t>Lawson, C. &amp; Cowling, C. </a:t>
            </a:r>
            <a:r>
              <a:rPr lang="en-GB" dirty="0"/>
              <a:t>(</a:t>
            </a:r>
            <a:r>
              <a:rPr lang="en-GB" dirty="0" smtClean="0"/>
              <a:t>2015) “Social </a:t>
            </a:r>
            <a:r>
              <a:rPr lang="en-GB" dirty="0"/>
              <a:t>media: The next frontier for professional development in </a:t>
            </a:r>
            <a:r>
              <a:rPr lang="en-GB" dirty="0" smtClean="0"/>
              <a:t>radiography”, </a:t>
            </a:r>
            <a:r>
              <a:rPr lang="en-GB" i="1" dirty="0" smtClean="0"/>
              <a:t>Radiography, 21, </a:t>
            </a:r>
            <a:r>
              <a:rPr lang="en-GB" dirty="0" smtClean="0"/>
              <a:t>e74-80</a:t>
            </a:r>
          </a:p>
          <a:p>
            <a:pPr algn="just"/>
            <a:endParaRPr lang="en-GB" dirty="0"/>
          </a:p>
          <a:p>
            <a:pPr algn="just"/>
            <a:endParaRPr lang="en-GB" dirty="0" smtClean="0"/>
          </a:p>
          <a:p>
            <a:pPr algn="just"/>
            <a:r>
              <a:rPr lang="en-GB" b="1" dirty="0" smtClean="0"/>
              <a:t>Conclusion:</a:t>
            </a:r>
          </a:p>
          <a:p>
            <a:pPr algn="just"/>
            <a:endParaRPr lang="en-GB" dirty="0" smtClean="0"/>
          </a:p>
          <a:p>
            <a:pPr algn="just"/>
            <a:r>
              <a:rPr lang="en-GB" dirty="0"/>
              <a:t>Professional development using social media includes higher education, collaboration and networking. Managed with consideration to the inherent risks, social media provides a new means of inclusive professional development.</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454" y="1772816"/>
            <a:ext cx="1776776" cy="1952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63943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71600" y="1988840"/>
            <a:ext cx="7416824" cy="3888432"/>
          </a:xfrm>
        </p:spPr>
        <p:txBody>
          <a:bodyPr/>
          <a:lstStyle/>
          <a:p>
            <a:pPr algn="ctr"/>
            <a:r>
              <a:rPr lang="en-GB" dirty="0" smtClean="0"/>
              <a:t>Thank you. </a:t>
            </a:r>
          </a:p>
          <a:p>
            <a:pPr algn="ctr"/>
            <a:r>
              <a:rPr lang="en-GB" dirty="0" smtClean="0"/>
              <a:t> </a:t>
            </a:r>
          </a:p>
          <a:p>
            <a:pPr algn="ctr"/>
            <a:r>
              <a:rPr lang="en-GB" dirty="0" smtClean="0"/>
              <a:t>Any Questions?</a:t>
            </a:r>
          </a:p>
        </p:txBody>
      </p:sp>
    </p:spTree>
    <p:extLst>
      <p:ext uri="{BB962C8B-B14F-4D97-AF65-F5344CB8AC3E}">
        <p14:creationId xmlns:p14="http://schemas.microsoft.com/office/powerpoint/2010/main" val="361084821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Placeholder 1"/>
          <p:cNvSpPr>
            <a:spLocks noGrp="1"/>
          </p:cNvSpPr>
          <p:nvPr>
            <p:ph type="body" sz="quarter" idx="14"/>
          </p:nvPr>
        </p:nvSpPr>
        <p:spPr bwMode="auto">
          <a:xfrm>
            <a:off x="1619672" y="1886399"/>
            <a:ext cx="8136904" cy="399087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ctr" eaLnBrk="1" hangingPunct="1">
              <a:spcBef>
                <a:spcPct val="0"/>
              </a:spcBef>
            </a:pPr>
            <a:r>
              <a:rPr lang="en-GB" altLang="en-US" sz="3600" b="1" dirty="0">
                <a:ea typeface="ＭＳ Ｐゴシック" charset="-128"/>
              </a:rPr>
              <a:t>What? So What? What Next</a:t>
            </a:r>
            <a:r>
              <a:rPr lang="en-GB" altLang="en-US" sz="3600" b="1" dirty="0" smtClean="0">
                <a:ea typeface="ＭＳ Ｐゴシック" charset="-128"/>
              </a:rPr>
              <a:t>?</a:t>
            </a:r>
          </a:p>
          <a:p>
            <a:pPr algn="ctr" eaLnBrk="1" hangingPunct="1">
              <a:spcBef>
                <a:spcPct val="0"/>
              </a:spcBef>
            </a:pPr>
            <a:r>
              <a:rPr lang="en-GB" altLang="en-US" sz="3200" dirty="0">
                <a:ea typeface="ＭＳ Ｐゴシック" charset="-128"/>
              </a:rPr>
              <a:t/>
            </a:r>
            <a:br>
              <a:rPr lang="en-GB" altLang="en-US" sz="3200" dirty="0">
                <a:ea typeface="ＭＳ Ｐゴシック" charset="-128"/>
              </a:rPr>
            </a:br>
            <a:r>
              <a:rPr lang="en-GB" altLang="en-US" sz="3200" dirty="0">
                <a:ea typeface="ＭＳ Ｐゴシック" charset="-128"/>
              </a:rPr>
              <a:t>#SoMe CPD for the</a:t>
            </a:r>
            <a:br>
              <a:rPr lang="en-GB" altLang="en-US" sz="3200" dirty="0">
                <a:ea typeface="ＭＳ Ｐゴシック" charset="-128"/>
              </a:rPr>
            </a:br>
            <a:r>
              <a:rPr lang="en-GB" altLang="en-US" sz="3200" dirty="0">
                <a:ea typeface="ＭＳ Ｐゴシック" charset="-128"/>
              </a:rPr>
              <a:t>Advancing Practice Radiographer</a:t>
            </a:r>
          </a:p>
        </p:txBody>
      </p:sp>
      <p:sp>
        <p:nvSpPr>
          <p:cNvPr id="13315" name="Text Placeholder 3"/>
          <p:cNvSpPr>
            <a:spLocks noGrp="1"/>
          </p:cNvSpPr>
          <p:nvPr>
            <p:ph type="body" sz="quarter" idx="16"/>
          </p:nvPr>
        </p:nvSpPr>
        <p:spPr bwMode="auto">
          <a:xfrm>
            <a:off x="395536" y="2332800"/>
            <a:ext cx="1512168" cy="52013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altLang="en-US" dirty="0" smtClean="0">
                <a:ea typeface="ＭＳ Ｐゴシック" charset="-128"/>
              </a:rPr>
              <a:t>Janice</a:t>
            </a:r>
          </a:p>
          <a:p>
            <a:pPr>
              <a:spcBef>
                <a:spcPct val="0"/>
              </a:spcBef>
            </a:pPr>
            <a:r>
              <a:rPr lang="en-US" altLang="en-US" dirty="0" smtClean="0">
                <a:ea typeface="ＭＳ Ｐゴシック" charset="-128"/>
              </a:rPr>
              <a:t>St. John-Matthews</a:t>
            </a:r>
          </a:p>
          <a:p>
            <a:pPr>
              <a:spcBef>
                <a:spcPct val="0"/>
              </a:spcBef>
            </a:pPr>
            <a:endParaRPr lang="en-US" altLang="en-US" sz="1000" dirty="0">
              <a:ea typeface="ＭＳ Ｐゴシック" charset="-128"/>
            </a:endParaRPr>
          </a:p>
          <a:p>
            <a:pPr>
              <a:spcBef>
                <a:spcPct val="0"/>
              </a:spcBef>
            </a:pPr>
            <a:endParaRPr lang="en-US" altLang="en-US" sz="1000" dirty="0">
              <a:ea typeface="ＭＳ Ｐゴシック" charset="-128"/>
            </a:endParaRPr>
          </a:p>
          <a:p>
            <a:pPr>
              <a:spcBef>
                <a:spcPct val="0"/>
              </a:spcBef>
            </a:pPr>
            <a:endParaRPr lang="en-US" altLang="en-US" dirty="0">
              <a:ea typeface="ＭＳ Ｐゴシック" charset="-128"/>
            </a:endParaRPr>
          </a:p>
        </p:txBody>
      </p:sp>
      <p:sp>
        <p:nvSpPr>
          <p:cNvPr id="13316" name="Text Placeholder 4"/>
          <p:cNvSpPr>
            <a:spLocks noGrp="1"/>
          </p:cNvSpPr>
          <p:nvPr>
            <p:ph type="body" sz="quarter" idx="17"/>
          </p:nvPr>
        </p:nvSpPr>
        <p:spPr bwMode="auto">
          <a:xfrm>
            <a:off x="395536" y="3068960"/>
            <a:ext cx="1464403" cy="7187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GB" altLang="en-US" dirty="0" smtClean="0">
                <a:ea typeface="ＭＳ Ｐゴシック" charset="-128"/>
              </a:rPr>
              <a:t>AHP Associate </a:t>
            </a:r>
          </a:p>
          <a:p>
            <a:pPr>
              <a:spcBef>
                <a:spcPct val="0"/>
              </a:spcBef>
            </a:pPr>
            <a:r>
              <a:rPr lang="en-GB" altLang="en-US" dirty="0" smtClean="0">
                <a:ea typeface="ＭＳ Ｐゴシック" charset="-128"/>
              </a:rPr>
              <a:t>Head </a:t>
            </a:r>
            <a:r>
              <a:rPr lang="en-GB" altLang="en-US" dirty="0">
                <a:ea typeface="ＭＳ Ｐゴシック" charset="-128"/>
              </a:rPr>
              <a:t>of Department </a:t>
            </a:r>
          </a:p>
          <a:p>
            <a:pPr>
              <a:spcBef>
                <a:spcPct val="0"/>
              </a:spcBef>
            </a:pPr>
            <a:r>
              <a:rPr lang="en-GB" altLang="en-US" dirty="0">
                <a:ea typeface="ＭＳ Ｐゴシック" charset="-128"/>
              </a:rPr>
              <a:t>(CPD &amp; Workforce Learning)</a:t>
            </a:r>
          </a:p>
          <a:p>
            <a:pPr>
              <a:spcBef>
                <a:spcPct val="0"/>
              </a:spcBef>
            </a:pPr>
            <a:endParaRPr lang="en-US" altLang="en-US" dirty="0">
              <a:ea typeface="ＭＳ Ｐゴシック" charset="-128"/>
            </a:endParaRPr>
          </a:p>
        </p:txBody>
      </p:sp>
      <p:sp>
        <p:nvSpPr>
          <p:cNvPr id="4" name="Text Placeholder 3"/>
          <p:cNvSpPr>
            <a:spLocks noGrp="1"/>
          </p:cNvSpPr>
          <p:nvPr>
            <p:ph type="body" sz="quarter" idx="18"/>
          </p:nvPr>
        </p:nvSpPr>
        <p:spPr>
          <a:xfrm>
            <a:off x="395536" y="5460032"/>
            <a:ext cx="1219139" cy="229774"/>
          </a:xfrm>
        </p:spPr>
        <p:txBody>
          <a:bodyPr/>
          <a:lstStyle/>
          <a:p>
            <a:r>
              <a:rPr lang="en-GB" b="1" dirty="0" smtClean="0"/>
              <a:t>07.06.2016</a:t>
            </a:r>
            <a:endParaRPr lang="en-GB" b="1" dirty="0"/>
          </a:p>
        </p:txBody>
      </p:sp>
      <p:sp>
        <p:nvSpPr>
          <p:cNvPr id="5" name="Rectangle 4"/>
          <p:cNvSpPr/>
          <p:nvPr/>
        </p:nvSpPr>
        <p:spPr>
          <a:xfrm>
            <a:off x="3707904" y="5192717"/>
            <a:ext cx="4257897" cy="830997"/>
          </a:xfrm>
          <a:prstGeom prst="rect">
            <a:avLst/>
          </a:prstGeom>
        </p:spPr>
        <p:txBody>
          <a:bodyPr wrap="none">
            <a:spAutoFit/>
          </a:bodyPr>
          <a:lstStyle/>
          <a:p>
            <a:pPr algn="ctr"/>
            <a:r>
              <a:rPr lang="en-GB" sz="2400" dirty="0">
                <a:solidFill>
                  <a:schemeClr val="bg1"/>
                </a:solidFill>
                <a:latin typeface="Georgia" panose="02040502050405020303" pitchFamily="18" charset="0"/>
              </a:rPr>
              <a:t>@</a:t>
            </a:r>
            <a:r>
              <a:rPr lang="en-GB" sz="2400" dirty="0" err="1" smtClean="0">
                <a:solidFill>
                  <a:schemeClr val="bg1"/>
                </a:solidFill>
                <a:latin typeface="Georgia" panose="02040502050405020303" pitchFamily="18" charset="0"/>
              </a:rPr>
              <a:t>jstjohnmatthews</a:t>
            </a:r>
            <a:endParaRPr lang="en-GB" sz="2400" dirty="0" smtClean="0">
              <a:solidFill>
                <a:schemeClr val="bg1"/>
              </a:solidFill>
              <a:latin typeface="Georgia" panose="02040502050405020303" pitchFamily="18" charset="0"/>
            </a:endParaRPr>
          </a:p>
          <a:p>
            <a:pPr algn="ctr"/>
            <a:r>
              <a:rPr lang="en-GB" sz="2400" dirty="0" err="1" smtClean="0">
                <a:solidFill>
                  <a:schemeClr val="bg1"/>
                </a:solidFill>
                <a:latin typeface="Georgia" panose="02040502050405020303" pitchFamily="18" charset="0"/>
              </a:rPr>
              <a:t>Wordpress</a:t>
            </a:r>
            <a:r>
              <a:rPr lang="en-GB" sz="2400" dirty="0" smtClean="0">
                <a:solidFill>
                  <a:schemeClr val="bg1"/>
                </a:solidFill>
                <a:latin typeface="Georgia" panose="02040502050405020303" pitchFamily="18" charset="0"/>
              </a:rPr>
              <a:t>: </a:t>
            </a:r>
            <a:r>
              <a:rPr lang="en-GB" sz="2400" dirty="0" err="1" smtClean="0">
                <a:solidFill>
                  <a:schemeClr val="bg1"/>
                </a:solidFill>
                <a:latin typeface="Georgia" panose="02040502050405020303" pitchFamily="18" charset="0"/>
              </a:rPr>
              <a:t>Jstjohnmatthews</a:t>
            </a:r>
            <a:r>
              <a:rPr lang="en-GB" sz="2400" dirty="0" smtClean="0">
                <a:solidFill>
                  <a:schemeClr val="bg1"/>
                </a:solidFill>
                <a:latin typeface="Georgia" panose="02040502050405020303" pitchFamily="18" charset="0"/>
              </a:rPr>
              <a:t> </a:t>
            </a:r>
            <a:endParaRPr lang="en-GB" sz="2400" dirty="0">
              <a:solidFill>
                <a:schemeClr val="bg1"/>
              </a:solidFill>
              <a:latin typeface="Georgia" panose="02040502050405020303" pitchFamily="18" charset="0"/>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smtClean="0"/>
              <a:t>Outline</a:t>
            </a:r>
            <a:endParaRPr lang="en-GB" dirty="0"/>
          </a:p>
        </p:txBody>
      </p:sp>
      <p:sp>
        <p:nvSpPr>
          <p:cNvPr id="5" name="Text Placeholder 4"/>
          <p:cNvSpPr>
            <a:spLocks noGrp="1"/>
          </p:cNvSpPr>
          <p:nvPr>
            <p:ph type="body" sz="quarter" idx="14"/>
          </p:nvPr>
        </p:nvSpPr>
        <p:spPr/>
        <p:txBody>
          <a:bodyPr/>
          <a:lstStyle/>
          <a:p>
            <a:pPr marL="285750" indent="-285750">
              <a:lnSpc>
                <a:spcPct val="150000"/>
              </a:lnSpc>
              <a:spcAft>
                <a:spcPts val="0"/>
              </a:spcAft>
              <a:buFont typeface="Arial" panose="020B0604020202020204" pitchFamily="34" charset="0"/>
              <a:buChar char="•"/>
            </a:pPr>
            <a:r>
              <a:rPr lang="en-GB" sz="2800" dirty="0" smtClean="0"/>
              <a:t>Professional use of #</a:t>
            </a:r>
            <a:r>
              <a:rPr lang="en-GB" sz="2800" dirty="0" err="1" smtClean="0"/>
              <a:t>SoMe</a:t>
            </a:r>
            <a:r>
              <a:rPr lang="en-GB" sz="2800" dirty="0" smtClean="0"/>
              <a:t> biography</a:t>
            </a:r>
          </a:p>
          <a:p>
            <a:pPr marL="285750" indent="-285750">
              <a:lnSpc>
                <a:spcPct val="150000"/>
              </a:lnSpc>
              <a:spcAft>
                <a:spcPts val="0"/>
              </a:spcAft>
              <a:buFont typeface="Arial" panose="020B0604020202020204" pitchFamily="34" charset="0"/>
              <a:buChar char="•"/>
            </a:pPr>
            <a:r>
              <a:rPr lang="en-GB" sz="2800" dirty="0" smtClean="0"/>
              <a:t>CPD philosophy</a:t>
            </a:r>
          </a:p>
          <a:p>
            <a:pPr marL="285750" indent="-285750">
              <a:lnSpc>
                <a:spcPct val="150000"/>
              </a:lnSpc>
              <a:spcAft>
                <a:spcPts val="0"/>
              </a:spcAft>
              <a:buFont typeface="Arial" panose="020B0604020202020204" pitchFamily="34" charset="0"/>
              <a:buChar char="•"/>
            </a:pPr>
            <a:r>
              <a:rPr lang="en-GB" sz="2800" dirty="0" smtClean="0"/>
              <a:t>Change of title.</a:t>
            </a:r>
          </a:p>
          <a:p>
            <a:pPr marL="285750" indent="-285750">
              <a:lnSpc>
                <a:spcPct val="150000"/>
              </a:lnSpc>
              <a:spcAft>
                <a:spcPts val="0"/>
              </a:spcAft>
              <a:buFont typeface="Arial" panose="020B0604020202020204" pitchFamily="34" charset="0"/>
              <a:buChar char="•"/>
            </a:pPr>
            <a:r>
              <a:rPr lang="en-GB" sz="2800" dirty="0" smtClean="0"/>
              <a:t>Getting starting</a:t>
            </a:r>
          </a:p>
          <a:p>
            <a:pPr marL="285750" indent="-285750">
              <a:lnSpc>
                <a:spcPct val="150000"/>
              </a:lnSpc>
              <a:spcAft>
                <a:spcPts val="0"/>
              </a:spcAft>
              <a:buFont typeface="Arial" panose="020B0604020202020204" pitchFamily="34" charset="0"/>
              <a:buChar char="•"/>
            </a:pPr>
            <a:r>
              <a:rPr lang="en-GB" sz="2800" dirty="0" smtClean="0"/>
              <a:t>Moving to </a:t>
            </a:r>
            <a:r>
              <a:rPr lang="en-GB" sz="2800" dirty="0"/>
              <a:t>o</a:t>
            </a:r>
            <a:r>
              <a:rPr lang="en-GB" sz="2800" dirty="0" smtClean="0"/>
              <a:t>n-line </a:t>
            </a:r>
            <a:r>
              <a:rPr lang="en-GB" sz="2800" dirty="0" smtClean="0"/>
              <a:t>communities</a:t>
            </a:r>
          </a:p>
          <a:p>
            <a:pPr marL="285750" indent="-285750">
              <a:lnSpc>
                <a:spcPct val="150000"/>
              </a:lnSpc>
              <a:spcAft>
                <a:spcPts val="0"/>
              </a:spcAft>
              <a:buFont typeface="Arial" panose="020B0604020202020204" pitchFamily="34" charset="0"/>
              <a:buChar char="•"/>
            </a:pPr>
            <a:r>
              <a:rPr lang="en-GB" sz="2800" dirty="0" smtClean="0"/>
              <a:t>Staying safe</a:t>
            </a:r>
            <a:endParaRPr lang="en-GB" sz="2800" dirty="0"/>
          </a:p>
        </p:txBody>
      </p:sp>
    </p:spTree>
    <p:extLst>
      <p:ext uri="{BB962C8B-B14F-4D97-AF65-F5344CB8AC3E}">
        <p14:creationId xmlns:p14="http://schemas.microsoft.com/office/powerpoint/2010/main" val="3927152344"/>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smtClean="0">
                <a:ea typeface="ＭＳ Ｐゴシック" charset="-128"/>
              </a:rPr>
              <a:t>Context</a:t>
            </a:r>
            <a:endParaRPr lang="en-US" altLang="en-US" dirty="0">
              <a:ea typeface="ＭＳ Ｐゴシック" charset="-128"/>
            </a:endParaRPr>
          </a:p>
        </p:txBody>
      </p:sp>
      <p:sp>
        <p:nvSpPr>
          <p:cNvPr id="15362" name="Text Placeholder 4"/>
          <p:cNvSpPr>
            <a:spLocks noGrp="1"/>
          </p:cNvSpPr>
          <p:nvPr>
            <p:ph type="body" sz="quarter" idx="14"/>
          </p:nvPr>
        </p:nvSpPr>
        <p:spPr bwMode="auto">
          <a:xfrm>
            <a:off x="827584" y="1556792"/>
            <a:ext cx="7704856" cy="45360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lvl="1" indent="0">
              <a:buNone/>
            </a:pPr>
            <a:r>
              <a:rPr lang="en-GB" altLang="en-US" sz="2800" dirty="0" smtClean="0">
                <a:solidFill>
                  <a:srgbClr val="1A9DAC"/>
                </a:solidFill>
                <a:latin typeface="Georgia" panose="02040502050405020303" pitchFamily="18" charset="0"/>
                <a:ea typeface="ＭＳ Ｐゴシック" charset="-128"/>
              </a:rPr>
              <a:t>Biography</a:t>
            </a:r>
          </a:p>
          <a:p>
            <a:pPr lvl="1" indent="0">
              <a:buNone/>
            </a:pPr>
            <a:endParaRPr lang="en-GB" altLang="en-US" sz="2800" dirty="0">
              <a:solidFill>
                <a:srgbClr val="1A9DAC"/>
              </a:solidFill>
              <a:latin typeface="Georgia" panose="02040502050405020303" pitchFamily="18" charset="0"/>
              <a:ea typeface="ＭＳ Ｐゴシック" charset="-128"/>
            </a:endParaRPr>
          </a:p>
          <a:p>
            <a:pPr lvl="1" indent="0">
              <a:buNone/>
            </a:pPr>
            <a:r>
              <a:rPr lang="en-GB" altLang="en-US" sz="2800" dirty="0" smtClean="0">
                <a:solidFill>
                  <a:srgbClr val="1A9DAC"/>
                </a:solidFill>
                <a:latin typeface="Georgia" panose="02040502050405020303" pitchFamily="18" charset="0"/>
                <a:ea typeface="ＭＳ Ｐゴシック" charset="-128"/>
              </a:rPr>
              <a:t>My CPD Philosophy</a:t>
            </a:r>
          </a:p>
          <a:p>
            <a:pPr lvl="1" indent="0">
              <a:buNone/>
            </a:pPr>
            <a:endParaRPr lang="en-GB" altLang="en-US" sz="2800" dirty="0">
              <a:solidFill>
                <a:srgbClr val="1A9DAC"/>
              </a:solidFill>
              <a:latin typeface="Georgia" panose="02040502050405020303" pitchFamily="18" charset="0"/>
              <a:ea typeface="ＭＳ Ｐゴシック" charset="-128"/>
            </a:endParaRPr>
          </a:p>
          <a:p>
            <a:pPr lvl="1" indent="0">
              <a:buNone/>
            </a:pPr>
            <a:r>
              <a:rPr lang="en-GB" altLang="en-US" sz="2800" dirty="0" smtClean="0">
                <a:solidFill>
                  <a:srgbClr val="6DA463"/>
                </a:solidFill>
                <a:latin typeface="Georgia" panose="02040502050405020303" pitchFamily="18" charset="0"/>
                <a:ea typeface="ＭＳ Ｐゴシック" charset="-128"/>
              </a:rPr>
              <a:t>My #</a:t>
            </a:r>
            <a:r>
              <a:rPr lang="en-GB" altLang="en-US" sz="2800" dirty="0" err="1" smtClean="0">
                <a:solidFill>
                  <a:srgbClr val="6DA463"/>
                </a:solidFill>
                <a:latin typeface="Georgia" panose="02040502050405020303" pitchFamily="18" charset="0"/>
                <a:ea typeface="ＭＳ Ｐゴシック" charset="-128"/>
              </a:rPr>
              <a:t>SoMe</a:t>
            </a:r>
            <a:r>
              <a:rPr lang="en-GB" altLang="en-US" sz="2800" dirty="0" smtClean="0">
                <a:solidFill>
                  <a:srgbClr val="6DA463"/>
                </a:solidFill>
                <a:latin typeface="Georgia" panose="02040502050405020303" pitchFamily="18" charset="0"/>
                <a:ea typeface="ＭＳ Ｐゴシック" charset="-128"/>
              </a:rPr>
              <a:t> Philosophy</a:t>
            </a:r>
          </a:p>
          <a:p>
            <a:pPr lvl="1" indent="0">
              <a:buNone/>
            </a:pPr>
            <a:endParaRPr lang="en-GB" altLang="en-US" sz="2400" dirty="0">
              <a:latin typeface="Georgia" panose="02040502050405020303" pitchFamily="18" charset="0"/>
              <a:ea typeface="ＭＳ Ｐゴシック" charset="-128"/>
            </a:endParaRPr>
          </a:p>
          <a:p>
            <a:pPr marL="285750" lvl="1" indent="-285750"/>
            <a:r>
              <a:rPr lang="en-GB" altLang="en-US" sz="2400" dirty="0" smtClean="0">
                <a:latin typeface="Georgia" panose="02040502050405020303" pitchFamily="18" charset="0"/>
                <a:ea typeface="ＭＳ Ｐゴシック" charset="-128"/>
              </a:rPr>
              <a:t>………does not </a:t>
            </a:r>
            <a:r>
              <a:rPr lang="en-GB" altLang="en-US" sz="2400" dirty="0">
                <a:latin typeface="Georgia" panose="02040502050405020303" pitchFamily="18" charset="0"/>
                <a:ea typeface="ＭＳ Ｐゴシック" charset="-128"/>
              </a:rPr>
              <a:t>have to be </a:t>
            </a:r>
            <a:r>
              <a:rPr lang="en-GB" altLang="en-US" sz="2400" dirty="0" smtClean="0">
                <a:latin typeface="Georgia" panose="02040502050405020303" pitchFamily="18" charset="0"/>
                <a:ea typeface="ＭＳ Ｐゴシック" charset="-128"/>
              </a:rPr>
              <a:t>painful</a:t>
            </a:r>
          </a:p>
          <a:p>
            <a:pPr marL="285750" lvl="1" indent="-285750"/>
            <a:r>
              <a:rPr lang="en-GB" altLang="en-US" sz="2400" dirty="0" smtClean="0">
                <a:latin typeface="Georgia" panose="02040502050405020303" pitchFamily="18" charset="0"/>
                <a:ea typeface="ＭＳ Ｐゴシック" charset="-128"/>
              </a:rPr>
              <a:t>………does not </a:t>
            </a:r>
            <a:r>
              <a:rPr lang="en-GB" altLang="en-US" sz="2400" dirty="0">
                <a:latin typeface="Georgia" panose="02040502050405020303" pitchFamily="18" charset="0"/>
                <a:ea typeface="ＭＳ Ｐゴシック" charset="-128"/>
              </a:rPr>
              <a:t>have to cost the </a:t>
            </a:r>
            <a:r>
              <a:rPr lang="en-GB" altLang="en-US" sz="2400" dirty="0" smtClean="0">
                <a:latin typeface="Georgia" panose="02040502050405020303" pitchFamily="18" charset="0"/>
                <a:ea typeface="ＭＳ Ｐゴシック" charset="-128"/>
              </a:rPr>
              <a:t>earth</a:t>
            </a:r>
          </a:p>
          <a:p>
            <a:pPr marL="285750" lvl="1" indent="-285750"/>
            <a:r>
              <a:rPr lang="en-GB" altLang="en-US" sz="2400" dirty="0" smtClean="0">
                <a:latin typeface="Georgia" panose="02040502050405020303" pitchFamily="18" charset="0"/>
                <a:ea typeface="ＭＳ Ｐゴシック" charset="-128"/>
              </a:rPr>
              <a:t>………should be inclusive</a:t>
            </a:r>
          </a:p>
          <a:p>
            <a:pPr marL="285750" lvl="1" indent="-285750"/>
            <a:r>
              <a:rPr lang="en-GB" altLang="en-US" sz="2400" dirty="0" smtClean="0">
                <a:latin typeface="Georgia" panose="02040502050405020303" pitchFamily="18" charset="0"/>
                <a:ea typeface="ＭＳ Ｐゴシック" charset="-128"/>
              </a:rPr>
              <a:t>………</a:t>
            </a:r>
            <a:r>
              <a:rPr lang="en-GB" altLang="en-US" sz="2400" dirty="0">
                <a:latin typeface="Georgia" panose="02040502050405020303" pitchFamily="18" charset="0"/>
                <a:ea typeface="ＭＳ Ｐゴシック" charset="-128"/>
              </a:rPr>
              <a:t>should be </a:t>
            </a:r>
            <a:r>
              <a:rPr lang="en-GB" altLang="en-US" sz="2400" dirty="0" smtClean="0">
                <a:latin typeface="Georgia" panose="02040502050405020303" pitchFamily="18" charset="0"/>
                <a:ea typeface="ＭＳ Ｐゴシック" charset="-128"/>
              </a:rPr>
              <a:t>continuous</a:t>
            </a:r>
          </a:p>
          <a:p>
            <a:pPr marL="285750" lvl="1" indent="-285750"/>
            <a:r>
              <a:rPr lang="en-GB" altLang="en-US" sz="2400" dirty="0" smtClean="0">
                <a:latin typeface="Georgia" panose="02040502050405020303" pitchFamily="18" charset="0"/>
                <a:ea typeface="ＭＳ Ｐゴシック" charset="-128"/>
              </a:rPr>
              <a:t>………is </a:t>
            </a:r>
            <a:r>
              <a:rPr lang="en-GB" altLang="en-US" sz="2400" dirty="0">
                <a:latin typeface="Georgia" panose="02040502050405020303" pitchFamily="18" charset="0"/>
                <a:ea typeface="ＭＳ Ｐゴシック" charset="-128"/>
              </a:rPr>
              <a:t>the </a:t>
            </a:r>
            <a:r>
              <a:rPr lang="en-GB" altLang="en-US" sz="2400" dirty="0" smtClean="0">
                <a:latin typeface="Georgia" panose="02040502050405020303" pitchFamily="18" charset="0"/>
                <a:ea typeface="ＭＳ Ｐゴシック" charset="-128"/>
              </a:rPr>
              <a:t>key to </a:t>
            </a:r>
            <a:r>
              <a:rPr lang="en-GB" altLang="en-US" sz="2400" dirty="0">
                <a:latin typeface="Georgia" panose="02040502050405020303" pitchFamily="18" charset="0"/>
                <a:ea typeface="ＭＳ Ｐゴシック" charset="-128"/>
              </a:rPr>
              <a:t>a patient </a:t>
            </a:r>
            <a:r>
              <a:rPr lang="en-GB" altLang="en-US" sz="2400" dirty="0" smtClean="0">
                <a:latin typeface="Georgia" panose="02040502050405020303" pitchFamily="18" charset="0"/>
                <a:ea typeface="ＭＳ Ｐゴシック" charset="-128"/>
              </a:rPr>
              <a:t>focused pathway</a:t>
            </a:r>
          </a:p>
          <a:p>
            <a:pPr marL="285750" lvl="1" indent="-285750"/>
            <a:endParaRPr lang="en-GB" altLang="en-US" sz="2400" dirty="0">
              <a:latin typeface="Georgia" panose="02040502050405020303" pitchFamily="18" charset="0"/>
              <a:ea typeface="ＭＳ Ｐゴシック" charset="-128"/>
            </a:endParaRPr>
          </a:p>
          <a:p>
            <a:pPr marL="342900" lvl="1" indent="-342900">
              <a:buFont typeface="Arial" panose="020B0604020202020204" pitchFamily="34" charset="0"/>
              <a:buChar char="•"/>
            </a:pPr>
            <a:endParaRPr lang="en-GB" altLang="en-US" sz="2400" dirty="0">
              <a:latin typeface="Georgia" panose="02040502050405020303" pitchFamily="18" charset="0"/>
              <a:ea typeface="ＭＳ Ｐゴシック" charset="-128"/>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6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6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362">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6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27585" y="689700"/>
            <a:ext cx="7200800" cy="651068"/>
          </a:xfrm>
        </p:spPr>
        <p:txBody>
          <a:bodyPr/>
          <a:lstStyle/>
          <a:p>
            <a:r>
              <a:rPr lang="en-GB" dirty="0" smtClean="0"/>
              <a:t>A Change In Title Wording</a:t>
            </a:r>
            <a:endParaRPr lang="en-GB" dirty="0"/>
          </a:p>
        </p:txBody>
      </p:sp>
      <p:sp>
        <p:nvSpPr>
          <p:cNvPr id="3" name="Text Placeholder 2"/>
          <p:cNvSpPr>
            <a:spLocks noGrp="1"/>
          </p:cNvSpPr>
          <p:nvPr>
            <p:ph type="body" sz="quarter" idx="14"/>
          </p:nvPr>
        </p:nvSpPr>
        <p:spPr>
          <a:xfrm>
            <a:off x="755576" y="1556792"/>
            <a:ext cx="7992888" cy="4536082"/>
          </a:xfrm>
        </p:spPr>
        <p:txBody>
          <a:bodyPr/>
          <a:lstStyle/>
          <a:p>
            <a:pPr lvl="1" indent="0">
              <a:buNone/>
            </a:pPr>
            <a:r>
              <a:rPr lang="en-GB" altLang="en-US" sz="2800" dirty="0" smtClean="0">
                <a:solidFill>
                  <a:srgbClr val="1A9DAC"/>
                </a:solidFill>
                <a:latin typeface="Georgia" panose="02040502050405020303" pitchFamily="18" charset="0"/>
                <a:ea typeface="ＭＳ Ｐゴシック" charset="-128"/>
              </a:rPr>
              <a:t>Terminology: Advanced/ Extended Practice</a:t>
            </a:r>
          </a:p>
          <a:p>
            <a:pPr lvl="1" indent="0">
              <a:buNone/>
            </a:pPr>
            <a:endParaRPr lang="en-GB" altLang="en-US" sz="2400" dirty="0">
              <a:latin typeface="Georgia" panose="02040502050405020303" pitchFamily="18" charset="0"/>
              <a:ea typeface="ＭＳ Ｐゴシック" charset="-128"/>
            </a:endParaRPr>
          </a:p>
          <a:p>
            <a:pPr marL="342900" lvl="1" indent="-342900"/>
            <a:r>
              <a:rPr lang="en-GB" altLang="en-US" sz="2400" i="1" dirty="0">
                <a:latin typeface="Georgia" panose="02040502050405020303" pitchFamily="18" charset="0"/>
                <a:ea typeface="ＭＳ Ｐゴシック" charset="-128"/>
              </a:rPr>
              <a:t>“….</a:t>
            </a:r>
            <a:r>
              <a:rPr lang="en-GB" altLang="en-US" sz="2400" b="1" i="1" dirty="0">
                <a:latin typeface="Georgia" panose="02040502050405020303" pitchFamily="18" charset="0"/>
                <a:ea typeface="ＭＳ Ｐゴシック" charset="-128"/>
              </a:rPr>
              <a:t>Extended roles </a:t>
            </a:r>
            <a:r>
              <a:rPr lang="en-GB" altLang="en-US" sz="2400" i="1" dirty="0">
                <a:latin typeface="Georgia" panose="02040502050405020303" pitchFamily="18" charset="0"/>
                <a:ea typeface="ＭＳ Ｐゴシック" charset="-128"/>
              </a:rPr>
              <a:t>mean roles </a:t>
            </a:r>
            <a:r>
              <a:rPr lang="en-GB" altLang="en-US" sz="2400" b="1" i="1" dirty="0">
                <a:solidFill>
                  <a:srgbClr val="6DA463"/>
                </a:solidFill>
                <a:latin typeface="Georgia" panose="02040502050405020303" pitchFamily="18" charset="0"/>
                <a:ea typeface="ＭＳ Ｐゴシック" charset="-128"/>
              </a:rPr>
              <a:t>where registered professionals take on tasks not traditionally within their scope of practice </a:t>
            </a:r>
            <a:r>
              <a:rPr lang="en-GB" altLang="en-US" sz="2400" i="1" dirty="0">
                <a:latin typeface="Georgia" panose="02040502050405020303" pitchFamily="18" charset="0"/>
                <a:ea typeface="ＭＳ Ｐゴシック" charset="-128"/>
              </a:rPr>
              <a:t>which do not require Master’s degree level</a:t>
            </a:r>
            <a:r>
              <a:rPr lang="en-GB" altLang="en-US" sz="2400" i="1" dirty="0" smtClean="0">
                <a:latin typeface="Georgia" panose="02040502050405020303" pitchFamily="18" charset="0"/>
                <a:ea typeface="ＭＳ Ｐゴシック" charset="-128"/>
              </a:rPr>
              <a:t>”</a:t>
            </a:r>
          </a:p>
          <a:p>
            <a:pPr lvl="1" indent="0">
              <a:buNone/>
            </a:pPr>
            <a:endParaRPr lang="en-GB" altLang="en-US" sz="2400" i="1" dirty="0" smtClean="0">
              <a:latin typeface="Georgia" panose="02040502050405020303" pitchFamily="18" charset="0"/>
              <a:ea typeface="ＭＳ Ｐゴシック" charset="-128"/>
            </a:endParaRPr>
          </a:p>
          <a:p>
            <a:pPr marL="342900" lvl="1" indent="-342900"/>
            <a:r>
              <a:rPr lang="en-GB" altLang="en-US" sz="2400" i="1" dirty="0" smtClean="0">
                <a:latin typeface="Georgia" panose="02040502050405020303" pitchFamily="18" charset="0"/>
                <a:ea typeface="ＭＳ Ｐゴシック" charset="-128"/>
              </a:rPr>
              <a:t>“…..</a:t>
            </a:r>
            <a:r>
              <a:rPr lang="en-GB" altLang="en-US" sz="2400" b="1" i="1" dirty="0" smtClean="0">
                <a:latin typeface="Georgia" panose="02040502050405020303" pitchFamily="18" charset="0"/>
                <a:ea typeface="ＭＳ Ｐゴシック" charset="-128"/>
              </a:rPr>
              <a:t>Advanced roles </a:t>
            </a:r>
            <a:r>
              <a:rPr lang="en-GB" altLang="en-US" sz="2400" i="1" dirty="0" smtClean="0">
                <a:latin typeface="Georgia" panose="02040502050405020303" pitchFamily="18" charset="0"/>
                <a:ea typeface="ＭＳ Ｐゴシック" charset="-128"/>
              </a:rPr>
              <a:t>refer to roles </a:t>
            </a:r>
            <a:r>
              <a:rPr lang="en-GB" altLang="en-US" sz="2400" b="1" i="1" dirty="0" smtClean="0">
                <a:solidFill>
                  <a:srgbClr val="6DA463"/>
                </a:solidFill>
                <a:latin typeface="Georgia" panose="02040502050405020303" pitchFamily="18" charset="0"/>
                <a:ea typeface="ＭＳ Ｐゴシック" charset="-128"/>
              </a:rPr>
              <a:t>where </a:t>
            </a:r>
            <a:r>
              <a:rPr lang="en-GB" altLang="en-US" sz="2400" b="1" i="1" dirty="0">
                <a:solidFill>
                  <a:srgbClr val="6DA463"/>
                </a:solidFill>
                <a:latin typeface="Georgia" panose="02040502050405020303" pitchFamily="18" charset="0"/>
                <a:ea typeface="ＭＳ Ｐゴシック" charset="-128"/>
              </a:rPr>
              <a:t>registered professionals take on tasks not traditionally within their scope of practice </a:t>
            </a:r>
            <a:r>
              <a:rPr lang="en-GB" altLang="en-US" sz="2400" i="1" dirty="0" smtClean="0">
                <a:latin typeface="Georgia" panose="02040502050405020303" pitchFamily="18" charset="0"/>
                <a:ea typeface="ＭＳ Ｐゴシック" charset="-128"/>
              </a:rPr>
              <a:t>which requires Masters level training or above”</a:t>
            </a:r>
          </a:p>
          <a:p>
            <a:pPr lvl="1" indent="0">
              <a:buNone/>
            </a:pPr>
            <a:endParaRPr lang="en-GB" altLang="en-US" sz="2400" i="1" dirty="0" smtClean="0">
              <a:latin typeface="Georgia" panose="02040502050405020303" pitchFamily="18" charset="0"/>
              <a:ea typeface="ＭＳ Ｐゴシック" charset="-128"/>
            </a:endParaRPr>
          </a:p>
          <a:p>
            <a:pPr marL="342900" lvl="1" indent="-342900"/>
            <a:endParaRPr lang="en-GB" altLang="en-US" sz="2400" i="1" dirty="0">
              <a:latin typeface="Georgia" panose="02040502050405020303" pitchFamily="18" charset="0"/>
              <a:ea typeface="ＭＳ Ｐゴシック" charset="-128"/>
            </a:endParaRPr>
          </a:p>
          <a:p>
            <a:pPr lvl="1" indent="0" algn="r">
              <a:buNone/>
            </a:pPr>
            <a:r>
              <a:rPr lang="en-GB" altLang="en-US" sz="2400" b="1" i="1" dirty="0">
                <a:latin typeface="Georgia" panose="02040502050405020303" pitchFamily="18" charset="0"/>
                <a:ea typeface="ＭＳ Ｐゴシック" charset="-128"/>
              </a:rPr>
              <a:t> </a:t>
            </a:r>
            <a:r>
              <a:rPr lang="en-GB" altLang="en-US" sz="2000" b="1" dirty="0" smtClean="0">
                <a:solidFill>
                  <a:srgbClr val="A65C45"/>
                </a:solidFill>
                <a:latin typeface="Georgia" panose="02040502050405020303" pitchFamily="18" charset="0"/>
                <a:ea typeface="ＭＳ Ｐゴシック" charset="-128"/>
              </a:rPr>
              <a:t>Reshaping the workforce to deliver the care patients need </a:t>
            </a:r>
          </a:p>
          <a:p>
            <a:pPr lvl="1" indent="0" algn="r">
              <a:buNone/>
            </a:pPr>
            <a:r>
              <a:rPr lang="en-GB" altLang="en-US" sz="2000" i="1" dirty="0" smtClean="0">
                <a:solidFill>
                  <a:srgbClr val="A65C45"/>
                </a:solidFill>
                <a:latin typeface="Georgia" panose="02040502050405020303" pitchFamily="18" charset="0"/>
                <a:ea typeface="ＭＳ Ｐゴシック" charset="-128"/>
              </a:rPr>
              <a:t>Nuffield </a:t>
            </a:r>
            <a:r>
              <a:rPr lang="en-GB" altLang="en-US" sz="2000" i="1" dirty="0">
                <a:solidFill>
                  <a:srgbClr val="A65C45"/>
                </a:solidFill>
                <a:latin typeface="Georgia" panose="02040502050405020303" pitchFamily="18" charset="0"/>
                <a:ea typeface="ＭＳ Ｐゴシック" charset="-128"/>
              </a:rPr>
              <a:t>Trust, </a:t>
            </a:r>
            <a:r>
              <a:rPr lang="en-GB" altLang="en-US" sz="2000" i="1" dirty="0" smtClean="0">
                <a:solidFill>
                  <a:srgbClr val="A65C45"/>
                </a:solidFill>
                <a:latin typeface="Georgia" panose="02040502050405020303" pitchFamily="18" charset="0"/>
                <a:ea typeface="ＭＳ Ｐゴシック" charset="-128"/>
              </a:rPr>
              <a:t>2016</a:t>
            </a:r>
            <a:endParaRPr lang="en-GB" altLang="en-US" sz="2000" i="1" dirty="0">
              <a:solidFill>
                <a:srgbClr val="A65C45"/>
              </a:solidFill>
              <a:latin typeface="Georgia" panose="02040502050405020303" pitchFamily="18" charset="0"/>
              <a:ea typeface="ＭＳ Ｐゴシック" charset="-128"/>
            </a:endParaRPr>
          </a:p>
          <a:p>
            <a:endParaRPr lang="en-GB" dirty="0"/>
          </a:p>
        </p:txBody>
      </p:sp>
    </p:spTree>
    <p:extLst>
      <p:ext uri="{BB962C8B-B14F-4D97-AF65-F5344CB8AC3E}">
        <p14:creationId xmlns:p14="http://schemas.microsoft.com/office/powerpoint/2010/main" val="19570275"/>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1" y="689700"/>
            <a:ext cx="7632849" cy="723076"/>
          </a:xfrm>
        </p:spPr>
        <p:txBody>
          <a:bodyPr/>
          <a:lstStyle/>
          <a:p>
            <a:r>
              <a:rPr lang="en-GB" dirty="0" smtClean="0"/>
              <a:t>#</a:t>
            </a:r>
            <a:r>
              <a:rPr lang="en-GB" dirty="0" err="1" smtClean="0"/>
              <a:t>SoMe</a:t>
            </a:r>
            <a:r>
              <a:rPr lang="en-GB" dirty="0" smtClean="0"/>
              <a:t> Advantages for Advancing Practice Radiographers</a:t>
            </a:r>
            <a:endParaRPr lang="en-GB" dirty="0"/>
          </a:p>
        </p:txBody>
      </p:sp>
      <p:sp>
        <p:nvSpPr>
          <p:cNvPr id="3" name="Text Placeholder 2"/>
          <p:cNvSpPr>
            <a:spLocks noGrp="1"/>
          </p:cNvSpPr>
          <p:nvPr>
            <p:ph type="body" sz="quarter" idx="14"/>
          </p:nvPr>
        </p:nvSpPr>
        <p:spPr>
          <a:xfrm>
            <a:off x="827584" y="1988840"/>
            <a:ext cx="7992888" cy="4104456"/>
          </a:xfrm>
        </p:spPr>
        <p:txBody>
          <a:bodyPr/>
          <a:lstStyle/>
          <a:p>
            <a:pPr algn="just"/>
            <a:endParaRPr lang="en-GB" sz="2400" dirty="0" smtClean="0">
              <a:latin typeface="Tahoma" panose="020B0604030504040204" pitchFamily="34" charset="0"/>
              <a:ea typeface="Tahoma" panose="020B0604030504040204" pitchFamily="34" charset="0"/>
              <a:cs typeface="Tahoma" panose="020B0604030504040204" pitchFamily="34" charset="0"/>
            </a:endParaRPr>
          </a:p>
          <a:p>
            <a:pPr algn="ctr"/>
            <a:r>
              <a:rPr lang="en-GB" sz="2400" dirty="0" smtClean="0">
                <a:latin typeface="Tahoma" panose="020B0604030504040204" pitchFamily="34" charset="0"/>
                <a:ea typeface="Tahoma" panose="020B0604030504040204" pitchFamily="34" charset="0"/>
                <a:cs typeface="Tahoma" panose="020B0604030504040204" pitchFamily="34" charset="0"/>
              </a:rPr>
              <a:t>The </a:t>
            </a:r>
            <a:r>
              <a:rPr lang="en-GB" sz="2400" dirty="0">
                <a:latin typeface="Tahoma" panose="020B0604030504040204" pitchFamily="34" charset="0"/>
                <a:ea typeface="Tahoma" panose="020B0604030504040204" pitchFamily="34" charset="0"/>
                <a:cs typeface="Tahoma" panose="020B0604030504040204" pitchFamily="34" charset="0"/>
              </a:rPr>
              <a:t>social interaction among people in which they create, share or exchange information and ideas in virtual communities and </a:t>
            </a:r>
            <a:r>
              <a:rPr lang="en-GB" sz="2400" dirty="0" smtClean="0">
                <a:latin typeface="Tahoma" panose="020B0604030504040204" pitchFamily="34" charset="0"/>
                <a:ea typeface="Tahoma" panose="020B0604030504040204" pitchFamily="34" charset="0"/>
                <a:cs typeface="Tahoma" panose="020B0604030504040204" pitchFamily="34" charset="0"/>
              </a:rPr>
              <a:t>networks</a:t>
            </a:r>
          </a:p>
          <a:p>
            <a:pPr algn="ctr"/>
            <a:endParaRPr lang="en-GB" sz="2400" dirty="0">
              <a:latin typeface="Tahoma" panose="020B0604030504040204" pitchFamily="34" charset="0"/>
              <a:ea typeface="Tahoma" panose="020B0604030504040204" pitchFamily="34" charset="0"/>
              <a:cs typeface="Tahoma" panose="020B0604030504040204" pitchFamily="34" charset="0"/>
            </a:endParaRPr>
          </a:p>
          <a:p>
            <a:pPr algn="ctr"/>
            <a:r>
              <a:rPr lang="en-GB" sz="2400" dirty="0" smtClean="0">
                <a:latin typeface="Tahoma" panose="020B0604030504040204" pitchFamily="34" charset="0"/>
                <a:ea typeface="Tahoma" panose="020B0604030504040204" pitchFamily="34" charset="0"/>
                <a:cs typeface="Tahoma" panose="020B0604030504040204" pitchFamily="34" charset="0"/>
              </a:rPr>
              <a:t>Can </a:t>
            </a:r>
            <a:r>
              <a:rPr lang="en-GB" sz="2400" dirty="0">
                <a:latin typeface="Tahoma" panose="020B0604030504040204" pitchFamily="34" charset="0"/>
                <a:ea typeface="Tahoma" panose="020B0604030504040204" pitchFamily="34" charset="0"/>
                <a:cs typeface="Tahoma" panose="020B0604030504040204" pitchFamily="34" charset="0"/>
              </a:rPr>
              <a:t>learn alongside a wide mix of people- a service user; a support worker, </a:t>
            </a:r>
            <a:r>
              <a:rPr lang="en-GB" sz="2400" dirty="0" smtClean="0">
                <a:latin typeface="Tahoma" panose="020B0604030504040204" pitchFamily="34" charset="0"/>
                <a:ea typeface="Tahoma" panose="020B0604030504040204" pitchFamily="34" charset="0"/>
                <a:cs typeface="Tahoma" panose="020B0604030504040204" pitchFamily="34" charset="0"/>
              </a:rPr>
              <a:t>other professionals, international </a:t>
            </a:r>
            <a:r>
              <a:rPr lang="en-GB" sz="2400" dirty="0">
                <a:latin typeface="Tahoma" panose="020B0604030504040204" pitchFamily="34" charset="0"/>
                <a:ea typeface="Tahoma" panose="020B0604030504040204" pitchFamily="34" charset="0"/>
                <a:cs typeface="Tahoma" panose="020B0604030504040204" pitchFamily="34" charset="0"/>
              </a:rPr>
              <a:t>colleagues- anyone who has an interest in subject being discussed. </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algn="just"/>
            <a:endParaRPr lang="en-GB" sz="24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189181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Where Do I Start Janice?</a:t>
            </a:r>
            <a:endParaRPr lang="en-GB" dirty="0"/>
          </a:p>
        </p:txBody>
      </p:sp>
      <p:pic>
        <p:nvPicPr>
          <p:cNvPr id="7" name="Picture 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9827" y="1544480"/>
            <a:ext cx="4449040" cy="4893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1" y="1844824"/>
            <a:ext cx="3324819" cy="4293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251520" y="1628800"/>
            <a:ext cx="1224136" cy="1080120"/>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657466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99592" y="1556792"/>
            <a:ext cx="3167583" cy="4536504"/>
          </a:xfrm>
        </p:spPr>
        <p:txBody>
          <a:bodyPr/>
          <a:lstStyle/>
          <a:p>
            <a:endParaRPr lang="en-GB" sz="1800" dirty="0" smtClean="0"/>
          </a:p>
          <a:p>
            <a:r>
              <a:rPr lang="en-GB" sz="1800" dirty="0" smtClean="0"/>
              <a:t>#</a:t>
            </a:r>
            <a:r>
              <a:rPr lang="en-GB" sz="1800" dirty="0" err="1" smtClean="0"/>
              <a:t>WeNurses</a:t>
            </a:r>
            <a:endParaRPr lang="en-GB" sz="1800" dirty="0" smtClean="0"/>
          </a:p>
          <a:p>
            <a:endParaRPr lang="en-GB" sz="1800" dirty="0" smtClean="0"/>
          </a:p>
          <a:p>
            <a:r>
              <a:rPr lang="en-GB" sz="1800" dirty="0" smtClean="0"/>
              <a:t>#</a:t>
            </a:r>
            <a:r>
              <a:rPr lang="en-GB" sz="1800" dirty="0" err="1" smtClean="0"/>
              <a:t>WeAHPs</a:t>
            </a:r>
            <a:endParaRPr lang="en-GB" sz="1800" dirty="0" smtClean="0"/>
          </a:p>
          <a:p>
            <a:endParaRPr lang="en-GB" sz="1800" dirty="0" smtClean="0"/>
          </a:p>
          <a:p>
            <a:r>
              <a:rPr lang="en-GB" sz="1800" dirty="0" smtClean="0"/>
              <a:t>#</a:t>
            </a:r>
            <a:r>
              <a:rPr lang="en-GB" sz="1800" dirty="0" err="1" smtClean="0"/>
              <a:t>PhysioTalk</a:t>
            </a:r>
            <a:endParaRPr lang="en-GB" sz="1800" dirty="0" smtClean="0"/>
          </a:p>
          <a:p>
            <a:endParaRPr lang="en-GB" sz="1800" dirty="0"/>
          </a:p>
          <a:p>
            <a:r>
              <a:rPr lang="en-GB" sz="1800" dirty="0" smtClean="0"/>
              <a:t>#</a:t>
            </a:r>
            <a:r>
              <a:rPr lang="en-GB" sz="1800" dirty="0" err="1" smtClean="0"/>
              <a:t>MedRadJClub</a:t>
            </a:r>
            <a:endParaRPr lang="en-GB" sz="1800" dirty="0" smtClean="0"/>
          </a:p>
          <a:p>
            <a:endParaRPr lang="en-GB" sz="1800" dirty="0" smtClean="0"/>
          </a:p>
          <a:p>
            <a:r>
              <a:rPr lang="en-GB" sz="1800" dirty="0" smtClean="0"/>
              <a:t>#</a:t>
            </a:r>
            <a:r>
              <a:rPr lang="en-GB" sz="1800" dirty="0" err="1" smtClean="0"/>
              <a:t>TheACPRC</a:t>
            </a:r>
            <a:endParaRPr lang="en-GB" sz="1800" dirty="0" smtClean="0"/>
          </a:p>
          <a:p>
            <a:endParaRPr lang="en-GB" sz="1800" dirty="0" smtClean="0"/>
          </a:p>
          <a:p>
            <a:r>
              <a:rPr lang="en-GB" sz="1800" dirty="0" smtClean="0"/>
              <a:t>#</a:t>
            </a:r>
            <a:r>
              <a:rPr lang="en-GB" sz="1800" dirty="0" err="1" smtClean="0"/>
              <a:t>Otalk</a:t>
            </a:r>
            <a:endParaRPr lang="en-GB" sz="1800" dirty="0" smtClean="0"/>
          </a:p>
          <a:p>
            <a:endParaRPr lang="en-GB" sz="2400" dirty="0"/>
          </a:p>
          <a:p>
            <a:endParaRPr lang="en-GB" sz="2400" dirty="0" smtClean="0"/>
          </a:p>
          <a:p>
            <a:endParaRPr lang="en-GB" sz="2400" dirty="0"/>
          </a:p>
          <a:p>
            <a:endParaRPr lang="en-GB" sz="2400" dirty="0"/>
          </a:p>
        </p:txBody>
      </p:sp>
      <p:sp>
        <p:nvSpPr>
          <p:cNvPr id="3" name="Text Placeholder 2"/>
          <p:cNvSpPr>
            <a:spLocks noGrp="1"/>
          </p:cNvSpPr>
          <p:nvPr>
            <p:ph type="body" sz="quarter" idx="10"/>
          </p:nvPr>
        </p:nvSpPr>
        <p:spPr>
          <a:xfrm>
            <a:off x="899591" y="692696"/>
            <a:ext cx="7632849" cy="646040"/>
          </a:xfrm>
        </p:spPr>
        <p:txBody>
          <a:bodyPr/>
          <a:lstStyle/>
          <a:p>
            <a:r>
              <a:rPr lang="en-GB" dirty="0" smtClean="0"/>
              <a:t>Beginners: Twitter Hashtags  </a:t>
            </a:r>
          </a:p>
        </p:txBody>
      </p:sp>
      <p:sp>
        <p:nvSpPr>
          <p:cNvPr id="4" name="Text Placeholder 3"/>
          <p:cNvSpPr>
            <a:spLocks noGrp="1"/>
          </p:cNvSpPr>
          <p:nvPr>
            <p:ph type="body" sz="quarter" idx="12"/>
          </p:nvPr>
        </p:nvSpPr>
        <p:spPr>
          <a:xfrm>
            <a:off x="5004048" y="1484784"/>
            <a:ext cx="3960440" cy="4536504"/>
          </a:xfrm>
        </p:spPr>
        <p:txBody>
          <a:bodyPr/>
          <a:lstStyle/>
          <a:p>
            <a:endParaRPr lang="en-GB" sz="1800" b="1" dirty="0">
              <a:solidFill>
                <a:srgbClr val="6DA463"/>
              </a:solidFill>
              <a:latin typeface="Tahoma" panose="020B0604030504040204" pitchFamily="34" charset="0"/>
              <a:ea typeface="Tahoma" panose="020B0604030504040204" pitchFamily="34" charset="0"/>
              <a:cs typeface="Tahoma" panose="020B0604030504040204" pitchFamily="34" charset="0"/>
            </a:endParaRPr>
          </a:p>
          <a:p>
            <a:r>
              <a:rPr lang="en-GB" sz="1800" b="1" dirty="0" smtClean="0">
                <a:solidFill>
                  <a:srgbClr val="6DA463"/>
                </a:solidFill>
                <a:latin typeface="Tahoma" panose="020B0604030504040204" pitchFamily="34" charset="0"/>
                <a:ea typeface="Tahoma" panose="020B0604030504040204" pitchFamily="34" charset="0"/>
                <a:cs typeface="Tahoma" panose="020B0604030504040204" pitchFamily="34" charset="0"/>
              </a:rPr>
              <a:t>#</a:t>
            </a:r>
            <a:r>
              <a:rPr lang="en-GB" sz="1800" b="1" dirty="0" err="1" smtClean="0">
                <a:solidFill>
                  <a:srgbClr val="6DA463"/>
                </a:solidFill>
                <a:latin typeface="Tahoma" panose="020B0604030504040204" pitchFamily="34" charset="0"/>
                <a:ea typeface="Tahoma" panose="020B0604030504040204" pitchFamily="34" charset="0"/>
                <a:cs typeface="Tahoma" panose="020B0604030504040204" pitchFamily="34" charset="0"/>
              </a:rPr>
              <a:t>Advancedrads</a:t>
            </a:r>
            <a:r>
              <a:rPr lang="en-GB" sz="1800" b="1" dirty="0" smtClean="0">
                <a:solidFill>
                  <a:srgbClr val="6DA463"/>
                </a:solidFill>
                <a:latin typeface="Tahoma" panose="020B0604030504040204" pitchFamily="34" charset="0"/>
                <a:ea typeface="Tahoma" panose="020B0604030504040204" pitchFamily="34" charset="0"/>
                <a:cs typeface="Tahoma" panose="020B0604030504040204" pitchFamily="34" charset="0"/>
              </a:rPr>
              <a:t>*</a:t>
            </a:r>
            <a:endParaRPr lang="en-GB" sz="1800" b="1" dirty="0">
              <a:solidFill>
                <a:srgbClr val="6DA463"/>
              </a:solidFill>
              <a:latin typeface="Tahoma" panose="020B0604030504040204" pitchFamily="34" charset="0"/>
              <a:ea typeface="Tahoma" panose="020B0604030504040204" pitchFamily="34" charset="0"/>
              <a:cs typeface="Tahoma" panose="020B0604030504040204" pitchFamily="34" charset="0"/>
            </a:endParaRPr>
          </a:p>
          <a:p>
            <a:endParaRPr lang="en-GB" sz="1800" dirty="0" smtClean="0">
              <a:latin typeface="Tahoma" panose="020B0604030504040204" pitchFamily="34" charset="0"/>
              <a:ea typeface="Tahoma" panose="020B0604030504040204" pitchFamily="34" charset="0"/>
              <a:cs typeface="Tahoma" panose="020B0604030504040204" pitchFamily="34" charset="0"/>
            </a:endParaRPr>
          </a:p>
          <a:p>
            <a:r>
              <a:rPr lang="en-GB" sz="1800" dirty="0" smtClean="0">
                <a:latin typeface="Tahoma" panose="020B0604030504040204" pitchFamily="34" charset="0"/>
                <a:ea typeface="Tahoma" panose="020B0604030504040204" pitchFamily="34" charset="0"/>
                <a:cs typeface="Tahoma" panose="020B0604030504040204" pitchFamily="34" charset="0"/>
              </a:rPr>
              <a:t>#</a:t>
            </a:r>
            <a:r>
              <a:rPr lang="en-GB" sz="1800" dirty="0" err="1" smtClean="0">
                <a:latin typeface="Tahoma" panose="020B0604030504040204" pitchFamily="34" charset="0"/>
                <a:ea typeface="Tahoma" panose="020B0604030504040204" pitchFamily="34" charset="0"/>
                <a:cs typeface="Tahoma" panose="020B0604030504040204" pitchFamily="34" charset="0"/>
              </a:rPr>
              <a:t>FOAMed</a:t>
            </a:r>
            <a:endParaRPr lang="en-GB" sz="1800" dirty="0" smtClean="0">
              <a:latin typeface="Tahoma" panose="020B0604030504040204" pitchFamily="34" charset="0"/>
              <a:ea typeface="Tahoma" panose="020B0604030504040204" pitchFamily="34" charset="0"/>
              <a:cs typeface="Tahoma" panose="020B0604030504040204" pitchFamily="34" charset="0"/>
            </a:endParaRPr>
          </a:p>
          <a:p>
            <a:endParaRPr lang="en-GB" sz="1800" dirty="0" smtClean="0">
              <a:latin typeface="Tahoma" panose="020B0604030504040204" pitchFamily="34" charset="0"/>
              <a:ea typeface="Tahoma" panose="020B0604030504040204" pitchFamily="34" charset="0"/>
              <a:cs typeface="Tahoma" panose="020B0604030504040204" pitchFamily="34" charset="0"/>
            </a:endParaRPr>
          </a:p>
          <a:p>
            <a:r>
              <a:rPr lang="en-GB" sz="1800" dirty="0" smtClean="0">
                <a:latin typeface="Tahoma" panose="020B0604030504040204" pitchFamily="34" charset="0"/>
                <a:ea typeface="Tahoma" panose="020B0604030504040204" pitchFamily="34" charset="0"/>
                <a:cs typeface="Tahoma" panose="020B0604030504040204" pitchFamily="34" charset="0"/>
              </a:rPr>
              <a:t>#</a:t>
            </a:r>
            <a:r>
              <a:rPr lang="en-GB" sz="1800" dirty="0" err="1" smtClean="0">
                <a:latin typeface="Tahoma" panose="020B0604030504040204" pitchFamily="34" charset="0"/>
                <a:ea typeface="Tahoma" panose="020B0604030504040204" pitchFamily="34" charset="0"/>
                <a:cs typeface="Tahoma" panose="020B0604030504040204" pitchFamily="34" charset="0"/>
              </a:rPr>
              <a:t>FOAMrad</a:t>
            </a:r>
            <a:endParaRPr lang="en-GB" sz="1800" dirty="0" smtClean="0">
              <a:latin typeface="Tahoma" panose="020B0604030504040204" pitchFamily="34" charset="0"/>
              <a:ea typeface="Tahoma" panose="020B0604030504040204" pitchFamily="34" charset="0"/>
              <a:cs typeface="Tahoma" panose="020B0604030504040204" pitchFamily="34" charset="0"/>
            </a:endParaRPr>
          </a:p>
          <a:p>
            <a:endParaRPr lang="en-GB" sz="1800" dirty="0" smtClean="0">
              <a:latin typeface="Tahoma" panose="020B0604030504040204" pitchFamily="34" charset="0"/>
              <a:ea typeface="Tahoma" panose="020B0604030504040204" pitchFamily="34" charset="0"/>
              <a:cs typeface="Tahoma" panose="020B0604030504040204" pitchFamily="34" charset="0"/>
            </a:endParaRPr>
          </a:p>
          <a:p>
            <a:r>
              <a:rPr lang="en-GB" sz="1800" b="1" dirty="0" smtClean="0">
                <a:solidFill>
                  <a:srgbClr val="6DA463"/>
                </a:solidFill>
                <a:latin typeface="Tahoma" panose="020B0604030504040204" pitchFamily="34" charset="0"/>
                <a:ea typeface="Tahoma" panose="020B0604030504040204" pitchFamily="34" charset="0"/>
                <a:cs typeface="Tahoma" panose="020B0604030504040204" pitchFamily="34" charset="0"/>
              </a:rPr>
              <a:t>#LTWRAP*</a:t>
            </a:r>
          </a:p>
          <a:p>
            <a:endParaRPr lang="en-GB" sz="1800" dirty="0">
              <a:latin typeface="Tahoma" panose="020B0604030504040204" pitchFamily="34" charset="0"/>
              <a:ea typeface="Tahoma" panose="020B0604030504040204" pitchFamily="34" charset="0"/>
              <a:cs typeface="Tahoma" panose="020B0604030504040204" pitchFamily="34" charset="0"/>
            </a:endParaRPr>
          </a:p>
          <a:p>
            <a:r>
              <a:rPr lang="en-GB" sz="1800" b="1" dirty="0" smtClean="0">
                <a:solidFill>
                  <a:srgbClr val="6DA463"/>
                </a:solidFill>
                <a:latin typeface="Tahoma" panose="020B0604030504040204" pitchFamily="34" charset="0"/>
                <a:ea typeface="Tahoma" panose="020B0604030504040204" pitchFamily="34" charset="0"/>
                <a:cs typeface="Tahoma" panose="020B0604030504040204" pitchFamily="34" charset="0"/>
              </a:rPr>
              <a:t>#UKRC2016*; UKRO2016*</a:t>
            </a:r>
          </a:p>
          <a:p>
            <a:endParaRPr lang="en-GB" sz="1800" dirty="0" smtClean="0"/>
          </a:p>
          <a:p>
            <a:r>
              <a:rPr lang="en-GB" sz="1800" dirty="0" smtClean="0"/>
              <a:t>#</a:t>
            </a:r>
            <a:r>
              <a:rPr lang="en-GB" sz="1800" dirty="0" err="1" smtClean="0"/>
              <a:t>AHPprescribing</a:t>
            </a:r>
            <a:endParaRPr lang="en-GB" sz="1800" dirty="0" smtClean="0"/>
          </a:p>
          <a:p>
            <a:endParaRPr lang="en-GB" sz="1800" dirty="0" smtClean="0"/>
          </a:p>
          <a:p>
            <a:r>
              <a:rPr lang="en-GB" sz="1800" b="1" dirty="0" smtClean="0">
                <a:solidFill>
                  <a:srgbClr val="6DA463"/>
                </a:solidFill>
              </a:rPr>
              <a:t>#COAHP16*</a:t>
            </a:r>
          </a:p>
          <a:p>
            <a:endParaRPr lang="en-GB" sz="1800" dirty="0" smtClean="0"/>
          </a:p>
          <a:p>
            <a:r>
              <a:rPr lang="en-GB" sz="1800" dirty="0" smtClean="0"/>
              <a:t>#</a:t>
            </a:r>
            <a:r>
              <a:rPr lang="en-GB" sz="1800" dirty="0" err="1" smtClean="0"/>
              <a:t>AdvancedPractice</a:t>
            </a:r>
            <a:endParaRPr lang="en-GB" sz="1800" dirty="0" smtClean="0"/>
          </a:p>
          <a:p>
            <a:endParaRPr lang="en-GB" sz="2400" dirty="0">
              <a:latin typeface="Tahoma" panose="020B0604030504040204" pitchFamily="34" charset="0"/>
              <a:ea typeface="Tahoma" panose="020B0604030504040204" pitchFamily="34" charset="0"/>
              <a:cs typeface="Tahoma" panose="020B0604030504040204" pitchFamily="34" charset="0"/>
            </a:endParaRPr>
          </a:p>
          <a:p>
            <a:endParaRPr lang="en-GB" dirty="0"/>
          </a:p>
        </p:txBody>
      </p:sp>
    </p:spTree>
    <p:extLst>
      <p:ext uri="{BB962C8B-B14F-4D97-AF65-F5344CB8AC3E}">
        <p14:creationId xmlns:p14="http://schemas.microsoft.com/office/powerpoint/2010/main" val="11838175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4">
                                            <p:txEl>
                                              <p:pRg st="9" end="9"/>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4">
                                            <p:txEl>
                                              <p:pRg st="11" end="11"/>
                                            </p:txEl>
                                          </p:spTgt>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
                                            <p:txEl>
                                              <p:pRg st="13" end="13"/>
                                            </p:txEl>
                                          </p:spTgt>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4">
                                            <p:txEl>
                                              <p:pRg st="15" end="1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118" y="1268760"/>
            <a:ext cx="8438278" cy="120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504" y="2852936"/>
            <a:ext cx="8204778" cy="999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945" y="4293096"/>
            <a:ext cx="8441870" cy="1189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0491851"/>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Presentation2" id="{56E99604-B34A-AB45-82E2-A2F6C5EC15CC}" vid="{C3811B3D-AE0C-294C-BC2C-607328485A3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037ba92a-5764-4297-b5f7-6ea117412624">NAYYJSKVSPAS-2-427</_dlc_DocId>
    <_dlc_DocIdUrl xmlns="037ba92a-5764-4297-b5f7-6ea117412624">
      <Url>https://docs.uwe.ac.uk/ou/Communications/_layouts/15/DocIdRedir.aspx?ID=NAYYJSKVSPAS-2-427</Url>
      <Description>NAYYJSKVSPAS-2-427</Description>
    </_dlc_DocIdUrl>
    <Document_x0020_Type xmlns="3a4ab234-afbc-41ab-b2db-358d80304e46">Main Issue</Document_x0020_Typ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72FC3F4283AECA48BCBDDFCF4103160C" ma:contentTypeVersion="2" ma:contentTypeDescription="Create a new document." ma:contentTypeScope="" ma:versionID="71a29f68b18f52e7e0b329625759c092">
  <xsd:schema xmlns:xsd="http://www.w3.org/2001/XMLSchema" xmlns:xs="http://www.w3.org/2001/XMLSchema" xmlns:p="http://schemas.microsoft.com/office/2006/metadata/properties" xmlns:ns2="037ba92a-5764-4297-b5f7-6ea117412624" xmlns:ns3="3a4ab234-afbc-41ab-b2db-358d80304e46" targetNamespace="http://schemas.microsoft.com/office/2006/metadata/properties" ma:root="true" ma:fieldsID="a458c3587d291faf4ca1653387720a89" ns2:_="" ns3:_="">
    <xsd:import namespace="037ba92a-5764-4297-b5f7-6ea117412624"/>
    <xsd:import namespace="3a4ab234-afbc-41ab-b2db-358d80304e46"/>
    <xsd:element name="properties">
      <xsd:complexType>
        <xsd:sequence>
          <xsd:element name="documentManagement">
            <xsd:complexType>
              <xsd:all>
                <xsd:element ref="ns2:_dlc_DocId" minOccurs="0"/>
                <xsd:element ref="ns2:_dlc_DocIdUrl" minOccurs="0"/>
                <xsd:element ref="ns2:_dlc_DocIdPersistId" minOccurs="0"/>
                <xsd:element ref="ns3: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7ba92a-5764-4297-b5f7-6ea11741262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a4ab234-afbc-41ab-b2db-358d80304e46" elementFormDefault="qualified">
    <xsd:import namespace="http://schemas.microsoft.com/office/2006/documentManagement/types"/>
    <xsd:import namespace="http://schemas.microsoft.com/office/infopath/2007/PartnerControls"/>
    <xsd:element name="Document_x0020_Type" ma:index="11" nillable="true" ma:displayName="Document Type" ma:default="Main Issue" ma:description="Specify type of document to help with filtered views" ma:format="Dropdown" ma:internalName="Document_x0020_Type">
      <xsd:simpleType>
        <xsd:restriction base="dms:Choice">
          <xsd:enumeration value="Main Issue"/>
          <xsd:enumeration value="Supportin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035D7A-6099-44E6-AB0B-CC204C28CEEC}">
  <ds:schemaRefs>
    <ds:schemaRef ds:uri="http://schemas.microsoft.com/sharepoint/v3/contenttype/forms"/>
  </ds:schemaRefs>
</ds:datastoreItem>
</file>

<file path=customXml/itemProps2.xml><?xml version="1.0" encoding="utf-8"?>
<ds:datastoreItem xmlns:ds="http://schemas.openxmlformats.org/officeDocument/2006/customXml" ds:itemID="{7059130F-F603-4DD6-8102-11F808F012F8}">
  <ds:schemaRefs>
    <ds:schemaRef ds:uri="http://schemas.microsoft.com/sharepoint/events"/>
  </ds:schemaRefs>
</ds:datastoreItem>
</file>

<file path=customXml/itemProps3.xml><?xml version="1.0" encoding="utf-8"?>
<ds:datastoreItem xmlns:ds="http://schemas.openxmlformats.org/officeDocument/2006/customXml" ds:itemID="{9E627C3F-2CE8-4291-80C0-AAC5566775A3}">
  <ds:schemaRefs>
    <ds:schemaRef ds:uri="http://schemas.openxmlformats.org/package/2006/metadata/core-properties"/>
    <ds:schemaRef ds:uri="http://schemas.microsoft.com/office/2006/metadata/properties"/>
    <ds:schemaRef ds:uri="3a4ab234-afbc-41ab-b2db-358d80304e46"/>
    <ds:schemaRef ds:uri="http://schemas.microsoft.com/office/2006/documentManagement/types"/>
    <ds:schemaRef ds:uri="http://purl.org/dc/elements/1.1/"/>
    <ds:schemaRef ds:uri="http://purl.org/dc/terms/"/>
    <ds:schemaRef ds:uri="http://schemas.microsoft.com/office/infopath/2007/PartnerControls"/>
    <ds:schemaRef ds:uri="http://purl.org/dc/dcmitype/"/>
    <ds:schemaRef ds:uri="037ba92a-5764-4297-b5f7-6ea117412624"/>
    <ds:schemaRef ds:uri="http://www.w3.org/XML/1998/namespace"/>
  </ds:schemaRefs>
</ds:datastoreItem>
</file>

<file path=customXml/itemProps4.xml><?xml version="1.0" encoding="utf-8"?>
<ds:datastoreItem xmlns:ds="http://schemas.openxmlformats.org/officeDocument/2006/customXml" ds:itemID="{692279E1-3D54-4F2E-A91F-5AF83435A9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7ba92a-5764-4297-b5f7-6ea117412624"/>
    <ds:schemaRef ds:uri="3a4ab234-afbc-41ab-b2db-358d80304e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 new template SUNSHINE YELLOW with UWE logo bottom STANDARD</Template>
  <TotalTime>2367</TotalTime>
  <Words>852</Words>
  <Application>Microsoft Office PowerPoint</Application>
  <PresentationFormat>On-screen Show (4:3)</PresentationFormat>
  <Paragraphs>155</Paragraphs>
  <Slides>16</Slides>
  <Notes>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Janice St. John</cp:lastModifiedBy>
  <cp:revision>49</cp:revision>
  <cp:lastPrinted>2016-04-26T08:55:24Z</cp:lastPrinted>
  <dcterms:created xsi:type="dcterms:W3CDTF">2016-04-27T08:32:31Z</dcterms:created>
  <dcterms:modified xsi:type="dcterms:W3CDTF">2016-06-07T08:05:00Z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fadeaa97-fe9b-404c-9b8a-da71e5f2f1ad</vt:lpwstr>
  </property>
  <property fmtid="{D5CDD505-2E9C-101B-9397-08002B2CF9AE}" pid="3" name="ContentTypeId">
    <vt:lpwstr>0x01010072FC3F4283AECA48BCBDDFCF4103160C</vt:lpwstr>
  </property>
</Properties>
</file>