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7" r:id="rId2"/>
  </p:sldIdLst>
  <p:sldSz cx="30279975" cy="42808525"/>
  <p:notesSz cx="6858000" cy="9144000"/>
  <p:defaultTextStyle>
    <a:defPPr>
      <a:defRPr lang="en-GB"/>
    </a:defPPr>
    <a:lvl1pPr algn="l" rtl="0" eaLnBrk="0" fontAlgn="base" hangingPunct="0">
      <a:spcBef>
        <a:spcPct val="0"/>
      </a:spcBef>
      <a:spcAft>
        <a:spcPct val="0"/>
      </a:spcAft>
      <a:defRPr sz="4500" b="1" kern="1200">
        <a:solidFill>
          <a:schemeClr val="tx1"/>
        </a:solidFill>
        <a:latin typeface="Arial" charset="0"/>
        <a:ea typeface="+mn-ea"/>
        <a:cs typeface="+mn-cs"/>
      </a:defRPr>
    </a:lvl1pPr>
    <a:lvl2pPr marL="646662" algn="l" rtl="0" eaLnBrk="0" fontAlgn="base" hangingPunct="0">
      <a:spcBef>
        <a:spcPct val="0"/>
      </a:spcBef>
      <a:spcAft>
        <a:spcPct val="0"/>
      </a:spcAft>
      <a:defRPr sz="4500" b="1" kern="1200">
        <a:solidFill>
          <a:schemeClr val="tx1"/>
        </a:solidFill>
        <a:latin typeface="Arial" charset="0"/>
        <a:ea typeface="+mn-ea"/>
        <a:cs typeface="+mn-cs"/>
      </a:defRPr>
    </a:lvl2pPr>
    <a:lvl3pPr marL="1293324" algn="l" rtl="0" eaLnBrk="0" fontAlgn="base" hangingPunct="0">
      <a:spcBef>
        <a:spcPct val="0"/>
      </a:spcBef>
      <a:spcAft>
        <a:spcPct val="0"/>
      </a:spcAft>
      <a:defRPr sz="4500" b="1" kern="1200">
        <a:solidFill>
          <a:schemeClr val="tx1"/>
        </a:solidFill>
        <a:latin typeface="Arial" charset="0"/>
        <a:ea typeface="+mn-ea"/>
        <a:cs typeface="+mn-cs"/>
      </a:defRPr>
    </a:lvl3pPr>
    <a:lvl4pPr marL="1939987" algn="l" rtl="0" eaLnBrk="0" fontAlgn="base" hangingPunct="0">
      <a:spcBef>
        <a:spcPct val="0"/>
      </a:spcBef>
      <a:spcAft>
        <a:spcPct val="0"/>
      </a:spcAft>
      <a:defRPr sz="4500" b="1" kern="1200">
        <a:solidFill>
          <a:schemeClr val="tx1"/>
        </a:solidFill>
        <a:latin typeface="Arial" charset="0"/>
        <a:ea typeface="+mn-ea"/>
        <a:cs typeface="+mn-cs"/>
      </a:defRPr>
    </a:lvl4pPr>
    <a:lvl5pPr marL="2586649" algn="l" rtl="0" eaLnBrk="0" fontAlgn="base" hangingPunct="0">
      <a:spcBef>
        <a:spcPct val="0"/>
      </a:spcBef>
      <a:spcAft>
        <a:spcPct val="0"/>
      </a:spcAft>
      <a:defRPr sz="4500" b="1" kern="1200">
        <a:solidFill>
          <a:schemeClr val="tx1"/>
        </a:solidFill>
        <a:latin typeface="Arial" charset="0"/>
        <a:ea typeface="+mn-ea"/>
        <a:cs typeface="+mn-cs"/>
      </a:defRPr>
    </a:lvl5pPr>
    <a:lvl6pPr marL="3233311" algn="l" defTabSz="1293324" rtl="0" eaLnBrk="1" latinLnBrk="0" hangingPunct="1">
      <a:defRPr sz="4500" b="1" kern="1200">
        <a:solidFill>
          <a:schemeClr val="tx1"/>
        </a:solidFill>
        <a:latin typeface="Arial" charset="0"/>
        <a:ea typeface="+mn-ea"/>
        <a:cs typeface="+mn-cs"/>
      </a:defRPr>
    </a:lvl6pPr>
    <a:lvl7pPr marL="3879973" algn="l" defTabSz="1293324" rtl="0" eaLnBrk="1" latinLnBrk="0" hangingPunct="1">
      <a:defRPr sz="4500" b="1" kern="1200">
        <a:solidFill>
          <a:schemeClr val="tx1"/>
        </a:solidFill>
        <a:latin typeface="Arial" charset="0"/>
        <a:ea typeface="+mn-ea"/>
        <a:cs typeface="+mn-cs"/>
      </a:defRPr>
    </a:lvl7pPr>
    <a:lvl8pPr marL="4526635" algn="l" defTabSz="1293324" rtl="0" eaLnBrk="1" latinLnBrk="0" hangingPunct="1">
      <a:defRPr sz="4500" b="1" kern="1200">
        <a:solidFill>
          <a:schemeClr val="tx1"/>
        </a:solidFill>
        <a:latin typeface="Arial" charset="0"/>
        <a:ea typeface="+mn-ea"/>
        <a:cs typeface="+mn-cs"/>
      </a:defRPr>
    </a:lvl8pPr>
    <a:lvl9pPr marL="5173298" algn="l" defTabSz="1293324" rtl="0" eaLnBrk="1" latinLnBrk="0" hangingPunct="1">
      <a:defRPr sz="45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76" autoAdjust="0"/>
    <p:restoredTop sz="90929"/>
  </p:normalViewPr>
  <p:slideViewPr>
    <p:cSldViewPr showGuides="1">
      <p:cViewPr>
        <p:scale>
          <a:sx n="25" d="100"/>
          <a:sy n="25" d="100"/>
        </p:scale>
        <p:origin x="-3018" y="2040"/>
      </p:cViewPr>
      <p:guideLst>
        <p:guide orient="horz" pos="13482"/>
        <p:guide pos="95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swoosh gry.jpg"/>
          <p:cNvPicPr>
            <a:picLocks noChangeAspect="1"/>
          </p:cNvPicPr>
          <p:nvPr userDrawn="1"/>
        </p:nvPicPr>
        <p:blipFill>
          <a:blip r:embed="rId3" cstate="print"/>
          <a:srcRect l="1312" r="1268"/>
          <a:stretch>
            <a:fillRect/>
          </a:stretch>
        </p:blipFill>
        <p:spPr>
          <a:xfrm>
            <a:off x="1" y="38025390"/>
            <a:ext cx="30279975" cy="4783136"/>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950396" rtl="0" eaLnBrk="0" fontAlgn="base" hangingPunct="0">
        <a:spcBef>
          <a:spcPct val="0"/>
        </a:spcBef>
        <a:spcAft>
          <a:spcPct val="0"/>
        </a:spcAft>
        <a:defRPr sz="14200">
          <a:solidFill>
            <a:schemeClr val="tx2"/>
          </a:solidFill>
          <a:latin typeface="+mj-lt"/>
          <a:ea typeface="+mj-ea"/>
          <a:cs typeface="+mj-cs"/>
        </a:defRPr>
      </a:lvl1pPr>
      <a:lvl2pPr algn="ctr" defTabSz="2950396" rtl="0" eaLnBrk="0" fontAlgn="base" hangingPunct="0">
        <a:spcBef>
          <a:spcPct val="0"/>
        </a:spcBef>
        <a:spcAft>
          <a:spcPct val="0"/>
        </a:spcAft>
        <a:defRPr sz="14200">
          <a:solidFill>
            <a:schemeClr val="tx2"/>
          </a:solidFill>
          <a:latin typeface="Times" charset="0"/>
        </a:defRPr>
      </a:lvl2pPr>
      <a:lvl3pPr algn="ctr" defTabSz="2950396" rtl="0" eaLnBrk="0" fontAlgn="base" hangingPunct="0">
        <a:spcBef>
          <a:spcPct val="0"/>
        </a:spcBef>
        <a:spcAft>
          <a:spcPct val="0"/>
        </a:spcAft>
        <a:defRPr sz="14200">
          <a:solidFill>
            <a:schemeClr val="tx2"/>
          </a:solidFill>
          <a:latin typeface="Times" charset="0"/>
        </a:defRPr>
      </a:lvl3pPr>
      <a:lvl4pPr algn="ctr" defTabSz="2950396" rtl="0" eaLnBrk="0" fontAlgn="base" hangingPunct="0">
        <a:spcBef>
          <a:spcPct val="0"/>
        </a:spcBef>
        <a:spcAft>
          <a:spcPct val="0"/>
        </a:spcAft>
        <a:defRPr sz="14200">
          <a:solidFill>
            <a:schemeClr val="tx2"/>
          </a:solidFill>
          <a:latin typeface="Times" charset="0"/>
        </a:defRPr>
      </a:lvl4pPr>
      <a:lvl5pPr algn="ctr" defTabSz="2950396" rtl="0" eaLnBrk="0" fontAlgn="base" hangingPunct="0">
        <a:spcBef>
          <a:spcPct val="0"/>
        </a:spcBef>
        <a:spcAft>
          <a:spcPct val="0"/>
        </a:spcAft>
        <a:defRPr sz="14200">
          <a:solidFill>
            <a:schemeClr val="tx2"/>
          </a:solidFill>
          <a:latin typeface="Times" charset="0"/>
        </a:defRPr>
      </a:lvl5pPr>
      <a:lvl6pPr marL="646662" algn="ctr" defTabSz="2950396" rtl="0" fontAlgn="base">
        <a:spcBef>
          <a:spcPct val="0"/>
        </a:spcBef>
        <a:spcAft>
          <a:spcPct val="0"/>
        </a:spcAft>
        <a:defRPr sz="14200">
          <a:solidFill>
            <a:schemeClr val="tx2"/>
          </a:solidFill>
          <a:latin typeface="Times" charset="0"/>
        </a:defRPr>
      </a:lvl6pPr>
      <a:lvl7pPr marL="1293324" algn="ctr" defTabSz="2950396" rtl="0" fontAlgn="base">
        <a:spcBef>
          <a:spcPct val="0"/>
        </a:spcBef>
        <a:spcAft>
          <a:spcPct val="0"/>
        </a:spcAft>
        <a:defRPr sz="14200">
          <a:solidFill>
            <a:schemeClr val="tx2"/>
          </a:solidFill>
          <a:latin typeface="Times" charset="0"/>
        </a:defRPr>
      </a:lvl7pPr>
      <a:lvl8pPr marL="1939987" algn="ctr" defTabSz="2950396" rtl="0" fontAlgn="base">
        <a:spcBef>
          <a:spcPct val="0"/>
        </a:spcBef>
        <a:spcAft>
          <a:spcPct val="0"/>
        </a:spcAft>
        <a:defRPr sz="14200">
          <a:solidFill>
            <a:schemeClr val="tx2"/>
          </a:solidFill>
          <a:latin typeface="Times" charset="0"/>
        </a:defRPr>
      </a:lvl8pPr>
      <a:lvl9pPr marL="2586649" algn="ctr" defTabSz="2950396" rtl="0" fontAlgn="base">
        <a:spcBef>
          <a:spcPct val="0"/>
        </a:spcBef>
        <a:spcAft>
          <a:spcPct val="0"/>
        </a:spcAft>
        <a:defRPr sz="14200">
          <a:solidFill>
            <a:schemeClr val="tx2"/>
          </a:solidFill>
          <a:latin typeface="Times" charset="0"/>
        </a:defRPr>
      </a:lvl9pPr>
    </p:titleStyle>
    <p:bodyStyle>
      <a:lvl1pPr marL="1106961" indent="-1106961" algn="l" defTabSz="2950396" rtl="0" eaLnBrk="0" fontAlgn="base" hangingPunct="0">
        <a:spcBef>
          <a:spcPct val="20000"/>
        </a:spcBef>
        <a:spcAft>
          <a:spcPct val="0"/>
        </a:spcAft>
        <a:buChar char="•"/>
        <a:defRPr sz="10400">
          <a:solidFill>
            <a:schemeClr val="tx1"/>
          </a:solidFill>
          <a:latin typeface="+mn-lt"/>
          <a:ea typeface="+mn-ea"/>
          <a:cs typeface="+mn-cs"/>
        </a:defRPr>
      </a:lvl1pPr>
      <a:lvl2pPr marL="2398039" indent="-922842" algn="l" defTabSz="2950396" rtl="0" eaLnBrk="0" fontAlgn="base" hangingPunct="0">
        <a:spcBef>
          <a:spcPct val="20000"/>
        </a:spcBef>
        <a:spcAft>
          <a:spcPct val="0"/>
        </a:spcAft>
        <a:buChar char="–"/>
        <a:defRPr sz="9000">
          <a:solidFill>
            <a:schemeClr val="tx1"/>
          </a:solidFill>
          <a:latin typeface="+mn-lt"/>
        </a:defRPr>
      </a:lvl2pPr>
      <a:lvl3pPr marL="3689119" indent="-738722" algn="l" defTabSz="2950396" rtl="0" eaLnBrk="0" fontAlgn="base" hangingPunct="0">
        <a:spcBef>
          <a:spcPct val="20000"/>
        </a:spcBef>
        <a:spcAft>
          <a:spcPct val="0"/>
        </a:spcAft>
        <a:buChar char="•"/>
        <a:defRPr sz="7700">
          <a:solidFill>
            <a:schemeClr val="tx1"/>
          </a:solidFill>
          <a:latin typeface="+mn-lt"/>
        </a:defRPr>
      </a:lvl3pPr>
      <a:lvl4pPr marL="5164316" indent="-738722" algn="l" defTabSz="2950396" rtl="0" eaLnBrk="0" fontAlgn="base" hangingPunct="0">
        <a:spcBef>
          <a:spcPct val="20000"/>
        </a:spcBef>
        <a:spcAft>
          <a:spcPct val="0"/>
        </a:spcAft>
        <a:buChar char="–"/>
        <a:defRPr sz="6500">
          <a:solidFill>
            <a:schemeClr val="tx1"/>
          </a:solidFill>
          <a:latin typeface="+mn-lt"/>
        </a:defRPr>
      </a:lvl4pPr>
      <a:lvl5pPr marL="6639515" indent="-736476" algn="l" defTabSz="2950396" rtl="0" eaLnBrk="0" fontAlgn="base" hangingPunct="0">
        <a:spcBef>
          <a:spcPct val="20000"/>
        </a:spcBef>
        <a:spcAft>
          <a:spcPct val="0"/>
        </a:spcAft>
        <a:buChar char="»"/>
        <a:defRPr sz="6500">
          <a:solidFill>
            <a:schemeClr val="tx1"/>
          </a:solidFill>
          <a:latin typeface="+mn-lt"/>
        </a:defRPr>
      </a:lvl5pPr>
      <a:lvl6pPr marL="7286177" indent="-736476" algn="l" defTabSz="2950396" rtl="0" fontAlgn="base">
        <a:spcBef>
          <a:spcPct val="20000"/>
        </a:spcBef>
        <a:spcAft>
          <a:spcPct val="0"/>
        </a:spcAft>
        <a:buChar char="»"/>
        <a:defRPr sz="6500">
          <a:solidFill>
            <a:schemeClr val="tx1"/>
          </a:solidFill>
          <a:latin typeface="+mn-lt"/>
        </a:defRPr>
      </a:lvl6pPr>
      <a:lvl7pPr marL="7932839" indent="-736476" algn="l" defTabSz="2950396" rtl="0" fontAlgn="base">
        <a:spcBef>
          <a:spcPct val="20000"/>
        </a:spcBef>
        <a:spcAft>
          <a:spcPct val="0"/>
        </a:spcAft>
        <a:buChar char="»"/>
        <a:defRPr sz="6500">
          <a:solidFill>
            <a:schemeClr val="tx1"/>
          </a:solidFill>
          <a:latin typeface="+mn-lt"/>
        </a:defRPr>
      </a:lvl7pPr>
      <a:lvl8pPr marL="8579502" indent="-736476" algn="l" defTabSz="2950396" rtl="0" fontAlgn="base">
        <a:spcBef>
          <a:spcPct val="20000"/>
        </a:spcBef>
        <a:spcAft>
          <a:spcPct val="0"/>
        </a:spcAft>
        <a:buChar char="»"/>
        <a:defRPr sz="6500">
          <a:solidFill>
            <a:schemeClr val="tx1"/>
          </a:solidFill>
          <a:latin typeface="+mn-lt"/>
        </a:defRPr>
      </a:lvl8pPr>
      <a:lvl9pPr marL="9226164" indent="-736476" algn="l" defTabSz="2950396" rtl="0" fontAlgn="base">
        <a:spcBef>
          <a:spcPct val="20000"/>
        </a:spcBef>
        <a:spcAft>
          <a:spcPct val="0"/>
        </a:spcAft>
        <a:buChar char="»"/>
        <a:defRPr sz="6500">
          <a:solidFill>
            <a:schemeClr val="tx1"/>
          </a:solidFill>
          <a:latin typeface="+mn-lt"/>
        </a:defRPr>
      </a:lvl9pPr>
    </p:bodyStyle>
    <p:otherStyle>
      <a:defPPr>
        <a:defRPr lang="en-US"/>
      </a:defPPr>
      <a:lvl1pPr marL="0" algn="l" defTabSz="1293324" rtl="0" eaLnBrk="1" latinLnBrk="0" hangingPunct="1">
        <a:defRPr sz="2500" kern="1200">
          <a:solidFill>
            <a:schemeClr val="tx1"/>
          </a:solidFill>
          <a:latin typeface="+mn-lt"/>
          <a:ea typeface="+mn-ea"/>
          <a:cs typeface="+mn-cs"/>
        </a:defRPr>
      </a:lvl1pPr>
      <a:lvl2pPr marL="646662" algn="l" defTabSz="1293324" rtl="0" eaLnBrk="1" latinLnBrk="0" hangingPunct="1">
        <a:defRPr sz="2500" kern="1200">
          <a:solidFill>
            <a:schemeClr val="tx1"/>
          </a:solidFill>
          <a:latin typeface="+mn-lt"/>
          <a:ea typeface="+mn-ea"/>
          <a:cs typeface="+mn-cs"/>
        </a:defRPr>
      </a:lvl2pPr>
      <a:lvl3pPr marL="1293324" algn="l" defTabSz="1293324" rtl="0" eaLnBrk="1" latinLnBrk="0" hangingPunct="1">
        <a:defRPr sz="2500" kern="1200">
          <a:solidFill>
            <a:schemeClr val="tx1"/>
          </a:solidFill>
          <a:latin typeface="+mn-lt"/>
          <a:ea typeface="+mn-ea"/>
          <a:cs typeface="+mn-cs"/>
        </a:defRPr>
      </a:lvl3pPr>
      <a:lvl4pPr marL="1939987" algn="l" defTabSz="1293324" rtl="0" eaLnBrk="1" latinLnBrk="0" hangingPunct="1">
        <a:defRPr sz="2500" kern="1200">
          <a:solidFill>
            <a:schemeClr val="tx1"/>
          </a:solidFill>
          <a:latin typeface="+mn-lt"/>
          <a:ea typeface="+mn-ea"/>
          <a:cs typeface="+mn-cs"/>
        </a:defRPr>
      </a:lvl4pPr>
      <a:lvl5pPr marL="2586649" algn="l" defTabSz="1293324" rtl="0" eaLnBrk="1" latinLnBrk="0" hangingPunct="1">
        <a:defRPr sz="2500" kern="1200">
          <a:solidFill>
            <a:schemeClr val="tx1"/>
          </a:solidFill>
          <a:latin typeface="+mn-lt"/>
          <a:ea typeface="+mn-ea"/>
          <a:cs typeface="+mn-cs"/>
        </a:defRPr>
      </a:lvl5pPr>
      <a:lvl6pPr marL="3233311" algn="l" defTabSz="1293324" rtl="0" eaLnBrk="1" latinLnBrk="0" hangingPunct="1">
        <a:defRPr sz="2500" kern="1200">
          <a:solidFill>
            <a:schemeClr val="tx1"/>
          </a:solidFill>
          <a:latin typeface="+mn-lt"/>
          <a:ea typeface="+mn-ea"/>
          <a:cs typeface="+mn-cs"/>
        </a:defRPr>
      </a:lvl6pPr>
      <a:lvl7pPr marL="3879973" algn="l" defTabSz="1293324" rtl="0" eaLnBrk="1" latinLnBrk="0" hangingPunct="1">
        <a:defRPr sz="2500" kern="1200">
          <a:solidFill>
            <a:schemeClr val="tx1"/>
          </a:solidFill>
          <a:latin typeface="+mn-lt"/>
          <a:ea typeface="+mn-ea"/>
          <a:cs typeface="+mn-cs"/>
        </a:defRPr>
      </a:lvl7pPr>
      <a:lvl8pPr marL="4526635" algn="l" defTabSz="1293324" rtl="0" eaLnBrk="1" latinLnBrk="0" hangingPunct="1">
        <a:defRPr sz="2500" kern="1200">
          <a:solidFill>
            <a:schemeClr val="tx1"/>
          </a:solidFill>
          <a:latin typeface="+mn-lt"/>
          <a:ea typeface="+mn-ea"/>
          <a:cs typeface="+mn-cs"/>
        </a:defRPr>
      </a:lvl8pPr>
      <a:lvl9pPr marL="5173298" algn="l" defTabSz="1293324"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94571" y="1962102"/>
            <a:ext cx="17932400" cy="3683747"/>
          </a:xfrm>
          <a:prstGeom prst="rect">
            <a:avLst/>
          </a:prstGeom>
        </p:spPr>
        <p:txBody>
          <a:bodyPr/>
          <a:lstStyle>
            <a:lvl1pPr algn="ctr" defTabSz="2950396" rtl="0" eaLnBrk="0" fontAlgn="base" hangingPunct="0">
              <a:spcBef>
                <a:spcPct val="0"/>
              </a:spcBef>
              <a:spcAft>
                <a:spcPct val="0"/>
              </a:spcAft>
              <a:defRPr sz="14200">
                <a:solidFill>
                  <a:schemeClr val="tx2"/>
                </a:solidFill>
                <a:latin typeface="+mj-lt"/>
                <a:ea typeface="+mj-ea"/>
                <a:cs typeface="+mj-cs"/>
              </a:defRPr>
            </a:lvl1pPr>
            <a:lvl2pPr algn="ctr" defTabSz="2950396" rtl="0" eaLnBrk="0" fontAlgn="base" hangingPunct="0">
              <a:spcBef>
                <a:spcPct val="0"/>
              </a:spcBef>
              <a:spcAft>
                <a:spcPct val="0"/>
              </a:spcAft>
              <a:defRPr sz="14200">
                <a:solidFill>
                  <a:schemeClr val="tx2"/>
                </a:solidFill>
                <a:latin typeface="Times" charset="0"/>
              </a:defRPr>
            </a:lvl2pPr>
            <a:lvl3pPr algn="ctr" defTabSz="2950396" rtl="0" eaLnBrk="0" fontAlgn="base" hangingPunct="0">
              <a:spcBef>
                <a:spcPct val="0"/>
              </a:spcBef>
              <a:spcAft>
                <a:spcPct val="0"/>
              </a:spcAft>
              <a:defRPr sz="14200">
                <a:solidFill>
                  <a:schemeClr val="tx2"/>
                </a:solidFill>
                <a:latin typeface="Times" charset="0"/>
              </a:defRPr>
            </a:lvl3pPr>
            <a:lvl4pPr algn="ctr" defTabSz="2950396" rtl="0" eaLnBrk="0" fontAlgn="base" hangingPunct="0">
              <a:spcBef>
                <a:spcPct val="0"/>
              </a:spcBef>
              <a:spcAft>
                <a:spcPct val="0"/>
              </a:spcAft>
              <a:defRPr sz="14200">
                <a:solidFill>
                  <a:schemeClr val="tx2"/>
                </a:solidFill>
                <a:latin typeface="Times" charset="0"/>
              </a:defRPr>
            </a:lvl4pPr>
            <a:lvl5pPr algn="ctr" defTabSz="2950396" rtl="0" eaLnBrk="0" fontAlgn="base" hangingPunct="0">
              <a:spcBef>
                <a:spcPct val="0"/>
              </a:spcBef>
              <a:spcAft>
                <a:spcPct val="0"/>
              </a:spcAft>
              <a:defRPr sz="14200">
                <a:solidFill>
                  <a:schemeClr val="tx2"/>
                </a:solidFill>
                <a:latin typeface="Times" charset="0"/>
              </a:defRPr>
            </a:lvl5pPr>
            <a:lvl6pPr marL="646662" algn="ctr" defTabSz="2950396" rtl="0" fontAlgn="base">
              <a:spcBef>
                <a:spcPct val="0"/>
              </a:spcBef>
              <a:spcAft>
                <a:spcPct val="0"/>
              </a:spcAft>
              <a:defRPr sz="14200">
                <a:solidFill>
                  <a:schemeClr val="tx2"/>
                </a:solidFill>
                <a:latin typeface="Times" charset="0"/>
              </a:defRPr>
            </a:lvl6pPr>
            <a:lvl7pPr marL="1293324" algn="ctr" defTabSz="2950396" rtl="0" fontAlgn="base">
              <a:spcBef>
                <a:spcPct val="0"/>
              </a:spcBef>
              <a:spcAft>
                <a:spcPct val="0"/>
              </a:spcAft>
              <a:defRPr sz="14200">
                <a:solidFill>
                  <a:schemeClr val="tx2"/>
                </a:solidFill>
                <a:latin typeface="Times" charset="0"/>
              </a:defRPr>
            </a:lvl7pPr>
            <a:lvl8pPr marL="1939987" algn="ctr" defTabSz="2950396" rtl="0" fontAlgn="base">
              <a:spcBef>
                <a:spcPct val="0"/>
              </a:spcBef>
              <a:spcAft>
                <a:spcPct val="0"/>
              </a:spcAft>
              <a:defRPr sz="14200">
                <a:solidFill>
                  <a:schemeClr val="tx2"/>
                </a:solidFill>
                <a:latin typeface="Times" charset="0"/>
              </a:defRPr>
            </a:lvl8pPr>
            <a:lvl9pPr marL="2586649" algn="ctr" defTabSz="2950396" rtl="0" fontAlgn="base">
              <a:spcBef>
                <a:spcPct val="0"/>
              </a:spcBef>
              <a:spcAft>
                <a:spcPct val="0"/>
              </a:spcAft>
              <a:defRPr sz="14200">
                <a:solidFill>
                  <a:schemeClr val="tx2"/>
                </a:solidFill>
                <a:latin typeface="Times" charset="0"/>
              </a:defRPr>
            </a:lvl9pPr>
          </a:lstStyle>
          <a:p>
            <a:pPr eaLnBrk="1" hangingPunct="1"/>
            <a:r>
              <a:rPr lang="en-GB" sz="8000" b="1" dirty="0" smtClean="0">
                <a:solidFill>
                  <a:srgbClr val="FF0000"/>
                </a:solidFill>
                <a:latin typeface="Arial"/>
                <a:cs typeface="Arial"/>
              </a:rPr>
              <a:t>Improving Hospital Food: evaluating the impact of the Soil Association Food for Life programme</a:t>
            </a:r>
            <a:endParaRPr lang="en-GB" altLang="en-US" sz="8000" dirty="0">
              <a:solidFill>
                <a:srgbClr val="FF0000"/>
              </a:solidFill>
              <a:latin typeface="Arial"/>
              <a:cs typeface="Arial"/>
            </a:endParaRPr>
          </a:p>
        </p:txBody>
      </p:sp>
      <p:sp>
        <p:nvSpPr>
          <p:cNvPr id="3" name="Subtitle 2"/>
          <p:cNvSpPr txBox="1">
            <a:spLocks/>
          </p:cNvSpPr>
          <p:nvPr/>
        </p:nvSpPr>
        <p:spPr>
          <a:xfrm>
            <a:off x="2394571" y="6138566"/>
            <a:ext cx="18364448" cy="1542666"/>
          </a:xfrm>
          <a:prstGeom prst="rect">
            <a:avLst/>
          </a:prstGeom>
        </p:spPr>
        <p:txBody>
          <a:bodyPr/>
          <a:lstStyle>
            <a:lvl1pPr marL="1106961" indent="-1106961" algn="l" defTabSz="2950396" rtl="0" eaLnBrk="0" fontAlgn="base" hangingPunct="0">
              <a:spcBef>
                <a:spcPct val="20000"/>
              </a:spcBef>
              <a:spcAft>
                <a:spcPct val="0"/>
              </a:spcAft>
              <a:buChar char="•"/>
              <a:defRPr sz="10400">
                <a:solidFill>
                  <a:schemeClr val="tx1"/>
                </a:solidFill>
                <a:latin typeface="+mn-lt"/>
                <a:ea typeface="+mn-ea"/>
                <a:cs typeface="+mn-cs"/>
              </a:defRPr>
            </a:lvl1pPr>
            <a:lvl2pPr marL="2398039" indent="-922842" algn="l" defTabSz="2950396" rtl="0" eaLnBrk="0" fontAlgn="base" hangingPunct="0">
              <a:spcBef>
                <a:spcPct val="20000"/>
              </a:spcBef>
              <a:spcAft>
                <a:spcPct val="0"/>
              </a:spcAft>
              <a:buChar char="–"/>
              <a:defRPr sz="9000">
                <a:solidFill>
                  <a:schemeClr val="tx1"/>
                </a:solidFill>
                <a:latin typeface="+mn-lt"/>
              </a:defRPr>
            </a:lvl2pPr>
            <a:lvl3pPr marL="3689119" indent="-738722" algn="l" defTabSz="2950396" rtl="0" eaLnBrk="0" fontAlgn="base" hangingPunct="0">
              <a:spcBef>
                <a:spcPct val="20000"/>
              </a:spcBef>
              <a:spcAft>
                <a:spcPct val="0"/>
              </a:spcAft>
              <a:buChar char="•"/>
              <a:defRPr sz="7700">
                <a:solidFill>
                  <a:schemeClr val="tx1"/>
                </a:solidFill>
                <a:latin typeface="+mn-lt"/>
              </a:defRPr>
            </a:lvl3pPr>
            <a:lvl4pPr marL="5164316" indent="-738722" algn="l" defTabSz="2950396" rtl="0" eaLnBrk="0" fontAlgn="base" hangingPunct="0">
              <a:spcBef>
                <a:spcPct val="20000"/>
              </a:spcBef>
              <a:spcAft>
                <a:spcPct val="0"/>
              </a:spcAft>
              <a:buChar char="–"/>
              <a:defRPr sz="6500">
                <a:solidFill>
                  <a:schemeClr val="tx1"/>
                </a:solidFill>
                <a:latin typeface="+mn-lt"/>
              </a:defRPr>
            </a:lvl4pPr>
            <a:lvl5pPr marL="6639515" indent="-736476" algn="l" defTabSz="2950396" rtl="0" eaLnBrk="0" fontAlgn="base" hangingPunct="0">
              <a:spcBef>
                <a:spcPct val="20000"/>
              </a:spcBef>
              <a:spcAft>
                <a:spcPct val="0"/>
              </a:spcAft>
              <a:buChar char="»"/>
              <a:defRPr sz="6500">
                <a:solidFill>
                  <a:schemeClr val="tx1"/>
                </a:solidFill>
                <a:latin typeface="+mn-lt"/>
              </a:defRPr>
            </a:lvl5pPr>
            <a:lvl6pPr marL="7286177" indent="-736476" algn="l" defTabSz="2950396" rtl="0" fontAlgn="base">
              <a:spcBef>
                <a:spcPct val="20000"/>
              </a:spcBef>
              <a:spcAft>
                <a:spcPct val="0"/>
              </a:spcAft>
              <a:buChar char="»"/>
              <a:defRPr sz="6500">
                <a:solidFill>
                  <a:schemeClr val="tx1"/>
                </a:solidFill>
                <a:latin typeface="+mn-lt"/>
              </a:defRPr>
            </a:lvl6pPr>
            <a:lvl7pPr marL="7932839" indent="-736476" algn="l" defTabSz="2950396" rtl="0" fontAlgn="base">
              <a:spcBef>
                <a:spcPct val="20000"/>
              </a:spcBef>
              <a:spcAft>
                <a:spcPct val="0"/>
              </a:spcAft>
              <a:buChar char="»"/>
              <a:defRPr sz="6500">
                <a:solidFill>
                  <a:schemeClr val="tx1"/>
                </a:solidFill>
                <a:latin typeface="+mn-lt"/>
              </a:defRPr>
            </a:lvl7pPr>
            <a:lvl8pPr marL="8579502" indent="-736476" algn="l" defTabSz="2950396" rtl="0" fontAlgn="base">
              <a:spcBef>
                <a:spcPct val="20000"/>
              </a:spcBef>
              <a:spcAft>
                <a:spcPct val="0"/>
              </a:spcAft>
              <a:buChar char="»"/>
              <a:defRPr sz="6500">
                <a:solidFill>
                  <a:schemeClr val="tx1"/>
                </a:solidFill>
                <a:latin typeface="+mn-lt"/>
              </a:defRPr>
            </a:lvl8pPr>
            <a:lvl9pPr marL="9226164" indent="-736476" algn="l" defTabSz="2950396" rtl="0" fontAlgn="base">
              <a:spcBef>
                <a:spcPct val="20000"/>
              </a:spcBef>
              <a:spcAft>
                <a:spcPct val="0"/>
              </a:spcAft>
              <a:buChar char="»"/>
              <a:defRPr sz="6500">
                <a:solidFill>
                  <a:schemeClr val="tx1"/>
                </a:solidFill>
                <a:latin typeface="+mn-lt"/>
              </a:defRPr>
            </a:lvl9pPr>
          </a:lstStyle>
          <a:p>
            <a:pPr marL="0" indent="0" eaLnBrk="1" hangingPunct="1">
              <a:buNone/>
            </a:pPr>
            <a:r>
              <a:rPr lang="en-GB" sz="5400" b="1" dirty="0" smtClean="0">
                <a:latin typeface="Arial"/>
                <a:cs typeface="Arial"/>
              </a:rPr>
              <a:t>Selena Gray, Robin Means, Judy Orme, Hannah Pitt, Matthew Jones, Debra Salmon, University of the West of England, Bristol, UK </a:t>
            </a:r>
            <a:endParaRPr lang="en-GB" altLang="en-US" sz="5400" b="1" dirty="0">
              <a:latin typeface="Arial"/>
              <a:cs typeface="Arial"/>
            </a:endParaRPr>
          </a:p>
        </p:txBody>
      </p:sp>
      <p:sp>
        <p:nvSpPr>
          <p:cNvPr id="4" name="TextBox 3"/>
          <p:cNvSpPr txBox="1"/>
          <p:nvPr/>
        </p:nvSpPr>
        <p:spPr>
          <a:xfrm>
            <a:off x="2394570" y="10050800"/>
            <a:ext cx="26086483" cy="5016758"/>
          </a:xfrm>
          <a:prstGeom prst="rect">
            <a:avLst/>
          </a:prstGeom>
          <a:noFill/>
        </p:spPr>
        <p:txBody>
          <a:bodyPr wrap="square" rtlCol="0">
            <a:spAutoFit/>
          </a:bodyPr>
          <a:lstStyle/>
          <a:p>
            <a:r>
              <a:rPr lang="en-GB" sz="4000" b="0" dirty="0" smtClean="0"/>
              <a:t>Food </a:t>
            </a:r>
            <a:r>
              <a:rPr lang="en-GB" sz="4000" b="0" dirty="0"/>
              <a:t>for Life </a:t>
            </a:r>
            <a:r>
              <a:rPr lang="en-GB" sz="4000" b="0" dirty="0" smtClean="0"/>
              <a:t>(FFL) is an initiative </a:t>
            </a:r>
            <a:r>
              <a:rPr lang="en-GB" sz="4000" b="0" dirty="0"/>
              <a:t>which aims to encourage a healthy, sustainable food culture in </a:t>
            </a:r>
            <a:r>
              <a:rPr lang="en-GB" sz="4000" b="0" dirty="0" smtClean="0"/>
              <a:t>communities, and is led by the Soil Association (SA), a UK charity. Thanks to a Big Lottery Fund grant, FFL have been able to develop the programme within hospitals. The Soil Association (SA) also runs the Food </a:t>
            </a:r>
            <a:r>
              <a:rPr lang="en-GB" sz="4000" b="0" smtClean="0"/>
              <a:t>for Life Catering </a:t>
            </a:r>
            <a:r>
              <a:rPr lang="en-GB" sz="4000" b="0" dirty="0"/>
              <a:t>Mark scheme that provides an independent endorsement that food providers are taking steps to improve the food they serve, using fresh ingredients which are free from undesirable additives and trans fats, are better for animal welfare, and comply with national nutrition standards</a:t>
            </a:r>
            <a:r>
              <a:rPr lang="en-GB" sz="4000" b="0" dirty="0" smtClean="0"/>
              <a:t>.</a:t>
            </a:r>
            <a:r>
              <a:rPr lang="en-GB" sz="4000" b="0" dirty="0"/>
              <a:t> </a:t>
            </a:r>
            <a:r>
              <a:rPr lang="en-GB" sz="4000" b="0" dirty="0" smtClean="0"/>
              <a:t>FFL </a:t>
            </a:r>
            <a:r>
              <a:rPr lang="en-GB" sz="4000" b="0" dirty="0"/>
              <a:t>work in schools has already </a:t>
            </a:r>
            <a:r>
              <a:rPr lang="en-GB" sz="4000" b="0" dirty="0" smtClean="0"/>
              <a:t>shown </a:t>
            </a:r>
            <a:r>
              <a:rPr lang="en-GB" sz="4000" b="0" dirty="0"/>
              <a:t>a significant impact </a:t>
            </a:r>
            <a:r>
              <a:rPr lang="en-GB" sz="4000" b="0" dirty="0" smtClean="0"/>
              <a:t>and FFL has </a:t>
            </a:r>
            <a:r>
              <a:rPr lang="en-GB" sz="4000" b="0" dirty="0"/>
              <a:t>now been extended to </a:t>
            </a:r>
            <a:r>
              <a:rPr lang="en-GB" sz="4000" b="0" dirty="0" smtClean="0"/>
              <a:t>hospitals</a:t>
            </a:r>
            <a:r>
              <a:rPr lang="en-GB" sz="4000" b="0" dirty="0"/>
              <a:t>, care homes, universities and early years </a:t>
            </a:r>
            <a:r>
              <a:rPr lang="en-GB" sz="4000" b="0" dirty="0" smtClean="0"/>
              <a:t>settings</a:t>
            </a:r>
            <a:r>
              <a:rPr lang="en-GB" sz="4000" b="0" dirty="0"/>
              <a:t>.</a:t>
            </a:r>
            <a:r>
              <a:rPr lang="en-GB" sz="4000" dirty="0"/>
              <a:t/>
            </a:r>
            <a:br>
              <a:rPr lang="en-GB" sz="4000" dirty="0"/>
            </a:br>
            <a:endParaRPr lang="en-GB" sz="4000" dirty="0"/>
          </a:p>
        </p:txBody>
      </p:sp>
      <p:sp>
        <p:nvSpPr>
          <p:cNvPr id="5" name="TextBox 4"/>
          <p:cNvSpPr txBox="1"/>
          <p:nvPr/>
        </p:nvSpPr>
        <p:spPr>
          <a:xfrm>
            <a:off x="13555811" y="16723742"/>
            <a:ext cx="15274699" cy="3170099"/>
          </a:xfrm>
          <a:prstGeom prst="rect">
            <a:avLst/>
          </a:prstGeom>
          <a:noFill/>
        </p:spPr>
        <p:txBody>
          <a:bodyPr wrap="square" rtlCol="0">
            <a:spAutoFit/>
          </a:bodyPr>
          <a:lstStyle/>
          <a:p>
            <a:r>
              <a:rPr lang="en-GB" sz="4000" b="0" dirty="0"/>
              <a:t>A case study approach </a:t>
            </a:r>
            <a:r>
              <a:rPr lang="en-GB" sz="4000" b="0" dirty="0" smtClean="0"/>
              <a:t>with </a:t>
            </a:r>
            <a:r>
              <a:rPr lang="en-GB" sz="4000" b="0" dirty="0"/>
              <a:t>three pathfinder organisations working with the SA </a:t>
            </a:r>
            <a:r>
              <a:rPr lang="en-GB" sz="4000" b="0" dirty="0" smtClean="0"/>
              <a:t> (</a:t>
            </a:r>
            <a:r>
              <a:rPr lang="en-GB" sz="4000" b="0" dirty="0" err="1" smtClean="0"/>
              <a:t>Barts</a:t>
            </a:r>
            <a:r>
              <a:rPr lang="en-GB" sz="4000" b="0" dirty="0" smtClean="0"/>
              <a:t> Health, South Warwickshire NHS Foundation Trust and Calderdale and Huddersfield NHS Foundation Trust. </a:t>
            </a:r>
            <a:r>
              <a:rPr lang="en-GB" sz="4000" b="0" dirty="0"/>
              <a:t>Semi-structured interviews were undertaken with staff and stakeholders, </a:t>
            </a:r>
            <a:r>
              <a:rPr lang="en-GB" sz="4000" b="0" dirty="0" smtClean="0"/>
              <a:t>and relevant document analysis was undertaken</a:t>
            </a:r>
            <a:r>
              <a:rPr lang="en-GB" sz="4000" dirty="0" smtClean="0"/>
              <a:t>.</a:t>
            </a:r>
            <a:endParaRPr lang="en-GB" sz="4000" dirty="0"/>
          </a:p>
        </p:txBody>
      </p:sp>
      <p:sp>
        <p:nvSpPr>
          <p:cNvPr id="6" name="TextBox 5"/>
          <p:cNvSpPr txBox="1"/>
          <p:nvPr/>
        </p:nvSpPr>
        <p:spPr>
          <a:xfrm>
            <a:off x="2466579" y="9162902"/>
            <a:ext cx="5833616" cy="707886"/>
          </a:xfrm>
          <a:prstGeom prst="rect">
            <a:avLst/>
          </a:prstGeom>
          <a:noFill/>
        </p:spPr>
        <p:txBody>
          <a:bodyPr wrap="square" rtlCol="0">
            <a:spAutoFit/>
          </a:bodyPr>
          <a:lstStyle/>
          <a:p>
            <a:r>
              <a:rPr lang="en-GB" sz="4000" b="1" dirty="0" smtClean="0">
                <a:solidFill>
                  <a:srgbClr val="FF0000"/>
                </a:solidFill>
                <a:latin typeface="Arial"/>
                <a:cs typeface="Arial"/>
              </a:rPr>
              <a:t>Background</a:t>
            </a:r>
            <a:endParaRPr lang="en-GB" sz="4000" b="1" dirty="0">
              <a:solidFill>
                <a:srgbClr val="FF0000"/>
              </a:solidFill>
              <a:latin typeface="Arial"/>
              <a:cs typeface="Arial"/>
            </a:endParaRPr>
          </a:p>
        </p:txBody>
      </p:sp>
      <p:sp>
        <p:nvSpPr>
          <p:cNvPr id="7" name="TextBox 6"/>
          <p:cNvSpPr txBox="1"/>
          <p:nvPr/>
        </p:nvSpPr>
        <p:spPr>
          <a:xfrm>
            <a:off x="13555811" y="15931654"/>
            <a:ext cx="7061200" cy="707886"/>
          </a:xfrm>
          <a:prstGeom prst="rect">
            <a:avLst/>
          </a:prstGeom>
          <a:noFill/>
        </p:spPr>
        <p:txBody>
          <a:bodyPr wrap="square" rtlCol="0">
            <a:spAutoFit/>
          </a:bodyPr>
          <a:lstStyle/>
          <a:p>
            <a:r>
              <a:rPr lang="en-GB" sz="4000" b="1" dirty="0" smtClean="0">
                <a:solidFill>
                  <a:srgbClr val="FF0000"/>
                </a:solidFill>
                <a:latin typeface="Arial"/>
                <a:cs typeface="Arial"/>
              </a:rPr>
              <a:t>Methods</a:t>
            </a:r>
            <a:endParaRPr lang="en-GB" sz="4000" b="1" dirty="0">
              <a:solidFill>
                <a:srgbClr val="FF0000"/>
              </a:solidFill>
              <a:latin typeface="Arial"/>
              <a:cs typeface="Arial"/>
            </a:endParaRPr>
          </a:p>
        </p:txBody>
      </p:sp>
      <p:sp>
        <p:nvSpPr>
          <p:cNvPr id="8" name="TextBox 7"/>
          <p:cNvSpPr txBox="1"/>
          <p:nvPr/>
        </p:nvSpPr>
        <p:spPr>
          <a:xfrm>
            <a:off x="13627819" y="15067558"/>
            <a:ext cx="15396967" cy="707886"/>
          </a:xfrm>
          <a:prstGeom prst="rect">
            <a:avLst/>
          </a:prstGeom>
          <a:noFill/>
        </p:spPr>
        <p:txBody>
          <a:bodyPr wrap="square" rtlCol="0">
            <a:spAutoFit/>
          </a:bodyPr>
          <a:lstStyle/>
          <a:p>
            <a:r>
              <a:rPr lang="en-GB" sz="4000" b="1" dirty="0" smtClean="0">
                <a:solidFill>
                  <a:srgbClr val="FF0000"/>
                </a:solidFill>
                <a:latin typeface="Arial"/>
                <a:cs typeface="Arial"/>
              </a:rPr>
              <a:t>Aims</a:t>
            </a:r>
            <a:r>
              <a:rPr lang="en-GB" sz="4000" dirty="0" smtClean="0"/>
              <a:t> </a:t>
            </a:r>
            <a:r>
              <a:rPr lang="en-GB" sz="4000" b="0" dirty="0" smtClean="0"/>
              <a:t>To evaluate the progress of FFL within the hospital setting </a:t>
            </a:r>
            <a:endParaRPr lang="en-GB" sz="4000" b="0" dirty="0">
              <a:solidFill>
                <a:srgbClr val="FF0000"/>
              </a:solidFill>
              <a:latin typeface="+mj-lt"/>
            </a:endParaRPr>
          </a:p>
        </p:txBody>
      </p:sp>
      <p:sp>
        <p:nvSpPr>
          <p:cNvPr id="9" name="TextBox 8"/>
          <p:cNvSpPr txBox="1"/>
          <p:nvPr/>
        </p:nvSpPr>
        <p:spPr>
          <a:xfrm>
            <a:off x="2826619" y="22556390"/>
            <a:ext cx="3739849" cy="707886"/>
          </a:xfrm>
          <a:prstGeom prst="rect">
            <a:avLst/>
          </a:prstGeom>
          <a:noFill/>
        </p:spPr>
        <p:txBody>
          <a:bodyPr wrap="square" rtlCol="0">
            <a:spAutoFit/>
          </a:bodyPr>
          <a:lstStyle/>
          <a:p>
            <a:r>
              <a:rPr lang="en-GB" sz="4000" b="1" dirty="0" smtClean="0">
                <a:solidFill>
                  <a:srgbClr val="FF0000"/>
                </a:solidFill>
                <a:latin typeface="Arial"/>
                <a:cs typeface="Arial"/>
              </a:rPr>
              <a:t>Findings</a:t>
            </a:r>
            <a:endParaRPr lang="en-GB" sz="4000" b="1" dirty="0">
              <a:solidFill>
                <a:srgbClr val="FF0000"/>
              </a:solidFill>
              <a:latin typeface="Arial"/>
              <a:cs typeface="Arial"/>
            </a:endParaRPr>
          </a:p>
        </p:txBody>
      </p:sp>
      <p:sp>
        <p:nvSpPr>
          <p:cNvPr id="10" name="TextBox 9"/>
          <p:cNvSpPr txBox="1"/>
          <p:nvPr/>
        </p:nvSpPr>
        <p:spPr>
          <a:xfrm>
            <a:off x="2898627" y="32709518"/>
            <a:ext cx="8536670" cy="707886"/>
          </a:xfrm>
          <a:prstGeom prst="rect">
            <a:avLst/>
          </a:prstGeom>
          <a:noFill/>
        </p:spPr>
        <p:txBody>
          <a:bodyPr wrap="square" rtlCol="0">
            <a:spAutoFit/>
          </a:bodyPr>
          <a:lstStyle/>
          <a:p>
            <a:r>
              <a:rPr lang="en-GB" sz="4000" b="1" dirty="0" smtClean="0">
                <a:solidFill>
                  <a:srgbClr val="FF0000"/>
                </a:solidFill>
                <a:latin typeface="Arial"/>
                <a:cs typeface="Arial"/>
              </a:rPr>
              <a:t>Conclusions and key messages</a:t>
            </a:r>
            <a:endParaRPr lang="en-GB" sz="4000" b="1" dirty="0">
              <a:solidFill>
                <a:srgbClr val="FF0000"/>
              </a:solidFill>
              <a:latin typeface="Arial"/>
              <a:cs typeface="Arial"/>
            </a:endParaRPr>
          </a:p>
        </p:txBody>
      </p:sp>
      <p:sp>
        <p:nvSpPr>
          <p:cNvPr id="11" name="TextBox 10"/>
          <p:cNvSpPr txBox="1"/>
          <p:nvPr/>
        </p:nvSpPr>
        <p:spPr>
          <a:xfrm>
            <a:off x="2826619" y="33717630"/>
            <a:ext cx="19874208" cy="3785652"/>
          </a:xfrm>
          <a:prstGeom prst="rect">
            <a:avLst/>
          </a:prstGeom>
          <a:noFill/>
        </p:spPr>
        <p:txBody>
          <a:bodyPr wrap="square" rtlCol="0">
            <a:spAutoFit/>
          </a:bodyPr>
          <a:lstStyle/>
          <a:p>
            <a:r>
              <a:rPr lang="en-GB" sz="4000" b="1" dirty="0" smtClean="0"/>
              <a:t>1. The </a:t>
            </a:r>
            <a:r>
              <a:rPr lang="en-GB" sz="4000" b="1" dirty="0"/>
              <a:t>importance of food in hospitals for patients, staff and visitors is not always recognized and is of variable quality, with much provision now delivered under contract from external </a:t>
            </a:r>
            <a:r>
              <a:rPr lang="en-GB" sz="4000" b="1" dirty="0" smtClean="0"/>
              <a:t>providers</a:t>
            </a:r>
          </a:p>
          <a:p>
            <a:r>
              <a:rPr lang="en-GB" sz="4000" b="1" dirty="0" smtClean="0"/>
              <a:t>2.</a:t>
            </a:r>
            <a:r>
              <a:rPr lang="en-GB" sz="4000" b="1" dirty="0"/>
              <a:t> Engagement with the </a:t>
            </a:r>
            <a:r>
              <a:rPr lang="en-GB" sz="4000" b="1" dirty="0" smtClean="0"/>
              <a:t>Soil Association Food </a:t>
            </a:r>
            <a:r>
              <a:rPr lang="en-GB" sz="4000" b="1" dirty="0"/>
              <a:t>for Life </a:t>
            </a:r>
            <a:r>
              <a:rPr lang="en-GB" sz="4000" b="1" dirty="0" smtClean="0"/>
              <a:t>programme has </a:t>
            </a:r>
            <a:r>
              <a:rPr lang="en-GB" sz="4000" b="1" dirty="0"/>
              <a:t>the potential to catalyse significant changes in the focus on food within hospitals, and improve the quality of food provided</a:t>
            </a:r>
          </a:p>
        </p:txBody>
      </p:sp>
      <p:sp>
        <p:nvSpPr>
          <p:cNvPr id="12" name="TextBox 11"/>
          <p:cNvSpPr txBox="1"/>
          <p:nvPr/>
        </p:nvSpPr>
        <p:spPr>
          <a:xfrm>
            <a:off x="2754612" y="23348478"/>
            <a:ext cx="15409711" cy="9325630"/>
          </a:xfrm>
          <a:prstGeom prst="rect">
            <a:avLst/>
          </a:prstGeom>
          <a:noFill/>
        </p:spPr>
        <p:txBody>
          <a:bodyPr wrap="square" rtlCol="0">
            <a:spAutoFit/>
          </a:bodyPr>
          <a:lstStyle/>
          <a:p>
            <a:r>
              <a:rPr lang="en-GB" sz="4000" b="0" dirty="0" smtClean="0"/>
              <a:t>There is huge scope </a:t>
            </a:r>
            <a:r>
              <a:rPr lang="en-GB" sz="4000" b="0" dirty="0"/>
              <a:t>to improve the quality of food in hospital </a:t>
            </a:r>
            <a:r>
              <a:rPr lang="en-GB" sz="4000" b="0" dirty="0" smtClean="0"/>
              <a:t>settings </a:t>
            </a:r>
            <a:r>
              <a:rPr lang="en-GB" sz="4000" b="0" dirty="0"/>
              <a:t>for patients, visitors and staff. Each of the three </a:t>
            </a:r>
            <a:r>
              <a:rPr lang="en-GB" sz="4000" b="0" dirty="0" smtClean="0"/>
              <a:t>Trusts will </a:t>
            </a:r>
            <a:r>
              <a:rPr lang="en-GB" sz="4000" b="0" dirty="0"/>
              <a:t>shortly achieve a SA Catering Mark for staff and visitor </a:t>
            </a:r>
            <a:r>
              <a:rPr lang="en-GB" sz="4000" b="0" dirty="0" smtClean="0"/>
              <a:t>catering, but current </a:t>
            </a:r>
            <a:r>
              <a:rPr lang="en-GB" sz="4000" b="0" dirty="0"/>
              <a:t>models of delivering patient food using centralized cook-chill facilities </a:t>
            </a:r>
            <a:r>
              <a:rPr lang="en-GB" sz="4000" b="0" dirty="0" smtClean="0"/>
              <a:t>make it challenging to do this for patient food. Out </a:t>
            </a:r>
            <a:r>
              <a:rPr lang="en-GB" sz="4000" b="0" dirty="0"/>
              <a:t>of hours food provision for staff </a:t>
            </a:r>
            <a:r>
              <a:rPr lang="en-GB" sz="4000" b="0" dirty="0" smtClean="0"/>
              <a:t>is generally poor, </a:t>
            </a:r>
            <a:r>
              <a:rPr lang="en-GB" sz="4000" b="0" dirty="0"/>
              <a:t>with a strong reliance on vending </a:t>
            </a:r>
            <a:r>
              <a:rPr lang="en-GB" sz="4000" b="0" dirty="0" smtClean="0"/>
              <a:t>machines.</a:t>
            </a:r>
            <a:br>
              <a:rPr lang="en-GB" sz="4000" b="0" dirty="0" smtClean="0"/>
            </a:br>
            <a:endParaRPr lang="en-GB" sz="4000" b="0" dirty="0" smtClean="0"/>
          </a:p>
          <a:p>
            <a:r>
              <a:rPr lang="en-GB" sz="4000" b="0" dirty="0" smtClean="0"/>
              <a:t>FFL </a:t>
            </a:r>
            <a:r>
              <a:rPr lang="en-GB" sz="4000" b="0" dirty="0"/>
              <a:t>has </a:t>
            </a:r>
            <a:r>
              <a:rPr lang="en-GB" sz="4000" b="0" dirty="0" smtClean="0"/>
              <a:t>helped </a:t>
            </a:r>
            <a:r>
              <a:rPr lang="en-GB" sz="4000" b="0" dirty="0"/>
              <a:t>to catalyse a systems approach to food within organisations, and </a:t>
            </a:r>
            <a:r>
              <a:rPr lang="en-GB" sz="4000" b="0" dirty="0" smtClean="0"/>
              <a:t>provided </a:t>
            </a:r>
            <a:r>
              <a:rPr lang="en-GB" sz="4000" b="0" dirty="0"/>
              <a:t>an external lever to help drive up the quality and nature of the food provided by external </a:t>
            </a:r>
            <a:r>
              <a:rPr lang="en-GB" sz="4000" b="0" dirty="0" smtClean="0"/>
              <a:t>contractors. </a:t>
            </a:r>
          </a:p>
          <a:p>
            <a:r>
              <a:rPr lang="en-GB" sz="4000" b="0" dirty="0" smtClean="0"/>
              <a:t>Cross-institution and community involvement including leadership commitment and engagement, along with a recognition that food quality is closely </a:t>
            </a:r>
            <a:r>
              <a:rPr lang="en-GB" sz="4000" b="0" dirty="0"/>
              <a:t>linked to core objectives such as care </a:t>
            </a:r>
            <a:r>
              <a:rPr lang="en-GB" sz="4000" b="0" dirty="0" smtClean="0"/>
              <a:t>provision are needed to make progress. </a:t>
            </a:r>
            <a:endParaRPr lang="en-GB" sz="4000" b="0" dirty="0"/>
          </a:p>
        </p:txBody>
      </p:sp>
      <p:pic>
        <p:nvPicPr>
          <p:cNvPr id="14" name="Picture 13" descr="SOUTHMEAD HOSPITAL - PERMISSION JUNE 2015 - HIGH RES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2603" y="15283582"/>
            <a:ext cx="10153128" cy="6768751"/>
          </a:xfrm>
          <a:prstGeom prst="rect">
            <a:avLst/>
          </a:prstGeom>
        </p:spPr>
      </p:pic>
      <p:pic>
        <p:nvPicPr>
          <p:cNvPr id="15" name="Picture 14" descr="SOUTHMEAD HOSPITAL - PERMISSION JUNE 2015 - HIGH RES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0347" y="20252134"/>
            <a:ext cx="10603120" cy="7650165"/>
          </a:xfrm>
          <a:prstGeom prst="rect">
            <a:avLst/>
          </a:prstGeom>
        </p:spPr>
      </p:pic>
      <p:pic>
        <p:nvPicPr>
          <p:cNvPr id="16" name="Picture 15" descr="SOUTH WARWICKSHIRE HOSPITALS - JUNE 2015 (3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72835" y="28565894"/>
            <a:ext cx="6120680" cy="10013331"/>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6971" y="1949503"/>
            <a:ext cx="9523413" cy="710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32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279</TotalTime>
  <Words>393</Words>
  <Application>Microsoft Office PowerPoint</Application>
  <PresentationFormat>Custom</PresentationFormat>
  <Paragraphs>14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Company>UWE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Haycox</dc:creator>
  <cp:lastModifiedBy>Selena Gray</cp:lastModifiedBy>
  <cp:revision>41</cp:revision>
  <dcterms:created xsi:type="dcterms:W3CDTF">2009-07-07T14:16:59Z</dcterms:created>
  <dcterms:modified xsi:type="dcterms:W3CDTF">2016-08-19T09:30:27Z</dcterms:modified>
</cp:coreProperties>
</file>