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219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06333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7556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514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0836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62798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4841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32350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50792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5027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89014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5EA9B-CFEB-4954-BE78-35AC216E3EC9}" type="datetimeFigureOut">
              <a:rPr lang="en-GB" smtClean="0"/>
              <a:pPr/>
              <a:t>07/01/2016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7FE48-C676-4886-8480-2AB6426C495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9916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8" name="Group 657"/>
          <p:cNvGrpSpPr/>
          <p:nvPr/>
        </p:nvGrpSpPr>
        <p:grpSpPr>
          <a:xfrm>
            <a:off x="502314" y="214290"/>
            <a:ext cx="4608512" cy="6500858"/>
            <a:chOff x="502314" y="214290"/>
            <a:chExt cx="4608512" cy="6500858"/>
          </a:xfrm>
        </p:grpSpPr>
        <p:sp>
          <p:nvSpPr>
            <p:cNvPr id="39" name="Round Same Side Corner Rectangle 38"/>
            <p:cNvSpPr/>
            <p:nvPr/>
          </p:nvSpPr>
          <p:spPr>
            <a:xfrm rot="10800000">
              <a:off x="502314" y="4500570"/>
              <a:ext cx="4573742" cy="2214578"/>
            </a:xfrm>
            <a:prstGeom prst="round2Same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502314" y="214290"/>
              <a:ext cx="4608512" cy="63116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1259632" y="3789040"/>
              <a:ext cx="1656184" cy="571504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200" b="1" dirty="0" smtClean="0"/>
                <a:t>Further </a:t>
              </a:r>
              <a:r>
                <a:rPr lang="en-GB" sz="1200" b="1" dirty="0" smtClean="0"/>
                <a:t>Assessment* </a:t>
              </a:r>
              <a:r>
                <a:rPr lang="en-GB" sz="1200" dirty="0" smtClean="0"/>
                <a:t>(12 months)</a:t>
              </a:r>
            </a:p>
          </p:txBody>
        </p:sp>
        <p:sp>
          <p:nvSpPr>
            <p:cNvPr id="160" name="Oval 159"/>
            <p:cNvSpPr/>
            <p:nvPr/>
          </p:nvSpPr>
          <p:spPr>
            <a:xfrm>
              <a:off x="738288" y="739436"/>
              <a:ext cx="442195" cy="44977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err="1" smtClean="0">
                  <a:solidFill>
                    <a:schemeClr val="tx1"/>
                  </a:solidFill>
                </a:rPr>
                <a:t>i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666850" y="4811402"/>
              <a:ext cx="442195" cy="44977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ii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" name="Round Same Side Corner Rectangle 1"/>
            <p:cNvSpPr/>
            <p:nvPr/>
          </p:nvSpPr>
          <p:spPr>
            <a:xfrm>
              <a:off x="502314" y="285728"/>
              <a:ext cx="4573742" cy="4223392"/>
            </a:xfrm>
            <a:prstGeom prst="round2Same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1763688" y="476672"/>
              <a:ext cx="2016224" cy="615429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Updating and Screening Assessment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331640" y="1484784"/>
              <a:ext cx="396044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No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109" name="Oval 108"/>
            <p:cNvSpPr/>
            <p:nvPr/>
          </p:nvSpPr>
          <p:spPr>
            <a:xfrm>
              <a:off x="1979712" y="1340768"/>
              <a:ext cx="1584176" cy="6491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AQO being, or likely to be exceeded?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779912" y="1484784"/>
              <a:ext cx="396044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000" dirty="0" smtClean="0">
                  <a:solidFill>
                    <a:schemeClr val="tx1"/>
                  </a:solidFill>
                </a:rPr>
                <a:t>Yes</a:t>
              </a:r>
              <a:endParaRPr lang="en-GB" sz="1000" dirty="0">
                <a:solidFill>
                  <a:schemeClr val="tx1"/>
                </a:solidFill>
              </a:endParaRP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755576" y="2924944"/>
              <a:ext cx="1584176" cy="576064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Detailed Assessment                      </a:t>
              </a:r>
              <a:r>
                <a:rPr lang="en-GB" sz="1200" dirty="0" smtClean="0">
                  <a:solidFill>
                    <a:schemeClr val="bg1"/>
                  </a:solidFill>
                </a:rPr>
                <a:t>(if required)</a:t>
              </a:r>
              <a:endParaRPr lang="en-GB" sz="1200" dirty="0">
                <a:solidFill>
                  <a:schemeClr val="bg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3203848" y="2924944"/>
              <a:ext cx="1584176" cy="576063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Declare Air Quality Management Area 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29" name="Rounded Rectangle 328"/>
            <p:cNvSpPr/>
            <p:nvPr/>
          </p:nvSpPr>
          <p:spPr>
            <a:xfrm>
              <a:off x="755576" y="2060848"/>
              <a:ext cx="1584176" cy="576064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Progress Report</a:t>
              </a:r>
            </a:p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 </a:t>
              </a:r>
              <a:r>
                <a:rPr lang="en-GB" sz="1200" dirty="0" smtClean="0">
                  <a:solidFill>
                    <a:schemeClr val="bg1"/>
                  </a:solidFill>
                </a:rPr>
                <a:t>(annual)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30" name="Rounded Rectangle 329"/>
            <p:cNvSpPr/>
            <p:nvPr/>
          </p:nvSpPr>
          <p:spPr>
            <a:xfrm>
              <a:off x="3203848" y="2060848"/>
              <a:ext cx="1584176" cy="576064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Detailed </a:t>
              </a:r>
            </a:p>
            <a:p>
              <a:pPr algn="ctr"/>
              <a:r>
                <a:rPr lang="en-GB" sz="1200" b="1" dirty="0" smtClean="0">
                  <a:solidFill>
                    <a:schemeClr val="bg1"/>
                  </a:solidFill>
                </a:rPr>
                <a:t>Assessment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  <p:cxnSp>
          <p:nvCxnSpPr>
            <p:cNvPr id="334" name="Straight Arrow Connector 333"/>
            <p:cNvCxnSpPr>
              <a:stCxn id="105" idx="2"/>
              <a:endCxn id="109" idx="0"/>
            </p:cNvCxnSpPr>
            <p:nvPr/>
          </p:nvCxnSpPr>
          <p:spPr>
            <a:xfrm>
              <a:off x="2771800" y="1092101"/>
              <a:ext cx="0" cy="2486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Arrow Connector 340"/>
            <p:cNvCxnSpPr>
              <a:stCxn id="109" idx="6"/>
              <a:endCxn id="110" idx="1"/>
            </p:cNvCxnSpPr>
            <p:nvPr/>
          </p:nvCxnSpPr>
          <p:spPr>
            <a:xfrm flipV="1">
              <a:off x="3563888" y="1664804"/>
              <a:ext cx="216024" cy="5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Straight Arrow Connector 345"/>
            <p:cNvCxnSpPr>
              <a:stCxn id="109" idx="2"/>
              <a:endCxn id="107" idx="3"/>
            </p:cNvCxnSpPr>
            <p:nvPr/>
          </p:nvCxnSpPr>
          <p:spPr>
            <a:xfrm flipH="1" flipV="1">
              <a:off x="1727684" y="1664804"/>
              <a:ext cx="252028" cy="55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Straight Arrow Connector 372"/>
            <p:cNvCxnSpPr/>
            <p:nvPr/>
          </p:nvCxnSpPr>
          <p:spPr>
            <a:xfrm>
              <a:off x="1547664" y="1844824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Arrow Connector 375"/>
            <p:cNvCxnSpPr/>
            <p:nvPr/>
          </p:nvCxnSpPr>
          <p:spPr>
            <a:xfrm>
              <a:off x="3995936" y="1844824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Arrow Connector 376"/>
            <p:cNvCxnSpPr/>
            <p:nvPr/>
          </p:nvCxnSpPr>
          <p:spPr>
            <a:xfrm>
              <a:off x="1547664" y="2636912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Arrow Connector 379"/>
            <p:cNvCxnSpPr>
              <a:stCxn id="114" idx="3"/>
              <a:endCxn id="116" idx="1"/>
            </p:cNvCxnSpPr>
            <p:nvPr/>
          </p:nvCxnSpPr>
          <p:spPr>
            <a:xfrm>
              <a:off x="2339752" y="3212976"/>
              <a:ext cx="86409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Arrow Connector 383"/>
            <p:cNvCxnSpPr/>
            <p:nvPr/>
          </p:nvCxnSpPr>
          <p:spPr>
            <a:xfrm>
              <a:off x="3995936" y="2636912"/>
              <a:ext cx="0" cy="2880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Straight Arrow Connector 384"/>
            <p:cNvCxnSpPr/>
            <p:nvPr/>
          </p:nvCxnSpPr>
          <p:spPr>
            <a:xfrm>
              <a:off x="3995936" y="3501008"/>
              <a:ext cx="4560" cy="12138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hape 401"/>
            <p:cNvCxnSpPr>
              <a:endCxn id="89" idx="0"/>
            </p:cNvCxnSpPr>
            <p:nvPr/>
          </p:nvCxnSpPr>
          <p:spPr>
            <a:xfrm rot="10800000" flipV="1">
              <a:off x="2087724" y="3645024"/>
              <a:ext cx="1764198" cy="144016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Straight Connector 405"/>
            <p:cNvCxnSpPr/>
            <p:nvPr/>
          </p:nvCxnSpPr>
          <p:spPr>
            <a:xfrm flipV="1">
              <a:off x="3851920" y="3501008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Rounded Rectangle 407"/>
            <p:cNvSpPr/>
            <p:nvPr/>
          </p:nvSpPr>
          <p:spPr>
            <a:xfrm>
              <a:off x="1331640" y="4725144"/>
              <a:ext cx="1500198" cy="5715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Amend, revoke or maintain AQMA</a:t>
              </a:r>
              <a:endParaRPr lang="en-GB" sz="12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20" name="Rounded Rectangle 619"/>
            <p:cNvSpPr/>
            <p:nvPr/>
          </p:nvSpPr>
          <p:spPr>
            <a:xfrm>
              <a:off x="3131840" y="4725144"/>
              <a:ext cx="1728192" cy="5715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Air Quality Action Plan </a:t>
              </a:r>
              <a:r>
                <a:rPr lang="en-GB" sz="1200" dirty="0" smtClean="0">
                  <a:solidFill>
                    <a:schemeClr val="tx1"/>
                  </a:solidFill>
                </a:rPr>
                <a:t>(18 </a:t>
              </a:r>
              <a:r>
                <a:rPr lang="en-GB" sz="1200" dirty="0" smtClean="0">
                  <a:solidFill>
                    <a:schemeClr val="tx1"/>
                  </a:solidFill>
                </a:rPr>
                <a:t>months)</a:t>
              </a:r>
            </a:p>
          </p:txBody>
        </p:sp>
        <p:sp>
          <p:nvSpPr>
            <p:cNvPr id="621" name="Rounded Rectangle 620"/>
            <p:cNvSpPr/>
            <p:nvPr/>
          </p:nvSpPr>
          <p:spPr>
            <a:xfrm>
              <a:off x="3131840" y="5733256"/>
              <a:ext cx="1728192" cy="5715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Action Plan               Progress Report</a:t>
              </a:r>
              <a:endParaRPr lang="en-GB" sz="12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22" name="Straight Arrow Connector 621"/>
            <p:cNvCxnSpPr/>
            <p:nvPr/>
          </p:nvCxnSpPr>
          <p:spPr>
            <a:xfrm>
              <a:off x="3995936" y="5301208"/>
              <a:ext cx="0" cy="43204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7" name="Straight Arrow Connector 626"/>
            <p:cNvCxnSpPr/>
            <p:nvPr/>
          </p:nvCxnSpPr>
          <p:spPr>
            <a:xfrm>
              <a:off x="2051720" y="4365104"/>
              <a:ext cx="0" cy="36004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1" name="Rectangle 37"/>
            <p:cNvSpPr>
              <a:spLocks noChangeArrowheads="1"/>
            </p:cNvSpPr>
            <p:nvPr/>
          </p:nvSpPr>
          <p:spPr bwMode="auto">
            <a:xfrm>
              <a:off x="683568" y="6453336"/>
              <a:ext cx="262443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* Proposal to rescind this requirement</a:t>
              </a:r>
              <a:r>
                <a:rPr kumimoji="0" lang="en-GB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 </a:t>
              </a: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(</a:t>
              </a:r>
              <a:r>
                <a:rPr kumimoji="0" lang="en-GB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Defra</a:t>
              </a:r>
              <a:r>
                <a:rPr kumimoji="0" lang="en-GB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, 2014)</a:t>
              </a:r>
              <a:endParaRPr kumimoji="0" lang="en-GB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788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0" y="0"/>
            <a:ext cx="9144000" cy="4904064"/>
            <a:chOff x="0" y="0"/>
            <a:chExt cx="9144000" cy="4904064"/>
          </a:xfrm>
        </p:grpSpPr>
        <p:grpSp>
          <p:nvGrpSpPr>
            <p:cNvPr id="54" name="Group 53"/>
            <p:cNvGrpSpPr>
              <a:grpSpLocks noChangeAspect="1"/>
            </p:cNvGrpSpPr>
            <p:nvPr/>
          </p:nvGrpSpPr>
          <p:grpSpPr>
            <a:xfrm>
              <a:off x="0" y="0"/>
              <a:ext cx="9144000" cy="4904064"/>
              <a:chOff x="0" y="0"/>
              <a:chExt cx="9144000" cy="4904064"/>
            </a:xfrm>
          </p:grpSpPr>
          <p:sp>
            <p:nvSpPr>
              <p:cNvPr id="2099" name="Rectangle 51"/>
              <p:cNvSpPr>
                <a:spLocks noChangeArrowheads="1"/>
              </p:cNvSpPr>
              <p:nvPr/>
            </p:nvSpPr>
            <p:spPr bwMode="auto">
              <a:xfrm>
                <a:off x="0" y="0"/>
                <a:ext cx="9144000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endParaRPr lang="en-GB"/>
              </a:p>
            </p:txBody>
          </p:sp>
          <p:grpSp>
            <p:nvGrpSpPr>
              <p:cNvPr id="52" name="Group 51"/>
              <p:cNvGrpSpPr/>
              <p:nvPr/>
            </p:nvGrpSpPr>
            <p:grpSpPr>
              <a:xfrm>
                <a:off x="142844" y="357166"/>
                <a:ext cx="6072230" cy="4546898"/>
                <a:chOff x="142844" y="357166"/>
                <a:chExt cx="6072230" cy="4546898"/>
              </a:xfrm>
            </p:grpSpPr>
            <p:sp>
              <p:nvSpPr>
                <p:cNvPr id="5" name="Oval 27"/>
                <p:cNvSpPr>
                  <a:spLocks noChangeArrowheads="1"/>
                </p:cNvSpPr>
                <p:nvPr/>
              </p:nvSpPr>
              <p:spPr bwMode="auto">
                <a:xfrm>
                  <a:off x="2071670" y="500042"/>
                  <a:ext cx="2178778" cy="1647133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266700" lvl="0" indent="-88900">
                    <a:buFont typeface="Wingdings" pitchFamily="2" charset="2"/>
                    <a:buChar char="§"/>
                  </a:pP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6" name="Oval 28"/>
                <p:cNvSpPr>
                  <a:spLocks noChangeArrowheads="1"/>
                </p:cNvSpPr>
                <p:nvPr/>
              </p:nvSpPr>
              <p:spPr bwMode="auto">
                <a:xfrm>
                  <a:off x="142844" y="500042"/>
                  <a:ext cx="2178778" cy="1647133"/>
                </a:xfrm>
                <a:prstGeom prst="ellipse">
                  <a:avLst/>
                </a:prstGeom>
                <a:solidFill>
                  <a:srgbClr val="FFFFFF">
                    <a:alpha val="70195"/>
                  </a:srgbClr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7" name="Rounded Rectangle 29"/>
                <p:cNvSpPr>
                  <a:spLocks noChangeArrowheads="1"/>
                </p:cNvSpPr>
                <p:nvPr/>
              </p:nvSpPr>
              <p:spPr bwMode="auto">
                <a:xfrm>
                  <a:off x="571472" y="357166"/>
                  <a:ext cx="1335405" cy="32802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LAQM ‘structure’ problems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8" name="Rounded Rectangle 30"/>
                <p:cNvSpPr>
                  <a:spLocks noChangeArrowheads="1"/>
                </p:cNvSpPr>
                <p:nvPr/>
              </p:nvSpPr>
              <p:spPr bwMode="auto">
                <a:xfrm>
                  <a:off x="2500298" y="357166"/>
                  <a:ext cx="1335405" cy="32802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25400">
                  <a:solidFill>
                    <a:srgbClr val="243F6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Public Health solutions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9" name="TextBox 10"/>
                <p:cNvSpPr txBox="1">
                  <a:spLocks noChangeArrowheads="1"/>
                </p:cNvSpPr>
                <p:nvPr/>
              </p:nvSpPr>
              <p:spPr bwMode="auto">
                <a:xfrm>
                  <a:off x="142844" y="857232"/>
                  <a:ext cx="2143140" cy="1139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66700" marR="0" lvl="0" indent="-8890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kumimoji="0" lang="en-US" sz="8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ea typeface="Times New Roman" pitchFamily="18" charset="0"/>
                      <a:cs typeface="Times New Roman" pitchFamily="18" charset="0"/>
                    </a:rPr>
                    <a:t>Narrow Public Health scope</a:t>
                  </a:r>
                  <a:endParaRPr kumimoji="0" lang="en-US" sz="850" b="0" i="0" u="none" strike="noStrike" cap="none" normalizeH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266700" lvl="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Public Health role not specified</a:t>
                  </a:r>
                </a:p>
                <a:p>
                  <a:pPr marL="26670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ea typeface="Times New Roman" pitchFamily="18" charset="0"/>
                    </a:rPr>
                    <a:t>Process not sufficiently flexible</a:t>
                  </a:r>
                </a:p>
                <a:p>
                  <a:pPr marL="26670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ea typeface="Times New Roman" pitchFamily="18" charset="0"/>
                    </a:rPr>
                    <a:t>Slow to adapt to new evidence</a:t>
                  </a:r>
                </a:p>
                <a:p>
                  <a:pPr marL="266700" marR="0" lvl="0" indent="-8890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kumimoji="0" lang="en-US" sz="85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ea typeface="Times New Roman" pitchFamily="18" charset="0"/>
                      <a:cs typeface="Times New Roman" pitchFamily="18" charset="0"/>
                    </a:rPr>
                    <a:t>Resources not  helped develop </a:t>
                  </a:r>
                  <a:r>
                    <a:rPr kumimoji="0" lang="en-US" sz="85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ea typeface="Times New Roman" pitchFamily="18" charset="0"/>
                      <a:cs typeface="Times New Roman" pitchFamily="18" charset="0"/>
                    </a:rPr>
                    <a:t>            Public </a:t>
                  </a:r>
                  <a:r>
                    <a:rPr kumimoji="0" lang="en-US" sz="850" b="0" i="0" u="none" strike="noStrike" cap="none" normalizeH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ea typeface="Times New Roman" pitchFamily="18" charset="0"/>
                      <a:cs typeface="Times New Roman" pitchFamily="18" charset="0"/>
                    </a:rPr>
                    <a:t>Health expertise/capacity</a:t>
                  </a:r>
                </a:p>
                <a:p>
                  <a:pPr marL="355600" marR="0" lvl="0" indent="-17780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endParaRPr kumimoji="0" lang="en-US" sz="8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Times New Roman" pitchFamily="18" charset="0"/>
                  </a:endParaRPr>
                </a:p>
              </p:txBody>
            </p:sp>
            <p:sp>
              <p:nvSpPr>
                <p:cNvPr id="14" name="Rounded Rectangle 231"/>
                <p:cNvSpPr>
                  <a:spLocks noChangeArrowheads="1"/>
                </p:cNvSpPr>
                <p:nvPr/>
              </p:nvSpPr>
              <p:spPr bwMode="auto">
                <a:xfrm>
                  <a:off x="785786" y="3286124"/>
                  <a:ext cx="4643470" cy="161794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18" name="TextBox 58"/>
                <p:cNvSpPr>
                  <a:spLocks noChangeArrowheads="1"/>
                </p:cNvSpPr>
                <p:nvPr/>
              </p:nvSpPr>
              <p:spPr bwMode="auto">
                <a:xfrm>
                  <a:off x="1259632" y="2276872"/>
                  <a:ext cx="1967934" cy="356984"/>
                </a:xfrm>
                <a:prstGeom prst="diamond">
                  <a:avLst/>
                </a:prstGeom>
                <a:noFill/>
                <a:ln w="19050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INTEGRATION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20" name="Rectangle 237"/>
                <p:cNvSpPr>
                  <a:spLocks noChangeArrowheads="1"/>
                </p:cNvSpPr>
                <p:nvPr/>
              </p:nvSpPr>
              <p:spPr bwMode="auto">
                <a:xfrm>
                  <a:off x="857224" y="3357562"/>
                  <a:ext cx="4572032" cy="141778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sz="300" dirty="0" smtClean="0">
                    <a:solidFill>
                      <a:schemeClr val="bg1"/>
                    </a:solidFill>
                    <a:latin typeface="Calibri" pitchFamily="34" charset="0"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lang="en-US" sz="300" dirty="0" smtClean="0">
                    <a:solidFill>
                      <a:schemeClr val="bg1"/>
                    </a:solidFill>
                    <a:latin typeface="Calibri" pitchFamily="34" charset="0"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3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Better policy connection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Defined role, and expected 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contribution, of 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Public Health in LAQM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Enhanced regime with broader Public Health scope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Facilitated data sharing and linking, and improved public health risk assessment accuracy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AQMA boundary-setting</a:t>
                  </a:r>
                  <a:r>
                    <a:rPr kumimoji="0" lang="en-US" sz="900" b="0" i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 that facilitates impact evaluations (air quality </a:t>
                  </a:r>
                  <a:r>
                    <a:rPr kumimoji="0" lang="en-US" sz="900" b="0" i="1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and </a:t>
                  </a:r>
                  <a:r>
                    <a:rPr kumimoji="0" lang="en-US" sz="900" b="0" u="none" strike="noStrike" cap="none" normalizeH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health)</a:t>
                  </a: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Raised 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local air quality profile and improved risk communications and public engagement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Informed, </a:t>
                  </a:r>
                  <a:r>
                    <a:rPr kumimoji="0" lang="en-US" sz="9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prioritised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 and influenced action based on local health needs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Connected action through collaboration (and increased effectiveness and efficiency)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  <a:ea typeface="Times New Roman" pitchFamily="18" charset="0"/>
                  </a:endParaRPr>
                </a:p>
                <a:p>
                  <a:pPr marL="85725" marR="0" lvl="0" indent="-85725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typeface="Wingdings" pitchFamily="2" charset="2"/>
                    <a:buChar char="§"/>
                    <a:tabLst/>
                  </a:pP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Increased 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public health impact by linking LAQM and wider public health </a:t>
                  </a:r>
                  <a:r>
                    <a:rPr kumimoji="0" lang="en-US" sz="900" b="0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intervention </a:t>
                  </a:r>
                  <a:endParaRPr kumimoji="0" lang="en-US" sz="9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5" name="Oval 28"/>
                <p:cNvSpPr>
                  <a:spLocks noChangeArrowheads="1"/>
                </p:cNvSpPr>
                <p:nvPr/>
              </p:nvSpPr>
              <p:spPr bwMode="auto">
                <a:xfrm>
                  <a:off x="4000496" y="500042"/>
                  <a:ext cx="2178778" cy="1647133"/>
                </a:xfrm>
                <a:prstGeom prst="ellipse">
                  <a:avLst/>
                </a:prstGeom>
                <a:solidFill>
                  <a:srgbClr val="FFFFFF">
                    <a:alpha val="70195"/>
                  </a:srgbClr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lvl="0"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457200" algn="l"/>
                    </a:tabLst>
                  </a:pPr>
                  <a:endParaRPr lang="en-US" sz="1000" dirty="0" smtClean="0">
                    <a:latin typeface="Arial" pitchFamily="34" charset="0"/>
                  </a:endParaRPr>
                </a:p>
              </p:txBody>
            </p:sp>
            <p:sp>
              <p:nvSpPr>
                <p:cNvPr id="46" name="Rounded Rectangle 29"/>
                <p:cNvSpPr>
                  <a:spLocks noChangeArrowheads="1"/>
                </p:cNvSpPr>
                <p:nvPr/>
              </p:nvSpPr>
              <p:spPr bwMode="auto">
                <a:xfrm>
                  <a:off x="4429124" y="357166"/>
                  <a:ext cx="1335405" cy="328023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000" b="1" i="0" u="none" strike="noStrike" cap="none" normalizeH="0" baseline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latin typeface="Calibri" pitchFamily="34" charset="0"/>
                      <a:ea typeface="Times New Roman" pitchFamily="18" charset="0"/>
                      <a:cs typeface="Times New Roman" pitchFamily="18" charset="0"/>
                    </a:rPr>
                    <a:t>LAQM ‘process’ problems</a:t>
                  </a:r>
                  <a:endPara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4143372" y="785794"/>
                  <a:ext cx="2071702" cy="113877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77800" lvl="0" indent="-88900" fontAlgn="base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Limited consultation</a:t>
                  </a:r>
                </a:p>
                <a:p>
                  <a:pPr marL="177800" lvl="0" indent="-88900" fontAlgn="base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Public Health/public disengaged</a:t>
                  </a:r>
                </a:p>
                <a:p>
                  <a:pPr marL="177800" lvl="0" indent="-88900" fontAlgn="base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Risk assessments not health-based</a:t>
                  </a:r>
                </a:p>
                <a:p>
                  <a:pPr marL="177800" lvl="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Unhelpful AQMA boundaries</a:t>
                  </a:r>
                  <a:endParaRPr lang="en-US" sz="850" dirty="0" smtClean="0">
                    <a:ea typeface="Times New Roman" pitchFamily="18" charset="0"/>
                  </a:endParaRPr>
                </a:p>
                <a:p>
                  <a:pPr marL="177800" lvl="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Poor risk communications</a:t>
                  </a:r>
                  <a:endParaRPr lang="en-US" sz="850" dirty="0" smtClean="0">
                    <a:ea typeface="Times New Roman" pitchFamily="18" charset="0"/>
                  </a:endParaRPr>
                </a:p>
                <a:p>
                  <a:pPr marL="177800" lvl="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ea typeface="Times New Roman" pitchFamily="18" charset="0"/>
                    </a:rPr>
                    <a:t>Not linked </a:t>
                  </a:r>
                  <a:r>
                    <a:rPr lang="en-US" sz="850" dirty="0" smtClean="0">
                      <a:ea typeface="Times New Roman" pitchFamily="18" charset="0"/>
                    </a:rPr>
                    <a:t>with </a:t>
                  </a:r>
                  <a:r>
                    <a:rPr lang="en-US" sz="850" dirty="0" smtClean="0">
                      <a:ea typeface="Times New Roman" pitchFamily="18" charset="0"/>
                    </a:rPr>
                    <a:t>Public Health action</a:t>
                  </a:r>
                </a:p>
                <a:p>
                  <a:pPr marL="177800" lvl="0" indent="-889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Font typeface="Wingdings" pitchFamily="2" charset="2"/>
                    <a:buChar char="§"/>
                    <a:tabLst>
                      <a:tab pos="457200" algn="l"/>
                    </a:tabLst>
                  </a:pP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Public health impacts </a:t>
                  </a: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not routinely </a:t>
                  </a:r>
                  <a:r>
                    <a:rPr lang="en-US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evaluated</a:t>
                  </a:r>
                  <a:endParaRPr lang="en-US" sz="850" dirty="0" smtClean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2214546" y="785794"/>
                  <a:ext cx="1997414" cy="113877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82563" lvl="0" indent="-95250">
                    <a:buFont typeface="Wingdings" pitchFamily="2" charset="2"/>
                    <a:buChar char="§"/>
                  </a:pPr>
                  <a:r>
                    <a:rPr lang="en-GB" sz="850" dirty="0" smtClean="0">
                      <a:solidFill>
                        <a:srgbClr val="000000"/>
                      </a:solidFill>
                      <a:ea typeface="Times New Roman" pitchFamily="18" charset="0"/>
                      <a:cs typeface="Times New Roman" pitchFamily="18" charset="0"/>
                    </a:rPr>
                    <a:t>Data and surveillance</a:t>
                  </a:r>
                  <a:endParaRPr lang="en-GB" sz="850" dirty="0" smtClean="0"/>
                </a:p>
                <a:p>
                  <a:pPr marL="182563" lvl="0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Epidemiological investigations</a:t>
                  </a:r>
                  <a:endParaRPr lang="en-GB" sz="850" dirty="0" smtClean="0"/>
                </a:p>
                <a:p>
                  <a:pPr marL="182563" lvl="0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Act to protect and improve health</a:t>
                  </a:r>
                  <a:endParaRPr lang="en-GB" sz="850" dirty="0" smtClean="0"/>
                </a:p>
                <a:p>
                  <a:pPr marL="182563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Inform, educate and empower</a:t>
                  </a:r>
                </a:p>
                <a:p>
                  <a:pPr marL="182563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Collaborate </a:t>
                  </a:r>
                  <a:r>
                    <a:rPr lang="en-GB" sz="850" dirty="0" smtClean="0"/>
                    <a:t>to solve problems</a:t>
                  </a:r>
                </a:p>
                <a:p>
                  <a:pPr marL="182563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Develop policy to link services</a:t>
                  </a:r>
                  <a:endParaRPr lang="en-GB" sz="850" dirty="0" smtClean="0"/>
                </a:p>
                <a:p>
                  <a:pPr marL="182563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Evaluation and research</a:t>
                  </a:r>
                </a:p>
                <a:p>
                  <a:pPr marL="182563" lvl="0" indent="-95250">
                    <a:buFont typeface="Wingdings" pitchFamily="2" charset="2"/>
                    <a:buChar char="§"/>
                  </a:pPr>
                  <a:r>
                    <a:rPr lang="en-GB" sz="850" dirty="0" smtClean="0"/>
                    <a:t>Advocacy and leadership</a:t>
                  </a:r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2123728" y="1196752"/>
                  <a:ext cx="142876" cy="2143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067944" y="1196752"/>
                  <a:ext cx="142876" cy="214314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24" name="Straight Connector 23"/>
              <p:cNvCxnSpPr/>
              <p:nvPr/>
            </p:nvCxnSpPr>
            <p:spPr>
              <a:xfrm>
                <a:off x="4139952" y="1412776"/>
                <a:ext cx="0" cy="8640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195736" y="1412776"/>
                <a:ext cx="0" cy="86409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58"/>
              <p:cNvSpPr>
                <a:spLocks noChangeArrowheads="1"/>
              </p:cNvSpPr>
              <p:nvPr/>
            </p:nvSpPr>
            <p:spPr bwMode="auto">
              <a:xfrm>
                <a:off x="3203848" y="2276872"/>
                <a:ext cx="1967934" cy="356984"/>
              </a:xfrm>
              <a:prstGeom prst="diamond">
                <a:avLst/>
              </a:prstGeom>
              <a:noFill/>
              <a:ln w="19050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ea typeface="Times New Roman" pitchFamily="18" charset="0"/>
                    <a:cs typeface="Times New Roman" pitchFamily="18" charset="0"/>
                  </a:rPr>
                  <a:t>INTEGRATION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>
                <a:off x="2195736" y="2636912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139952" y="2636912"/>
                <a:ext cx="0" cy="288032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203848" y="2924944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203848" y="2924944"/>
                <a:ext cx="0" cy="21602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>
                <a:off x="2195736" y="2924944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131840" y="2924944"/>
                <a:ext cx="0" cy="216024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Rounded Rectangle 30"/>
            <p:cNvSpPr>
              <a:spLocks noChangeArrowheads="1"/>
            </p:cNvSpPr>
            <p:nvPr/>
          </p:nvSpPr>
          <p:spPr bwMode="auto">
            <a:xfrm>
              <a:off x="2483768" y="3140968"/>
              <a:ext cx="1335405" cy="3600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>
              <a:solidFill>
                <a:srgbClr val="243F6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Added value ‘outcomes’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269</Words>
  <Application>Microsoft Office PowerPoint</Application>
  <PresentationFormat>On-screen Show (4:3)</PresentationFormat>
  <Paragraphs>57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University of the West of England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Huw Brunt</dc:creator>
  <cp:lastModifiedBy>Huw Brunt</cp:lastModifiedBy>
  <cp:revision>69</cp:revision>
  <dcterms:created xsi:type="dcterms:W3CDTF">2014-05-15T09:39:33Z</dcterms:created>
  <dcterms:modified xsi:type="dcterms:W3CDTF">2016-01-07T12:46:30Z</dcterms:modified>
</cp:coreProperties>
</file>