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sldIdLst>
    <p:sldId id="256" r:id="rId2"/>
    <p:sldId id="261" r:id="rId3"/>
    <p:sldId id="260" r:id="rId4"/>
    <p:sldId id="257" r:id="rId5"/>
    <p:sldId id="264" r:id="rId6"/>
    <p:sldId id="263" r:id="rId7"/>
    <p:sldId id="259" r:id="rId8"/>
    <p:sldId id="265" r:id="rId9"/>
    <p:sldId id="266" r:id="rId10"/>
    <p:sldId id="270" r:id="rId11"/>
    <p:sldId id="268" r:id="rId12"/>
    <p:sldId id="269" r:id="rId13"/>
    <p:sldId id="271" r:id="rId14"/>
    <p:sldId id="272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Segoe UI" panose="020B0502040204020203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Adobe Kaiti Std R" panose="02020400000000000000" pitchFamily="18" charset="-128"/>
      <p:regular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121"/>
    <a:srgbClr val="FFC5C5"/>
    <a:srgbClr val="66CCFF"/>
    <a:srgbClr val="339933"/>
    <a:srgbClr val="FF7D7D"/>
    <a:srgbClr val="9DEFA6"/>
    <a:srgbClr val="97FFD5"/>
    <a:srgbClr val="9966FF"/>
    <a:srgbClr val="CCCC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62554" autoAdjust="0"/>
  </p:normalViewPr>
  <p:slideViewPr>
    <p:cSldViewPr snapToGrid="0" showGuides="1">
      <p:cViewPr varScale="1">
        <p:scale>
          <a:sx n="69" d="100"/>
          <a:sy n="69" d="100"/>
        </p:scale>
        <p:origin x="276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72054691953507E-2"/>
          <c:y val="2.0158407117365708E-3"/>
          <c:w val="0.95916096090076064"/>
          <c:h val="0.9726770046601317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Skills donut</c:v>
                </c:pt>
              </c:strCache>
            </c:strRef>
          </c:tx>
          <c:dPt>
            <c:idx val="0"/>
            <c:bubble3D val="0"/>
            <c:spPr>
              <a:solidFill>
                <a:srgbClr val="00FF9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CC6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33993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B7DBF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71B8F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0099F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0066C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A5002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rgbClr val="CC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rgbClr val="FF5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rgbClr val="FF7C8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solidFill>
                <a:srgbClr val="FFCCCC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1.9614254033624291E-3"/>
                  <c:y val="-1.42856339386148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>
                        <a:outerShdw blurRad="50800" dist="38100" dir="2700000" algn="tl">
                          <a:schemeClr val="bg1"/>
                        </a:outerShdw>
                      </a:effectLst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82765263866544"/>
                      <c:h val="8.2897959183673459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2.549853024371251E-2"/>
                  <c:y val="8.0347099394880076E-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334108585437"/>
                      <c:h val="8.2122448979591811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1.1768552420175042E-2"/>
                  <c:y val="-1.4965813508203092E-1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6000" tIns="0" rIns="36000" bIns="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>
                        <a:outerShdw blurRad="50800" dist="38100" dir="2700000" algn="tl" rotWithShape="0">
                          <a:schemeClr val="bg1"/>
                        </a:outerShdw>
                      </a:effectLst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outerShdw blurRad="50800" dist="38100" dir="2700000" algn="tl" rotWithShape="0">
                        <a:schemeClr val="bg1"/>
                      </a:outerShdw>
                    </a:effectLst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Sheet1!$A$2:$A$14</c:f>
              <c:strCache>
                <c:ptCount val="13"/>
                <c:pt idx="0">
                  <c:v>Software skills</c:v>
                </c:pt>
                <c:pt idx="1">
                  <c:v>Theoretical knowledge</c:v>
                </c:pt>
                <c:pt idx="2">
                  <c:v>Data management</c:v>
                </c:pt>
                <c:pt idx="3">
                  <c:v>Numeracy</c:v>
                </c:pt>
                <c:pt idx="4">
                  <c:v>Communication</c:v>
                </c:pt>
                <c:pt idx="5">
                  <c:v>Graphicacy</c:v>
                </c:pt>
                <c:pt idx="6">
                  <c:v>Literacy</c:v>
                </c:pt>
                <c:pt idx="7">
                  <c:v>Confidence</c:v>
                </c:pt>
                <c:pt idx="8">
                  <c:v>Problem solving</c:v>
                </c:pt>
                <c:pt idx="9">
                  <c:v>Enquiring nature</c:v>
                </c:pt>
                <c:pt idx="10">
                  <c:v>Spatial thinking</c:v>
                </c:pt>
                <c:pt idx="11">
                  <c:v>Analytical</c:v>
                </c:pt>
                <c:pt idx="12">
                  <c:v>Lifelong learner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0000"/>
            </a:solidFill>
            <a:ln w="28575"/>
          </c:spPr>
          <c:dPt>
            <c:idx val="0"/>
            <c:bubble3D val="0"/>
            <c:spPr>
              <a:solidFill>
                <a:srgbClr val="FF0000"/>
              </a:solidFill>
              <a:ln w="28575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50"/>
              </a:solidFill>
              <a:ln w="28575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B0F0"/>
              </a:solidFill>
              <a:ln w="28575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20858004672693628"/>
                  <c:y val="2.34335433070866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0" tIns="0" rIns="72000" bIns="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schemeClr val="bg1"/>
                        </a:outerShdw>
                      </a:effectLst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1450060907156707"/>
                      <c:h val="0.1183445669291338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8491128568030707"/>
                  <c:y val="0.1889291338582676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69151998591066"/>
                      <c:h val="5.5172283464566929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20266276910561648"/>
                  <c:y val="-0.2335902362204725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139713027002986"/>
                      <c:h val="8.317228346456692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0" tIns="0" rIns="36000" bIns="0" anchor="ctr" anchorCtr="1">
                <a:no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schemeClr val="bg1"/>
                      </a:outerShdw>
                    </a:effectLst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DISPOSITIONAL</c:v>
                </c:pt>
                <c:pt idx="1">
                  <c:v>TECHNICAL</c:v>
                </c:pt>
                <c:pt idx="2">
                  <c:v>TRANSFERABLE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6.05</c:v>
                </c:pt>
                <c:pt idx="1">
                  <c:v>3</c:v>
                </c:pt>
                <c:pt idx="2">
                  <c:v>3.95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240EA-D1E4-4A4D-B41A-2ECF28A8EF6A}" type="datetimeFigureOut">
              <a:rPr lang="en-GB" smtClean="0"/>
              <a:t>27/05/2016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F9175-EBA6-4AA2-BA22-0DF036FD4F0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181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9175-EBA6-4AA2-BA22-0DF036FD4F0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3159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9175-EBA6-4AA2-BA22-0DF036FD4F08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4751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9175-EBA6-4AA2-BA22-0DF036FD4F08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4029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9175-EBA6-4AA2-BA22-0DF036FD4F08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4280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dirty="0" smtClean="0"/>
              <a:t>Barrie,</a:t>
            </a:r>
            <a:r>
              <a:rPr lang="en-GB" baseline="0" dirty="0" smtClean="0"/>
              <a:t> S. (2004). </a:t>
            </a:r>
            <a:r>
              <a:rPr lang="en-GB" dirty="0" smtClean="0"/>
              <a:t>A research-based approach to generic graduate attributes policy, </a:t>
            </a:r>
            <a:r>
              <a:rPr lang="en-GB" i="1" dirty="0" smtClean="0"/>
              <a:t>Higher Education Research &amp; Development</a:t>
            </a:r>
            <a:r>
              <a:rPr lang="en-GB" dirty="0" smtClean="0"/>
              <a:t>, Vol. 23</a:t>
            </a:r>
            <a:r>
              <a:rPr lang="en-GB" baseline="0" dirty="0" smtClean="0"/>
              <a:t> (3), 261-275.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9175-EBA6-4AA2-BA22-0DF036FD4F08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126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9175-EBA6-4AA2-BA22-0DF036FD4F08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557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9175-EBA6-4AA2-BA22-0DF036FD4F08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44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9175-EBA6-4AA2-BA22-0DF036FD4F08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627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9175-EBA6-4AA2-BA22-0DF036FD4F08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35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dirty="0" smtClean="0"/>
              <a:t>Three  perspectives: </a:t>
            </a:r>
          </a:p>
          <a:p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Life beyond university: type</a:t>
            </a:r>
            <a:r>
              <a:rPr lang="en-GB" baseline="0" dirty="0" smtClean="0"/>
              <a:t> of task, type of cognitive process, type of constraints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Curriculum and practice: assessment aligned with curriculum and teaching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Learning and instruction: emphasis on whether assessment is effective for learning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aseline="0" dirty="0" smtClean="0"/>
              <a:t>3 foci of authenticity: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Processes and products:</a:t>
            </a:r>
            <a:r>
              <a:rPr lang="en-GB" baseline="0" dirty="0" smtClean="0"/>
              <a:t> are objects of assessment aligned with an acknowledged perspective (are cognitive processes being assessed that are likely to be useful outside of university, e.g. assessment by groupwork and presentation  (Perspective1; Focus 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Conditions: do the conditions under which assessment takes place reflect the acknowledged perspective (e.g. have set of constraints for assessment been set that reflect a situation  students are likely to encounter outside of University) e.g. introducing a budget (AGOL credits) for completing the task (Perspective 1, Focus 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Figurative context: Described context for the assessment</a:t>
            </a:r>
            <a:r>
              <a:rPr lang="en-GB" baseline="0" dirty="0" smtClean="0"/>
              <a:t> (usually subject linked) tied to perspective, e.g. the ‘thematic conference’ assessment  (Perspective 1; Focus 3)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9175-EBA6-4AA2-BA22-0DF036FD4F08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877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9175-EBA6-4AA2-BA22-0DF036FD4F08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9175-EBA6-4AA2-BA22-0DF036FD4F08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5053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9175-EBA6-4AA2-BA22-0DF036FD4F08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524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9175-EBA6-4AA2-BA22-0DF036FD4F08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03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0D34-F8CD-437F-83A5-2F95B16E6960}" type="datetimeFigureOut">
              <a:rPr lang="en-GB" smtClean="0"/>
              <a:t>27/05/2016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CB78-94E5-47F9-8D43-38B421D2F7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2034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0D34-F8CD-437F-83A5-2F95B16E6960}" type="datetimeFigureOut">
              <a:rPr lang="en-GB" smtClean="0"/>
              <a:t>27/05/2016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CB78-94E5-47F9-8D43-38B421D2F7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64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0D34-F8CD-437F-83A5-2F95B16E6960}" type="datetimeFigureOut">
              <a:rPr lang="en-GB" smtClean="0"/>
              <a:t>27/05/2016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CB78-94E5-47F9-8D43-38B421D2F7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131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0D34-F8CD-437F-83A5-2F95B16E6960}" type="datetimeFigureOut">
              <a:rPr lang="en-GB" smtClean="0"/>
              <a:t>27/05/2016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CB78-94E5-47F9-8D43-38B421D2F7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92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0D34-F8CD-437F-83A5-2F95B16E6960}" type="datetimeFigureOut">
              <a:rPr lang="en-GB" smtClean="0"/>
              <a:t>27/05/2016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CB78-94E5-47F9-8D43-38B421D2F7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09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0D34-F8CD-437F-83A5-2F95B16E6960}" type="datetimeFigureOut">
              <a:rPr lang="en-GB" smtClean="0"/>
              <a:t>27/05/2016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CB78-94E5-47F9-8D43-38B421D2F7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438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0D34-F8CD-437F-83A5-2F95B16E6960}" type="datetimeFigureOut">
              <a:rPr lang="en-GB" smtClean="0"/>
              <a:t>27/05/2016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CB78-94E5-47F9-8D43-38B421D2F7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1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0D34-F8CD-437F-83A5-2F95B16E6960}" type="datetimeFigureOut">
              <a:rPr lang="en-GB" smtClean="0"/>
              <a:t>27/05/2016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CB78-94E5-47F9-8D43-38B421D2F7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328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0D34-F8CD-437F-83A5-2F95B16E6960}" type="datetimeFigureOut">
              <a:rPr lang="en-GB" smtClean="0"/>
              <a:t>27/05/2016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CB78-94E5-47F9-8D43-38B421D2F7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70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0D34-F8CD-437F-83A5-2F95B16E6960}" type="datetimeFigureOut">
              <a:rPr lang="en-GB" smtClean="0"/>
              <a:t>27/05/2016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CB78-94E5-47F9-8D43-38B421D2F7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98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E0D34-F8CD-437F-83A5-2F95B16E6960}" type="datetimeFigureOut">
              <a:rPr lang="en-GB" smtClean="0"/>
              <a:t>27/05/2016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CB78-94E5-47F9-8D43-38B421D2F7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278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E0D34-F8CD-437F-83A5-2F95B16E6960}" type="datetimeFigureOut">
              <a:rPr lang="en-GB" smtClean="0"/>
              <a:t>27/05/2016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CCB78-94E5-47F9-8D43-38B421D2F7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032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281" y="1597851"/>
            <a:ext cx="8745166" cy="2387600"/>
          </a:xfrm>
        </p:spPr>
        <p:txBody>
          <a:bodyPr>
            <a:noAutofit/>
          </a:bodyPr>
          <a:lstStyle/>
          <a:p>
            <a:r>
              <a:rPr lang="en-GB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Professionalizing assessment using</a:t>
            </a:r>
            <a:br>
              <a:rPr lang="en-GB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</a:br>
            <a:r>
              <a:rPr lang="en-GB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ArcGIS Online</a:t>
            </a:r>
            <a:endParaRPr lang="en-GB" sz="6600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77526"/>
            <a:ext cx="6858000" cy="1655762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Michael Horswell, Harry West</a:t>
            </a:r>
          </a:p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the West of England, Bristol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733" y="6036288"/>
            <a:ext cx="1642533" cy="8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5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 rot="16200000">
            <a:off x="-2799898" y="2766218"/>
            <a:ext cx="6858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Transferable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91885" y="1169336"/>
            <a:ext cx="7703834" cy="4760410"/>
            <a:chOff x="1101569" y="1275991"/>
            <a:chExt cx="7795296" cy="4306016"/>
          </a:xfrm>
        </p:grpSpPr>
        <p:grpSp>
          <p:nvGrpSpPr>
            <p:cNvPr id="16" name="Group 15"/>
            <p:cNvGrpSpPr/>
            <p:nvPr/>
          </p:nvGrpSpPr>
          <p:grpSpPr>
            <a:xfrm>
              <a:off x="1101569" y="1275991"/>
              <a:ext cx="7795296" cy="4306016"/>
              <a:chOff x="1101569" y="1275991"/>
              <a:chExt cx="7795296" cy="4306016"/>
            </a:xfrm>
          </p:grpSpPr>
          <p:sp>
            <p:nvSpPr>
              <p:cNvPr id="4" name="Freeform 3"/>
              <p:cNvSpPr/>
              <p:nvPr/>
            </p:nvSpPr>
            <p:spPr>
              <a:xfrm>
                <a:off x="6991370" y="1275991"/>
                <a:ext cx="1905495" cy="4306016"/>
              </a:xfrm>
              <a:custGeom>
                <a:avLst/>
                <a:gdLst>
                  <a:gd name="connsiteX0" fmla="*/ 0 w 1905495"/>
                  <a:gd name="connsiteY0" fmla="*/ 190550 h 4306016"/>
                  <a:gd name="connsiteX1" fmla="*/ 190550 w 1905495"/>
                  <a:gd name="connsiteY1" fmla="*/ 0 h 4306016"/>
                  <a:gd name="connsiteX2" fmla="*/ 1714946 w 1905495"/>
                  <a:gd name="connsiteY2" fmla="*/ 0 h 4306016"/>
                  <a:gd name="connsiteX3" fmla="*/ 1905496 w 1905495"/>
                  <a:gd name="connsiteY3" fmla="*/ 190550 h 4306016"/>
                  <a:gd name="connsiteX4" fmla="*/ 1905495 w 1905495"/>
                  <a:gd name="connsiteY4" fmla="*/ 4115467 h 4306016"/>
                  <a:gd name="connsiteX5" fmla="*/ 1714945 w 1905495"/>
                  <a:gd name="connsiteY5" fmla="*/ 4306017 h 4306016"/>
                  <a:gd name="connsiteX6" fmla="*/ 190550 w 1905495"/>
                  <a:gd name="connsiteY6" fmla="*/ 4306016 h 4306016"/>
                  <a:gd name="connsiteX7" fmla="*/ 0 w 1905495"/>
                  <a:gd name="connsiteY7" fmla="*/ 4115466 h 4306016"/>
                  <a:gd name="connsiteX8" fmla="*/ 0 w 1905495"/>
                  <a:gd name="connsiteY8" fmla="*/ 190550 h 430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495" h="4306016">
                    <a:moveTo>
                      <a:pt x="0" y="190550"/>
                    </a:moveTo>
                    <a:cubicBezTo>
                      <a:pt x="0" y="85312"/>
                      <a:pt x="85312" y="0"/>
                      <a:pt x="190550" y="0"/>
                    </a:cubicBezTo>
                    <a:lnTo>
                      <a:pt x="1714946" y="0"/>
                    </a:lnTo>
                    <a:cubicBezTo>
                      <a:pt x="1820184" y="0"/>
                      <a:pt x="1905496" y="85312"/>
                      <a:pt x="1905496" y="190550"/>
                    </a:cubicBezTo>
                    <a:cubicBezTo>
                      <a:pt x="1905496" y="1498856"/>
                      <a:pt x="1905495" y="2807161"/>
                      <a:pt x="1905495" y="4115467"/>
                    </a:cubicBezTo>
                    <a:cubicBezTo>
                      <a:pt x="1905495" y="4220705"/>
                      <a:pt x="1820183" y="4306017"/>
                      <a:pt x="1714945" y="4306017"/>
                    </a:cubicBezTo>
                    <a:lnTo>
                      <a:pt x="190550" y="4306016"/>
                    </a:lnTo>
                    <a:cubicBezTo>
                      <a:pt x="85312" y="4306016"/>
                      <a:pt x="0" y="4220704"/>
                      <a:pt x="0" y="4115466"/>
                    </a:cubicBezTo>
                    <a:lnTo>
                      <a:pt x="0" y="19055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5344" tIns="1807750" rIns="85344" bIns="946548" numCol="1" spcCol="1270" anchor="t" anchorCtr="1">
                <a:noAutofit/>
              </a:bodyPr>
              <a:lstStyle/>
              <a:p>
                <a:pPr lvl="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600" kern="1200" dirty="0" smtClean="0">
                  <a:solidFill>
                    <a:schemeClr val="tx1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  <a:p>
                <a:pPr lvl="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6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Literacy</a:t>
                </a:r>
                <a:endParaRPr lang="en-GB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StoryMaps incorporate written communication  </a:t>
                </a: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Choice over technical or layman language – considering the audience</a:t>
                </a: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57150" lvl="1" indent="-57150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GB" sz="105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225348" y="1534351"/>
                <a:ext cx="1433903" cy="1433903"/>
              </a:xfrm>
              <a:prstGeom prst="ellipse">
                <a:avLst/>
              </a:pr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" name="Freeform 6"/>
              <p:cNvSpPr/>
              <p:nvPr/>
            </p:nvSpPr>
            <p:spPr>
              <a:xfrm>
                <a:off x="5026891" y="1275991"/>
                <a:ext cx="1905495" cy="4306016"/>
              </a:xfrm>
              <a:custGeom>
                <a:avLst/>
                <a:gdLst>
                  <a:gd name="connsiteX0" fmla="*/ 0 w 1905495"/>
                  <a:gd name="connsiteY0" fmla="*/ 190550 h 4306016"/>
                  <a:gd name="connsiteX1" fmla="*/ 190550 w 1905495"/>
                  <a:gd name="connsiteY1" fmla="*/ 0 h 4306016"/>
                  <a:gd name="connsiteX2" fmla="*/ 1714946 w 1905495"/>
                  <a:gd name="connsiteY2" fmla="*/ 0 h 4306016"/>
                  <a:gd name="connsiteX3" fmla="*/ 1905496 w 1905495"/>
                  <a:gd name="connsiteY3" fmla="*/ 190550 h 4306016"/>
                  <a:gd name="connsiteX4" fmla="*/ 1905495 w 1905495"/>
                  <a:gd name="connsiteY4" fmla="*/ 4115467 h 4306016"/>
                  <a:gd name="connsiteX5" fmla="*/ 1714945 w 1905495"/>
                  <a:gd name="connsiteY5" fmla="*/ 4306017 h 4306016"/>
                  <a:gd name="connsiteX6" fmla="*/ 190550 w 1905495"/>
                  <a:gd name="connsiteY6" fmla="*/ 4306016 h 4306016"/>
                  <a:gd name="connsiteX7" fmla="*/ 0 w 1905495"/>
                  <a:gd name="connsiteY7" fmla="*/ 4115466 h 4306016"/>
                  <a:gd name="connsiteX8" fmla="*/ 0 w 1905495"/>
                  <a:gd name="connsiteY8" fmla="*/ 190550 h 430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495" h="4306016">
                    <a:moveTo>
                      <a:pt x="0" y="190550"/>
                    </a:moveTo>
                    <a:cubicBezTo>
                      <a:pt x="0" y="85312"/>
                      <a:pt x="85312" y="0"/>
                      <a:pt x="190550" y="0"/>
                    </a:cubicBezTo>
                    <a:lnTo>
                      <a:pt x="1714946" y="0"/>
                    </a:lnTo>
                    <a:cubicBezTo>
                      <a:pt x="1820184" y="0"/>
                      <a:pt x="1905496" y="85312"/>
                      <a:pt x="1905496" y="190550"/>
                    </a:cubicBezTo>
                    <a:cubicBezTo>
                      <a:pt x="1905496" y="1498856"/>
                      <a:pt x="1905495" y="2807161"/>
                      <a:pt x="1905495" y="4115467"/>
                    </a:cubicBezTo>
                    <a:cubicBezTo>
                      <a:pt x="1905495" y="4220705"/>
                      <a:pt x="1820183" y="4306017"/>
                      <a:pt x="1714945" y="4306017"/>
                    </a:cubicBezTo>
                    <a:lnTo>
                      <a:pt x="190550" y="4306016"/>
                    </a:lnTo>
                    <a:cubicBezTo>
                      <a:pt x="85312" y="4306016"/>
                      <a:pt x="0" y="4220704"/>
                      <a:pt x="0" y="4115466"/>
                    </a:cubicBezTo>
                    <a:lnTo>
                      <a:pt x="0" y="19055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5344" tIns="1807750" rIns="85344" bIns="946548" numCol="1" spcCol="1270" anchor="t" anchorCtr="1">
                <a:noAutofit/>
              </a:bodyPr>
              <a:lstStyle/>
              <a:p>
                <a:pPr lvl="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600" kern="1200" dirty="0" smtClean="0">
                  <a:solidFill>
                    <a:schemeClr val="tx1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  <a:p>
                <a:pPr lvl="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6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Numeracy</a:t>
                </a:r>
                <a:endParaRPr lang="en-GB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Many methodological approaches included some degree of numeracy</a:t>
                </a: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Explaining complex ideas, such as Fuzzy Logic to an unknown audience requires good understanding yourself</a:t>
                </a: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262687" y="1534351"/>
                <a:ext cx="1433903" cy="1433903"/>
              </a:xfrm>
              <a:prstGeom prst="ellipse">
                <a:avLst/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Freeform 8"/>
              <p:cNvSpPr/>
              <p:nvPr/>
            </p:nvSpPr>
            <p:spPr>
              <a:xfrm>
                <a:off x="3064230" y="1275991"/>
                <a:ext cx="1905495" cy="4306016"/>
              </a:xfrm>
              <a:custGeom>
                <a:avLst/>
                <a:gdLst>
                  <a:gd name="connsiteX0" fmla="*/ 0 w 1905495"/>
                  <a:gd name="connsiteY0" fmla="*/ 190550 h 4306016"/>
                  <a:gd name="connsiteX1" fmla="*/ 190550 w 1905495"/>
                  <a:gd name="connsiteY1" fmla="*/ 0 h 4306016"/>
                  <a:gd name="connsiteX2" fmla="*/ 1714946 w 1905495"/>
                  <a:gd name="connsiteY2" fmla="*/ 0 h 4306016"/>
                  <a:gd name="connsiteX3" fmla="*/ 1905496 w 1905495"/>
                  <a:gd name="connsiteY3" fmla="*/ 190550 h 4306016"/>
                  <a:gd name="connsiteX4" fmla="*/ 1905495 w 1905495"/>
                  <a:gd name="connsiteY4" fmla="*/ 4115467 h 4306016"/>
                  <a:gd name="connsiteX5" fmla="*/ 1714945 w 1905495"/>
                  <a:gd name="connsiteY5" fmla="*/ 4306017 h 4306016"/>
                  <a:gd name="connsiteX6" fmla="*/ 190550 w 1905495"/>
                  <a:gd name="connsiteY6" fmla="*/ 4306016 h 4306016"/>
                  <a:gd name="connsiteX7" fmla="*/ 0 w 1905495"/>
                  <a:gd name="connsiteY7" fmla="*/ 4115466 h 4306016"/>
                  <a:gd name="connsiteX8" fmla="*/ 0 w 1905495"/>
                  <a:gd name="connsiteY8" fmla="*/ 190550 h 430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495" h="4306016">
                    <a:moveTo>
                      <a:pt x="0" y="190550"/>
                    </a:moveTo>
                    <a:cubicBezTo>
                      <a:pt x="0" y="85312"/>
                      <a:pt x="85312" y="0"/>
                      <a:pt x="190550" y="0"/>
                    </a:cubicBezTo>
                    <a:lnTo>
                      <a:pt x="1714946" y="0"/>
                    </a:lnTo>
                    <a:cubicBezTo>
                      <a:pt x="1820184" y="0"/>
                      <a:pt x="1905496" y="85312"/>
                      <a:pt x="1905496" y="190550"/>
                    </a:cubicBezTo>
                    <a:cubicBezTo>
                      <a:pt x="1905496" y="1498856"/>
                      <a:pt x="1905495" y="2807161"/>
                      <a:pt x="1905495" y="4115467"/>
                    </a:cubicBezTo>
                    <a:cubicBezTo>
                      <a:pt x="1905495" y="4220705"/>
                      <a:pt x="1820183" y="4306017"/>
                      <a:pt x="1714945" y="4306017"/>
                    </a:cubicBezTo>
                    <a:lnTo>
                      <a:pt x="190550" y="4306016"/>
                    </a:lnTo>
                    <a:cubicBezTo>
                      <a:pt x="85312" y="4306016"/>
                      <a:pt x="0" y="4220704"/>
                      <a:pt x="0" y="4115466"/>
                    </a:cubicBezTo>
                    <a:lnTo>
                      <a:pt x="0" y="19055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5344" tIns="1807750" rIns="85344" bIns="946548" numCol="1" spcCol="1270" anchor="t" anchorCtr="1">
                <a:noAutofit/>
              </a:bodyPr>
              <a:lstStyle/>
              <a:p>
                <a:pPr lvl="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600" kern="1200" dirty="0" smtClean="0">
                  <a:solidFill>
                    <a:schemeClr val="tx1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  <a:p>
                <a:pPr lvl="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6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Graphicacy</a:t>
                </a:r>
                <a:endParaRPr lang="en-GB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Cartographic decisions influence emotive responses to information</a:t>
                </a: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Considerations of legibility for side panel graphics</a:t>
                </a: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Presenting focussed g</a:t>
                </a:r>
                <a:r>
                  <a:rPr lang="en-GB" sz="12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raphic information when needed by using pop-ups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300026" y="1534351"/>
                <a:ext cx="1433903" cy="1433903"/>
              </a:xfrm>
              <a:prstGeom prst="ellipse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Freeform 11"/>
              <p:cNvSpPr/>
              <p:nvPr/>
            </p:nvSpPr>
            <p:spPr>
              <a:xfrm>
                <a:off x="1101569" y="1275991"/>
                <a:ext cx="1905495" cy="4306016"/>
              </a:xfrm>
              <a:custGeom>
                <a:avLst/>
                <a:gdLst>
                  <a:gd name="connsiteX0" fmla="*/ 0 w 1905495"/>
                  <a:gd name="connsiteY0" fmla="*/ 190550 h 4306016"/>
                  <a:gd name="connsiteX1" fmla="*/ 190550 w 1905495"/>
                  <a:gd name="connsiteY1" fmla="*/ 0 h 4306016"/>
                  <a:gd name="connsiteX2" fmla="*/ 1714946 w 1905495"/>
                  <a:gd name="connsiteY2" fmla="*/ 0 h 4306016"/>
                  <a:gd name="connsiteX3" fmla="*/ 1905496 w 1905495"/>
                  <a:gd name="connsiteY3" fmla="*/ 190550 h 4306016"/>
                  <a:gd name="connsiteX4" fmla="*/ 1905495 w 1905495"/>
                  <a:gd name="connsiteY4" fmla="*/ 4115467 h 4306016"/>
                  <a:gd name="connsiteX5" fmla="*/ 1714945 w 1905495"/>
                  <a:gd name="connsiteY5" fmla="*/ 4306017 h 4306016"/>
                  <a:gd name="connsiteX6" fmla="*/ 190550 w 1905495"/>
                  <a:gd name="connsiteY6" fmla="*/ 4306016 h 4306016"/>
                  <a:gd name="connsiteX7" fmla="*/ 0 w 1905495"/>
                  <a:gd name="connsiteY7" fmla="*/ 4115466 h 4306016"/>
                  <a:gd name="connsiteX8" fmla="*/ 0 w 1905495"/>
                  <a:gd name="connsiteY8" fmla="*/ 190550 h 430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495" h="4306016">
                    <a:moveTo>
                      <a:pt x="0" y="190550"/>
                    </a:moveTo>
                    <a:cubicBezTo>
                      <a:pt x="0" y="85312"/>
                      <a:pt x="85312" y="0"/>
                      <a:pt x="190550" y="0"/>
                    </a:cubicBezTo>
                    <a:lnTo>
                      <a:pt x="1714946" y="0"/>
                    </a:lnTo>
                    <a:cubicBezTo>
                      <a:pt x="1820184" y="0"/>
                      <a:pt x="1905496" y="85312"/>
                      <a:pt x="1905496" y="190550"/>
                    </a:cubicBezTo>
                    <a:cubicBezTo>
                      <a:pt x="1905496" y="1498856"/>
                      <a:pt x="1905495" y="2807161"/>
                      <a:pt x="1905495" y="4115467"/>
                    </a:cubicBezTo>
                    <a:cubicBezTo>
                      <a:pt x="1905495" y="4220705"/>
                      <a:pt x="1820183" y="4306017"/>
                      <a:pt x="1714945" y="4306017"/>
                    </a:cubicBezTo>
                    <a:lnTo>
                      <a:pt x="190550" y="4306016"/>
                    </a:lnTo>
                    <a:cubicBezTo>
                      <a:pt x="85312" y="4306016"/>
                      <a:pt x="0" y="4220704"/>
                      <a:pt x="0" y="4115466"/>
                    </a:cubicBezTo>
                    <a:lnTo>
                      <a:pt x="0" y="19055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5344" tIns="1807750" rIns="85344" bIns="946548" numCol="1" spcCol="1270" anchor="t" anchorCtr="1">
                <a:noAutofit/>
              </a:bodyPr>
              <a:lstStyle/>
              <a:p>
                <a:pPr lvl="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600" kern="1200" dirty="0" smtClean="0">
                  <a:solidFill>
                    <a:schemeClr val="tx1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  <a:p>
                <a:pPr lvl="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6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Communication</a:t>
                </a:r>
                <a:endParaRPr lang="en-GB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Selecting how and when to present certain aspects – the map narrative</a:t>
                </a: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Selecting (combining) the best StoryMap templates considering the audience</a:t>
                </a: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lvl="1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Using interactivity to enhance user understanding </a:t>
                </a:r>
                <a:endParaRPr lang="en-GB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337366" y="1534351"/>
              <a:ext cx="1433903" cy="1433903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20327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1293479" y="986914"/>
            <a:ext cx="2480207" cy="4884170"/>
          </a:xfrm>
          <a:custGeom>
            <a:avLst/>
            <a:gdLst>
              <a:gd name="connsiteX0" fmla="*/ 0 w 2480207"/>
              <a:gd name="connsiteY0" fmla="*/ 248021 h 4884170"/>
              <a:gd name="connsiteX1" fmla="*/ 248021 w 2480207"/>
              <a:gd name="connsiteY1" fmla="*/ 0 h 4884170"/>
              <a:gd name="connsiteX2" fmla="*/ 2232186 w 2480207"/>
              <a:gd name="connsiteY2" fmla="*/ 0 h 4884170"/>
              <a:gd name="connsiteX3" fmla="*/ 2480207 w 2480207"/>
              <a:gd name="connsiteY3" fmla="*/ 248021 h 4884170"/>
              <a:gd name="connsiteX4" fmla="*/ 2480207 w 2480207"/>
              <a:gd name="connsiteY4" fmla="*/ 4636149 h 4884170"/>
              <a:gd name="connsiteX5" fmla="*/ 2232186 w 2480207"/>
              <a:gd name="connsiteY5" fmla="*/ 4884170 h 4884170"/>
              <a:gd name="connsiteX6" fmla="*/ 248021 w 2480207"/>
              <a:gd name="connsiteY6" fmla="*/ 4884170 h 4884170"/>
              <a:gd name="connsiteX7" fmla="*/ 0 w 2480207"/>
              <a:gd name="connsiteY7" fmla="*/ 4636149 h 4884170"/>
              <a:gd name="connsiteX8" fmla="*/ 0 w 2480207"/>
              <a:gd name="connsiteY8" fmla="*/ 248021 h 488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0207" h="4884170">
                <a:moveTo>
                  <a:pt x="0" y="248021"/>
                </a:moveTo>
                <a:cubicBezTo>
                  <a:pt x="0" y="111043"/>
                  <a:pt x="111043" y="0"/>
                  <a:pt x="248021" y="0"/>
                </a:cubicBezTo>
                <a:lnTo>
                  <a:pt x="2232186" y="0"/>
                </a:lnTo>
                <a:cubicBezTo>
                  <a:pt x="2369164" y="0"/>
                  <a:pt x="2480207" y="111043"/>
                  <a:pt x="2480207" y="248021"/>
                </a:cubicBezTo>
                <a:lnTo>
                  <a:pt x="2480207" y="4636149"/>
                </a:lnTo>
                <a:cubicBezTo>
                  <a:pt x="2480207" y="4773127"/>
                  <a:pt x="2369164" y="4884170"/>
                  <a:pt x="2232186" y="4884170"/>
                </a:cubicBezTo>
                <a:lnTo>
                  <a:pt x="248021" y="4884170"/>
                </a:lnTo>
                <a:cubicBezTo>
                  <a:pt x="111043" y="4884170"/>
                  <a:pt x="0" y="4773127"/>
                  <a:pt x="0" y="4636149"/>
                </a:cubicBezTo>
                <a:lnTo>
                  <a:pt x="0" y="248021"/>
                </a:lnTo>
                <a:close/>
              </a:path>
            </a:pathLst>
          </a:custGeom>
          <a:solidFill>
            <a:srgbClr val="FFC5C5"/>
          </a:solidFill>
          <a:ln>
            <a:solidFill>
              <a:srgbClr val="FF212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2074572" rIns="120904" bIns="1097738" numCol="1" spcCol="1270" anchor="t" anchorCtr="1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7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Problem Solving</a:t>
            </a:r>
            <a:endParaRPr lang="en-GB" sz="1700" kern="1200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 project, new requirements, new challenges</a:t>
            </a: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3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 software, new challenges </a:t>
            </a: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Optimising StoryMap options and overcoming restrictions</a:t>
            </a: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720368" y="1279964"/>
            <a:ext cx="1626428" cy="1626428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3848093" y="986914"/>
            <a:ext cx="2480207" cy="4884170"/>
          </a:xfrm>
          <a:custGeom>
            <a:avLst/>
            <a:gdLst>
              <a:gd name="connsiteX0" fmla="*/ 0 w 2480207"/>
              <a:gd name="connsiteY0" fmla="*/ 248021 h 4884170"/>
              <a:gd name="connsiteX1" fmla="*/ 248021 w 2480207"/>
              <a:gd name="connsiteY1" fmla="*/ 0 h 4884170"/>
              <a:gd name="connsiteX2" fmla="*/ 2232186 w 2480207"/>
              <a:gd name="connsiteY2" fmla="*/ 0 h 4884170"/>
              <a:gd name="connsiteX3" fmla="*/ 2480207 w 2480207"/>
              <a:gd name="connsiteY3" fmla="*/ 248021 h 4884170"/>
              <a:gd name="connsiteX4" fmla="*/ 2480207 w 2480207"/>
              <a:gd name="connsiteY4" fmla="*/ 4636149 h 4884170"/>
              <a:gd name="connsiteX5" fmla="*/ 2232186 w 2480207"/>
              <a:gd name="connsiteY5" fmla="*/ 4884170 h 4884170"/>
              <a:gd name="connsiteX6" fmla="*/ 248021 w 2480207"/>
              <a:gd name="connsiteY6" fmla="*/ 4884170 h 4884170"/>
              <a:gd name="connsiteX7" fmla="*/ 0 w 2480207"/>
              <a:gd name="connsiteY7" fmla="*/ 4636149 h 4884170"/>
              <a:gd name="connsiteX8" fmla="*/ 0 w 2480207"/>
              <a:gd name="connsiteY8" fmla="*/ 248021 h 488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0207" h="4884170">
                <a:moveTo>
                  <a:pt x="0" y="248021"/>
                </a:moveTo>
                <a:cubicBezTo>
                  <a:pt x="0" y="111043"/>
                  <a:pt x="111043" y="0"/>
                  <a:pt x="248021" y="0"/>
                </a:cubicBezTo>
                <a:lnTo>
                  <a:pt x="2232186" y="0"/>
                </a:lnTo>
                <a:cubicBezTo>
                  <a:pt x="2369164" y="0"/>
                  <a:pt x="2480207" y="111043"/>
                  <a:pt x="2480207" y="248021"/>
                </a:cubicBezTo>
                <a:lnTo>
                  <a:pt x="2480207" y="4636149"/>
                </a:lnTo>
                <a:cubicBezTo>
                  <a:pt x="2480207" y="4773127"/>
                  <a:pt x="2369164" y="4884170"/>
                  <a:pt x="2232186" y="4884170"/>
                </a:cubicBezTo>
                <a:lnTo>
                  <a:pt x="248021" y="4884170"/>
                </a:lnTo>
                <a:cubicBezTo>
                  <a:pt x="111043" y="4884170"/>
                  <a:pt x="0" y="4773127"/>
                  <a:pt x="0" y="4636149"/>
                </a:cubicBezTo>
                <a:lnTo>
                  <a:pt x="0" y="248021"/>
                </a:lnTo>
                <a:close/>
              </a:path>
            </a:pathLst>
          </a:custGeom>
          <a:solidFill>
            <a:srgbClr val="FFC5C5"/>
          </a:solidFill>
          <a:ln>
            <a:solidFill>
              <a:srgbClr val="FF212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2074572" rIns="120904" bIns="1097738" numCol="1" spcCol="1270" anchor="t" anchorCtr="1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7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Confidence</a:t>
            </a:r>
            <a:endParaRPr lang="en-GB" sz="1700" kern="1200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GIS is about confidence not mastery</a:t>
            </a: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Having the confidence in your ability to try new software and features</a:t>
            </a: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3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Great results from using ArcGIS Online are confidence boosting</a:t>
            </a: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74982" y="1279964"/>
            <a:ext cx="1626428" cy="1626428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6402707" y="986914"/>
            <a:ext cx="2480207" cy="4884170"/>
          </a:xfrm>
          <a:custGeom>
            <a:avLst/>
            <a:gdLst>
              <a:gd name="connsiteX0" fmla="*/ 0 w 2480207"/>
              <a:gd name="connsiteY0" fmla="*/ 248021 h 4884170"/>
              <a:gd name="connsiteX1" fmla="*/ 248021 w 2480207"/>
              <a:gd name="connsiteY1" fmla="*/ 0 h 4884170"/>
              <a:gd name="connsiteX2" fmla="*/ 2232186 w 2480207"/>
              <a:gd name="connsiteY2" fmla="*/ 0 h 4884170"/>
              <a:gd name="connsiteX3" fmla="*/ 2480207 w 2480207"/>
              <a:gd name="connsiteY3" fmla="*/ 248021 h 4884170"/>
              <a:gd name="connsiteX4" fmla="*/ 2480207 w 2480207"/>
              <a:gd name="connsiteY4" fmla="*/ 4636149 h 4884170"/>
              <a:gd name="connsiteX5" fmla="*/ 2232186 w 2480207"/>
              <a:gd name="connsiteY5" fmla="*/ 4884170 h 4884170"/>
              <a:gd name="connsiteX6" fmla="*/ 248021 w 2480207"/>
              <a:gd name="connsiteY6" fmla="*/ 4884170 h 4884170"/>
              <a:gd name="connsiteX7" fmla="*/ 0 w 2480207"/>
              <a:gd name="connsiteY7" fmla="*/ 4636149 h 4884170"/>
              <a:gd name="connsiteX8" fmla="*/ 0 w 2480207"/>
              <a:gd name="connsiteY8" fmla="*/ 248021 h 488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0207" h="4884170">
                <a:moveTo>
                  <a:pt x="0" y="248021"/>
                </a:moveTo>
                <a:cubicBezTo>
                  <a:pt x="0" y="111043"/>
                  <a:pt x="111043" y="0"/>
                  <a:pt x="248021" y="0"/>
                </a:cubicBezTo>
                <a:lnTo>
                  <a:pt x="2232186" y="0"/>
                </a:lnTo>
                <a:cubicBezTo>
                  <a:pt x="2369164" y="0"/>
                  <a:pt x="2480207" y="111043"/>
                  <a:pt x="2480207" y="248021"/>
                </a:cubicBezTo>
                <a:lnTo>
                  <a:pt x="2480207" y="4636149"/>
                </a:lnTo>
                <a:cubicBezTo>
                  <a:pt x="2480207" y="4773127"/>
                  <a:pt x="2369164" y="4884170"/>
                  <a:pt x="2232186" y="4884170"/>
                </a:cubicBezTo>
                <a:lnTo>
                  <a:pt x="248021" y="4884170"/>
                </a:lnTo>
                <a:cubicBezTo>
                  <a:pt x="111043" y="4884170"/>
                  <a:pt x="0" y="4773127"/>
                  <a:pt x="0" y="4636149"/>
                </a:cubicBezTo>
                <a:lnTo>
                  <a:pt x="0" y="248021"/>
                </a:lnTo>
                <a:close/>
              </a:path>
            </a:pathLst>
          </a:custGeom>
          <a:solidFill>
            <a:srgbClr val="FFC5C5"/>
          </a:solidFill>
          <a:ln>
            <a:solidFill>
              <a:srgbClr val="FF212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2074572" rIns="120904" bIns="1097738" numCol="1" spcCol="1270" anchor="t" anchorCtr="1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7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Enquiring Nature</a:t>
            </a:r>
            <a:endParaRPr lang="en-GB" sz="1700" kern="1200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Try new features and techniques, for example, web apps and interactive features</a:t>
            </a: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3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Platform allows extension beyond taught skills (easily?)</a:t>
            </a: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3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 into ArcGIS Online with an open mind</a:t>
            </a: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29596" y="1279964"/>
            <a:ext cx="1626428" cy="1626428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Title 1"/>
          <p:cNvSpPr txBox="1">
            <a:spLocks/>
          </p:cNvSpPr>
          <p:nvPr/>
        </p:nvSpPr>
        <p:spPr>
          <a:xfrm rot="16200000">
            <a:off x="-2799898" y="2766218"/>
            <a:ext cx="6858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Dispositional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97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 rot="16200000">
            <a:off x="-2799898" y="2766218"/>
            <a:ext cx="6858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Dispositional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293478" y="986914"/>
            <a:ext cx="2479686" cy="4884170"/>
          </a:xfrm>
          <a:custGeom>
            <a:avLst/>
            <a:gdLst>
              <a:gd name="connsiteX0" fmla="*/ 0 w 2479686"/>
              <a:gd name="connsiteY0" fmla="*/ 247969 h 4884170"/>
              <a:gd name="connsiteX1" fmla="*/ 247969 w 2479686"/>
              <a:gd name="connsiteY1" fmla="*/ 0 h 4884170"/>
              <a:gd name="connsiteX2" fmla="*/ 2231717 w 2479686"/>
              <a:gd name="connsiteY2" fmla="*/ 0 h 4884170"/>
              <a:gd name="connsiteX3" fmla="*/ 2479686 w 2479686"/>
              <a:gd name="connsiteY3" fmla="*/ 247969 h 4884170"/>
              <a:gd name="connsiteX4" fmla="*/ 2479686 w 2479686"/>
              <a:gd name="connsiteY4" fmla="*/ 4636201 h 4884170"/>
              <a:gd name="connsiteX5" fmla="*/ 2231717 w 2479686"/>
              <a:gd name="connsiteY5" fmla="*/ 4884170 h 4884170"/>
              <a:gd name="connsiteX6" fmla="*/ 247969 w 2479686"/>
              <a:gd name="connsiteY6" fmla="*/ 4884170 h 4884170"/>
              <a:gd name="connsiteX7" fmla="*/ 0 w 2479686"/>
              <a:gd name="connsiteY7" fmla="*/ 4636201 h 4884170"/>
              <a:gd name="connsiteX8" fmla="*/ 0 w 2479686"/>
              <a:gd name="connsiteY8" fmla="*/ 247969 h 488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9686" h="4884170">
                <a:moveTo>
                  <a:pt x="0" y="247969"/>
                </a:moveTo>
                <a:cubicBezTo>
                  <a:pt x="0" y="111020"/>
                  <a:pt x="111020" y="0"/>
                  <a:pt x="247969" y="0"/>
                </a:cubicBezTo>
                <a:lnTo>
                  <a:pt x="2231717" y="0"/>
                </a:lnTo>
                <a:cubicBezTo>
                  <a:pt x="2368666" y="0"/>
                  <a:pt x="2479686" y="111020"/>
                  <a:pt x="2479686" y="247969"/>
                </a:cubicBezTo>
                <a:lnTo>
                  <a:pt x="2479686" y="4636201"/>
                </a:lnTo>
                <a:cubicBezTo>
                  <a:pt x="2479686" y="4773150"/>
                  <a:pt x="2368666" y="4884170"/>
                  <a:pt x="2231717" y="4884170"/>
                </a:cubicBezTo>
                <a:lnTo>
                  <a:pt x="247969" y="4884170"/>
                </a:lnTo>
                <a:cubicBezTo>
                  <a:pt x="111020" y="4884170"/>
                  <a:pt x="0" y="4773150"/>
                  <a:pt x="0" y="4636201"/>
                </a:cubicBezTo>
                <a:lnTo>
                  <a:pt x="0" y="247969"/>
                </a:lnTo>
                <a:close/>
              </a:path>
            </a:pathLst>
          </a:custGeom>
          <a:solidFill>
            <a:srgbClr val="FFC5C5"/>
          </a:solidFill>
          <a:ln w="19050">
            <a:solidFill>
              <a:srgbClr val="FF212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2074572" rIns="120904" bIns="1097738" numCol="1" spcCol="1270" anchor="t" anchorCtr="1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7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Spatial Thinking</a:t>
            </a:r>
            <a:endParaRPr lang="en-GB" sz="1700" kern="1200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ArcGIS Online a new way to present spatial data</a:t>
            </a: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Trigger events? </a:t>
            </a: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Interactivity? </a:t>
            </a: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Map extents?  </a:t>
            </a: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User experience</a:t>
            </a: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20107" y="1279964"/>
            <a:ext cx="1626428" cy="1626428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3847556" y="986914"/>
            <a:ext cx="2479686" cy="4884170"/>
          </a:xfrm>
          <a:custGeom>
            <a:avLst/>
            <a:gdLst>
              <a:gd name="connsiteX0" fmla="*/ 0 w 2479686"/>
              <a:gd name="connsiteY0" fmla="*/ 247969 h 4884170"/>
              <a:gd name="connsiteX1" fmla="*/ 247969 w 2479686"/>
              <a:gd name="connsiteY1" fmla="*/ 0 h 4884170"/>
              <a:gd name="connsiteX2" fmla="*/ 2231717 w 2479686"/>
              <a:gd name="connsiteY2" fmla="*/ 0 h 4884170"/>
              <a:gd name="connsiteX3" fmla="*/ 2479686 w 2479686"/>
              <a:gd name="connsiteY3" fmla="*/ 247969 h 4884170"/>
              <a:gd name="connsiteX4" fmla="*/ 2479686 w 2479686"/>
              <a:gd name="connsiteY4" fmla="*/ 4636201 h 4884170"/>
              <a:gd name="connsiteX5" fmla="*/ 2231717 w 2479686"/>
              <a:gd name="connsiteY5" fmla="*/ 4884170 h 4884170"/>
              <a:gd name="connsiteX6" fmla="*/ 247969 w 2479686"/>
              <a:gd name="connsiteY6" fmla="*/ 4884170 h 4884170"/>
              <a:gd name="connsiteX7" fmla="*/ 0 w 2479686"/>
              <a:gd name="connsiteY7" fmla="*/ 4636201 h 4884170"/>
              <a:gd name="connsiteX8" fmla="*/ 0 w 2479686"/>
              <a:gd name="connsiteY8" fmla="*/ 247969 h 488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9686" h="4884170">
                <a:moveTo>
                  <a:pt x="0" y="247969"/>
                </a:moveTo>
                <a:cubicBezTo>
                  <a:pt x="0" y="111020"/>
                  <a:pt x="111020" y="0"/>
                  <a:pt x="247969" y="0"/>
                </a:cubicBezTo>
                <a:lnTo>
                  <a:pt x="2231717" y="0"/>
                </a:lnTo>
                <a:cubicBezTo>
                  <a:pt x="2368666" y="0"/>
                  <a:pt x="2479686" y="111020"/>
                  <a:pt x="2479686" y="247969"/>
                </a:cubicBezTo>
                <a:lnTo>
                  <a:pt x="2479686" y="4636201"/>
                </a:lnTo>
                <a:cubicBezTo>
                  <a:pt x="2479686" y="4773150"/>
                  <a:pt x="2368666" y="4884170"/>
                  <a:pt x="2231717" y="4884170"/>
                </a:cubicBezTo>
                <a:lnTo>
                  <a:pt x="247969" y="4884170"/>
                </a:lnTo>
                <a:cubicBezTo>
                  <a:pt x="111020" y="4884170"/>
                  <a:pt x="0" y="4773150"/>
                  <a:pt x="0" y="4636201"/>
                </a:cubicBezTo>
                <a:lnTo>
                  <a:pt x="0" y="247969"/>
                </a:lnTo>
                <a:close/>
              </a:path>
            </a:pathLst>
          </a:custGeom>
          <a:solidFill>
            <a:srgbClr val="FFC5C5"/>
          </a:solidFill>
          <a:ln w="19050">
            <a:solidFill>
              <a:srgbClr val="FF212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2074572" rIns="120904" bIns="1097738" numCol="1" spcCol="1270" anchor="t" anchorCtr="1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7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Analytical</a:t>
            </a:r>
            <a:endParaRPr lang="en-GB" sz="1700" kern="1200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Analytical narrative as important as technical process - reflexivity</a:t>
            </a: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Different ways to show the analytical process</a:t>
            </a: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3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Communicating complex ideas effectively</a:t>
            </a: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74185" y="1279964"/>
            <a:ext cx="1626428" cy="1626428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6401633" y="986914"/>
            <a:ext cx="2479686" cy="4884170"/>
          </a:xfrm>
          <a:custGeom>
            <a:avLst/>
            <a:gdLst>
              <a:gd name="connsiteX0" fmla="*/ 0 w 2479686"/>
              <a:gd name="connsiteY0" fmla="*/ 247969 h 4884170"/>
              <a:gd name="connsiteX1" fmla="*/ 247969 w 2479686"/>
              <a:gd name="connsiteY1" fmla="*/ 0 h 4884170"/>
              <a:gd name="connsiteX2" fmla="*/ 2231717 w 2479686"/>
              <a:gd name="connsiteY2" fmla="*/ 0 h 4884170"/>
              <a:gd name="connsiteX3" fmla="*/ 2479686 w 2479686"/>
              <a:gd name="connsiteY3" fmla="*/ 247969 h 4884170"/>
              <a:gd name="connsiteX4" fmla="*/ 2479686 w 2479686"/>
              <a:gd name="connsiteY4" fmla="*/ 4636201 h 4884170"/>
              <a:gd name="connsiteX5" fmla="*/ 2231717 w 2479686"/>
              <a:gd name="connsiteY5" fmla="*/ 4884170 h 4884170"/>
              <a:gd name="connsiteX6" fmla="*/ 247969 w 2479686"/>
              <a:gd name="connsiteY6" fmla="*/ 4884170 h 4884170"/>
              <a:gd name="connsiteX7" fmla="*/ 0 w 2479686"/>
              <a:gd name="connsiteY7" fmla="*/ 4636201 h 4884170"/>
              <a:gd name="connsiteX8" fmla="*/ 0 w 2479686"/>
              <a:gd name="connsiteY8" fmla="*/ 247969 h 488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9686" h="4884170">
                <a:moveTo>
                  <a:pt x="0" y="247969"/>
                </a:moveTo>
                <a:cubicBezTo>
                  <a:pt x="0" y="111020"/>
                  <a:pt x="111020" y="0"/>
                  <a:pt x="247969" y="0"/>
                </a:cubicBezTo>
                <a:lnTo>
                  <a:pt x="2231717" y="0"/>
                </a:lnTo>
                <a:cubicBezTo>
                  <a:pt x="2368666" y="0"/>
                  <a:pt x="2479686" y="111020"/>
                  <a:pt x="2479686" y="247969"/>
                </a:cubicBezTo>
                <a:lnTo>
                  <a:pt x="2479686" y="4636201"/>
                </a:lnTo>
                <a:cubicBezTo>
                  <a:pt x="2479686" y="4773150"/>
                  <a:pt x="2368666" y="4884170"/>
                  <a:pt x="2231717" y="4884170"/>
                </a:cubicBezTo>
                <a:lnTo>
                  <a:pt x="247969" y="4884170"/>
                </a:lnTo>
                <a:cubicBezTo>
                  <a:pt x="111020" y="4884170"/>
                  <a:pt x="0" y="4773150"/>
                  <a:pt x="0" y="4636201"/>
                </a:cubicBezTo>
                <a:lnTo>
                  <a:pt x="0" y="247969"/>
                </a:lnTo>
                <a:close/>
              </a:path>
            </a:pathLst>
          </a:custGeom>
          <a:solidFill>
            <a:srgbClr val="FFC5C5"/>
          </a:solidFill>
          <a:ln w="19050">
            <a:solidFill>
              <a:srgbClr val="FF212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2074572" rIns="120904" bIns="1097738" numCol="1" spcCol="1270" anchor="t" anchorCtr="1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7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Lifelong Learning</a:t>
            </a:r>
            <a:endParaRPr lang="en-GB" sz="1700" kern="1200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GIS &amp; lifelong </a:t>
            </a:r>
            <a:r>
              <a:rPr lang="en-GB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earning</a:t>
            </a: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3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Professional self-awareness, reflexivity</a:t>
            </a: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3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development of </a:t>
            </a:r>
            <a:r>
              <a:rPr lang="en-GB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</a:t>
            </a:r>
            <a:r>
              <a: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raduate attributes</a:t>
            </a:r>
            <a:endParaRPr lang="en-GB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28262" y="1279964"/>
            <a:ext cx="1626428" cy="1626428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681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 rot="16200000">
            <a:off x="-2799898" y="2766218"/>
            <a:ext cx="6858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Graduate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a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ttributes 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837" y="900794"/>
            <a:ext cx="8288413" cy="4188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8879619">
            <a:off x="276363" y="2309465"/>
            <a:ext cx="5412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Scholarship 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1038" y="4637127"/>
            <a:ext cx="5412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Global Citizenship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 rot="2676700">
            <a:off x="4248910" y="2389797"/>
            <a:ext cx="5412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Lifelong Learning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73538" y="6545346"/>
            <a:ext cx="27799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Generic Graduate Attributes (Barrie, 2004)</a:t>
            </a:r>
            <a:endParaRPr lang="en-GB" sz="11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733" y="6036288"/>
            <a:ext cx="1642533" cy="82171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 rot="16200000">
            <a:off x="-2799898" y="2766218"/>
            <a:ext cx="6858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Thank-you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885" y="1091012"/>
            <a:ext cx="7294695" cy="39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053" y="1310868"/>
            <a:ext cx="1325565" cy="132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766219" y="2766218"/>
            <a:ext cx="6858003" cy="1325563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Professionalizing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8144720"/>
              </p:ext>
            </p:extLst>
          </p:nvPr>
        </p:nvGraphicFramePr>
        <p:xfrm>
          <a:off x="1766785" y="405139"/>
          <a:ext cx="6474883" cy="622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4128580234"/>
              </p:ext>
            </p:extLst>
          </p:nvPr>
        </p:nvGraphicFramePr>
        <p:xfrm>
          <a:off x="2857926" y="1841500"/>
          <a:ext cx="4292599" cy="31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6461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766219" y="2766217"/>
            <a:ext cx="6858001" cy="1325563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Practice oriented learning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49399" y="1262792"/>
            <a:ext cx="7084483" cy="4486857"/>
          </a:xfrm>
          <a:prstGeom prst="roundRect">
            <a:avLst>
              <a:gd name="adj" fmla="val 3633"/>
            </a:avLst>
          </a:prstGeom>
          <a:solidFill>
            <a:srgbClr val="B7DBFF"/>
          </a:solidFill>
          <a:ln w="19050">
            <a:solidFill>
              <a:srgbClr val="009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15913"/>
            <a:r>
              <a:rPr lang="en-US" dirty="0" smtClean="0">
                <a:solidFill>
                  <a:srgbClr val="29A3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opportunities to develop </a:t>
            </a:r>
            <a:r>
              <a:rPr lang="en-US" b="1" dirty="0" smtClean="0">
                <a:solidFill>
                  <a:srgbClr val="29A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professional skills and dispositions</a:t>
            </a:r>
            <a:r>
              <a:rPr lang="en-US" dirty="0" smtClean="0">
                <a:solidFill>
                  <a:srgbClr val="29A3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to explore ways of thinking about, and practicing, within discipline areas</a:t>
            </a:r>
          </a:p>
          <a:p>
            <a:pPr marL="361950" indent="-315913"/>
            <a:r>
              <a:rPr lang="en-US" dirty="0" smtClean="0">
                <a:solidFill>
                  <a:srgbClr val="29A3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opportunities to </a:t>
            </a:r>
            <a:r>
              <a:rPr lang="en-US" b="1" dirty="0" smtClean="0">
                <a:solidFill>
                  <a:srgbClr val="29A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fully</a:t>
            </a:r>
            <a:r>
              <a:rPr lang="en-US" dirty="0" smtClean="0">
                <a:solidFill>
                  <a:srgbClr val="29A3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smtClean="0">
                <a:solidFill>
                  <a:srgbClr val="29A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engage in the experiential learning cycle</a:t>
            </a:r>
          </a:p>
          <a:p>
            <a:pPr marL="628650" lvl="1" indent="-266700"/>
            <a:r>
              <a:rPr lang="en-US" b="1" dirty="0" smtClean="0">
                <a:solidFill>
                  <a:srgbClr val="29A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planning and preparing </a:t>
            </a:r>
            <a:r>
              <a:rPr lang="en-US" dirty="0" smtClean="0">
                <a:solidFill>
                  <a:srgbClr val="29A3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practice experiences</a:t>
            </a:r>
          </a:p>
          <a:p>
            <a:pPr marL="628650" lvl="1" indent="-266700"/>
            <a:r>
              <a:rPr lang="en-US" b="1" dirty="0" smtClean="0">
                <a:solidFill>
                  <a:srgbClr val="29A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engaging</a:t>
            </a:r>
            <a:r>
              <a:rPr lang="en-US" dirty="0" smtClean="0">
                <a:solidFill>
                  <a:srgbClr val="29A3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 practice</a:t>
            </a:r>
          </a:p>
          <a:p>
            <a:pPr marL="628650" lvl="1" indent="-266700"/>
            <a:r>
              <a:rPr lang="en-US" b="1" dirty="0" smtClean="0">
                <a:solidFill>
                  <a:srgbClr val="29A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reflecting, interpreting and making connections </a:t>
            </a:r>
            <a:r>
              <a:rPr lang="en-US" dirty="0" smtClean="0">
                <a:solidFill>
                  <a:srgbClr val="29A3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during and after practice </a:t>
            </a:r>
            <a:endParaRPr lang="en-GB" dirty="0">
              <a:solidFill>
                <a:srgbClr val="29A3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01930" y="6596390"/>
            <a:ext cx="26420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Technical University of Sydney (online)</a:t>
            </a:r>
            <a:endParaRPr lang="en-GB" sz="11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727201" y="330199"/>
            <a:ext cx="6705600" cy="6197600"/>
            <a:chOff x="1879600" y="330200"/>
            <a:chExt cx="6705600" cy="6197600"/>
          </a:xfrm>
        </p:grpSpPr>
        <p:sp>
          <p:nvSpPr>
            <p:cNvPr id="3" name="Rectangle 2"/>
            <p:cNvSpPr/>
            <p:nvPr/>
          </p:nvSpPr>
          <p:spPr>
            <a:xfrm>
              <a:off x="1879600" y="330200"/>
              <a:ext cx="6705600" cy="619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958743" y="403943"/>
              <a:ext cx="6553600" cy="6050112"/>
              <a:chOff x="1357610" y="387882"/>
              <a:chExt cx="6553600" cy="6050112"/>
            </a:xfrm>
          </p:grpSpPr>
          <p:sp>
            <p:nvSpPr>
              <p:cNvPr id="5" name="Rectangle 24"/>
              <p:cNvSpPr/>
              <p:nvPr/>
            </p:nvSpPr>
            <p:spPr>
              <a:xfrm>
                <a:off x="1357610" y="1061374"/>
                <a:ext cx="6553600" cy="1342572"/>
              </a:xfrm>
              <a:custGeom>
                <a:avLst/>
                <a:gdLst>
                  <a:gd name="connsiteX0" fmla="*/ 0 w 6553600"/>
                  <a:gd name="connsiteY0" fmla="*/ 0 h 1336028"/>
                  <a:gd name="connsiteX1" fmla="*/ 6553600 w 6553600"/>
                  <a:gd name="connsiteY1" fmla="*/ 0 h 1336028"/>
                  <a:gd name="connsiteX2" fmla="*/ 6553600 w 6553600"/>
                  <a:gd name="connsiteY2" fmla="*/ 1336028 h 1336028"/>
                  <a:gd name="connsiteX3" fmla="*/ 0 w 6553600"/>
                  <a:gd name="connsiteY3" fmla="*/ 1336028 h 1336028"/>
                  <a:gd name="connsiteX4" fmla="*/ 0 w 6553600"/>
                  <a:gd name="connsiteY4" fmla="*/ 0 h 1336028"/>
                  <a:gd name="connsiteX0" fmla="*/ 0 w 6553600"/>
                  <a:gd name="connsiteY0" fmla="*/ 0 h 1336028"/>
                  <a:gd name="connsiteX1" fmla="*/ 6553600 w 6553600"/>
                  <a:gd name="connsiteY1" fmla="*/ 0 h 1336028"/>
                  <a:gd name="connsiteX2" fmla="*/ 6553600 w 6553600"/>
                  <a:gd name="connsiteY2" fmla="*/ 1336028 h 1336028"/>
                  <a:gd name="connsiteX3" fmla="*/ 0 w 6553600"/>
                  <a:gd name="connsiteY3" fmla="*/ 1336028 h 1336028"/>
                  <a:gd name="connsiteX4" fmla="*/ 5281 w 6553600"/>
                  <a:gd name="connsiteY4" fmla="*/ 677013 h 1336028"/>
                  <a:gd name="connsiteX5" fmla="*/ 0 w 6553600"/>
                  <a:gd name="connsiteY5" fmla="*/ 0 h 133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3600" h="1336028">
                    <a:moveTo>
                      <a:pt x="0" y="0"/>
                    </a:moveTo>
                    <a:lnTo>
                      <a:pt x="6553600" y="0"/>
                    </a:lnTo>
                    <a:lnTo>
                      <a:pt x="6553600" y="1336028"/>
                    </a:lnTo>
                    <a:lnTo>
                      <a:pt x="0" y="1336028"/>
                    </a:lnTo>
                    <a:cubicBezTo>
                      <a:pt x="1760" y="1116356"/>
                      <a:pt x="3521" y="896685"/>
                      <a:pt x="5281" y="677013"/>
                    </a:cubicBezTo>
                    <a:cubicBezTo>
                      <a:pt x="3521" y="451342"/>
                      <a:pt x="1760" y="225671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  <a:cs typeface="Segoe UI" panose="020B0502040204020203" pitchFamily="34" charset="0"/>
                  </a:rPr>
                  <a:t>YEAR 2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357610" y="387882"/>
                <a:ext cx="6553600" cy="68938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  <a:cs typeface="Segoe UI" panose="020B0502040204020203" pitchFamily="34" charset="0"/>
                  </a:rPr>
                  <a:t>YEAR 3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357610" y="2395889"/>
                <a:ext cx="6553600" cy="198217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GB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  <a:cs typeface="Segoe UI" panose="020B0502040204020203" pitchFamily="34" charset="0"/>
                  </a:rPr>
                  <a:t>YEAR 1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1357610" y="4421486"/>
                <a:ext cx="2125970" cy="2015860"/>
              </a:xfrm>
              <a:custGeom>
                <a:avLst/>
                <a:gdLst>
                  <a:gd name="connsiteX0" fmla="*/ 0 w 2537717"/>
                  <a:gd name="connsiteY0" fmla="*/ 0 h 2224458"/>
                  <a:gd name="connsiteX1" fmla="*/ 2537717 w 2537717"/>
                  <a:gd name="connsiteY1" fmla="*/ 0 h 2224458"/>
                  <a:gd name="connsiteX2" fmla="*/ 2537717 w 2537717"/>
                  <a:gd name="connsiteY2" fmla="*/ 2224458 h 2224458"/>
                  <a:gd name="connsiteX3" fmla="*/ 0 w 2537717"/>
                  <a:gd name="connsiteY3" fmla="*/ 2224458 h 2224458"/>
                  <a:gd name="connsiteX4" fmla="*/ 0 w 2537717"/>
                  <a:gd name="connsiteY4" fmla="*/ 0 h 2224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7717" h="2224458">
                    <a:moveTo>
                      <a:pt x="0" y="0"/>
                    </a:moveTo>
                    <a:lnTo>
                      <a:pt x="2537717" y="0"/>
                    </a:lnTo>
                    <a:lnTo>
                      <a:pt x="2537717" y="2224458"/>
                    </a:lnTo>
                    <a:lnTo>
                      <a:pt x="0" y="22244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effectLst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1279" tIns="71279" rIns="71279" bIns="71279" numCol="1" spcCol="1270" anchor="t" anchorCtr="0">
                <a:noAutofit/>
              </a:bodyPr>
              <a:lstStyle/>
              <a:p>
                <a:pPr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  <a:cs typeface="Segoe UI" panose="020B0502040204020203" pitchFamily="34" charset="0"/>
                  </a:rPr>
                  <a:t>YEAR 1: Learning by doing</a:t>
                </a:r>
              </a:p>
              <a:p>
                <a:pPr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Technical confidence, technical decisions, exposure to new technology, use and interpretation of data</a:t>
                </a:r>
              </a:p>
              <a:p>
                <a:pPr marL="267287" indent="-267287"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GB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Strong content alignment</a:t>
                </a:r>
              </a:p>
              <a:p>
                <a:pPr marL="267287" indent="-267287"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GB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Focussed achievable tasks</a:t>
                </a:r>
              </a:p>
              <a:p>
                <a:pPr marL="267287" indent="-267287"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GB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Contextualized discussion</a:t>
                </a:r>
              </a:p>
              <a:p>
                <a:pPr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5783610" y="4421486"/>
                <a:ext cx="2127600" cy="2016508"/>
              </a:xfrm>
              <a:custGeom>
                <a:avLst/>
                <a:gdLst>
                  <a:gd name="connsiteX0" fmla="*/ 0 w 2537717"/>
                  <a:gd name="connsiteY0" fmla="*/ 0 h 2224458"/>
                  <a:gd name="connsiteX1" fmla="*/ 2537717 w 2537717"/>
                  <a:gd name="connsiteY1" fmla="*/ 0 h 2224458"/>
                  <a:gd name="connsiteX2" fmla="*/ 2537717 w 2537717"/>
                  <a:gd name="connsiteY2" fmla="*/ 2224458 h 2224458"/>
                  <a:gd name="connsiteX3" fmla="*/ 0 w 2537717"/>
                  <a:gd name="connsiteY3" fmla="*/ 2224458 h 2224458"/>
                  <a:gd name="connsiteX4" fmla="*/ 0 w 2537717"/>
                  <a:gd name="connsiteY4" fmla="*/ 0 h 2224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7717" h="2224458">
                    <a:moveTo>
                      <a:pt x="0" y="0"/>
                    </a:moveTo>
                    <a:lnTo>
                      <a:pt x="2537717" y="0"/>
                    </a:lnTo>
                    <a:lnTo>
                      <a:pt x="2537717" y="2224458"/>
                    </a:lnTo>
                    <a:lnTo>
                      <a:pt x="0" y="22244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1279" tIns="71279" rIns="71279" bIns="71279" numCol="1" spcCol="1270" anchor="t" anchorCtr="0">
                <a:noAutofit/>
              </a:bodyPr>
              <a:lstStyle/>
              <a:p>
                <a:pPr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  <a:cs typeface="Segoe UI" panose="020B0502040204020203" pitchFamily="34" charset="0"/>
                  </a:rPr>
                  <a:t>YEAR 3: Learning by independent endeavour </a:t>
                </a:r>
              </a:p>
              <a:p>
                <a:pPr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Project design, definition and implementation, reflective learning</a:t>
                </a:r>
              </a:p>
              <a:p>
                <a:pPr marL="267287" indent="-267287"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GB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Independent, </a:t>
                </a:r>
                <a:r>
                  <a:rPr lang="en-GB" sz="1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creative work</a:t>
                </a:r>
                <a:endParaRPr lang="en-GB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67287" indent="-267287"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GB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Identifying development priorities</a:t>
                </a:r>
              </a:p>
              <a:p>
                <a:pPr marL="267287" indent="-267287"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GB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Theoretical extension</a:t>
                </a:r>
              </a:p>
              <a:p>
                <a:pPr marL="267287" indent="-267287"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GB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Industry standards</a:t>
                </a:r>
              </a:p>
              <a:p>
                <a:pPr marL="267287" indent="-267287"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GB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Professional self-awareness, reflexivity</a:t>
                </a:r>
              </a:p>
              <a:p>
                <a:pPr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3569795" y="4421486"/>
                <a:ext cx="2127600" cy="2015860"/>
              </a:xfrm>
              <a:custGeom>
                <a:avLst/>
                <a:gdLst>
                  <a:gd name="connsiteX0" fmla="*/ 0 w 2537717"/>
                  <a:gd name="connsiteY0" fmla="*/ 0 h 2224458"/>
                  <a:gd name="connsiteX1" fmla="*/ 2537717 w 2537717"/>
                  <a:gd name="connsiteY1" fmla="*/ 0 h 2224458"/>
                  <a:gd name="connsiteX2" fmla="*/ 2537717 w 2537717"/>
                  <a:gd name="connsiteY2" fmla="*/ 2224458 h 2224458"/>
                  <a:gd name="connsiteX3" fmla="*/ 0 w 2537717"/>
                  <a:gd name="connsiteY3" fmla="*/ 2224458 h 2224458"/>
                  <a:gd name="connsiteX4" fmla="*/ 0 w 2537717"/>
                  <a:gd name="connsiteY4" fmla="*/ 0 h 2224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7717" h="2224458">
                    <a:moveTo>
                      <a:pt x="0" y="0"/>
                    </a:moveTo>
                    <a:lnTo>
                      <a:pt x="2537717" y="0"/>
                    </a:lnTo>
                    <a:lnTo>
                      <a:pt x="2537717" y="2224458"/>
                    </a:lnTo>
                    <a:lnTo>
                      <a:pt x="0" y="22244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1279" tIns="71279" rIns="71279" bIns="71279" numCol="1" spcCol="1270" anchor="t" anchorCtr="0">
                <a:noAutofit/>
              </a:bodyPr>
              <a:lstStyle/>
              <a:p>
                <a:pPr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  <a:cs typeface="Segoe UI" panose="020B0502040204020203" pitchFamily="34" charset="0"/>
                  </a:rPr>
                  <a:t>YEAR 2: Learning by deciding</a:t>
                </a:r>
              </a:p>
              <a:p>
                <a:pPr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Technical confidence, project-related decisions, methodological considerations, explanation</a:t>
                </a:r>
              </a:p>
              <a:p>
                <a:pPr marL="267287" indent="-267287"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GB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Professionalization emphasis</a:t>
                </a:r>
              </a:p>
              <a:p>
                <a:pPr marL="267287" indent="-267287"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GB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Transferable skills:  literacy, numeracy, graphicacy, self-confidence, responsiveness, academic </a:t>
                </a:r>
                <a:r>
                  <a:rPr lang="en-GB" sz="1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rigour</a:t>
                </a:r>
              </a:p>
              <a:p>
                <a:pPr marL="267287" indent="-267287"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GB" sz="1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Reflexivity</a:t>
                </a:r>
                <a:endParaRPr lang="en-GB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defTabSz="8315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460399" y="2395891"/>
                <a:ext cx="4360437" cy="655496"/>
              </a:xfrm>
              <a:custGeom>
                <a:avLst/>
                <a:gdLst>
                  <a:gd name="connsiteX0" fmla="*/ 0 w 2739934"/>
                  <a:gd name="connsiteY0" fmla="*/ 420452 h 420452"/>
                  <a:gd name="connsiteX1" fmla="*/ 342492 w 2739934"/>
                  <a:gd name="connsiteY1" fmla="*/ 0 h 420452"/>
                  <a:gd name="connsiteX2" fmla="*/ 2397442 w 2739934"/>
                  <a:gd name="connsiteY2" fmla="*/ 0 h 420452"/>
                  <a:gd name="connsiteX3" fmla="*/ 2739934 w 2739934"/>
                  <a:gd name="connsiteY3" fmla="*/ 420452 h 420452"/>
                  <a:gd name="connsiteX4" fmla="*/ 0 w 2739934"/>
                  <a:gd name="connsiteY4" fmla="*/ 420452 h 4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9934" h="420452">
                    <a:moveTo>
                      <a:pt x="0" y="420452"/>
                    </a:moveTo>
                    <a:lnTo>
                      <a:pt x="342492" y="0"/>
                    </a:lnTo>
                    <a:lnTo>
                      <a:pt x="2397442" y="0"/>
                    </a:lnTo>
                    <a:lnTo>
                      <a:pt x="2739934" y="420452"/>
                    </a:lnTo>
                    <a:lnTo>
                      <a:pt x="0" y="420452"/>
                    </a:lnTo>
                    <a:close/>
                  </a:path>
                </a:pathLst>
              </a:custGeom>
              <a:solidFill>
                <a:srgbClr val="00FA71"/>
              </a:solidFill>
              <a:ln w="19050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6237415"/>
                  <a:satOff val="-28781"/>
                  <a:lumOff val="1059"/>
                  <a:alphaOff val="0"/>
                </a:schemeClr>
              </a:fillRef>
              <a:effectRef idx="0">
                <a:schemeClr val="accent4">
                  <a:hueOff val="6237415"/>
                  <a:satOff val="-28781"/>
                  <a:lumOff val="1059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5156" tIns="37620" rIns="785155" bIns="37620" numCol="1" spcCol="1270" anchor="ctr" anchorCtr="0">
                <a:noAutofit/>
              </a:bodyPr>
              <a:lstStyle/>
              <a:p>
                <a:pPr algn="ctr" defTabSz="13166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  <a:cs typeface="Segoe UI" panose="020B0502040204020203" pitchFamily="34" charset="0"/>
                  </a:rPr>
                  <a:t>apply</a:t>
                </a:r>
                <a:endPara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915343" y="3059229"/>
                <a:ext cx="5450548" cy="655496"/>
              </a:xfrm>
              <a:custGeom>
                <a:avLst/>
                <a:gdLst>
                  <a:gd name="connsiteX0" fmla="*/ 0 w 3424918"/>
                  <a:gd name="connsiteY0" fmla="*/ 420452 h 420452"/>
                  <a:gd name="connsiteX1" fmla="*/ 342492 w 3424918"/>
                  <a:gd name="connsiteY1" fmla="*/ 0 h 420452"/>
                  <a:gd name="connsiteX2" fmla="*/ 3082426 w 3424918"/>
                  <a:gd name="connsiteY2" fmla="*/ 0 h 420452"/>
                  <a:gd name="connsiteX3" fmla="*/ 3424918 w 3424918"/>
                  <a:gd name="connsiteY3" fmla="*/ 420452 h 420452"/>
                  <a:gd name="connsiteX4" fmla="*/ 0 w 3424918"/>
                  <a:gd name="connsiteY4" fmla="*/ 420452 h 4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918" h="420452">
                    <a:moveTo>
                      <a:pt x="0" y="420452"/>
                    </a:moveTo>
                    <a:lnTo>
                      <a:pt x="342492" y="0"/>
                    </a:lnTo>
                    <a:lnTo>
                      <a:pt x="3082426" y="0"/>
                    </a:lnTo>
                    <a:lnTo>
                      <a:pt x="3424918" y="420452"/>
                    </a:lnTo>
                    <a:lnTo>
                      <a:pt x="0" y="420452"/>
                    </a:lnTo>
                    <a:close/>
                  </a:path>
                </a:pathLst>
              </a:custGeom>
              <a:solidFill>
                <a:srgbClr val="29A3FF"/>
              </a:solidFill>
              <a:ln w="19050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8316554"/>
                  <a:satOff val="-38374"/>
                  <a:lumOff val="1412"/>
                  <a:alphaOff val="0"/>
                </a:schemeClr>
              </a:fillRef>
              <a:effectRef idx="0">
                <a:schemeClr val="accent4">
                  <a:hueOff val="8316554"/>
                  <a:satOff val="-38374"/>
                  <a:lumOff val="141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72039" tIns="37620" rIns="972039" bIns="37620" numCol="1" spcCol="1270" anchor="ctr" anchorCtr="0">
                <a:noAutofit/>
              </a:bodyPr>
              <a:lstStyle/>
              <a:p>
                <a:pPr algn="ctr" defTabSz="13166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  <a:cs typeface="Segoe UI" panose="020B0502040204020203" pitchFamily="34" charset="0"/>
                  </a:rPr>
                  <a:t>understand</a:t>
                </a:r>
                <a:endPara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1370288" y="3722569"/>
                <a:ext cx="6540658" cy="655496"/>
              </a:xfrm>
              <a:custGeom>
                <a:avLst/>
                <a:gdLst>
                  <a:gd name="connsiteX0" fmla="*/ 0 w 4109902"/>
                  <a:gd name="connsiteY0" fmla="*/ 420452 h 420452"/>
                  <a:gd name="connsiteX1" fmla="*/ 342492 w 4109902"/>
                  <a:gd name="connsiteY1" fmla="*/ 0 h 420452"/>
                  <a:gd name="connsiteX2" fmla="*/ 3767410 w 4109902"/>
                  <a:gd name="connsiteY2" fmla="*/ 0 h 420452"/>
                  <a:gd name="connsiteX3" fmla="*/ 4109902 w 4109902"/>
                  <a:gd name="connsiteY3" fmla="*/ 420452 h 420452"/>
                  <a:gd name="connsiteX4" fmla="*/ 0 w 4109902"/>
                  <a:gd name="connsiteY4" fmla="*/ 420452 h 4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9902" h="420452">
                    <a:moveTo>
                      <a:pt x="0" y="420452"/>
                    </a:moveTo>
                    <a:lnTo>
                      <a:pt x="342492" y="0"/>
                    </a:lnTo>
                    <a:lnTo>
                      <a:pt x="3767410" y="0"/>
                    </a:lnTo>
                    <a:lnTo>
                      <a:pt x="4109902" y="420452"/>
                    </a:lnTo>
                    <a:lnTo>
                      <a:pt x="0" y="420452"/>
                    </a:lnTo>
                    <a:close/>
                  </a:path>
                </a:pathLst>
              </a:custGeom>
              <a:solidFill>
                <a:srgbClr val="A568D2"/>
              </a:solidFill>
              <a:ln w="19050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10395692"/>
                  <a:satOff val="-47968"/>
                  <a:lumOff val="1765"/>
                  <a:alphaOff val="0"/>
                </a:schemeClr>
              </a:fillRef>
              <a:effectRef idx="0">
                <a:schemeClr val="accent4">
                  <a:hueOff val="10395692"/>
                  <a:satOff val="-47968"/>
                  <a:lumOff val="176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58922" tIns="37620" rIns="1158925" bIns="37620" numCol="1" spcCol="1270" anchor="ctr" anchorCtr="0">
                <a:noAutofit/>
              </a:bodyPr>
              <a:lstStyle/>
              <a:p>
                <a:pPr algn="ctr" defTabSz="13166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  <a:cs typeface="Segoe UI" panose="020B0502040204020203" pitchFamily="34" charset="0"/>
                  </a:rPr>
                  <a:t>remember</a:t>
                </a:r>
                <a:endPara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541838" y="1050612"/>
                <a:ext cx="3369108" cy="69036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en-GB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3547862" y="1069215"/>
                <a:ext cx="2185510" cy="655496"/>
              </a:xfrm>
              <a:custGeom>
                <a:avLst/>
                <a:gdLst>
                  <a:gd name="connsiteX0" fmla="*/ 0 w 1369967"/>
                  <a:gd name="connsiteY0" fmla="*/ 420452 h 420452"/>
                  <a:gd name="connsiteX1" fmla="*/ 342492 w 1369967"/>
                  <a:gd name="connsiteY1" fmla="*/ 0 h 420452"/>
                  <a:gd name="connsiteX2" fmla="*/ 1027475 w 1369967"/>
                  <a:gd name="connsiteY2" fmla="*/ 0 h 420452"/>
                  <a:gd name="connsiteX3" fmla="*/ 1369967 w 1369967"/>
                  <a:gd name="connsiteY3" fmla="*/ 420452 h 420452"/>
                  <a:gd name="connsiteX4" fmla="*/ 0 w 1369967"/>
                  <a:gd name="connsiteY4" fmla="*/ 420452 h 4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9967" h="420452">
                    <a:moveTo>
                      <a:pt x="0" y="420452"/>
                    </a:moveTo>
                    <a:lnTo>
                      <a:pt x="342492" y="0"/>
                    </a:lnTo>
                    <a:lnTo>
                      <a:pt x="1027475" y="0"/>
                    </a:lnTo>
                    <a:lnTo>
                      <a:pt x="1369967" y="420452"/>
                    </a:lnTo>
                    <a:lnTo>
                      <a:pt x="0" y="420452"/>
                    </a:lnTo>
                    <a:close/>
                  </a:path>
                </a:pathLst>
              </a:custGeom>
              <a:solidFill>
                <a:srgbClr val="F4AF80"/>
              </a:solidFill>
              <a:ln w="19050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2079139"/>
                  <a:satOff val="-9594"/>
                  <a:lumOff val="353"/>
                  <a:alphaOff val="0"/>
                </a:schemeClr>
              </a:fillRef>
              <a:effectRef idx="0">
                <a:schemeClr val="accent4">
                  <a:hueOff val="2079139"/>
                  <a:satOff val="-9594"/>
                  <a:lumOff val="35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11387" tIns="37620" rIns="411388" bIns="37620" numCol="1" spcCol="1270" anchor="ctr" anchorCtr="0">
                <a:noAutofit/>
              </a:bodyPr>
              <a:lstStyle/>
              <a:p>
                <a:pPr algn="ctr" defTabSz="13166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  <a:cs typeface="Segoe UI" panose="020B0502040204020203" pitchFamily="34" charset="0"/>
                  </a:rPr>
                  <a:t>evaluate</a:t>
                </a:r>
                <a:endPara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3005453" y="1732553"/>
                <a:ext cx="3270329" cy="655496"/>
              </a:xfrm>
              <a:custGeom>
                <a:avLst/>
                <a:gdLst>
                  <a:gd name="connsiteX0" fmla="*/ 0 w 2054951"/>
                  <a:gd name="connsiteY0" fmla="*/ 420452 h 420452"/>
                  <a:gd name="connsiteX1" fmla="*/ 342492 w 2054951"/>
                  <a:gd name="connsiteY1" fmla="*/ 0 h 420452"/>
                  <a:gd name="connsiteX2" fmla="*/ 1712459 w 2054951"/>
                  <a:gd name="connsiteY2" fmla="*/ 0 h 420452"/>
                  <a:gd name="connsiteX3" fmla="*/ 2054951 w 2054951"/>
                  <a:gd name="connsiteY3" fmla="*/ 420452 h 420452"/>
                  <a:gd name="connsiteX4" fmla="*/ 0 w 2054951"/>
                  <a:gd name="connsiteY4" fmla="*/ 420452 h 4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4951" h="420452">
                    <a:moveTo>
                      <a:pt x="0" y="420452"/>
                    </a:moveTo>
                    <a:lnTo>
                      <a:pt x="342492" y="0"/>
                    </a:lnTo>
                    <a:lnTo>
                      <a:pt x="1712459" y="0"/>
                    </a:lnTo>
                    <a:lnTo>
                      <a:pt x="2054951" y="420452"/>
                    </a:lnTo>
                    <a:lnTo>
                      <a:pt x="0" y="420452"/>
                    </a:lnTo>
                    <a:close/>
                  </a:path>
                </a:pathLst>
              </a:custGeom>
              <a:solidFill>
                <a:srgbClr val="FFD85B"/>
              </a:solidFill>
              <a:ln w="19050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4158277"/>
                  <a:satOff val="-19187"/>
                  <a:lumOff val="706"/>
                  <a:alphaOff val="0"/>
                </a:schemeClr>
              </a:fillRef>
              <a:effectRef idx="0">
                <a:schemeClr val="accent4">
                  <a:hueOff val="4158277"/>
                  <a:satOff val="-19187"/>
                  <a:lumOff val="70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98271" tIns="37620" rIns="598272" bIns="37620" numCol="1" spcCol="1270" anchor="ctr" anchorCtr="0">
                <a:noAutofit/>
              </a:bodyPr>
              <a:lstStyle/>
              <a:p>
                <a:pPr algn="ctr" defTabSz="13166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  <a:cs typeface="Segoe UI" panose="020B0502040204020203" pitchFamily="34" charset="0"/>
                  </a:rPr>
                  <a:t>analyse</a:t>
                </a:r>
                <a:endPara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4093933" y="405877"/>
                <a:ext cx="1093369" cy="655496"/>
              </a:xfrm>
              <a:custGeom>
                <a:avLst/>
                <a:gdLst>
                  <a:gd name="connsiteX0" fmla="*/ 0 w 684983"/>
                  <a:gd name="connsiteY0" fmla="*/ 420452 h 420452"/>
                  <a:gd name="connsiteX1" fmla="*/ 342492 w 684983"/>
                  <a:gd name="connsiteY1" fmla="*/ 0 h 420452"/>
                  <a:gd name="connsiteX2" fmla="*/ 342491 w 684983"/>
                  <a:gd name="connsiteY2" fmla="*/ 0 h 420452"/>
                  <a:gd name="connsiteX3" fmla="*/ 684983 w 684983"/>
                  <a:gd name="connsiteY3" fmla="*/ 420452 h 420452"/>
                  <a:gd name="connsiteX4" fmla="*/ 0 w 684983"/>
                  <a:gd name="connsiteY4" fmla="*/ 420452 h 4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983" h="420452">
                    <a:moveTo>
                      <a:pt x="0" y="420452"/>
                    </a:moveTo>
                    <a:lnTo>
                      <a:pt x="342492" y="0"/>
                    </a:lnTo>
                    <a:lnTo>
                      <a:pt x="342491" y="0"/>
                    </a:lnTo>
                    <a:lnTo>
                      <a:pt x="684983" y="420452"/>
                    </a:lnTo>
                    <a:lnTo>
                      <a:pt x="0" y="420452"/>
                    </a:lnTo>
                    <a:close/>
                  </a:path>
                </a:pathLst>
              </a:custGeom>
              <a:solidFill>
                <a:srgbClr val="FF7D7D"/>
              </a:solidFill>
              <a:ln w="19050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7620" tIns="37620" rIns="37620" bIns="37620" numCol="1" spcCol="1270" anchor="b" anchorCtr="0">
                <a:noAutofit/>
              </a:bodyPr>
              <a:lstStyle/>
              <a:p>
                <a:pPr algn="ctr" defTabSz="13166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  <a:cs typeface="Segoe UI" panose="020B0502040204020203" pitchFamily="34" charset="0"/>
                  </a:rPr>
                  <a:t>create</a:t>
                </a:r>
                <a:endPara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 rot="16200000">
            <a:off x="-2766219" y="2766218"/>
            <a:ext cx="6858003" cy="1325563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Longitudinal curriculum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06054" y="6596390"/>
            <a:ext cx="51379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Bloom’s Taxonomy of Learning: Revised Cognitive Domain (Anderson </a:t>
            </a:r>
            <a:r>
              <a:rPr lang="en-GB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</a:t>
            </a: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2000)</a:t>
            </a:r>
            <a:endParaRPr lang="en-GB" sz="11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58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2766219" y="2766217"/>
            <a:ext cx="6858001" cy="1325563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Authentic assessment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 rot="16200000">
            <a:off x="2046705" y="1746356"/>
            <a:ext cx="3614386" cy="510778"/>
          </a:xfrm>
          <a:prstGeom prst="roundRect">
            <a:avLst/>
          </a:prstGeom>
          <a:solidFill>
            <a:srgbClr val="B7DBFF"/>
          </a:solidFill>
          <a:ln w="19050">
            <a:solidFill>
              <a:srgbClr val="0099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numCol="1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Learning and instruction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 rot="16200000">
            <a:off x="1264951" y="1746358"/>
            <a:ext cx="3614386" cy="510778"/>
          </a:xfrm>
          <a:prstGeom prst="roundRect">
            <a:avLst/>
          </a:prstGeom>
          <a:solidFill>
            <a:srgbClr val="B7DBFF"/>
          </a:solidFill>
          <a:ln w="19050">
            <a:solidFill>
              <a:srgbClr val="0099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Curriculum and practice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 rot="16200000">
            <a:off x="521991" y="1746359"/>
            <a:ext cx="3614386" cy="510778"/>
          </a:xfrm>
          <a:prstGeom prst="roundRect">
            <a:avLst/>
          </a:prstGeom>
          <a:solidFill>
            <a:srgbClr val="B7DBFF"/>
          </a:solidFill>
          <a:ln w="19050">
            <a:solidFill>
              <a:srgbClr val="0099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Life beyond university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 rot="16200000">
            <a:off x="4249827" y="1746355"/>
            <a:ext cx="3614386" cy="510778"/>
          </a:xfrm>
          <a:prstGeom prst="roundRect">
            <a:avLst/>
          </a:prstGeom>
          <a:solidFill>
            <a:srgbClr val="CCCCFF"/>
          </a:solidFill>
          <a:ln w="19050">
            <a:solidFill>
              <a:srgbClr val="9966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Processes and products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 rot="16200000">
            <a:off x="4992788" y="1746355"/>
            <a:ext cx="3614386" cy="510778"/>
          </a:xfrm>
          <a:prstGeom prst="roundRect">
            <a:avLst/>
          </a:prstGeom>
          <a:solidFill>
            <a:srgbClr val="CCCCFF"/>
          </a:solidFill>
          <a:ln w="19050">
            <a:solidFill>
              <a:srgbClr val="9966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Conditions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 rot="16200000">
            <a:off x="5762649" y="1746356"/>
            <a:ext cx="3614386" cy="510778"/>
          </a:xfrm>
          <a:prstGeom prst="roundRect">
            <a:avLst/>
          </a:prstGeom>
          <a:solidFill>
            <a:srgbClr val="CCCCFF"/>
          </a:solidFill>
          <a:ln w="19050">
            <a:solidFill>
              <a:srgbClr val="9966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Figurative context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8421" y="4020409"/>
            <a:ext cx="6954555" cy="1438573"/>
          </a:xfrm>
          <a:prstGeom prst="roundRect">
            <a:avLst>
              <a:gd name="adj" fmla="val 6721"/>
            </a:avLst>
          </a:prstGeom>
          <a:solidFill>
            <a:srgbClr val="97FFD5"/>
          </a:solidFill>
          <a:ln w="19050">
            <a:solidFill>
              <a:srgbClr val="33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“complex of knowledge, skills and other attributes that are tied to the objectives of instruction or otherwise valued by society” 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8420" y="5674388"/>
            <a:ext cx="6954555" cy="715089"/>
          </a:xfrm>
          <a:prstGeom prst="roundRect">
            <a:avLst/>
          </a:prstGeom>
          <a:solidFill>
            <a:srgbClr val="FFC5C5"/>
          </a:solidFill>
          <a:ln w="19050">
            <a:solidFill>
              <a:srgbClr val="FF212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  <a:cs typeface="Segoe UI" panose="020B0502040204020203" pitchFamily="34" charset="0"/>
              </a:rPr>
              <a:t>ArcGIS Online</a:t>
            </a:r>
            <a:endParaRPr lang="en-GB" sz="3600" b="1" dirty="0">
              <a:solidFill>
                <a:srgbClr val="FF0000"/>
              </a:solidFill>
              <a:latin typeface="Adobe Kaiti Std R" panose="02020400000000000000" pitchFamily="18" charset="-128"/>
              <a:ea typeface="Adobe Kaiti Std R" panose="02020400000000000000" pitchFamily="18" charset="-128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4574" y="6439378"/>
            <a:ext cx="65594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Messick (1994) in Palm, T. (2008) Performance assessment and Authentic Assessment: A conceptual Analysis of the Literature.  </a:t>
            </a:r>
            <a:r>
              <a:rPr lang="en-GB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Practical Assessment, Research &amp; Evaluation</a:t>
            </a:r>
            <a:r>
              <a:rPr lang="en-GB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13(4):  1-11</a:t>
            </a:r>
            <a:endParaRPr lang="en-GB" sz="11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47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766219" y="2766217"/>
            <a:ext cx="6858001" cy="1325563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Final year assessment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564" y="572558"/>
            <a:ext cx="7335836" cy="4985560"/>
          </a:xfrm>
        </p:spPr>
        <p:txBody>
          <a:bodyPr>
            <a:normAutofit fontScale="70000" lnSpcReduction="20000"/>
          </a:bodyPr>
          <a:lstStyle/>
          <a:p>
            <a:pPr marL="0" indent="0" defTabSz="831562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 opportunity for the integrated assessment of all three professional elements, technical, transferable, and dispositional</a:t>
            </a:r>
          </a:p>
          <a:p>
            <a:pPr marL="0" indent="0" defTabSz="831562">
              <a:lnSpc>
                <a:spcPct val="120000"/>
              </a:lnSpc>
              <a:spcBef>
                <a:spcPct val="0"/>
              </a:spcBef>
              <a:buNone/>
            </a:pPr>
            <a:r>
              <a:rPr lang="en-GB" sz="3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  <a:cs typeface="Segoe UI" panose="020B0502040204020203" pitchFamily="34" charset="0"/>
              </a:rPr>
              <a:t>Student led:</a:t>
            </a:r>
          </a:p>
          <a:p>
            <a:pPr defTabSz="831562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design, definition and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implementation</a:t>
            </a:r>
          </a:p>
          <a:p>
            <a:pPr defTabSz="831562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Independent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creative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</a:t>
            </a:r>
          </a:p>
          <a:p>
            <a:pPr marL="0" indent="0" defTabSz="831562">
              <a:lnSpc>
                <a:spcPct val="120000"/>
              </a:lnSpc>
              <a:spcBef>
                <a:spcPct val="0"/>
              </a:spcBef>
              <a:buNone/>
            </a:pPr>
            <a:r>
              <a:rPr lang="en-GB" sz="3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  <a:cs typeface="Segoe UI" panose="020B0502040204020203" pitchFamily="34" charset="0"/>
              </a:rPr>
              <a:t>Technical enrichment:</a:t>
            </a:r>
          </a:p>
          <a:p>
            <a:pPr marL="267287" indent="-267287" defTabSz="831562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Skills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extension</a:t>
            </a:r>
          </a:p>
          <a:p>
            <a:pPr marL="267287" indent="-267287" defTabSz="831562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Industry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standards</a:t>
            </a:r>
          </a:p>
          <a:p>
            <a:pPr marL="0" indent="0" defTabSz="831562">
              <a:lnSpc>
                <a:spcPct val="120000"/>
              </a:lnSpc>
              <a:spcBef>
                <a:spcPct val="0"/>
              </a:spcBef>
              <a:buNone/>
            </a:pPr>
            <a:r>
              <a:rPr lang="en-GB" sz="3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  <a:cs typeface="Segoe UI" panose="020B0502040204020203" pitchFamily="34" charset="0"/>
              </a:rPr>
              <a:t>Personal growth:</a:t>
            </a:r>
            <a:endParaRPr lang="en-GB" sz="3400" b="1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  <a:cs typeface="Segoe UI" panose="020B0502040204020203" pitchFamily="34" charset="0"/>
            </a:endParaRPr>
          </a:p>
          <a:p>
            <a:pPr marL="267287" indent="-267287" defTabSz="831562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Professional self-awareness</a:t>
            </a:r>
          </a:p>
          <a:p>
            <a:pPr marL="267287" indent="-267287" defTabSz="831562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Identifying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development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priorities</a:t>
            </a:r>
          </a:p>
          <a:p>
            <a:pPr marL="267287" indent="-267287" defTabSz="831562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eflexivity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8420" y="5748276"/>
            <a:ext cx="6954555" cy="715089"/>
          </a:xfrm>
          <a:prstGeom prst="roundRect">
            <a:avLst/>
          </a:prstGeom>
          <a:solidFill>
            <a:srgbClr val="FFC5C5"/>
          </a:solidFill>
          <a:ln w="19050">
            <a:solidFill>
              <a:srgbClr val="FF212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  <a:cs typeface="Segoe UI" panose="020B0502040204020203" pitchFamily="34" charset="0"/>
              </a:rPr>
              <a:t>ArcGIS Online</a:t>
            </a:r>
            <a:endParaRPr lang="en-GB" sz="3600" b="1" dirty="0">
              <a:solidFill>
                <a:srgbClr val="FF0000"/>
              </a:solidFill>
              <a:latin typeface="Adobe Kaiti Std R" panose="02020400000000000000" pitchFamily="18" charset="-128"/>
              <a:ea typeface="Adobe Kaiti Std R" panose="02020400000000000000" pitchFamily="18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81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564" y="1431933"/>
            <a:ext cx="7518684" cy="4240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2766219" y="2766217"/>
            <a:ext cx="6858001" cy="1325563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Undergraduate GIS conference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328" y="4223595"/>
            <a:ext cx="3060000" cy="20427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795" y="4223595"/>
            <a:ext cx="3060000" cy="20427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328" y="2502794"/>
            <a:ext cx="3060000" cy="20427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3363" y="1551119"/>
            <a:ext cx="3060000" cy="20427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328" y="386431"/>
            <a:ext cx="3060000" cy="20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827" y="2064882"/>
            <a:ext cx="3060000" cy="2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37" y="-633230"/>
            <a:ext cx="7886700" cy="2852737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GIS Skills Development in ArcGIS Online Assessment</a:t>
            </a:r>
            <a:endParaRPr lang="en-GB" sz="4800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2977" y="2912741"/>
            <a:ext cx="40740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33993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“Enhancing Ecosystem Services for Climate Change Amelioration”</a:t>
            </a:r>
            <a:endParaRPr lang="en-GB" sz="3200" dirty="0">
              <a:solidFill>
                <a:srgbClr val="33993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733" y="6036288"/>
            <a:ext cx="1642533" cy="821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01" y="2912741"/>
            <a:ext cx="3564316" cy="197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3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23629" y="926757"/>
            <a:ext cx="7485593" cy="4849465"/>
          </a:xfrm>
          <a:prstGeom prst="rect">
            <a:avLst/>
          </a:prstGeom>
          <a:ln>
            <a:noFill/>
          </a:ln>
        </p:spPr>
      </p:sp>
      <p:grpSp>
        <p:nvGrpSpPr>
          <p:cNvPr id="27" name="Group 26"/>
          <p:cNvGrpSpPr/>
          <p:nvPr/>
        </p:nvGrpSpPr>
        <p:grpSpPr>
          <a:xfrm>
            <a:off x="1425200" y="1087395"/>
            <a:ext cx="7482449" cy="4688827"/>
            <a:chOff x="1425200" y="926757"/>
            <a:chExt cx="7482449" cy="4849465"/>
          </a:xfrm>
        </p:grpSpPr>
        <p:sp>
          <p:nvSpPr>
            <p:cNvPr id="20" name="Freeform 19"/>
            <p:cNvSpPr/>
            <p:nvPr/>
          </p:nvSpPr>
          <p:spPr>
            <a:xfrm>
              <a:off x="1425200" y="926757"/>
              <a:ext cx="2445244" cy="4849465"/>
            </a:xfrm>
            <a:custGeom>
              <a:avLst/>
              <a:gdLst>
                <a:gd name="connsiteX0" fmla="*/ 0 w 2445244"/>
                <a:gd name="connsiteY0" fmla="*/ 244524 h 4849465"/>
                <a:gd name="connsiteX1" fmla="*/ 244524 w 2445244"/>
                <a:gd name="connsiteY1" fmla="*/ 0 h 4849465"/>
                <a:gd name="connsiteX2" fmla="*/ 2200720 w 2445244"/>
                <a:gd name="connsiteY2" fmla="*/ 0 h 4849465"/>
                <a:gd name="connsiteX3" fmla="*/ 2445244 w 2445244"/>
                <a:gd name="connsiteY3" fmla="*/ 244524 h 4849465"/>
                <a:gd name="connsiteX4" fmla="*/ 2445244 w 2445244"/>
                <a:gd name="connsiteY4" fmla="*/ 4604941 h 4849465"/>
                <a:gd name="connsiteX5" fmla="*/ 2200720 w 2445244"/>
                <a:gd name="connsiteY5" fmla="*/ 4849465 h 4849465"/>
                <a:gd name="connsiteX6" fmla="*/ 244524 w 2445244"/>
                <a:gd name="connsiteY6" fmla="*/ 4849465 h 4849465"/>
                <a:gd name="connsiteX7" fmla="*/ 0 w 2445244"/>
                <a:gd name="connsiteY7" fmla="*/ 4604941 h 4849465"/>
                <a:gd name="connsiteX8" fmla="*/ 0 w 2445244"/>
                <a:gd name="connsiteY8" fmla="*/ 244524 h 484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5244" h="4849465">
                  <a:moveTo>
                    <a:pt x="0" y="244524"/>
                  </a:moveTo>
                  <a:cubicBezTo>
                    <a:pt x="0" y="109477"/>
                    <a:pt x="109477" y="0"/>
                    <a:pt x="244524" y="0"/>
                  </a:cubicBezTo>
                  <a:lnTo>
                    <a:pt x="2200720" y="0"/>
                  </a:lnTo>
                  <a:cubicBezTo>
                    <a:pt x="2335767" y="0"/>
                    <a:pt x="2445244" y="109477"/>
                    <a:pt x="2445244" y="244524"/>
                  </a:cubicBezTo>
                  <a:lnTo>
                    <a:pt x="2445244" y="4604941"/>
                  </a:lnTo>
                  <a:cubicBezTo>
                    <a:pt x="2445244" y="4739988"/>
                    <a:pt x="2335767" y="4849465"/>
                    <a:pt x="2200720" y="4849465"/>
                  </a:cubicBezTo>
                  <a:lnTo>
                    <a:pt x="244524" y="4849465"/>
                  </a:lnTo>
                  <a:cubicBezTo>
                    <a:pt x="109477" y="4849465"/>
                    <a:pt x="0" y="4739988"/>
                    <a:pt x="0" y="4604941"/>
                  </a:cubicBezTo>
                  <a:lnTo>
                    <a:pt x="0" y="244524"/>
                  </a:lnTo>
                  <a:close/>
                </a:path>
              </a:pathLst>
            </a:custGeom>
            <a:solidFill>
              <a:srgbClr val="9DEFA6"/>
            </a:solidFill>
            <a:ln w="19050">
              <a:solidFill>
                <a:srgbClr val="339933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13792" tIns="2053578" rIns="113792" bIns="1083685" numCol="1" spcCol="1270" anchor="t" anchorCtr="1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Software Skills</a:t>
              </a:r>
              <a:endParaRPr lang="en-GB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3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ArcGIS Online provided a new platform for analysis and presentation</a:t>
              </a: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GB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3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Integration of Desktop and Online tools</a:t>
              </a:r>
              <a:endParaRPr lang="en-GB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GB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3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Web apps &amp; </a:t>
              </a:r>
              <a:r>
                <a:rPr lang="en-GB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</a:t>
              </a:r>
              <a:r>
                <a:rPr lang="en-GB" sz="13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cenes</a:t>
              </a: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3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en-GB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840387" y="1217724"/>
              <a:ext cx="1614871" cy="1614871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3943803" y="926757"/>
              <a:ext cx="2445244" cy="4849465"/>
            </a:xfrm>
            <a:custGeom>
              <a:avLst/>
              <a:gdLst>
                <a:gd name="connsiteX0" fmla="*/ 0 w 2445244"/>
                <a:gd name="connsiteY0" fmla="*/ 244524 h 4849465"/>
                <a:gd name="connsiteX1" fmla="*/ 244524 w 2445244"/>
                <a:gd name="connsiteY1" fmla="*/ 0 h 4849465"/>
                <a:gd name="connsiteX2" fmla="*/ 2200720 w 2445244"/>
                <a:gd name="connsiteY2" fmla="*/ 0 h 4849465"/>
                <a:gd name="connsiteX3" fmla="*/ 2445244 w 2445244"/>
                <a:gd name="connsiteY3" fmla="*/ 244524 h 4849465"/>
                <a:gd name="connsiteX4" fmla="*/ 2445244 w 2445244"/>
                <a:gd name="connsiteY4" fmla="*/ 4604941 h 4849465"/>
                <a:gd name="connsiteX5" fmla="*/ 2200720 w 2445244"/>
                <a:gd name="connsiteY5" fmla="*/ 4849465 h 4849465"/>
                <a:gd name="connsiteX6" fmla="*/ 244524 w 2445244"/>
                <a:gd name="connsiteY6" fmla="*/ 4849465 h 4849465"/>
                <a:gd name="connsiteX7" fmla="*/ 0 w 2445244"/>
                <a:gd name="connsiteY7" fmla="*/ 4604941 h 4849465"/>
                <a:gd name="connsiteX8" fmla="*/ 0 w 2445244"/>
                <a:gd name="connsiteY8" fmla="*/ 244524 h 484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5244" h="4849465">
                  <a:moveTo>
                    <a:pt x="0" y="244524"/>
                  </a:moveTo>
                  <a:cubicBezTo>
                    <a:pt x="0" y="109477"/>
                    <a:pt x="109477" y="0"/>
                    <a:pt x="244524" y="0"/>
                  </a:cubicBezTo>
                  <a:lnTo>
                    <a:pt x="2200720" y="0"/>
                  </a:lnTo>
                  <a:cubicBezTo>
                    <a:pt x="2335767" y="0"/>
                    <a:pt x="2445244" y="109477"/>
                    <a:pt x="2445244" y="244524"/>
                  </a:cubicBezTo>
                  <a:lnTo>
                    <a:pt x="2445244" y="4604941"/>
                  </a:lnTo>
                  <a:cubicBezTo>
                    <a:pt x="2445244" y="4739988"/>
                    <a:pt x="2335767" y="4849465"/>
                    <a:pt x="2200720" y="4849465"/>
                  </a:cubicBezTo>
                  <a:lnTo>
                    <a:pt x="244524" y="4849465"/>
                  </a:lnTo>
                  <a:cubicBezTo>
                    <a:pt x="109477" y="4849465"/>
                    <a:pt x="0" y="4739988"/>
                    <a:pt x="0" y="4604941"/>
                  </a:cubicBezTo>
                  <a:lnTo>
                    <a:pt x="0" y="244524"/>
                  </a:lnTo>
                  <a:close/>
                </a:path>
              </a:pathLst>
            </a:custGeom>
            <a:solidFill>
              <a:srgbClr val="9DEFA6"/>
            </a:solidFill>
            <a:ln w="19050">
              <a:solidFill>
                <a:srgbClr val="339933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13792" tIns="2053578" rIns="113792" bIns="1083685" numCol="1" spcCol="1270" anchor="t" anchorCtr="1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Theoretical Knowledge</a:t>
              </a:r>
              <a:endParaRPr lang="en-GB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3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Projects </a:t>
              </a:r>
              <a:r>
                <a:rPr lang="en-GB" sz="1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require development of new knowledge through independent research</a:t>
              </a:r>
              <a:endPara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GB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3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The GIS projects needed a solid theoretical and methodological foundation</a:t>
              </a:r>
              <a:endParaRPr lang="en-GB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GB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3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Focusses selection of which data products to include in the StoryMap</a:t>
              </a:r>
              <a:endParaRPr lang="en-GB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358989" y="1217724"/>
              <a:ext cx="1614871" cy="1614871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50000"/>
                <a:hueOff val="5723762"/>
                <a:satOff val="-30078"/>
                <a:lumOff val="-217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6462405" y="926757"/>
              <a:ext cx="2445244" cy="4849465"/>
            </a:xfrm>
            <a:custGeom>
              <a:avLst/>
              <a:gdLst>
                <a:gd name="connsiteX0" fmla="*/ 0 w 2445244"/>
                <a:gd name="connsiteY0" fmla="*/ 244524 h 4849465"/>
                <a:gd name="connsiteX1" fmla="*/ 244524 w 2445244"/>
                <a:gd name="connsiteY1" fmla="*/ 0 h 4849465"/>
                <a:gd name="connsiteX2" fmla="*/ 2200720 w 2445244"/>
                <a:gd name="connsiteY2" fmla="*/ 0 h 4849465"/>
                <a:gd name="connsiteX3" fmla="*/ 2445244 w 2445244"/>
                <a:gd name="connsiteY3" fmla="*/ 244524 h 4849465"/>
                <a:gd name="connsiteX4" fmla="*/ 2445244 w 2445244"/>
                <a:gd name="connsiteY4" fmla="*/ 4604941 h 4849465"/>
                <a:gd name="connsiteX5" fmla="*/ 2200720 w 2445244"/>
                <a:gd name="connsiteY5" fmla="*/ 4849465 h 4849465"/>
                <a:gd name="connsiteX6" fmla="*/ 244524 w 2445244"/>
                <a:gd name="connsiteY6" fmla="*/ 4849465 h 4849465"/>
                <a:gd name="connsiteX7" fmla="*/ 0 w 2445244"/>
                <a:gd name="connsiteY7" fmla="*/ 4604941 h 4849465"/>
                <a:gd name="connsiteX8" fmla="*/ 0 w 2445244"/>
                <a:gd name="connsiteY8" fmla="*/ 244524 h 484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5244" h="4849465">
                  <a:moveTo>
                    <a:pt x="0" y="244524"/>
                  </a:moveTo>
                  <a:cubicBezTo>
                    <a:pt x="0" y="109477"/>
                    <a:pt x="109477" y="0"/>
                    <a:pt x="244524" y="0"/>
                  </a:cubicBezTo>
                  <a:lnTo>
                    <a:pt x="2200720" y="0"/>
                  </a:lnTo>
                  <a:cubicBezTo>
                    <a:pt x="2335767" y="0"/>
                    <a:pt x="2445244" y="109477"/>
                    <a:pt x="2445244" y="244524"/>
                  </a:cubicBezTo>
                  <a:lnTo>
                    <a:pt x="2445244" y="4604941"/>
                  </a:lnTo>
                  <a:cubicBezTo>
                    <a:pt x="2445244" y="4739988"/>
                    <a:pt x="2335767" y="4849465"/>
                    <a:pt x="2200720" y="4849465"/>
                  </a:cubicBezTo>
                  <a:lnTo>
                    <a:pt x="244524" y="4849465"/>
                  </a:lnTo>
                  <a:cubicBezTo>
                    <a:pt x="109477" y="4849465"/>
                    <a:pt x="0" y="4739988"/>
                    <a:pt x="0" y="4604941"/>
                  </a:cubicBezTo>
                  <a:lnTo>
                    <a:pt x="0" y="244524"/>
                  </a:lnTo>
                  <a:close/>
                </a:path>
              </a:pathLst>
            </a:custGeom>
            <a:solidFill>
              <a:srgbClr val="9DEFA6"/>
            </a:solidFill>
            <a:ln w="19050">
              <a:solidFill>
                <a:srgbClr val="339933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13792" tIns="2053578" rIns="113792" bIns="1083685" numCol="1" spcCol="1270" anchor="t" anchorCtr="1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Data Management</a:t>
              </a:r>
              <a:endParaRPr lang="en-GB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3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Planning the Story map focusses data management</a:t>
              </a: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GB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lvl="1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Creation of metadata; tags and descriptions</a:t>
              </a: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GB" sz="13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3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Uploading and storing data using ArcGIS Online</a:t>
              </a:r>
              <a:endParaRPr lang="en-GB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GB" sz="1300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877591" y="1217724"/>
              <a:ext cx="1614871" cy="1614871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50000"/>
                <a:hueOff val="11447524"/>
                <a:satOff val="-60156"/>
                <a:lumOff val="-435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5" name="Title 1"/>
          <p:cNvSpPr txBox="1">
            <a:spLocks/>
          </p:cNvSpPr>
          <p:nvPr/>
        </p:nvSpPr>
        <p:spPr>
          <a:xfrm rot="16200000">
            <a:off x="-2799898" y="2766218"/>
            <a:ext cx="6858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Technical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0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34937&quot;&gt;&lt;/object&gt;&lt;object type=&quot;2&quot; unique_id=&quot;34938&quot;&gt;&lt;object type=&quot;3&quot; unique_id=&quot;34939&quot;&gt;&lt;property id=&quot;20148&quot; value=&quot;5&quot;/&gt;&lt;property id=&quot;20300&quot; value=&quot;Slide 1 - &amp;quot;Professionalizing assessment using ArcGIS Online&amp;quot;&quot;/&gt;&lt;property id=&quot;20307&quot; value=&quot;256&quot;/&gt;&lt;/object&gt;&lt;object type=&quot;3&quot; unique_id=&quot;34940&quot;&gt;&lt;property id=&quot;20148&quot; value=&quot;5&quot;/&gt;&lt;property id=&quot;20300&quot; value=&quot;Slide 3 - &amp;quot;Practice oriented learning&amp;quot;&quot;/&gt;&lt;property id=&quot;20307&quot; value=&quot;260&quot;/&gt;&lt;/object&gt;&lt;object type=&quot;3&quot; unique_id=&quot;34941&quot;&gt;&lt;property id=&quot;20148&quot; value=&quot;5&quot;/&gt;&lt;property id=&quot;20300&quot; value=&quot;Slide 4 - &amp;quot;Longitudinal curriculum&amp;quot;&quot;/&gt;&lt;property id=&quot;20307&quot; value=&quot;257&quot;/&gt;&lt;/object&gt;&lt;object type=&quot;3&quot; unique_id=&quot;34943&quot;&gt;&lt;property id=&quot;20148&quot; value=&quot;5&quot;/&gt;&lt;property id=&quot;20300&quot; value=&quot;Slide 7 - &amp;quot;Undergraduate GIS conference&amp;quot;&quot;/&gt;&lt;property id=&quot;20307&quot; value=&quot;259&quot;/&gt;&lt;/object&gt;&lt;object type=&quot;3&quot; unique_id=&quot;35076&quot;&gt;&lt;property id=&quot;20148&quot; value=&quot;5&quot;/&gt;&lt;property id=&quot;20300&quot; value=&quot;Slide 2 - &amp;quot;Professionalizing&amp;quot;&quot;/&gt;&lt;property id=&quot;20307&quot; value=&quot;261&quot;/&gt;&lt;/object&gt;&lt;object type=&quot;3&quot; unique_id=&quot;35141&quot;&gt;&lt;property id=&quot;20148&quot; value=&quot;5&quot;/&gt;&lt;property id=&quot;20300&quot; value=&quot;Slide 6 - &amp;quot;Final year assessment&amp;quot;&quot;/&gt;&lt;property id=&quot;20307&quot; value=&quot;263&quot;/&gt;&lt;/object&gt;&lt;object type=&quot;3&quot; unique_id=&quot;35203&quot;&gt;&lt;property id=&quot;20148&quot; value=&quot;5&quot;/&gt;&lt;property id=&quot;20300&quot; value=&quot;Slide 5 - &amp;quot;Authentic assessment&amp;quot;&quot;/&gt;&lt;property id=&quot;20307&quot; value=&quot;264&quot;/&gt;&lt;/object&gt;&lt;object type=&quot;3&quot; unique_id=&quot;35397&quot;&gt;&lt;property id=&quot;20148&quot; value=&quot;5&quot;/&gt;&lt;property id=&quot;20300&quot; value=&quot;Slide 8 - &amp;quot;GIS Skills Development in ArcGIS Online Assessment&amp;quot;&quot;/&gt;&lt;property id=&quot;20307&quot; value=&quot;265&quot;/&gt;&lt;/object&gt;&lt;object type=&quot;3&quot; unique_id=&quot;35398&quot;&gt;&lt;property id=&quot;20148&quot; value=&quot;5&quot;/&gt;&lt;property id=&quot;20300&quot; value=&quot;Slide 9&quot;/&gt;&lt;property id=&quot;20307&quot; value=&quot;266&quot;/&gt;&lt;/object&gt;&lt;object type=&quot;3&quot; unique_id=&quot;35400&quot;&gt;&lt;property id=&quot;20148&quot; value=&quot;5&quot;/&gt;&lt;property id=&quot;20300&quot; value=&quot;Slide 11&quot;/&gt;&lt;property id=&quot;20307&quot; value=&quot;268&quot;/&gt;&lt;/object&gt;&lt;object type=&quot;3&quot; unique_id=&quot;35401&quot;&gt;&lt;property id=&quot;20148&quot; value=&quot;5&quot;/&gt;&lt;property id=&quot;20300&quot; value=&quot;Slide 12&quot;/&gt;&lt;property id=&quot;20307&quot; value=&quot;269&quot;/&gt;&lt;/object&gt;&lt;object type=&quot;3&quot; unique_id=&quot;35402&quot;&gt;&lt;property id=&quot;20148&quot; value=&quot;5&quot;/&gt;&lt;property id=&quot;20300&quot; value=&quot;Slide 10&quot;/&gt;&lt;property id=&quot;20307&quot; value=&quot;270&quot;/&gt;&lt;/object&gt;&lt;object type=&quot;3&quot; unique_id=&quot;35403&quot;&gt;&lt;property id=&quot;20148&quot; value=&quot;5&quot;/&gt;&lt;property id=&quot;20300&quot; value=&quot;Slide 13&quot;/&gt;&lt;property id=&quot;20307&quot; value=&quot;271&quot;/&gt;&lt;/object&gt;&lt;object type=&quot;3&quot; unique_id=&quot;35449&quot;&gt;&lt;property id=&quot;20148&quot; value=&quot;5&quot;/&gt;&lt;property id=&quot;20300&quot; value=&quot;Slide 14&quot;/&gt;&lt;property id=&quot;20307&quot; value=&quot;272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709</TotalTime>
  <Words>899</Words>
  <Application>Microsoft Office PowerPoint</Application>
  <PresentationFormat>On-screen Show (4:3)</PresentationFormat>
  <Paragraphs>184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Segoe UI</vt:lpstr>
      <vt:lpstr>Calibri Light</vt:lpstr>
      <vt:lpstr>Arial</vt:lpstr>
      <vt:lpstr>Adobe Kaiti Std R</vt:lpstr>
      <vt:lpstr>Office Theme</vt:lpstr>
      <vt:lpstr>Professionalizing assessment using ArcGIS Online</vt:lpstr>
      <vt:lpstr>Professionalizing</vt:lpstr>
      <vt:lpstr>Practice oriented learning</vt:lpstr>
      <vt:lpstr>Longitudinal curriculum</vt:lpstr>
      <vt:lpstr>Authentic assessment</vt:lpstr>
      <vt:lpstr>Final year assessment</vt:lpstr>
      <vt:lpstr>Undergraduate GIS conference</vt:lpstr>
      <vt:lpstr>GIS Skills Development in ArcGIS Online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the West of England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Professionalizing assessment using ArcGIS online</dc:title>
  <dc:creator>Michael Horswell</dc:creator>
  <cp:lastModifiedBy>Michael Horswell</cp:lastModifiedBy>
  <cp:revision>83</cp:revision>
  <dcterms:created xsi:type="dcterms:W3CDTF">2016-04-26T08:05:37Z</dcterms:created>
  <dcterms:modified xsi:type="dcterms:W3CDTF">2016-05-27T09:57:46Z</dcterms:modified>
</cp:coreProperties>
</file>