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83" r:id="rId3"/>
    <p:sldId id="257" r:id="rId4"/>
    <p:sldId id="281" r:id="rId5"/>
    <p:sldId id="259" r:id="rId6"/>
    <p:sldId id="270" r:id="rId7"/>
    <p:sldId id="258" r:id="rId8"/>
    <p:sldId id="264" r:id="rId9"/>
    <p:sldId id="275" r:id="rId10"/>
    <p:sldId id="260" r:id="rId11"/>
    <p:sldId id="272" r:id="rId12"/>
    <p:sldId id="278" r:id="rId13"/>
    <p:sldId id="277" r:id="rId14"/>
    <p:sldId id="284" r:id="rId15"/>
    <p:sldId id="287" r:id="rId16"/>
    <p:sldId id="291" r:id="rId17"/>
    <p:sldId id="288" r:id="rId18"/>
    <p:sldId id="289" r:id="rId19"/>
    <p:sldId id="290" r:id="rId20"/>
    <p:sldId id="274" r:id="rId21"/>
    <p:sldId id="292" r:id="rId22"/>
    <p:sldId id="294" r:id="rId23"/>
    <p:sldId id="293" r:id="rId24"/>
    <p:sldId id="276" r:id="rId25"/>
    <p:sldId id="271" r:id="rId26"/>
    <p:sldId id="263" r:id="rId27"/>
    <p:sldId id="285" r:id="rId28"/>
    <p:sldId id="286" r:id="rId29"/>
    <p:sldId id="268" r:id="rId30"/>
    <p:sldId id="262" r:id="rId31"/>
    <p:sldId id="266" r:id="rId32"/>
    <p:sldId id="279" r:id="rId33"/>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p:scale>
          <a:sx n="50" d="100"/>
          <a:sy n="50" d="100"/>
        </p:scale>
        <p:origin x="-126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0014" tIns="45007" rIns="90014" bIns="45007"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3633"/>
          </a:xfrm>
          <a:prstGeom prst="rect">
            <a:avLst/>
          </a:prstGeom>
        </p:spPr>
        <p:txBody>
          <a:bodyPr vert="horz" lIns="90014" tIns="45007" rIns="90014" bIns="45007" rtlCol="0"/>
          <a:lstStyle>
            <a:lvl1pPr algn="r">
              <a:defRPr sz="1200"/>
            </a:lvl1pPr>
          </a:lstStyle>
          <a:p>
            <a:fld id="{7FB047E1-91F6-4B6A-A6EE-7340B4EE0ED1}" type="datetimeFigureOut">
              <a:rPr lang="en-GB" smtClean="0"/>
              <a:t>05/12/2016</a:t>
            </a:fld>
            <a:endParaRPr lang="en-GB"/>
          </a:p>
        </p:txBody>
      </p:sp>
      <p:sp>
        <p:nvSpPr>
          <p:cNvPr id="4" name="Footer Placeholder 3"/>
          <p:cNvSpPr>
            <a:spLocks noGrp="1"/>
          </p:cNvSpPr>
          <p:nvPr>
            <p:ph type="ftr" sz="quarter" idx="2"/>
          </p:nvPr>
        </p:nvSpPr>
        <p:spPr>
          <a:xfrm>
            <a:off x="0" y="9377317"/>
            <a:ext cx="2889938" cy="493633"/>
          </a:xfrm>
          <a:prstGeom prst="rect">
            <a:avLst/>
          </a:prstGeom>
        </p:spPr>
        <p:txBody>
          <a:bodyPr vert="horz" lIns="90014" tIns="45007" rIns="90014" bIns="45007"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377317"/>
            <a:ext cx="2889938" cy="493633"/>
          </a:xfrm>
          <a:prstGeom prst="rect">
            <a:avLst/>
          </a:prstGeom>
        </p:spPr>
        <p:txBody>
          <a:bodyPr vert="horz" lIns="90014" tIns="45007" rIns="90014" bIns="45007" rtlCol="0" anchor="b"/>
          <a:lstStyle>
            <a:lvl1pPr algn="r">
              <a:defRPr sz="1200"/>
            </a:lvl1pPr>
          </a:lstStyle>
          <a:p>
            <a:fld id="{154162B4-2654-45B5-94BA-386ACC5360DF}" type="slidenum">
              <a:rPr lang="en-GB" smtClean="0"/>
              <a:t>‹#›</a:t>
            </a:fld>
            <a:endParaRPr lang="en-GB"/>
          </a:p>
        </p:txBody>
      </p:sp>
    </p:spTree>
    <p:extLst>
      <p:ext uri="{BB962C8B-B14F-4D97-AF65-F5344CB8AC3E}">
        <p14:creationId xmlns:p14="http://schemas.microsoft.com/office/powerpoint/2010/main" val="172808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240"/>
          </a:xfrm>
          <a:prstGeom prst="rect">
            <a:avLst/>
          </a:prstGeom>
        </p:spPr>
        <p:txBody>
          <a:bodyPr vert="horz" lIns="90014" tIns="45007" rIns="90014" bIns="45007" rtlCol="0"/>
          <a:lstStyle>
            <a:lvl1pPr algn="l">
              <a:defRPr sz="1200"/>
            </a:lvl1pPr>
          </a:lstStyle>
          <a:p>
            <a:endParaRPr lang="en-GB"/>
          </a:p>
        </p:txBody>
      </p:sp>
      <p:sp>
        <p:nvSpPr>
          <p:cNvPr id="3" name="Date Placeholder 2"/>
          <p:cNvSpPr>
            <a:spLocks noGrp="1"/>
          </p:cNvSpPr>
          <p:nvPr>
            <p:ph type="dt" idx="1"/>
          </p:nvPr>
        </p:nvSpPr>
        <p:spPr>
          <a:xfrm>
            <a:off x="3777607" y="0"/>
            <a:ext cx="2889938" cy="493240"/>
          </a:xfrm>
          <a:prstGeom prst="rect">
            <a:avLst/>
          </a:prstGeom>
        </p:spPr>
        <p:txBody>
          <a:bodyPr vert="horz" lIns="90014" tIns="45007" rIns="90014" bIns="45007" rtlCol="0"/>
          <a:lstStyle>
            <a:lvl1pPr algn="r">
              <a:defRPr sz="1200"/>
            </a:lvl1pPr>
          </a:lstStyle>
          <a:p>
            <a:fld id="{5DE7FCF9-8DA4-44B0-87D8-F9C32BD250ED}" type="datetimeFigureOut">
              <a:rPr lang="en-GB" smtClean="0"/>
              <a:t>05/12/2016</a:t>
            </a:fld>
            <a:endParaRPr lang="en-GB"/>
          </a:p>
        </p:txBody>
      </p:sp>
      <p:sp>
        <p:nvSpPr>
          <p:cNvPr id="4" name="Slide Image Placeholder 3"/>
          <p:cNvSpPr>
            <a:spLocks noGrp="1" noRot="1" noChangeAspect="1"/>
          </p:cNvSpPr>
          <p:nvPr>
            <p:ph type="sldImg" idx="2"/>
          </p:nvPr>
        </p:nvSpPr>
        <p:spPr>
          <a:xfrm>
            <a:off x="868363" y="741363"/>
            <a:ext cx="4932362" cy="3700462"/>
          </a:xfrm>
          <a:prstGeom prst="rect">
            <a:avLst/>
          </a:prstGeom>
          <a:noFill/>
          <a:ln w="12700">
            <a:solidFill>
              <a:prstClr val="black"/>
            </a:solidFill>
          </a:ln>
        </p:spPr>
        <p:txBody>
          <a:bodyPr vert="horz" lIns="90014" tIns="45007" rIns="90014" bIns="45007" rtlCol="0" anchor="ctr"/>
          <a:lstStyle/>
          <a:p>
            <a:endParaRPr lang="en-GB"/>
          </a:p>
        </p:txBody>
      </p:sp>
      <p:sp>
        <p:nvSpPr>
          <p:cNvPr id="5" name="Notes Placeholder 4"/>
          <p:cNvSpPr>
            <a:spLocks noGrp="1"/>
          </p:cNvSpPr>
          <p:nvPr>
            <p:ph type="body" sz="quarter" idx="3"/>
          </p:nvPr>
        </p:nvSpPr>
        <p:spPr>
          <a:xfrm>
            <a:off x="666909" y="4689712"/>
            <a:ext cx="5335270" cy="4442305"/>
          </a:xfrm>
          <a:prstGeom prst="rect">
            <a:avLst/>
          </a:prstGeom>
        </p:spPr>
        <p:txBody>
          <a:bodyPr vert="horz" lIns="90014" tIns="45007" rIns="90014" bIns="450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848"/>
            <a:ext cx="2889938" cy="493239"/>
          </a:xfrm>
          <a:prstGeom prst="rect">
            <a:avLst/>
          </a:prstGeom>
        </p:spPr>
        <p:txBody>
          <a:bodyPr vert="horz" lIns="90014" tIns="45007" rIns="90014" bIns="45007"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848"/>
            <a:ext cx="2889938" cy="493239"/>
          </a:xfrm>
          <a:prstGeom prst="rect">
            <a:avLst/>
          </a:prstGeom>
        </p:spPr>
        <p:txBody>
          <a:bodyPr vert="horz" lIns="90014" tIns="45007" rIns="90014" bIns="45007" rtlCol="0" anchor="b"/>
          <a:lstStyle>
            <a:lvl1pPr algn="r">
              <a:defRPr sz="1200"/>
            </a:lvl1pPr>
          </a:lstStyle>
          <a:p>
            <a:fld id="{74FDEF41-4364-4D4F-9E03-598EA17D52C2}" type="slidenum">
              <a:rPr lang="en-GB" smtClean="0"/>
              <a:t>‹#›</a:t>
            </a:fld>
            <a:endParaRPr lang="en-GB"/>
          </a:p>
        </p:txBody>
      </p:sp>
    </p:spTree>
    <p:extLst>
      <p:ext uri="{BB962C8B-B14F-4D97-AF65-F5344CB8AC3E}">
        <p14:creationId xmlns:p14="http://schemas.microsoft.com/office/powerpoint/2010/main" val="1507612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a:t>
            </a:fld>
            <a:endParaRPr lang="en-GB"/>
          </a:p>
        </p:txBody>
      </p:sp>
    </p:spTree>
    <p:extLst>
      <p:ext uri="{BB962C8B-B14F-4D97-AF65-F5344CB8AC3E}">
        <p14:creationId xmlns:p14="http://schemas.microsoft.com/office/powerpoint/2010/main" val="719818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10</a:t>
            </a:fld>
            <a:endParaRPr lang="en-GB"/>
          </a:p>
        </p:txBody>
      </p:sp>
    </p:spTree>
    <p:extLst>
      <p:ext uri="{BB962C8B-B14F-4D97-AF65-F5344CB8AC3E}">
        <p14:creationId xmlns:p14="http://schemas.microsoft.com/office/powerpoint/2010/main" val="713248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11</a:t>
            </a:fld>
            <a:endParaRPr lang="en-GB"/>
          </a:p>
        </p:txBody>
      </p:sp>
    </p:spTree>
    <p:extLst>
      <p:ext uri="{BB962C8B-B14F-4D97-AF65-F5344CB8AC3E}">
        <p14:creationId xmlns:p14="http://schemas.microsoft.com/office/powerpoint/2010/main" val="3827327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12</a:t>
            </a:fld>
            <a:endParaRPr lang="en-GB"/>
          </a:p>
        </p:txBody>
      </p:sp>
    </p:spTree>
    <p:extLst>
      <p:ext uri="{BB962C8B-B14F-4D97-AF65-F5344CB8AC3E}">
        <p14:creationId xmlns:p14="http://schemas.microsoft.com/office/powerpoint/2010/main" val="1654401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13</a:t>
            </a:fld>
            <a:endParaRPr lang="en-GB"/>
          </a:p>
        </p:txBody>
      </p:sp>
    </p:spTree>
    <p:extLst>
      <p:ext uri="{BB962C8B-B14F-4D97-AF65-F5344CB8AC3E}">
        <p14:creationId xmlns:p14="http://schemas.microsoft.com/office/powerpoint/2010/main" val="604151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14</a:t>
            </a:fld>
            <a:endParaRPr lang="en-GB"/>
          </a:p>
        </p:txBody>
      </p:sp>
    </p:spTree>
    <p:extLst>
      <p:ext uri="{BB962C8B-B14F-4D97-AF65-F5344CB8AC3E}">
        <p14:creationId xmlns:p14="http://schemas.microsoft.com/office/powerpoint/2010/main" val="409882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15</a:t>
            </a:fld>
            <a:endParaRPr lang="en-GB"/>
          </a:p>
        </p:txBody>
      </p:sp>
    </p:spTree>
    <p:extLst>
      <p:ext uri="{BB962C8B-B14F-4D97-AF65-F5344CB8AC3E}">
        <p14:creationId xmlns:p14="http://schemas.microsoft.com/office/powerpoint/2010/main" val="767920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16</a:t>
            </a:fld>
            <a:endParaRPr lang="en-GB"/>
          </a:p>
        </p:txBody>
      </p:sp>
    </p:spTree>
    <p:extLst>
      <p:ext uri="{BB962C8B-B14F-4D97-AF65-F5344CB8AC3E}">
        <p14:creationId xmlns:p14="http://schemas.microsoft.com/office/powerpoint/2010/main" val="1682516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17</a:t>
            </a:fld>
            <a:endParaRPr lang="en-GB"/>
          </a:p>
        </p:txBody>
      </p:sp>
    </p:spTree>
    <p:extLst>
      <p:ext uri="{BB962C8B-B14F-4D97-AF65-F5344CB8AC3E}">
        <p14:creationId xmlns:p14="http://schemas.microsoft.com/office/powerpoint/2010/main" val="3922289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18</a:t>
            </a:fld>
            <a:endParaRPr lang="en-GB"/>
          </a:p>
        </p:txBody>
      </p:sp>
    </p:spTree>
    <p:extLst>
      <p:ext uri="{BB962C8B-B14F-4D97-AF65-F5344CB8AC3E}">
        <p14:creationId xmlns:p14="http://schemas.microsoft.com/office/powerpoint/2010/main" val="2310639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19</a:t>
            </a:fld>
            <a:endParaRPr lang="en-GB"/>
          </a:p>
        </p:txBody>
      </p:sp>
    </p:spTree>
    <p:extLst>
      <p:ext uri="{BB962C8B-B14F-4D97-AF65-F5344CB8AC3E}">
        <p14:creationId xmlns:p14="http://schemas.microsoft.com/office/powerpoint/2010/main" val="264934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a:t>
            </a:fld>
            <a:endParaRPr lang="en-GB"/>
          </a:p>
        </p:txBody>
      </p:sp>
    </p:spTree>
    <p:extLst>
      <p:ext uri="{BB962C8B-B14F-4D97-AF65-F5344CB8AC3E}">
        <p14:creationId xmlns:p14="http://schemas.microsoft.com/office/powerpoint/2010/main" val="1729171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20</a:t>
            </a:fld>
            <a:endParaRPr lang="en-GB"/>
          </a:p>
        </p:txBody>
      </p:sp>
    </p:spTree>
    <p:extLst>
      <p:ext uri="{BB962C8B-B14F-4D97-AF65-F5344CB8AC3E}">
        <p14:creationId xmlns:p14="http://schemas.microsoft.com/office/powerpoint/2010/main" val="3096274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21</a:t>
            </a:fld>
            <a:endParaRPr lang="en-GB"/>
          </a:p>
        </p:txBody>
      </p:sp>
    </p:spTree>
    <p:extLst>
      <p:ext uri="{BB962C8B-B14F-4D97-AF65-F5344CB8AC3E}">
        <p14:creationId xmlns:p14="http://schemas.microsoft.com/office/powerpoint/2010/main" val="787942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22</a:t>
            </a:fld>
            <a:endParaRPr lang="en-GB"/>
          </a:p>
        </p:txBody>
      </p:sp>
    </p:spTree>
    <p:extLst>
      <p:ext uri="{BB962C8B-B14F-4D97-AF65-F5344CB8AC3E}">
        <p14:creationId xmlns:p14="http://schemas.microsoft.com/office/powerpoint/2010/main" val="3084876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23</a:t>
            </a:fld>
            <a:endParaRPr lang="en-GB"/>
          </a:p>
        </p:txBody>
      </p:sp>
    </p:spTree>
    <p:extLst>
      <p:ext uri="{BB962C8B-B14F-4D97-AF65-F5344CB8AC3E}">
        <p14:creationId xmlns:p14="http://schemas.microsoft.com/office/powerpoint/2010/main" val="1292791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24</a:t>
            </a:fld>
            <a:endParaRPr lang="en-GB"/>
          </a:p>
        </p:txBody>
      </p:sp>
    </p:spTree>
    <p:extLst>
      <p:ext uri="{BB962C8B-B14F-4D97-AF65-F5344CB8AC3E}">
        <p14:creationId xmlns:p14="http://schemas.microsoft.com/office/powerpoint/2010/main" val="17933934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25</a:t>
            </a:fld>
            <a:endParaRPr lang="en-GB"/>
          </a:p>
        </p:txBody>
      </p:sp>
    </p:spTree>
    <p:extLst>
      <p:ext uri="{BB962C8B-B14F-4D97-AF65-F5344CB8AC3E}">
        <p14:creationId xmlns:p14="http://schemas.microsoft.com/office/powerpoint/2010/main" val="25218816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26</a:t>
            </a:fld>
            <a:endParaRPr lang="en-GB"/>
          </a:p>
        </p:txBody>
      </p:sp>
    </p:spTree>
    <p:extLst>
      <p:ext uri="{BB962C8B-B14F-4D97-AF65-F5344CB8AC3E}">
        <p14:creationId xmlns:p14="http://schemas.microsoft.com/office/powerpoint/2010/main" val="42265862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27</a:t>
            </a:fld>
            <a:endParaRPr lang="en-GB"/>
          </a:p>
        </p:txBody>
      </p:sp>
    </p:spTree>
    <p:extLst>
      <p:ext uri="{BB962C8B-B14F-4D97-AF65-F5344CB8AC3E}">
        <p14:creationId xmlns:p14="http://schemas.microsoft.com/office/powerpoint/2010/main" val="2619905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28</a:t>
            </a:fld>
            <a:endParaRPr lang="en-GB"/>
          </a:p>
        </p:txBody>
      </p:sp>
    </p:spTree>
    <p:extLst>
      <p:ext uri="{BB962C8B-B14F-4D97-AF65-F5344CB8AC3E}">
        <p14:creationId xmlns:p14="http://schemas.microsoft.com/office/powerpoint/2010/main" val="274399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29</a:t>
            </a:fld>
            <a:endParaRPr lang="en-GB"/>
          </a:p>
        </p:txBody>
      </p:sp>
    </p:spTree>
    <p:extLst>
      <p:ext uri="{BB962C8B-B14F-4D97-AF65-F5344CB8AC3E}">
        <p14:creationId xmlns:p14="http://schemas.microsoft.com/office/powerpoint/2010/main" val="2774154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a:t>
            </a:fld>
            <a:endParaRPr lang="en-GB"/>
          </a:p>
        </p:txBody>
      </p:sp>
    </p:spTree>
    <p:extLst>
      <p:ext uri="{BB962C8B-B14F-4D97-AF65-F5344CB8AC3E}">
        <p14:creationId xmlns:p14="http://schemas.microsoft.com/office/powerpoint/2010/main" val="10269251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30</a:t>
            </a:fld>
            <a:endParaRPr lang="en-GB"/>
          </a:p>
        </p:txBody>
      </p:sp>
    </p:spTree>
    <p:extLst>
      <p:ext uri="{BB962C8B-B14F-4D97-AF65-F5344CB8AC3E}">
        <p14:creationId xmlns:p14="http://schemas.microsoft.com/office/powerpoint/2010/main" val="6568419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31</a:t>
            </a:fld>
            <a:endParaRPr lang="en-GB"/>
          </a:p>
        </p:txBody>
      </p:sp>
    </p:spTree>
    <p:extLst>
      <p:ext uri="{BB962C8B-B14F-4D97-AF65-F5344CB8AC3E}">
        <p14:creationId xmlns:p14="http://schemas.microsoft.com/office/powerpoint/2010/main" val="34827150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32</a:t>
            </a:fld>
            <a:endParaRPr lang="en-GB"/>
          </a:p>
        </p:txBody>
      </p:sp>
    </p:spTree>
    <p:extLst>
      <p:ext uri="{BB962C8B-B14F-4D97-AF65-F5344CB8AC3E}">
        <p14:creationId xmlns:p14="http://schemas.microsoft.com/office/powerpoint/2010/main" val="393828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4</a:t>
            </a:fld>
            <a:endParaRPr lang="en-GB"/>
          </a:p>
        </p:txBody>
      </p:sp>
    </p:spTree>
    <p:extLst>
      <p:ext uri="{BB962C8B-B14F-4D97-AF65-F5344CB8AC3E}">
        <p14:creationId xmlns:p14="http://schemas.microsoft.com/office/powerpoint/2010/main" val="667913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5</a:t>
            </a:fld>
            <a:endParaRPr lang="en-GB"/>
          </a:p>
        </p:txBody>
      </p:sp>
    </p:spTree>
    <p:extLst>
      <p:ext uri="{BB962C8B-B14F-4D97-AF65-F5344CB8AC3E}">
        <p14:creationId xmlns:p14="http://schemas.microsoft.com/office/powerpoint/2010/main" val="1162595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6</a:t>
            </a:fld>
            <a:endParaRPr lang="en-GB"/>
          </a:p>
        </p:txBody>
      </p:sp>
    </p:spTree>
    <p:extLst>
      <p:ext uri="{BB962C8B-B14F-4D97-AF65-F5344CB8AC3E}">
        <p14:creationId xmlns:p14="http://schemas.microsoft.com/office/powerpoint/2010/main" val="3202912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7</a:t>
            </a:fld>
            <a:endParaRPr lang="en-GB"/>
          </a:p>
        </p:txBody>
      </p:sp>
    </p:spTree>
    <p:extLst>
      <p:ext uri="{BB962C8B-B14F-4D97-AF65-F5344CB8AC3E}">
        <p14:creationId xmlns:p14="http://schemas.microsoft.com/office/powerpoint/2010/main" val="3905059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8</a:t>
            </a:fld>
            <a:endParaRPr lang="en-GB"/>
          </a:p>
        </p:txBody>
      </p:sp>
    </p:spTree>
    <p:extLst>
      <p:ext uri="{BB962C8B-B14F-4D97-AF65-F5344CB8AC3E}">
        <p14:creationId xmlns:p14="http://schemas.microsoft.com/office/powerpoint/2010/main" val="4060726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FDEF41-4364-4D4F-9E03-598EA17D52C2}" type="slidenum">
              <a:rPr lang="en-GB" smtClean="0"/>
              <a:t>9</a:t>
            </a:fld>
            <a:endParaRPr lang="en-GB"/>
          </a:p>
        </p:txBody>
      </p:sp>
    </p:spTree>
    <p:extLst>
      <p:ext uri="{BB962C8B-B14F-4D97-AF65-F5344CB8AC3E}">
        <p14:creationId xmlns:p14="http://schemas.microsoft.com/office/powerpoint/2010/main" val="2044133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207788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793544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9376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6394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26CA48-C480-4D2C-8765-8F80F43956B2}"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672488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26CA48-C480-4D2C-8765-8F80F43956B2}" type="datetimeFigureOut">
              <a:rPr lang="en-GB" smtClean="0"/>
              <a:t>05/12/2016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86230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26CA48-C480-4D2C-8765-8F80F43956B2}" type="datetimeFigureOut">
              <a:rPr lang="en-GB" smtClean="0"/>
              <a:t>05/12/2016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188262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26CA48-C480-4D2C-8765-8F80F43956B2}" type="datetimeFigureOut">
              <a:rPr lang="en-GB" smtClean="0"/>
              <a:t>05/12/2016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1159632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6CA48-C480-4D2C-8765-8F80F43956B2}" type="datetimeFigureOut">
              <a:rPr lang="en-GB" smtClean="0"/>
              <a:t>05/12/2016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50895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CA48-C480-4D2C-8765-8F80F43956B2}" type="datetimeFigureOut">
              <a:rPr lang="en-GB" smtClean="0"/>
              <a:t>05/12/2016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18489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CA48-C480-4D2C-8765-8F80F43956B2}" type="datetimeFigureOut">
              <a:rPr lang="en-GB" smtClean="0"/>
              <a:t>05/12/2016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55495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6CA48-C480-4D2C-8765-8F80F43956B2}" type="datetimeFigureOut">
              <a:rPr lang="en-GB" smtClean="0"/>
              <a:t>05/12/2016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40BDA-07AF-47FE-BF72-A49852748E42}" type="slidenum">
              <a:rPr lang="en-GB" smtClean="0"/>
              <a:t>‹#›</a:t>
            </a:fld>
            <a:endParaRPr lang="en-GB"/>
          </a:p>
        </p:txBody>
      </p:sp>
    </p:spTree>
    <p:extLst>
      <p:ext uri="{BB962C8B-B14F-4D97-AF65-F5344CB8AC3E}">
        <p14:creationId xmlns:p14="http://schemas.microsoft.com/office/powerpoint/2010/main" val="4069468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www.qmedichealth.com/blogs/news/7995127-stop-asking-about-big-data-start-asking-the-right-questions&amp;ei=C7ubVZ34Ls6N7AaLmYjQAw&amp;bvm=bv.96952980,d.bGg&amp;psig=AFQjCNGSt2o3SLD3oHMzbEsfkCug2oseEw&amp;ust=143635571903177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saphanatutorial.com/hadoop-interview-questions-and-answers-hadoop-mapreduce-hdfs/&amp;ei=zFySVfrPBsyw7AaF-ZSwDA&amp;bvm=bv.96783405,d.ZGU&amp;psig=AFQjCNHju44LOkVYEPG_Vkv9nXwrsshTgQ&amp;ust=1435741756199222"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tif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www.scabard.com/page/Finding_Your_Campaign&amp;ei=htCbVbO3GqPn7gb1h5nIAg&amp;bvm=bv.96952980,d.bGg&amp;psig=AFQjCNHHUO_lZ_kIHtiLdLg14f7u28FCKg&amp;ust=143636119897610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768"/>
            <a:ext cx="7772400" cy="1470025"/>
          </a:xfrm>
        </p:spPr>
        <p:txBody>
          <a:bodyPr>
            <a:normAutofit fontScale="90000"/>
          </a:bodyPr>
          <a:lstStyle/>
          <a:p>
            <a:r>
              <a:rPr lang="en-GB" sz="3600" b="1" dirty="0"/>
              <a:t>Decisions on risk and mental health hospital admission by Approved Mental Health Professionals</a:t>
            </a:r>
            <a:r>
              <a:rPr lang="en-GB" sz="3600" dirty="0"/>
              <a:t>.</a:t>
            </a:r>
            <a:r>
              <a:rPr lang="en-GB" dirty="0"/>
              <a:t/>
            </a:r>
            <a:br>
              <a:rPr lang="en-GB" dirty="0"/>
            </a:br>
            <a:endParaRPr lang="en-GB" dirty="0"/>
          </a:p>
        </p:txBody>
      </p:sp>
      <p:sp>
        <p:nvSpPr>
          <p:cNvPr id="3" name="Subtitle 2"/>
          <p:cNvSpPr>
            <a:spLocks noGrp="1"/>
          </p:cNvSpPr>
          <p:nvPr>
            <p:ph type="subTitle" idx="1"/>
          </p:nvPr>
        </p:nvSpPr>
        <p:spPr>
          <a:xfrm>
            <a:off x="467544" y="2780928"/>
            <a:ext cx="8208912" cy="2510987"/>
          </a:xfrm>
        </p:spPr>
        <p:txBody>
          <a:bodyPr>
            <a:normAutofit fontScale="40000" lnSpcReduction="20000"/>
          </a:bodyPr>
          <a:lstStyle/>
          <a:p>
            <a:r>
              <a:rPr lang="en-GB" sz="6700" dirty="0" smtClean="0"/>
              <a:t>Dr Kevin Stone</a:t>
            </a:r>
          </a:p>
          <a:p>
            <a:r>
              <a:rPr lang="en-GB" sz="6700" i="1" dirty="0" smtClean="0"/>
              <a:t>CPD Programme Manager for Social Work,</a:t>
            </a:r>
          </a:p>
          <a:p>
            <a:r>
              <a:rPr lang="en-GB" sz="6700" i="1" dirty="0" smtClean="0"/>
              <a:t>Senior Lecturer in Social Work</a:t>
            </a:r>
          </a:p>
          <a:p>
            <a:r>
              <a:rPr lang="en-GB" sz="6700" i="1" dirty="0" smtClean="0"/>
              <a:t>University of the West of England</a:t>
            </a:r>
          </a:p>
          <a:p>
            <a:r>
              <a:rPr lang="en-GB" sz="5000" b="1" dirty="0" smtClean="0">
                <a:solidFill>
                  <a:schemeClr val="tx1"/>
                </a:solidFill>
              </a:rPr>
              <a:t>Kevin2.stone@uwe.ac.uk</a:t>
            </a:r>
          </a:p>
          <a:p>
            <a:endParaRPr lang="en-GB" dirty="0" smtClean="0"/>
          </a:p>
          <a:p>
            <a:r>
              <a:rPr lang="en-GB" sz="4200" dirty="0" smtClean="0"/>
              <a:t>Supervisor: </a:t>
            </a:r>
            <a:r>
              <a:rPr lang="en-GB" sz="4200" dirty="0" err="1" smtClean="0"/>
              <a:t>Prof.</a:t>
            </a:r>
            <a:r>
              <a:rPr lang="en-GB" sz="4200" dirty="0" smtClean="0"/>
              <a:t> John Carpenter - University of Bristol</a:t>
            </a:r>
            <a:endParaRPr lang="en-GB" sz="4200" dirty="0"/>
          </a:p>
        </p:txBody>
      </p:sp>
      <p:pic>
        <p:nvPicPr>
          <p:cNvPr id="6" name="Picture 5" descr="http://www.bristol.ac.uk/Depts/Union/Judo/images/bristol_uni_logo.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5511080"/>
            <a:ext cx="2610093" cy="864096"/>
          </a:xfrm>
          <a:prstGeom prst="rect">
            <a:avLst/>
          </a:prstGeom>
          <a:noFill/>
          <a:ln>
            <a:noFill/>
          </a:ln>
        </p:spPr>
      </p:pic>
      <p:pic>
        <p:nvPicPr>
          <p:cNvPr id="8" name="Picture 7" descr="Home page of UWE Bristol"/>
          <p:cNvPicPr/>
          <p:nvPr/>
        </p:nvPicPr>
        <p:blipFill>
          <a:blip r:embed="rId4">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1791045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221" y="404665"/>
            <a:ext cx="8229600" cy="1152128"/>
          </a:xfrm>
        </p:spPr>
        <p:txBody>
          <a:bodyPr>
            <a:normAutofit/>
          </a:bodyPr>
          <a:lstStyle/>
          <a:p>
            <a:pPr marL="0" indent="0" algn="ctr">
              <a:buNone/>
            </a:pPr>
            <a:r>
              <a:rPr lang="en-GB" b="1" dirty="0" smtClean="0"/>
              <a:t>No difference in detention rates between social workers and nurse AMHP’s.</a:t>
            </a:r>
          </a:p>
          <a:p>
            <a:pPr marL="0" indent="0">
              <a:buNone/>
            </a:pPr>
            <a:endParaRPr lang="en-GB" sz="1600" dirty="0" smtClean="0"/>
          </a:p>
          <a:p>
            <a:pPr marL="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670542872"/>
              </p:ext>
            </p:extLst>
          </p:nvPr>
        </p:nvGraphicFramePr>
        <p:xfrm>
          <a:off x="467544" y="1519972"/>
          <a:ext cx="7848872" cy="3703958"/>
        </p:xfrm>
        <a:graphic>
          <a:graphicData uri="http://schemas.openxmlformats.org/drawingml/2006/table">
            <a:tbl>
              <a:tblPr firstRow="1" firstCol="1" bandRow="1">
                <a:tableStyleId>{5C22544A-7EE6-4342-B048-85BDC9FD1C3A}</a:tableStyleId>
              </a:tblPr>
              <a:tblGrid>
                <a:gridCol w="4079372"/>
                <a:gridCol w="1609832"/>
                <a:gridCol w="2159668"/>
              </a:tblGrid>
              <a:tr h="754783">
                <a:tc gridSpan="3">
                  <a:txBody>
                    <a:bodyPr/>
                    <a:lstStyle/>
                    <a:p>
                      <a:pPr algn="ctr">
                        <a:lnSpc>
                          <a:spcPct val="200000"/>
                        </a:lnSpc>
                        <a:spcAft>
                          <a:spcPts val="600"/>
                        </a:spcAft>
                      </a:pPr>
                      <a:r>
                        <a:rPr lang="en-GB" sz="1600" cap="all" spc="50" dirty="0" smtClean="0">
                          <a:effectLst/>
                        </a:rPr>
                        <a:t>What </a:t>
                      </a:r>
                      <a:r>
                        <a:rPr lang="en-GB" sz="1600" cap="all" spc="50" dirty="0">
                          <a:effectLst/>
                        </a:rPr>
                        <a:t>participants decided to do </a:t>
                      </a:r>
                      <a:r>
                        <a:rPr lang="en-GB" sz="1600" cap="all" spc="50" dirty="0" smtClean="0">
                          <a:effectLst/>
                        </a:rPr>
                        <a:t>next following </a:t>
                      </a:r>
                      <a:r>
                        <a:rPr lang="en-GB" sz="1600" cap="all" spc="50" dirty="0">
                          <a:effectLst/>
                        </a:rPr>
                        <a:t>the vignette.  </a:t>
                      </a:r>
                      <a:endParaRPr lang="en-GB" sz="16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tr>
              <a:tr h="340599">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Section 4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Section 2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2</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2</a:t>
                      </a:r>
                      <a:endParaRPr lang="en-GB" sz="1100" b="1" dirty="0">
                        <a:solidFill>
                          <a:srgbClr val="FF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Section 3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Community </a:t>
                      </a:r>
                      <a:r>
                        <a:rPr lang="en-GB" sz="1200" dirty="0" smtClean="0">
                          <a:effectLst/>
                        </a:rPr>
                        <a:t>Treatment (NOT CTO)</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2</a:t>
                      </a:r>
                      <a:endParaRPr lang="en-GB" sz="1100" dirty="0">
                        <a:solidFill>
                          <a:srgbClr val="00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a:effectLst/>
                        </a:rPr>
                        <a:t>Try to re-engage</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a:effectLst/>
                        </a:rPr>
                        <a:t>Seek a Sec 135(1) Warrant</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4</a:t>
                      </a:r>
                      <a:endParaRPr lang="en-GB" sz="1100">
                        <a:solidFill>
                          <a:srgbClr val="000000"/>
                        </a:solidFill>
                        <a:effectLst/>
                        <a:latin typeface="Cambria"/>
                        <a:ea typeface="Times New Roman"/>
                        <a:cs typeface="Times New Roman"/>
                      </a:endParaRPr>
                    </a:p>
                  </a:txBody>
                  <a:tcPr marL="68580" marR="68580" marT="0" marB="0"/>
                </a:tc>
              </a:tr>
              <a:tr h="388855">
                <a:tc>
                  <a:txBody>
                    <a:bodyPr/>
                    <a:lstStyle/>
                    <a:p>
                      <a:pPr algn="just">
                        <a:lnSpc>
                          <a:spcPct val="200000"/>
                        </a:lnSpc>
                        <a:spcAft>
                          <a:spcPts val="0"/>
                        </a:spcAft>
                      </a:pPr>
                      <a:r>
                        <a:rPr lang="en-GB" sz="1200">
                          <a:effectLst/>
                        </a:rPr>
                        <a:t>Postpone making a decision</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sp>
        <p:nvSpPr>
          <p:cNvPr id="7" name="TextBox 6"/>
          <p:cNvSpPr txBox="1"/>
          <p:nvPr/>
        </p:nvSpPr>
        <p:spPr>
          <a:xfrm>
            <a:off x="518964" y="5527629"/>
            <a:ext cx="7869460" cy="830997"/>
          </a:xfrm>
          <a:prstGeom prst="rect">
            <a:avLst/>
          </a:prstGeom>
          <a:noFill/>
        </p:spPr>
        <p:txBody>
          <a:bodyPr wrap="square" rtlCol="0">
            <a:spAutoFit/>
          </a:bodyPr>
          <a:lstStyle/>
          <a:p>
            <a:r>
              <a:rPr lang="en-GB" sz="2400" b="1" dirty="0" smtClean="0">
                <a:latin typeface="+mj-lt"/>
                <a:cs typeface="Arial" panose="020B0604020202020204" pitchFamily="34" charset="0"/>
              </a:rPr>
              <a:t>All participants demonstrated adherence to the least restrictive principle</a:t>
            </a:r>
            <a:r>
              <a:rPr lang="en-GB" sz="2400" b="1" dirty="0" smtClean="0">
                <a:latin typeface="+mj-lt"/>
              </a:rPr>
              <a:t>.</a:t>
            </a:r>
            <a:endParaRPr lang="en-GB" sz="2400" b="1" dirty="0">
              <a:latin typeface="+mj-lt"/>
            </a:endParaRPr>
          </a:p>
        </p:txBody>
      </p:sp>
    </p:spTree>
    <p:extLst>
      <p:ext uri="{BB962C8B-B14F-4D97-AF65-F5344CB8AC3E}">
        <p14:creationId xmlns:p14="http://schemas.microsoft.com/office/powerpoint/2010/main" val="3269924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67751156"/>
              </p:ext>
            </p:extLst>
          </p:nvPr>
        </p:nvGraphicFramePr>
        <p:xfrm>
          <a:off x="323528" y="764704"/>
          <a:ext cx="8351068" cy="6217920"/>
        </p:xfrm>
        <a:graphic>
          <a:graphicData uri="http://schemas.openxmlformats.org/drawingml/2006/table">
            <a:tbl>
              <a:tblPr firstRow="1" firstCol="1" bandRow="1">
                <a:tableStyleId>{5C22544A-7EE6-4342-B048-85BDC9FD1C3A}</a:tableStyleId>
              </a:tblPr>
              <a:tblGrid>
                <a:gridCol w="2423319"/>
                <a:gridCol w="2313168"/>
                <a:gridCol w="3614581"/>
              </a:tblGrid>
              <a:tr h="334006">
                <a:tc gridSpan="3">
                  <a:txBody>
                    <a:bodyPr/>
                    <a:lstStyle/>
                    <a:p>
                      <a:pPr algn="ctr">
                        <a:lnSpc>
                          <a:spcPct val="200000"/>
                        </a:lnSpc>
                        <a:spcAft>
                          <a:spcPts val="600"/>
                        </a:spcAft>
                      </a:pPr>
                      <a:r>
                        <a:rPr lang="en-GB" sz="1200" cap="all" spc="50" dirty="0" smtClean="0">
                          <a:effectLst/>
                        </a:rPr>
                        <a:t>Participants </a:t>
                      </a:r>
                      <a:r>
                        <a:rPr lang="en-GB" sz="1200" cap="all" spc="50" dirty="0">
                          <a:effectLst/>
                        </a:rPr>
                        <a:t>observations of Mr Andersons current presentation.</a:t>
                      </a:r>
                      <a:endParaRPr lang="en-GB" sz="1200" cap="all" spc="50" dirty="0">
                        <a:solidFill>
                          <a:srgbClr val="000000"/>
                        </a:solidFill>
                        <a:effectLst/>
                        <a:latin typeface="Cambria"/>
                        <a:ea typeface="Times New Roman"/>
                        <a:cs typeface="Times New Roman"/>
                      </a:endParaRPr>
                    </a:p>
                  </a:txBody>
                  <a:tcPr marL="44664" marR="44664" marT="0" marB="0"/>
                </a:tc>
                <a:tc hMerge="1">
                  <a:txBody>
                    <a:bodyPr/>
                    <a:lstStyle/>
                    <a:p>
                      <a:endParaRPr lang="en-GB"/>
                    </a:p>
                  </a:txBody>
                  <a:tcPr/>
                </a:tc>
                <a:tc hMerge="1">
                  <a:txBody>
                    <a:bodyPr/>
                    <a:lstStyle/>
                    <a:p>
                      <a:endParaRPr lang="en-GB"/>
                    </a:p>
                  </a:txBody>
                  <a:tcPr/>
                </a:tc>
              </a:tr>
              <a:tr h="334006">
                <a:tc>
                  <a:txBody>
                    <a:bodyPr/>
                    <a:lstStyle/>
                    <a:p>
                      <a:pPr>
                        <a:lnSpc>
                          <a:spcPct val="200000"/>
                        </a:lnSpc>
                        <a:spcAft>
                          <a:spcPts val="0"/>
                        </a:spcAft>
                      </a:pPr>
                      <a:r>
                        <a:rPr lang="en-GB" sz="1200">
                          <a:effectLst/>
                        </a:rPr>
                        <a:t>Presentation</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Social Work AMHP</a:t>
                      </a:r>
                      <a:endParaRPr lang="en-GB" sz="1200" dirty="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Nurse AMHP</a:t>
                      </a:r>
                      <a:endParaRPr lang="en-GB" sz="120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Angry</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4</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2</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Chaotic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tr>
              <a:tr h="42703">
                <a:tc>
                  <a:txBody>
                    <a:bodyPr/>
                    <a:lstStyle/>
                    <a:p>
                      <a:pPr>
                        <a:lnSpc>
                          <a:spcPct val="200000"/>
                        </a:lnSpc>
                        <a:spcAft>
                          <a:spcPts val="0"/>
                        </a:spcAft>
                      </a:pPr>
                      <a:r>
                        <a:rPr lang="en-GB" sz="1200">
                          <a:effectLst/>
                        </a:rPr>
                        <a:t>Depressed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Psychotic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NOT Psychotic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Self-Neglect</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0</a:t>
                      </a:r>
                      <a:endParaRPr lang="en-GB" sz="120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dirty="0">
                          <a:effectLst/>
                        </a:rPr>
                        <a:t>NOT Self </a:t>
                      </a:r>
                      <a:r>
                        <a:rPr lang="en-GB" sz="1200" dirty="0" smtClean="0">
                          <a:effectLst/>
                        </a:rPr>
                        <a:t>Neglect</a:t>
                      </a:r>
                      <a:endParaRPr lang="en-GB" sz="1200" dirty="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3</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Sleep Deprived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tr>
              <a:tr h="338114">
                <a:tc>
                  <a:txBody>
                    <a:bodyPr/>
                    <a:lstStyle/>
                    <a:p>
                      <a:pPr>
                        <a:lnSpc>
                          <a:spcPct val="200000"/>
                        </a:lnSpc>
                        <a:spcAft>
                          <a:spcPts val="0"/>
                        </a:spcAft>
                      </a:pPr>
                      <a:r>
                        <a:rPr lang="en-GB" sz="1200">
                          <a:effectLst/>
                        </a:rPr>
                        <a:t>Guarded or Suspicious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3</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Paranoid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4</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Mental Disorder</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Suicidal Ideation</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Weight Loss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Risk to self</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2</a:t>
                      </a:r>
                      <a:endParaRPr lang="en-GB" sz="1200" dirty="0">
                        <a:solidFill>
                          <a:srgbClr val="000000"/>
                        </a:solidFill>
                        <a:effectLst/>
                        <a:latin typeface="Cambria"/>
                        <a:ea typeface="Times New Roman"/>
                        <a:cs typeface="Times New Roman"/>
                      </a:endParaRPr>
                    </a:p>
                  </a:txBody>
                  <a:tcPr marL="44664" marR="44664" marT="0" marB="0"/>
                </a:tc>
              </a:tr>
              <a:tr h="334006">
                <a:tc>
                  <a:txBody>
                    <a:bodyPr/>
                    <a:lstStyle/>
                    <a:p>
                      <a:pPr>
                        <a:lnSpc>
                          <a:spcPct val="200000"/>
                        </a:lnSpc>
                        <a:spcAft>
                          <a:spcPts val="0"/>
                        </a:spcAft>
                      </a:pPr>
                      <a:r>
                        <a:rPr lang="en-GB" sz="1200">
                          <a:effectLst/>
                        </a:rPr>
                        <a:t>Risk to others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bl>
          </a:graphicData>
        </a:graphic>
      </p:graphicFrame>
      <p:sp>
        <p:nvSpPr>
          <p:cNvPr id="2" name="Rectangle 1"/>
          <p:cNvSpPr/>
          <p:nvPr/>
        </p:nvSpPr>
        <p:spPr>
          <a:xfrm>
            <a:off x="30088" y="0"/>
            <a:ext cx="9113912" cy="584775"/>
          </a:xfrm>
          <a:prstGeom prst="rect">
            <a:avLst/>
          </a:prstGeom>
        </p:spPr>
        <p:txBody>
          <a:bodyPr wrap="square">
            <a:spAutoFit/>
          </a:bodyPr>
          <a:lstStyle/>
          <a:p>
            <a:pPr algn="ctr"/>
            <a:r>
              <a:rPr lang="en-GB" sz="3200" b="1" dirty="0"/>
              <a:t>Application of diagnostic criteria varied</a:t>
            </a:r>
            <a:endParaRPr lang="en-GB" sz="3200" dirty="0"/>
          </a:p>
        </p:txBody>
      </p:sp>
    </p:spTree>
    <p:extLst>
      <p:ext uri="{BB962C8B-B14F-4D97-AF65-F5344CB8AC3E}">
        <p14:creationId xmlns:p14="http://schemas.microsoft.com/office/powerpoint/2010/main" val="3469558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Risk Thresholds</a:t>
            </a:r>
            <a:endParaRPr lang="en-GB" b="1" dirty="0"/>
          </a:p>
        </p:txBody>
      </p:sp>
      <p:graphicFrame>
        <p:nvGraphicFramePr>
          <p:cNvPr id="3" name="Table 2"/>
          <p:cNvGraphicFramePr>
            <a:graphicFrameLocks noGrp="1"/>
          </p:cNvGraphicFramePr>
          <p:nvPr>
            <p:extLst>
              <p:ext uri="{D42A27DB-BD31-4B8C-83A1-F6EECF244321}">
                <p14:modId xmlns:p14="http://schemas.microsoft.com/office/powerpoint/2010/main" val="1566375850"/>
              </p:ext>
            </p:extLst>
          </p:nvPr>
        </p:nvGraphicFramePr>
        <p:xfrm>
          <a:off x="1043608" y="1844824"/>
          <a:ext cx="6912766" cy="2232248"/>
        </p:xfrm>
        <a:graphic>
          <a:graphicData uri="http://schemas.openxmlformats.org/drawingml/2006/table">
            <a:tbl>
              <a:tblPr firstRow="1" firstCol="1" bandRow="1">
                <a:tableStyleId>{5C22544A-7EE6-4342-B048-85BDC9FD1C3A}</a:tableStyleId>
              </a:tblPr>
              <a:tblGrid>
                <a:gridCol w="1600666"/>
                <a:gridCol w="2059529"/>
                <a:gridCol w="1973109"/>
                <a:gridCol w="1279462"/>
              </a:tblGrid>
              <a:tr h="558062">
                <a:tc gridSpan="4">
                  <a:txBody>
                    <a:bodyPr/>
                    <a:lstStyle/>
                    <a:p>
                      <a:pPr algn="ctr">
                        <a:lnSpc>
                          <a:spcPct val="200000"/>
                        </a:lnSpc>
                        <a:spcAft>
                          <a:spcPts val="600"/>
                        </a:spcAft>
                      </a:pPr>
                      <a:r>
                        <a:rPr lang="en-GB" sz="1200" cap="all" spc="50" dirty="0" smtClean="0">
                          <a:effectLst/>
                        </a:rPr>
                        <a:t>Risk </a:t>
                      </a:r>
                      <a:r>
                        <a:rPr lang="en-GB" sz="1200" cap="all" spc="50" dirty="0">
                          <a:effectLst/>
                        </a:rPr>
                        <a:t>threshold tolerance levels reported by participants</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r h="558062">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High Threshold for risk</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Low Threshold for risk</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Did not know</a:t>
                      </a:r>
                      <a:endParaRPr lang="en-GB" sz="1100">
                        <a:solidFill>
                          <a:srgbClr val="000000"/>
                        </a:solidFill>
                        <a:effectLst/>
                        <a:latin typeface="Cambria"/>
                        <a:ea typeface="Times New Roman"/>
                        <a:cs typeface="Times New Roman"/>
                      </a:endParaRPr>
                    </a:p>
                  </a:txBody>
                  <a:tcPr marL="68580" marR="68580" marT="0" marB="0"/>
                </a:tc>
              </a:tr>
              <a:tr h="558062">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 7</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tr>
              <a:tr h="558062">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 5</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3</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2</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sp>
        <p:nvSpPr>
          <p:cNvPr id="5" name="TextBox 4"/>
          <p:cNvSpPr txBox="1"/>
          <p:nvPr/>
        </p:nvSpPr>
        <p:spPr>
          <a:xfrm>
            <a:off x="1043608" y="4365104"/>
            <a:ext cx="5616624" cy="461665"/>
          </a:xfrm>
          <a:prstGeom prst="rect">
            <a:avLst/>
          </a:prstGeom>
          <a:noFill/>
        </p:spPr>
        <p:txBody>
          <a:bodyPr wrap="square" rtlCol="0">
            <a:spAutoFit/>
          </a:bodyPr>
          <a:lstStyle/>
          <a:p>
            <a:r>
              <a:rPr lang="en-GB" sz="2400" dirty="0" smtClean="0"/>
              <a:t>Mixed evidence of reflective practice?</a:t>
            </a:r>
            <a:endParaRPr lang="en-GB" sz="2400" dirty="0"/>
          </a:p>
        </p:txBody>
      </p:sp>
    </p:spTree>
    <p:extLst>
      <p:ext uri="{BB962C8B-B14F-4D97-AF65-F5344CB8AC3E}">
        <p14:creationId xmlns:p14="http://schemas.microsoft.com/office/powerpoint/2010/main" val="1944933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42720799"/>
              </p:ext>
            </p:extLst>
          </p:nvPr>
        </p:nvGraphicFramePr>
        <p:xfrm>
          <a:off x="755576" y="1484784"/>
          <a:ext cx="7560840" cy="2304255"/>
        </p:xfrm>
        <a:graphic>
          <a:graphicData uri="http://schemas.openxmlformats.org/drawingml/2006/table">
            <a:tbl>
              <a:tblPr firstRow="1" firstCol="1" bandRow="1">
                <a:tableStyleId>{5C22544A-7EE6-4342-B048-85BDC9FD1C3A}</a:tableStyleId>
              </a:tblPr>
              <a:tblGrid>
                <a:gridCol w="1750729"/>
                <a:gridCol w="2015889"/>
                <a:gridCol w="3794222"/>
              </a:tblGrid>
              <a:tr h="966432">
                <a:tc gridSpan="3">
                  <a:txBody>
                    <a:bodyPr/>
                    <a:lstStyle/>
                    <a:p>
                      <a:pPr algn="ctr">
                        <a:lnSpc>
                          <a:spcPct val="200000"/>
                        </a:lnSpc>
                        <a:spcAft>
                          <a:spcPts val="600"/>
                        </a:spcAft>
                      </a:pPr>
                      <a:r>
                        <a:rPr lang="en-GB" sz="1200" cap="all" spc="50" dirty="0" smtClean="0">
                          <a:effectLst/>
                        </a:rPr>
                        <a:t>Compares </a:t>
                      </a:r>
                      <a:r>
                        <a:rPr lang="en-GB" sz="1200" cap="all" spc="50" dirty="0">
                          <a:effectLst/>
                        </a:rPr>
                        <a:t>the confidence that participants felt in their own decision making compared to their decision following the vignette</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tr>
              <a:tr h="445941">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smtClean="0">
                          <a:effectLst/>
                        </a:rPr>
                        <a:t>Self-Selected Narrative</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Vignette</a:t>
                      </a:r>
                      <a:endParaRPr lang="en-GB" sz="1100">
                        <a:solidFill>
                          <a:srgbClr val="000000"/>
                        </a:solidFill>
                        <a:effectLst/>
                        <a:latin typeface="Cambria"/>
                        <a:ea typeface="Times New Roman"/>
                        <a:cs typeface="Times New Roman"/>
                      </a:endParaRPr>
                    </a:p>
                  </a:txBody>
                  <a:tcPr marL="68580" marR="68580" marT="0" marB="0"/>
                </a:tc>
              </a:tr>
              <a:tr h="445941">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1.9 (distribution 1 - 6)</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2.5 (distribution 2 - 4)</a:t>
                      </a:r>
                      <a:endParaRPr lang="en-GB" sz="1100">
                        <a:solidFill>
                          <a:srgbClr val="000000"/>
                        </a:solidFill>
                        <a:effectLst/>
                        <a:latin typeface="Cambria"/>
                        <a:ea typeface="Times New Roman"/>
                        <a:cs typeface="Times New Roman"/>
                      </a:endParaRPr>
                    </a:p>
                  </a:txBody>
                  <a:tcPr marL="68580" marR="68580" marT="0" marB="0"/>
                </a:tc>
              </a:tr>
              <a:tr h="445941">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1.9 (distribution 1 - 4)</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3.6 (distribution 2 - 6)</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sp>
        <p:nvSpPr>
          <p:cNvPr id="5" name="Title 4"/>
          <p:cNvSpPr>
            <a:spLocks noGrp="1"/>
          </p:cNvSpPr>
          <p:nvPr>
            <p:ph type="title"/>
          </p:nvPr>
        </p:nvSpPr>
        <p:spPr/>
        <p:txBody>
          <a:bodyPr>
            <a:normAutofit/>
          </a:bodyPr>
          <a:lstStyle/>
          <a:p>
            <a:r>
              <a:rPr lang="en-GB" b="1" dirty="0" smtClean="0"/>
              <a:t>Confidence Findings </a:t>
            </a:r>
            <a:r>
              <a:rPr lang="en-GB" dirty="0" smtClean="0"/>
              <a:t/>
            </a:r>
            <a:br>
              <a:rPr lang="en-GB" dirty="0" smtClean="0"/>
            </a:br>
            <a:r>
              <a:rPr lang="en-GB" sz="1300" b="1" dirty="0">
                <a:solidFill>
                  <a:srgbClr val="C00000"/>
                </a:solidFill>
              </a:rPr>
              <a:t>Very confident  </a:t>
            </a:r>
            <a:r>
              <a:rPr lang="en-GB" sz="1300" b="1" dirty="0" smtClean="0">
                <a:solidFill>
                  <a:srgbClr val="C00000"/>
                </a:solidFill>
              </a:rPr>
              <a:t>(1) 	(2)</a:t>
            </a:r>
            <a:r>
              <a:rPr lang="en-GB" sz="1300" b="1" dirty="0">
                <a:solidFill>
                  <a:srgbClr val="C00000"/>
                </a:solidFill>
              </a:rPr>
              <a:t>	</a:t>
            </a:r>
            <a:r>
              <a:rPr lang="en-GB" sz="1300" b="1" dirty="0" smtClean="0">
                <a:solidFill>
                  <a:srgbClr val="C00000"/>
                </a:solidFill>
              </a:rPr>
              <a:t>(3)</a:t>
            </a:r>
            <a:r>
              <a:rPr lang="en-GB" sz="1300" b="1" dirty="0">
                <a:solidFill>
                  <a:srgbClr val="C00000"/>
                </a:solidFill>
              </a:rPr>
              <a:t>	</a:t>
            </a:r>
            <a:r>
              <a:rPr lang="en-GB" sz="1300" b="1" dirty="0" smtClean="0">
                <a:solidFill>
                  <a:srgbClr val="C00000"/>
                </a:solidFill>
              </a:rPr>
              <a:t>(4)</a:t>
            </a:r>
            <a:r>
              <a:rPr lang="en-GB" sz="1300" b="1" dirty="0">
                <a:solidFill>
                  <a:srgbClr val="C00000"/>
                </a:solidFill>
              </a:rPr>
              <a:t>	</a:t>
            </a:r>
            <a:r>
              <a:rPr lang="en-GB" sz="1300" b="1" dirty="0" smtClean="0">
                <a:solidFill>
                  <a:srgbClr val="C00000"/>
                </a:solidFill>
              </a:rPr>
              <a:t>(5)</a:t>
            </a:r>
            <a:r>
              <a:rPr lang="en-GB" sz="1300" b="1" dirty="0">
                <a:solidFill>
                  <a:srgbClr val="C00000"/>
                </a:solidFill>
              </a:rPr>
              <a:t>	</a:t>
            </a:r>
            <a:r>
              <a:rPr lang="en-GB" sz="1300" b="1" dirty="0" smtClean="0">
                <a:solidFill>
                  <a:srgbClr val="C00000"/>
                </a:solidFill>
              </a:rPr>
              <a:t>(6)</a:t>
            </a:r>
            <a:r>
              <a:rPr lang="en-GB" sz="1300" b="1" dirty="0">
                <a:solidFill>
                  <a:srgbClr val="C00000"/>
                </a:solidFill>
              </a:rPr>
              <a:t>	</a:t>
            </a:r>
            <a:r>
              <a:rPr lang="en-GB" sz="1300" b="1" dirty="0" smtClean="0">
                <a:solidFill>
                  <a:srgbClr val="C00000"/>
                </a:solidFill>
              </a:rPr>
              <a:t>(7) Not </a:t>
            </a:r>
            <a:r>
              <a:rPr lang="en-GB" sz="1300" b="1" dirty="0">
                <a:solidFill>
                  <a:srgbClr val="C00000"/>
                </a:solidFill>
              </a:rPr>
              <a:t>confident at all</a:t>
            </a:r>
            <a:r>
              <a:rPr lang="en-GB" sz="1300" dirty="0" smtClean="0">
                <a:solidFill>
                  <a:srgbClr val="C00000"/>
                </a:solidFill>
              </a:rPr>
              <a:t> </a:t>
            </a:r>
            <a:endParaRPr lang="en-GB" sz="1300" dirty="0">
              <a:solidFill>
                <a:srgbClr val="C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5807824"/>
              </p:ext>
            </p:extLst>
          </p:nvPr>
        </p:nvGraphicFramePr>
        <p:xfrm>
          <a:off x="755576" y="4149080"/>
          <a:ext cx="7560840" cy="2088231"/>
        </p:xfrm>
        <a:graphic>
          <a:graphicData uri="http://schemas.openxmlformats.org/drawingml/2006/table">
            <a:tbl>
              <a:tblPr firstRow="1" firstCol="1" bandRow="1">
                <a:tableStyleId>{5C22544A-7EE6-4342-B048-85BDC9FD1C3A}</a:tableStyleId>
              </a:tblPr>
              <a:tblGrid>
                <a:gridCol w="1750729"/>
                <a:gridCol w="5810111"/>
              </a:tblGrid>
              <a:tr h="875829">
                <a:tc gridSpan="2">
                  <a:txBody>
                    <a:bodyPr/>
                    <a:lstStyle/>
                    <a:p>
                      <a:pPr algn="ctr">
                        <a:lnSpc>
                          <a:spcPct val="200000"/>
                        </a:lnSpc>
                        <a:spcAft>
                          <a:spcPts val="600"/>
                        </a:spcAft>
                      </a:pPr>
                      <a:r>
                        <a:rPr lang="en-GB" sz="1200" cap="all" spc="50" dirty="0" smtClean="0">
                          <a:effectLst/>
                        </a:rPr>
                        <a:t>Participant </a:t>
                      </a:r>
                      <a:r>
                        <a:rPr lang="en-GB" sz="1200" cap="all" spc="50" dirty="0">
                          <a:effectLst/>
                        </a:rPr>
                        <a:t>confidence in the risk assessment and history they received for their </a:t>
                      </a:r>
                      <a:endParaRPr lang="en-GB" sz="1200" cap="all" spc="50" dirty="0" smtClean="0">
                        <a:effectLst/>
                      </a:endParaRPr>
                    </a:p>
                    <a:p>
                      <a:pPr algn="ctr">
                        <a:lnSpc>
                          <a:spcPct val="200000"/>
                        </a:lnSpc>
                        <a:spcAft>
                          <a:spcPts val="600"/>
                        </a:spcAft>
                      </a:pPr>
                      <a:r>
                        <a:rPr lang="en-GB" sz="1200" cap="all" spc="50" dirty="0" smtClean="0">
                          <a:effectLst/>
                        </a:rPr>
                        <a:t>self-selected </a:t>
                      </a:r>
                      <a:r>
                        <a:rPr lang="en-GB" sz="1200" cap="all" spc="50" dirty="0">
                          <a:effectLst/>
                        </a:rPr>
                        <a:t>assessment.</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r>
              <a:tr h="404134">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smtClean="0">
                          <a:effectLst/>
                        </a:rPr>
                        <a:t>Self-Selected Narrative</a:t>
                      </a:r>
                      <a:endParaRPr lang="en-GB" sz="1100" dirty="0">
                        <a:solidFill>
                          <a:srgbClr val="000000"/>
                        </a:solidFill>
                        <a:effectLst/>
                        <a:latin typeface="Cambria"/>
                        <a:ea typeface="Times New Roman"/>
                        <a:cs typeface="Times New Roman"/>
                      </a:endParaRPr>
                    </a:p>
                  </a:txBody>
                  <a:tcPr marL="68580" marR="68580" marT="0" marB="0"/>
                </a:tc>
              </a:tr>
              <a:tr h="404134">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2.4 (distribution 1 - 4)</a:t>
                      </a:r>
                      <a:endParaRPr lang="en-GB" sz="1100">
                        <a:solidFill>
                          <a:srgbClr val="000000"/>
                        </a:solidFill>
                        <a:effectLst/>
                        <a:latin typeface="Cambria"/>
                        <a:ea typeface="Times New Roman"/>
                        <a:cs typeface="Times New Roman"/>
                      </a:endParaRPr>
                    </a:p>
                  </a:txBody>
                  <a:tcPr marL="68580" marR="68580" marT="0" marB="0"/>
                </a:tc>
              </a:tr>
              <a:tr h="404134">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3.6 (distribution 1 - 6)</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88391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b="1" dirty="0" smtClean="0"/>
              <a:t>Themes (1)</a:t>
            </a:r>
            <a:endParaRPr lang="en-GB" b="1" dirty="0"/>
          </a:p>
        </p:txBody>
      </p:sp>
      <p:sp>
        <p:nvSpPr>
          <p:cNvPr id="5" name="Content Placeholder 2"/>
          <p:cNvSpPr>
            <a:spLocks noGrp="1"/>
          </p:cNvSpPr>
          <p:nvPr>
            <p:ph idx="1"/>
          </p:nvPr>
        </p:nvSpPr>
        <p:spPr>
          <a:xfrm>
            <a:off x="457200" y="1600200"/>
            <a:ext cx="8229600" cy="4525963"/>
          </a:xfrm>
        </p:spPr>
        <p:txBody>
          <a:bodyPr>
            <a:normAutofit/>
          </a:bodyPr>
          <a:lstStyle/>
          <a:p>
            <a:pPr algn="just"/>
            <a:r>
              <a:rPr lang="en-GB" b="1" dirty="0" smtClean="0"/>
              <a:t>Subjectivity</a:t>
            </a:r>
          </a:p>
          <a:p>
            <a:pPr lvl="1" algn="just"/>
            <a:r>
              <a:rPr lang="en-GB" dirty="0" smtClean="0"/>
              <a:t>AMHP Decisions</a:t>
            </a:r>
          </a:p>
          <a:p>
            <a:pPr lvl="1" algn="just"/>
            <a:r>
              <a:rPr lang="en-GB" dirty="0" smtClean="0"/>
              <a:t>Other resources</a:t>
            </a:r>
          </a:p>
          <a:p>
            <a:pPr lvl="1" algn="just"/>
            <a:r>
              <a:rPr lang="en-GB" dirty="0" smtClean="0"/>
              <a:t>Legal discernment</a:t>
            </a:r>
          </a:p>
          <a:p>
            <a:pPr lvl="1" algn="just"/>
            <a:r>
              <a:rPr lang="en-GB" dirty="0" smtClean="0"/>
              <a:t>Feelings, Intuition and fears</a:t>
            </a:r>
          </a:p>
          <a:p>
            <a:pPr lvl="1" algn="just"/>
            <a:r>
              <a:rPr lang="en-GB" dirty="0" smtClean="0"/>
              <a:t>Does the professional background matter</a:t>
            </a:r>
          </a:p>
          <a:p>
            <a:pPr marL="0" indent="0" algn="just">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434023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Decision (1)</a:t>
            </a:r>
            <a:endParaRPr lang="en-GB" b="1" dirty="0"/>
          </a:p>
        </p:txBody>
      </p:sp>
      <p:sp>
        <p:nvSpPr>
          <p:cNvPr id="5" name="Content Placeholder 4"/>
          <p:cNvSpPr>
            <a:spLocks noGrp="1"/>
          </p:cNvSpPr>
          <p:nvPr>
            <p:ph idx="1"/>
          </p:nvPr>
        </p:nvSpPr>
        <p:spPr/>
        <p:txBody>
          <a:bodyPr/>
          <a:lstStyle/>
          <a:p>
            <a:pPr marL="0" indent="0">
              <a:buNone/>
            </a:pPr>
            <a:r>
              <a:rPr lang="en-GB" i="1" dirty="0"/>
              <a:t>I’d detain him, because of the psychosis, the weapon carrying, the threats… I would admit him on a two, because I think there is a good chance that he would, within the 28 days, consent to informal admission… But still, I want to give him that chance to engage with the services, because he has let us in. He’s listened. He is angry that we have come to see him. </a:t>
            </a:r>
            <a:r>
              <a:rPr lang="en-GB" dirty="0"/>
              <a:t>(Participant SW1)</a:t>
            </a:r>
          </a:p>
        </p:txBody>
      </p:sp>
    </p:spTree>
    <p:extLst>
      <p:ext uri="{BB962C8B-B14F-4D97-AF65-F5344CB8AC3E}">
        <p14:creationId xmlns:p14="http://schemas.microsoft.com/office/powerpoint/2010/main" val="2079513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Decision (2)</a:t>
            </a:r>
            <a:endParaRPr lang="en-GB" b="1" dirty="0"/>
          </a:p>
        </p:txBody>
      </p:sp>
      <p:sp>
        <p:nvSpPr>
          <p:cNvPr id="3" name="Content Placeholder 2"/>
          <p:cNvSpPr>
            <a:spLocks noGrp="1"/>
          </p:cNvSpPr>
          <p:nvPr>
            <p:ph idx="1"/>
          </p:nvPr>
        </p:nvSpPr>
        <p:spPr/>
        <p:txBody>
          <a:bodyPr/>
          <a:lstStyle/>
          <a:p>
            <a:pPr marL="0" indent="0">
              <a:buNone/>
            </a:pPr>
            <a:r>
              <a:rPr lang="en-GB" i="1" dirty="0"/>
              <a:t>I think more a Section 2. It’s difficult, because he is well known, and other people might be – sorry, I'm just thinking about the CTOs. Other people might say, ‘Oh, the Section 3, because then you can consider a CTO’, but that might be a bit harsh in these circumstances, because he looks like he did engage for a while... </a:t>
            </a:r>
            <a:r>
              <a:rPr lang="en-GB" dirty="0"/>
              <a:t>(Participant N8)</a:t>
            </a:r>
          </a:p>
          <a:p>
            <a:pPr marL="0" indent="0">
              <a:buNone/>
            </a:pPr>
            <a:endParaRPr lang="en-GB" dirty="0"/>
          </a:p>
        </p:txBody>
      </p:sp>
    </p:spTree>
    <p:extLst>
      <p:ext uri="{BB962C8B-B14F-4D97-AF65-F5344CB8AC3E}">
        <p14:creationId xmlns:p14="http://schemas.microsoft.com/office/powerpoint/2010/main" val="1710029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a:t>
            </a:r>
            <a:r>
              <a:rPr lang="en-GB" b="1" dirty="0" smtClean="0"/>
              <a:t>ecision (3)</a:t>
            </a:r>
            <a:endParaRPr lang="en-GB" b="1" dirty="0"/>
          </a:p>
        </p:txBody>
      </p:sp>
      <p:sp>
        <p:nvSpPr>
          <p:cNvPr id="3" name="Content Placeholder 2"/>
          <p:cNvSpPr>
            <a:spLocks noGrp="1"/>
          </p:cNvSpPr>
          <p:nvPr>
            <p:ph idx="1"/>
          </p:nvPr>
        </p:nvSpPr>
        <p:spPr/>
        <p:txBody>
          <a:bodyPr/>
          <a:lstStyle/>
          <a:p>
            <a:pPr marL="0" indent="0" algn="just">
              <a:buNone/>
            </a:pPr>
            <a:r>
              <a:rPr lang="en-GB" i="1" dirty="0"/>
              <a:t>Try and get them to engage with them over the next few days. If it’s clear he’s not going to engage with them, then probably go around again through a Mental Health Act assessment with more resources so that you could take … if I went back again, I’d go back with warrants and police and stuff so that he could be taken if he needed to be. </a:t>
            </a:r>
            <a:r>
              <a:rPr lang="en-GB" dirty="0"/>
              <a:t>(Participant N4)</a:t>
            </a:r>
          </a:p>
          <a:p>
            <a:endParaRPr lang="en-GB" dirty="0"/>
          </a:p>
        </p:txBody>
      </p:sp>
    </p:spTree>
    <p:extLst>
      <p:ext uri="{BB962C8B-B14F-4D97-AF65-F5344CB8AC3E}">
        <p14:creationId xmlns:p14="http://schemas.microsoft.com/office/powerpoint/2010/main" val="1291842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Detaining decision (4)</a:t>
            </a:r>
            <a:endParaRPr lang="en-GB" b="1" dirty="0"/>
          </a:p>
        </p:txBody>
      </p:sp>
      <p:sp>
        <p:nvSpPr>
          <p:cNvPr id="3" name="Content Placeholder 2"/>
          <p:cNvSpPr>
            <a:spLocks noGrp="1"/>
          </p:cNvSpPr>
          <p:nvPr>
            <p:ph idx="1"/>
          </p:nvPr>
        </p:nvSpPr>
        <p:spPr/>
        <p:txBody>
          <a:bodyPr/>
          <a:lstStyle/>
          <a:p>
            <a:pPr marL="0" indent="0">
              <a:buNone/>
            </a:pPr>
            <a:r>
              <a:rPr lang="en-GB" i="1" dirty="0"/>
              <a:t> I wouldn’t necessarily jump straight to assuming that he needs to be in hospital… I would think the Crisis team would have to get involved… It does not look good. Certainly I think the need for action is immediate but whether to jump straight to admission – a little bit premature.</a:t>
            </a:r>
            <a:r>
              <a:rPr lang="en-GB" dirty="0"/>
              <a:t> (Participant SW7)</a:t>
            </a:r>
          </a:p>
          <a:p>
            <a:endParaRPr lang="en-GB" dirty="0"/>
          </a:p>
        </p:txBody>
      </p:sp>
    </p:spTree>
    <p:extLst>
      <p:ext uri="{BB962C8B-B14F-4D97-AF65-F5344CB8AC3E}">
        <p14:creationId xmlns:p14="http://schemas.microsoft.com/office/powerpoint/2010/main" val="1236049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Detaining decision (5)</a:t>
            </a:r>
            <a:endParaRPr lang="en-GB" b="1" dirty="0"/>
          </a:p>
        </p:txBody>
      </p:sp>
      <p:sp>
        <p:nvSpPr>
          <p:cNvPr id="3" name="Content Placeholder 2"/>
          <p:cNvSpPr>
            <a:spLocks noGrp="1"/>
          </p:cNvSpPr>
          <p:nvPr>
            <p:ph idx="1"/>
          </p:nvPr>
        </p:nvSpPr>
        <p:spPr/>
        <p:txBody>
          <a:bodyPr/>
          <a:lstStyle/>
          <a:p>
            <a:pPr marL="0" indent="0">
              <a:buNone/>
            </a:pPr>
            <a:r>
              <a:rPr lang="en-GB" i="1" dirty="0"/>
              <a:t>I would probably call him when I got back to wherever I was and see if, with the tension of us being there, us not being there anymore, if he was able to reflect on it a bit and consider a bit more deeply what was going on. I’m thinking that would be, say like in maybe an hour or two afterwards or maybe even the next day actually, to see how he feels. </a:t>
            </a:r>
            <a:r>
              <a:rPr lang="en-GB" dirty="0"/>
              <a:t>(Participant N1)</a:t>
            </a:r>
          </a:p>
          <a:p>
            <a:pPr marL="0" indent="0">
              <a:buNone/>
            </a:pPr>
            <a:endParaRPr lang="en-GB" dirty="0"/>
          </a:p>
        </p:txBody>
      </p:sp>
    </p:spTree>
    <p:extLst>
      <p:ext uri="{BB962C8B-B14F-4D97-AF65-F5344CB8AC3E}">
        <p14:creationId xmlns:p14="http://schemas.microsoft.com/office/powerpoint/2010/main" val="396356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bwMode="auto">
          <a:xfrm>
            <a:off x="899595" y="740702"/>
            <a:ext cx="6668019" cy="6510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b="1" dirty="0" smtClean="0">
                <a:solidFill>
                  <a:schemeClr val="tx1"/>
                </a:solidFill>
              </a:rPr>
              <a:t>Background to Study</a:t>
            </a:r>
            <a:endParaRPr lang="en-US" altLang="en-US" sz="4400" dirty="0">
              <a:solidFill>
                <a:schemeClr val="tx1"/>
              </a:solidFill>
              <a:ea typeface="ＭＳ Ｐゴシック" charset="-128"/>
            </a:endParaRPr>
          </a:p>
        </p:txBody>
      </p:sp>
      <p:sp>
        <p:nvSpPr>
          <p:cNvPr id="5" name="Text Placeholder 4"/>
          <p:cNvSpPr txBox="1">
            <a:spLocks/>
          </p:cNvSpPr>
          <p:nvPr/>
        </p:nvSpPr>
        <p:spPr bwMode="auto">
          <a:xfrm>
            <a:off x="827583" y="1610962"/>
            <a:ext cx="7957869" cy="41222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smtClean="0"/>
          </a:p>
          <a:p>
            <a:pPr marL="171450" indent="-171450" algn="l">
              <a:buFont typeface="Arial" panose="020B0604020202020204" pitchFamily="34" charset="0"/>
              <a:buChar char="•"/>
            </a:pPr>
            <a:r>
              <a:rPr lang="en-US" sz="2800" dirty="0" smtClean="0">
                <a:solidFill>
                  <a:schemeClr val="tx1"/>
                </a:solidFill>
              </a:rPr>
              <a:t>Professional practice as an Approved Mental Health Professional (AMHP)</a:t>
            </a:r>
          </a:p>
          <a:p>
            <a:pPr marL="171450" indent="-171450" algn="l">
              <a:buFont typeface="Arial" panose="020B0604020202020204" pitchFamily="34" charset="0"/>
              <a:buChar char="•"/>
            </a:pPr>
            <a:endParaRPr lang="en-US" sz="2800" dirty="0" smtClean="0">
              <a:solidFill>
                <a:schemeClr val="tx1"/>
              </a:solidFill>
            </a:endParaRPr>
          </a:p>
          <a:p>
            <a:pPr marL="171450" indent="-171450" algn="l">
              <a:buFont typeface="Arial" panose="020B0604020202020204" pitchFamily="34" charset="0"/>
              <a:buChar char="•"/>
            </a:pPr>
            <a:r>
              <a:rPr lang="en-US" sz="2800" dirty="0" smtClean="0">
                <a:solidFill>
                  <a:schemeClr val="tx1"/>
                </a:solidFill>
              </a:rPr>
              <a:t>Interested in AMHP decision making</a:t>
            </a:r>
          </a:p>
          <a:p>
            <a:pPr marL="171450" indent="-171450" algn="l">
              <a:buFont typeface="Arial" panose="020B0604020202020204" pitchFamily="34" charset="0"/>
              <a:buChar char="•"/>
            </a:pPr>
            <a:endParaRPr lang="en-US" sz="2800" dirty="0" smtClean="0">
              <a:solidFill>
                <a:schemeClr val="tx1"/>
              </a:solidFill>
            </a:endParaRPr>
          </a:p>
          <a:p>
            <a:pPr marL="171450" indent="-171450" algn="l">
              <a:buFont typeface="Arial" panose="020B0604020202020204" pitchFamily="34" charset="0"/>
              <a:buChar char="•"/>
            </a:pPr>
            <a:r>
              <a:rPr lang="en-US" sz="2800" dirty="0" smtClean="0">
                <a:solidFill>
                  <a:schemeClr val="tx1"/>
                </a:solidFill>
              </a:rPr>
              <a:t>Awareness of differences in decision making between AMHPs through reflective supervision and legal challenge. </a:t>
            </a:r>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773899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t>Orthodoxy</a:t>
            </a:r>
            <a:endParaRPr lang="en-GB" b="1" dirty="0"/>
          </a:p>
        </p:txBody>
      </p:sp>
      <p:sp>
        <p:nvSpPr>
          <p:cNvPr id="6" name="Content Placeholder 5"/>
          <p:cNvSpPr>
            <a:spLocks noGrp="1"/>
          </p:cNvSpPr>
          <p:nvPr>
            <p:ph idx="1"/>
          </p:nvPr>
        </p:nvSpPr>
        <p:spPr>
          <a:xfrm>
            <a:off x="464661" y="1412776"/>
            <a:ext cx="8229600" cy="4525963"/>
          </a:xfrm>
        </p:spPr>
        <p:txBody>
          <a:bodyPr>
            <a:normAutofit/>
          </a:bodyPr>
          <a:lstStyle/>
          <a:p>
            <a:pPr algn="just"/>
            <a:r>
              <a:rPr lang="en-GB" dirty="0"/>
              <a:t>A challenge to the </a:t>
            </a:r>
            <a:r>
              <a:rPr lang="en-GB" dirty="0" smtClean="0"/>
              <a:t>belief </a:t>
            </a:r>
            <a:r>
              <a:rPr lang="en-GB" dirty="0"/>
              <a:t>that </a:t>
            </a:r>
            <a:r>
              <a:rPr lang="en-GB" dirty="0" smtClean="0"/>
              <a:t>nurses are only concerned with medical perspectives and social work dominate social perspectives.</a:t>
            </a:r>
            <a:endParaRPr lang="en-GB" sz="1600" dirty="0"/>
          </a:p>
          <a:p>
            <a:r>
              <a:rPr lang="en-GB" dirty="0" smtClean="0"/>
              <a:t>Concern with medication compliance.</a:t>
            </a:r>
          </a:p>
          <a:p>
            <a:pPr marL="0" indent="0">
              <a:buNone/>
            </a:pPr>
            <a:r>
              <a:rPr lang="en-GB" dirty="0" smtClean="0"/>
              <a:t>	(</a:t>
            </a:r>
            <a:r>
              <a:rPr lang="en-GB" dirty="0"/>
              <a:t>3 </a:t>
            </a:r>
            <a:r>
              <a:rPr lang="en-GB" dirty="0" smtClean="0"/>
              <a:t>N-AMHPs &amp; 4 SW-AMHPs)</a:t>
            </a:r>
          </a:p>
          <a:p>
            <a:r>
              <a:rPr lang="en-GB" dirty="0" smtClean="0"/>
              <a:t>Grief &amp; Loss (4 N </a:t>
            </a:r>
            <a:r>
              <a:rPr lang="en-GB" dirty="0"/>
              <a:t>AMHPs &amp; 5 </a:t>
            </a:r>
            <a:r>
              <a:rPr lang="en-GB" dirty="0" smtClean="0"/>
              <a:t>SW AMHPs) </a:t>
            </a:r>
          </a:p>
          <a:p>
            <a:r>
              <a:rPr lang="en-GB" dirty="0" smtClean="0"/>
              <a:t>Accommodation (</a:t>
            </a:r>
            <a:r>
              <a:rPr lang="en-GB" dirty="0"/>
              <a:t>1 N </a:t>
            </a:r>
            <a:r>
              <a:rPr lang="en-GB" dirty="0" smtClean="0"/>
              <a:t>AMHP &amp; 3 SW-AMHPs)</a:t>
            </a:r>
          </a:p>
          <a:p>
            <a:endParaRPr lang="en-GB" dirty="0" smtClean="0"/>
          </a:p>
          <a:p>
            <a:endParaRPr lang="en-GB" sz="1600" dirty="0"/>
          </a:p>
          <a:p>
            <a:pPr marL="0" indent="0">
              <a:buNone/>
            </a:pPr>
            <a:endParaRPr lang="en-GB" dirty="0"/>
          </a:p>
        </p:txBody>
      </p:sp>
      <p:pic>
        <p:nvPicPr>
          <p:cNvPr id="8" name="Picture 7"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508831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Quote</a:t>
            </a:r>
            <a:endParaRPr lang="en-GB" b="1" dirty="0"/>
          </a:p>
        </p:txBody>
      </p:sp>
      <p:sp>
        <p:nvSpPr>
          <p:cNvPr id="3" name="Content Placeholder 2"/>
          <p:cNvSpPr>
            <a:spLocks noGrp="1"/>
          </p:cNvSpPr>
          <p:nvPr>
            <p:ph idx="1"/>
          </p:nvPr>
        </p:nvSpPr>
        <p:spPr/>
        <p:txBody>
          <a:bodyPr/>
          <a:lstStyle/>
          <a:p>
            <a:pPr marL="0" indent="0">
              <a:buNone/>
            </a:pPr>
            <a:endParaRPr lang="en-GB" i="1" dirty="0" smtClean="0"/>
          </a:p>
          <a:p>
            <a:pPr marL="0" indent="0" algn="just">
              <a:buNone/>
            </a:pPr>
            <a:r>
              <a:rPr lang="en-GB" i="1" dirty="0" smtClean="0"/>
              <a:t>First </a:t>
            </a:r>
            <a:r>
              <a:rPr lang="en-GB" i="1" dirty="0"/>
              <a:t>of all it depends on what the doctor would like to do and if they felt, at that time, there is a rationale for a detention. </a:t>
            </a:r>
            <a:r>
              <a:rPr lang="en-GB" dirty="0"/>
              <a:t>(Participant N3)</a:t>
            </a:r>
          </a:p>
          <a:p>
            <a:pPr marL="0" indent="0">
              <a:buNone/>
            </a:pPr>
            <a:endParaRPr lang="en-GB" dirty="0"/>
          </a:p>
        </p:txBody>
      </p:sp>
    </p:spTree>
    <p:extLst>
      <p:ext uri="{BB962C8B-B14F-4D97-AF65-F5344CB8AC3E}">
        <p14:creationId xmlns:p14="http://schemas.microsoft.com/office/powerpoint/2010/main" val="4273070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Quote</a:t>
            </a:r>
            <a:endParaRPr lang="en-GB" b="1" dirty="0"/>
          </a:p>
        </p:txBody>
      </p:sp>
      <p:sp>
        <p:nvSpPr>
          <p:cNvPr id="3" name="Content Placeholder 2"/>
          <p:cNvSpPr>
            <a:spLocks noGrp="1"/>
          </p:cNvSpPr>
          <p:nvPr>
            <p:ph idx="1"/>
          </p:nvPr>
        </p:nvSpPr>
        <p:spPr/>
        <p:txBody>
          <a:bodyPr/>
          <a:lstStyle/>
          <a:p>
            <a:pPr marL="0" indent="0" algn="just">
              <a:buNone/>
            </a:pPr>
            <a:r>
              <a:rPr lang="en-GB" i="1" dirty="0"/>
              <a:t>Then look to hopefully the doctor who knows the patient for some clearer picture of what the behaviours mean, and hopefully a care coordinator or a nurse or someone else that might be around</a:t>
            </a:r>
            <a:r>
              <a:rPr lang="en-GB" dirty="0"/>
              <a:t>. (Participant SW4) </a:t>
            </a:r>
          </a:p>
          <a:p>
            <a:pPr marL="0" indent="0">
              <a:buNone/>
            </a:pPr>
            <a:endParaRPr lang="en-GB" dirty="0"/>
          </a:p>
        </p:txBody>
      </p:sp>
    </p:spTree>
    <p:extLst>
      <p:ext uri="{BB962C8B-B14F-4D97-AF65-F5344CB8AC3E}">
        <p14:creationId xmlns:p14="http://schemas.microsoft.com/office/powerpoint/2010/main" val="973692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Quote</a:t>
            </a:r>
            <a:endParaRPr lang="en-GB" b="1" dirty="0"/>
          </a:p>
        </p:txBody>
      </p:sp>
      <p:sp>
        <p:nvSpPr>
          <p:cNvPr id="3" name="Content Placeholder 2"/>
          <p:cNvSpPr>
            <a:spLocks noGrp="1"/>
          </p:cNvSpPr>
          <p:nvPr>
            <p:ph idx="1"/>
          </p:nvPr>
        </p:nvSpPr>
        <p:spPr/>
        <p:txBody>
          <a:bodyPr/>
          <a:lstStyle/>
          <a:p>
            <a:pPr marL="0" indent="0">
              <a:buNone/>
            </a:pPr>
            <a:r>
              <a:rPr lang="en-GB" i="1" dirty="0"/>
              <a:t>I think quite often with risk, especially in a crisis team, there’s always this macho thing – ‘What did you take them on for? They’re always saying they’re going to kill themselves’. If you know someone is highly impulsive, you know there’s a bloody good chance that they actually might do it one day.</a:t>
            </a:r>
            <a:r>
              <a:rPr lang="en-GB" dirty="0"/>
              <a:t> (Participant SW6)   </a:t>
            </a:r>
          </a:p>
          <a:p>
            <a:pPr marL="0" indent="0">
              <a:buNone/>
            </a:pPr>
            <a:endParaRPr lang="en-GB" dirty="0"/>
          </a:p>
        </p:txBody>
      </p:sp>
    </p:spTree>
    <p:extLst>
      <p:ext uri="{BB962C8B-B14F-4D97-AF65-F5344CB8AC3E}">
        <p14:creationId xmlns:p14="http://schemas.microsoft.com/office/powerpoint/2010/main" val="747926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Fear or unsafe (1)</a:t>
            </a:r>
            <a:endParaRPr lang="en-GB" b="1" dirty="0"/>
          </a:p>
        </p:txBody>
      </p:sp>
      <p:sp>
        <p:nvSpPr>
          <p:cNvPr id="5" name="Content Placeholder 4"/>
          <p:cNvSpPr>
            <a:spLocks noGrp="1"/>
          </p:cNvSpPr>
          <p:nvPr>
            <p:ph idx="1"/>
          </p:nvPr>
        </p:nvSpPr>
        <p:spPr>
          <a:xfrm>
            <a:off x="530701" y="1417165"/>
            <a:ext cx="8229600" cy="4525963"/>
          </a:xfrm>
        </p:spPr>
        <p:txBody>
          <a:bodyPr>
            <a:normAutofit fontScale="85000" lnSpcReduction="20000"/>
          </a:bodyPr>
          <a:lstStyle/>
          <a:p>
            <a:pPr marL="0" indent="0" algn="just">
              <a:buNone/>
            </a:pPr>
            <a:r>
              <a:rPr lang="en-GB" b="1" dirty="0" smtClean="0"/>
              <a:t>Seventeen </a:t>
            </a:r>
            <a:r>
              <a:rPr lang="en-GB" dirty="0" smtClean="0"/>
              <a:t>participants stated that they had felt afraid in the practise as an ASW/AMHP. </a:t>
            </a:r>
          </a:p>
          <a:p>
            <a:pPr marL="0" indent="0" algn="just">
              <a:buNone/>
            </a:pPr>
            <a:endParaRPr lang="en-GB" dirty="0"/>
          </a:p>
          <a:p>
            <a:pPr marL="0" indent="0" algn="just">
              <a:buNone/>
            </a:pPr>
            <a:r>
              <a:rPr lang="en-GB" dirty="0" smtClean="0"/>
              <a:t>“</a:t>
            </a:r>
            <a:r>
              <a:rPr lang="en-GB" dirty="0"/>
              <a:t>Yes. I feel frightened throughout the day when I'm on the rota, even if I don’t get an assessment. That’s a constant background state of being, because you’re not quite sure what might come through the door. With resources being the way they are you can’t be certain the police will turn up. You can’t be certain how long you’ll have to wait for an ambulance these days, and the prospect of being left alone with a patient who is psychotic, that in itself is a fear</a:t>
            </a:r>
            <a:r>
              <a:rPr lang="en-GB" dirty="0" smtClean="0"/>
              <a:t>”. </a:t>
            </a:r>
            <a:endParaRPr lang="en-GB" dirty="0"/>
          </a:p>
        </p:txBody>
      </p:sp>
      <p:pic>
        <p:nvPicPr>
          <p:cNvPr id="7" name="Picture 6"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2503164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Fear or </a:t>
            </a:r>
            <a:r>
              <a:rPr lang="en-GB" b="1" dirty="0" smtClean="0"/>
              <a:t>unsafe (2)</a:t>
            </a:r>
            <a:endParaRPr lang="en-GB" dirty="0"/>
          </a:p>
        </p:txBody>
      </p:sp>
      <p:sp>
        <p:nvSpPr>
          <p:cNvPr id="7" name="Content Placeholder 6"/>
          <p:cNvSpPr>
            <a:spLocks noGrp="1"/>
          </p:cNvSpPr>
          <p:nvPr>
            <p:ph idx="1"/>
          </p:nvPr>
        </p:nvSpPr>
        <p:spPr/>
        <p:txBody>
          <a:bodyPr/>
          <a:lstStyle/>
          <a:p>
            <a:pPr marL="0" indent="0" algn="just">
              <a:buNone/>
            </a:pPr>
            <a:r>
              <a:rPr lang="en-GB" i="1" dirty="0"/>
              <a:t> “Probably a couple of times because of the decisions but that was more to do with afterwards, afterwards reflection, “I shouldn’t have done that. ”Like, “I don’t think I should have detained that person.” That’s probably happened twice and once probably with violence</a:t>
            </a:r>
            <a:r>
              <a:rPr lang="en-GB" i="1" dirty="0" smtClean="0"/>
              <a:t>”.</a:t>
            </a:r>
            <a:endParaRPr lang="en-GB" dirty="0"/>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6037296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Findings continued</a:t>
            </a:r>
            <a:endParaRPr lang="en-GB" b="1" dirty="0"/>
          </a:p>
        </p:txBody>
      </p:sp>
      <p:sp>
        <p:nvSpPr>
          <p:cNvPr id="3" name="Content Placeholder 2"/>
          <p:cNvSpPr>
            <a:spLocks noGrp="1"/>
          </p:cNvSpPr>
          <p:nvPr>
            <p:ph idx="1"/>
          </p:nvPr>
        </p:nvSpPr>
        <p:spPr/>
        <p:txBody>
          <a:bodyPr>
            <a:normAutofit/>
          </a:bodyPr>
          <a:lstStyle/>
          <a:p>
            <a:r>
              <a:rPr lang="en-GB" dirty="0" smtClean="0"/>
              <a:t>Evidence of poor legal literacy in some areas</a:t>
            </a:r>
          </a:p>
          <a:p>
            <a:pPr lvl="1"/>
            <a:r>
              <a:rPr lang="en-GB" dirty="0" smtClean="0"/>
              <a:t>Sec 135 (1) &amp; (2), Trespass. </a:t>
            </a:r>
          </a:p>
          <a:p>
            <a:pPr marL="0" indent="0">
              <a:buNone/>
            </a:pPr>
            <a:endParaRPr lang="en-GB" dirty="0" smtClean="0"/>
          </a:p>
          <a:p>
            <a:r>
              <a:rPr lang="en-GB" dirty="0" smtClean="0"/>
              <a:t>Focus on ‘risk </a:t>
            </a:r>
            <a:r>
              <a:rPr lang="en-GB" dirty="0"/>
              <a:t>to own health &amp; </a:t>
            </a:r>
            <a:r>
              <a:rPr lang="en-GB" dirty="0" smtClean="0"/>
              <a:t>safety’ criteria</a:t>
            </a:r>
          </a:p>
          <a:p>
            <a:pPr lvl="1"/>
            <a:r>
              <a:rPr lang="en-GB" dirty="0" smtClean="0"/>
              <a:t>Similar between groups </a:t>
            </a:r>
            <a:endParaRPr lang="en-GB" dirty="0"/>
          </a:p>
          <a:p>
            <a:r>
              <a:rPr lang="en-GB" dirty="0" smtClean="0"/>
              <a:t>Focus ‘Risk </a:t>
            </a:r>
            <a:r>
              <a:rPr lang="en-GB" dirty="0"/>
              <a:t>to </a:t>
            </a:r>
            <a:r>
              <a:rPr lang="en-GB" dirty="0" smtClean="0"/>
              <a:t>others’ criteria</a:t>
            </a:r>
          </a:p>
          <a:p>
            <a:pPr lvl="1"/>
            <a:r>
              <a:rPr lang="en-GB" dirty="0" smtClean="0"/>
              <a:t>Greater focus by social work</a:t>
            </a:r>
          </a:p>
          <a:p>
            <a:pPr lvl="1"/>
            <a:endParaRPr lang="en-GB" dirty="0"/>
          </a:p>
          <a:p>
            <a:pPr marL="0" indent="0">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6275788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b="1" dirty="0" smtClean="0"/>
              <a:t>Themes (2)</a:t>
            </a:r>
            <a:endParaRPr lang="en-GB" b="1" dirty="0"/>
          </a:p>
        </p:txBody>
      </p:sp>
      <p:sp>
        <p:nvSpPr>
          <p:cNvPr id="5" name="Content Placeholder 2"/>
          <p:cNvSpPr>
            <a:spLocks noGrp="1"/>
          </p:cNvSpPr>
          <p:nvPr>
            <p:ph idx="1"/>
          </p:nvPr>
        </p:nvSpPr>
        <p:spPr>
          <a:xfrm>
            <a:off x="457200" y="1600200"/>
            <a:ext cx="8229600" cy="4525963"/>
          </a:xfrm>
        </p:spPr>
        <p:txBody>
          <a:bodyPr>
            <a:normAutofit/>
          </a:bodyPr>
          <a:lstStyle/>
          <a:p>
            <a:pPr algn="just"/>
            <a:r>
              <a:rPr lang="en-GB" b="1" dirty="0" smtClean="0"/>
              <a:t>Social Perspectives</a:t>
            </a:r>
          </a:p>
          <a:p>
            <a:pPr lvl="1" algn="just"/>
            <a:r>
              <a:rPr lang="en-GB" dirty="0" smtClean="0"/>
              <a:t>Reflective Practice</a:t>
            </a:r>
          </a:p>
          <a:p>
            <a:pPr lvl="1" algn="just"/>
            <a:r>
              <a:rPr lang="en-GB" dirty="0" smtClean="0"/>
              <a:t>Therapeutic relationship</a:t>
            </a:r>
          </a:p>
          <a:p>
            <a:pPr algn="just"/>
            <a:endParaRPr lang="en-GB" dirty="0"/>
          </a:p>
          <a:p>
            <a:pPr algn="just"/>
            <a:r>
              <a:rPr lang="en-GB" b="1" dirty="0" smtClean="0"/>
              <a:t>Language</a:t>
            </a:r>
          </a:p>
          <a:p>
            <a:pPr lvl="1" algn="just"/>
            <a:r>
              <a:rPr lang="en-GB" dirty="0" smtClean="0"/>
              <a:t>Risk factors</a:t>
            </a:r>
          </a:p>
          <a:p>
            <a:pPr lvl="1" algn="just"/>
            <a:r>
              <a:rPr lang="en-GB" dirty="0" smtClean="0"/>
              <a:t>Risk history and current risk presentation</a:t>
            </a:r>
          </a:p>
          <a:p>
            <a:pPr marL="0" indent="0" algn="just">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284300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b="1" dirty="0" smtClean="0"/>
              <a:t>Themes (3)</a:t>
            </a:r>
            <a:endParaRPr lang="en-GB" b="1" dirty="0"/>
          </a:p>
        </p:txBody>
      </p:sp>
      <p:sp>
        <p:nvSpPr>
          <p:cNvPr id="5" name="Content Placeholder 2"/>
          <p:cNvSpPr>
            <a:spLocks noGrp="1"/>
          </p:cNvSpPr>
          <p:nvPr>
            <p:ph idx="1"/>
          </p:nvPr>
        </p:nvSpPr>
        <p:spPr>
          <a:xfrm>
            <a:off x="457200" y="1600200"/>
            <a:ext cx="8229600" cy="4525963"/>
          </a:xfrm>
        </p:spPr>
        <p:txBody>
          <a:bodyPr>
            <a:normAutofit/>
          </a:bodyPr>
          <a:lstStyle/>
          <a:p>
            <a:pPr algn="just"/>
            <a:r>
              <a:rPr lang="en-GB" b="1" dirty="0" smtClean="0"/>
              <a:t>Variation in Practice confidence</a:t>
            </a:r>
          </a:p>
          <a:p>
            <a:pPr lvl="1" algn="just"/>
            <a:r>
              <a:rPr lang="en-GB" dirty="0" smtClean="0"/>
              <a:t>Practice confidence</a:t>
            </a:r>
          </a:p>
          <a:p>
            <a:pPr algn="just"/>
            <a:endParaRPr lang="en-GB" dirty="0"/>
          </a:p>
          <a:p>
            <a:pPr algn="just"/>
            <a:r>
              <a:rPr lang="en-GB" b="1" dirty="0" smtClean="0"/>
              <a:t>General Points</a:t>
            </a:r>
          </a:p>
          <a:p>
            <a:pPr lvl="1" algn="just"/>
            <a:r>
              <a:rPr lang="en-GB" dirty="0" smtClean="0"/>
              <a:t>General Points</a:t>
            </a:r>
          </a:p>
          <a:p>
            <a:pPr lvl="1" algn="just"/>
            <a:r>
              <a:rPr lang="en-GB" dirty="0" smtClean="0"/>
              <a:t>Research Model</a:t>
            </a:r>
          </a:p>
          <a:p>
            <a:pPr marL="0" indent="0" algn="just">
              <a:buNone/>
            </a:pP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284300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Limitations</a:t>
            </a:r>
            <a:endParaRPr lang="en-GB" b="1" dirty="0"/>
          </a:p>
        </p:txBody>
      </p:sp>
      <p:sp>
        <p:nvSpPr>
          <p:cNvPr id="3" name="Content Placeholder 2"/>
          <p:cNvSpPr>
            <a:spLocks noGrp="1"/>
          </p:cNvSpPr>
          <p:nvPr>
            <p:ph idx="1"/>
          </p:nvPr>
        </p:nvSpPr>
        <p:spPr/>
        <p:txBody>
          <a:bodyPr/>
          <a:lstStyle/>
          <a:p>
            <a:r>
              <a:rPr lang="en-GB" dirty="0" smtClean="0"/>
              <a:t>Lack of Occupational Therapy &amp; Psychology AMHPs in this study.</a:t>
            </a:r>
          </a:p>
          <a:p>
            <a:pPr marL="0" indent="0">
              <a:buNone/>
            </a:pPr>
            <a:endParaRPr lang="en-GB" dirty="0" smtClean="0"/>
          </a:p>
          <a:p>
            <a:r>
              <a:rPr lang="en-GB" dirty="0" smtClean="0"/>
              <a:t>Reflexivity of the researcher. </a:t>
            </a:r>
          </a:p>
          <a:p>
            <a:endParaRPr lang="en-GB" dirty="0"/>
          </a:p>
          <a:p>
            <a:r>
              <a:rPr lang="en-GB" dirty="0" smtClean="0"/>
              <a:t>Lack of generalisability due to sample size and recruitment method.  </a:t>
            </a:r>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3101458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Research Question</a:t>
            </a:r>
            <a:endParaRPr lang="en-GB" b="1" dirty="0"/>
          </a:p>
        </p:txBody>
      </p:sp>
      <p:sp>
        <p:nvSpPr>
          <p:cNvPr id="3" name="Content Placeholder 2"/>
          <p:cNvSpPr>
            <a:spLocks noGrp="1"/>
          </p:cNvSpPr>
          <p:nvPr>
            <p:ph idx="1"/>
          </p:nvPr>
        </p:nvSpPr>
        <p:spPr/>
        <p:txBody>
          <a:bodyPr/>
          <a:lstStyle/>
          <a:p>
            <a:pPr marL="0" indent="0" algn="ctr">
              <a:buNone/>
            </a:pPr>
            <a:r>
              <a:rPr lang="en-GB" i="1" dirty="0"/>
              <a:t>Do decisions relating to management and assessment of risk vary according to the professional background of the Approved Mental Health Professional?</a:t>
            </a:r>
            <a:endParaRPr lang="en-GB" dirty="0"/>
          </a:p>
          <a:p>
            <a:pPr marL="0" indent="0">
              <a:buNone/>
            </a:pPr>
            <a:endParaRPr lang="en-GB" dirty="0"/>
          </a:p>
        </p:txBody>
      </p:sp>
      <p:pic>
        <p:nvPicPr>
          <p:cNvPr id="1026" name="Picture 2" descr="http://www.examiner.com/images/blog/EXID19273/images/ChoosingQuestion_alexsl.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4201243"/>
            <a:ext cx="3095625" cy="232410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ome page of UWE Bristol"/>
          <p:cNvPicPr/>
          <p:nvPr/>
        </p:nvPicPr>
        <p:blipFill>
          <a:blip r:embed="rId5">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2510943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a:t>
            </a:r>
            <a:endParaRPr lang="en-GB" b="1" dirty="0"/>
          </a:p>
        </p:txBody>
      </p:sp>
      <p:sp>
        <p:nvSpPr>
          <p:cNvPr id="3" name="Content Placeholder 2"/>
          <p:cNvSpPr>
            <a:spLocks noGrp="1"/>
          </p:cNvSpPr>
          <p:nvPr>
            <p:ph idx="1"/>
          </p:nvPr>
        </p:nvSpPr>
        <p:spPr/>
        <p:txBody>
          <a:bodyPr>
            <a:normAutofit lnSpcReduction="10000"/>
          </a:bodyPr>
          <a:lstStyle/>
          <a:p>
            <a:pPr marL="0" indent="0" algn="just">
              <a:buNone/>
            </a:pPr>
            <a:r>
              <a:rPr lang="en-GB" sz="2400" i="1" dirty="0"/>
              <a:t>Do decisions relating to management and assessment of risk vary according to the professional background of the Approved Mental Health Professional?</a:t>
            </a:r>
          </a:p>
          <a:p>
            <a:pPr marL="0" indent="0" algn="just">
              <a:buNone/>
            </a:pPr>
            <a:endParaRPr lang="en-GB" sz="1050" i="1" dirty="0"/>
          </a:p>
          <a:p>
            <a:pPr marL="0" indent="0" algn="just">
              <a:buNone/>
            </a:pPr>
            <a:r>
              <a:rPr lang="en-GB" sz="2400" dirty="0"/>
              <a:t>Similar number of detention decisions. </a:t>
            </a:r>
          </a:p>
          <a:p>
            <a:pPr marL="0" indent="0" algn="just">
              <a:buNone/>
            </a:pPr>
            <a:endParaRPr lang="en-GB" sz="1050" dirty="0"/>
          </a:p>
          <a:p>
            <a:pPr marL="0" indent="0" algn="just">
              <a:buNone/>
            </a:pPr>
            <a:r>
              <a:rPr lang="en-GB" sz="2400" dirty="0"/>
              <a:t>Overall there were some differences between professional groups, and there were also similarities. </a:t>
            </a:r>
          </a:p>
          <a:p>
            <a:pPr marL="0" indent="0" algn="just">
              <a:buNone/>
            </a:pPr>
            <a:endParaRPr lang="en-GB" sz="1050" dirty="0"/>
          </a:p>
          <a:p>
            <a:pPr marL="0" indent="0" algn="just">
              <a:buNone/>
            </a:pPr>
            <a:r>
              <a:rPr lang="en-GB" sz="2400" dirty="0"/>
              <a:t>How AMHPS across professionals groups individually construct &amp; interpret risk information / indicators does seem to be of greater importance in relation to how they reach decisions, and how do they do this with service users and carers. </a:t>
            </a:r>
            <a:endParaRPr lang="en-GB" dirty="0"/>
          </a:p>
        </p:txBody>
      </p:sp>
    </p:spTree>
    <p:extLst>
      <p:ext uri="{BB962C8B-B14F-4D97-AF65-F5344CB8AC3E}">
        <p14:creationId xmlns:p14="http://schemas.microsoft.com/office/powerpoint/2010/main" val="6918580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s://encrypted-tbn0.gstatic.com/images?q=tbn:ANd9GcQPAFcyAmORA4hI6fLOhsanR57HCN546nIHV1BwfJz7ZEsYa5Eq">
            <a:hlinkClick r:id="rId3"/>
          </p:cNvPr>
          <p:cNvSpPr>
            <a:spLocks noChangeAspect="1" noChangeArrowheads="1"/>
          </p:cNvSpPr>
          <p:nvPr/>
        </p:nvSpPr>
        <p:spPr bwMode="auto">
          <a:xfrm>
            <a:off x="117475" y="-1287463"/>
            <a:ext cx="4048125" cy="2686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http://saphanatutorial.com/wp-content/uploads/2013/12/SAP-HANA-Questions.jpg"/>
          <p:cNvSpPr>
            <a:spLocks noChangeAspect="1" noChangeArrowheads="1"/>
          </p:cNvSpPr>
          <p:nvPr/>
        </p:nvSpPr>
        <p:spPr bwMode="auto">
          <a:xfrm>
            <a:off x="63500" y="-136525"/>
            <a:ext cx="4048125" cy="26860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4"/>
          <a:stretch>
            <a:fillRect/>
          </a:stretch>
        </p:blipFill>
        <p:spPr>
          <a:xfrm>
            <a:off x="1004292" y="3140968"/>
            <a:ext cx="3175000" cy="2565400"/>
          </a:xfrm>
          <a:prstGeom prst="rect">
            <a:avLst/>
          </a:prstGeom>
        </p:spPr>
      </p:pic>
      <p:sp>
        <p:nvSpPr>
          <p:cNvPr id="8" name="Title 1"/>
          <p:cNvSpPr>
            <a:spLocks noGrp="1"/>
          </p:cNvSpPr>
          <p:nvPr>
            <p:ph type="title"/>
          </p:nvPr>
        </p:nvSpPr>
        <p:spPr>
          <a:xfrm>
            <a:off x="457200" y="274638"/>
            <a:ext cx="8229600" cy="1143000"/>
          </a:xfrm>
        </p:spPr>
        <p:txBody>
          <a:bodyPr/>
          <a:lstStyle/>
          <a:p>
            <a:r>
              <a:rPr lang="en-GB" b="1" dirty="0" smtClean="0"/>
              <a:t>Questions</a:t>
            </a:r>
            <a:endParaRPr lang="en-GB" b="1" dirty="0"/>
          </a:p>
        </p:txBody>
      </p:sp>
      <p:pic>
        <p:nvPicPr>
          <p:cNvPr id="9" name="Picture 8" descr="Home page of UWE Bristol"/>
          <p:cNvPicPr/>
          <p:nvPr/>
        </p:nvPicPr>
        <p:blipFill>
          <a:blip r:embed="rId5">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8687113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6175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Policy Context</a:t>
            </a:r>
            <a:endParaRPr lang="en-GB" b="1" dirty="0"/>
          </a:p>
        </p:txBody>
      </p:sp>
      <p:sp>
        <p:nvSpPr>
          <p:cNvPr id="3" name="Content Placeholder 2"/>
          <p:cNvSpPr>
            <a:spLocks noGrp="1"/>
          </p:cNvSpPr>
          <p:nvPr>
            <p:ph idx="1"/>
          </p:nvPr>
        </p:nvSpPr>
        <p:spPr>
          <a:xfrm>
            <a:off x="395536" y="1417165"/>
            <a:ext cx="8229600" cy="4525963"/>
          </a:xfrm>
        </p:spPr>
        <p:txBody>
          <a:bodyPr>
            <a:normAutofit/>
          </a:bodyPr>
          <a:lstStyle/>
          <a:p>
            <a:pPr marL="0" indent="0" algn="just">
              <a:buNone/>
            </a:pPr>
            <a:r>
              <a:rPr lang="en-GB" sz="2600" dirty="0"/>
              <a:t>This is important as in England in </a:t>
            </a:r>
            <a:r>
              <a:rPr lang="en-GB" sz="2600" b="1" dirty="0"/>
              <a:t>2007</a:t>
            </a:r>
            <a:r>
              <a:rPr lang="en-GB" sz="2600" dirty="0"/>
              <a:t> the Mental Health Act was amended to widen the ‘approved’ role to a wider professional group than just social work. To include occupational therapy, nurses and psychology. Prior to this it had been the sole domain of social work. Social work saw this undoubtedly as a challenge to their profession. </a:t>
            </a:r>
          </a:p>
          <a:p>
            <a:pPr marL="0" indent="0" algn="just">
              <a:buNone/>
            </a:pPr>
            <a:endParaRPr lang="en-GB" sz="2600" dirty="0"/>
          </a:p>
          <a:p>
            <a:pPr marL="0" indent="0" algn="just">
              <a:buNone/>
            </a:pPr>
            <a:r>
              <a:rPr lang="en-GB" sz="2600" dirty="0"/>
              <a:t>Most AMHP decision making is undertaken </a:t>
            </a:r>
            <a:r>
              <a:rPr lang="en-GB" sz="2600" b="1" dirty="0"/>
              <a:t>away from public scrutiny</a:t>
            </a:r>
            <a:r>
              <a:rPr lang="en-GB" sz="2600" dirty="0"/>
              <a:t>, in private homes, police custody, places of safety, hospital </a:t>
            </a:r>
            <a:r>
              <a:rPr lang="en-GB" sz="2600" dirty="0" smtClean="0"/>
              <a:t>ED</a:t>
            </a:r>
            <a:r>
              <a:rPr lang="en-GB" sz="2600" dirty="0"/>
              <a:t> </a:t>
            </a:r>
            <a:r>
              <a:rPr lang="en-GB" sz="2600" dirty="0" smtClean="0"/>
              <a:t>– for good reason.</a:t>
            </a:r>
            <a:endParaRPr lang="en-GB" sz="2600" dirty="0"/>
          </a:p>
          <a:p>
            <a:pPr marL="0" indent="0" algn="just">
              <a:buNone/>
            </a:pPr>
            <a:endParaRPr lang="en-GB" dirty="0"/>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237269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Method &amp; Methodology</a:t>
            </a:r>
            <a:endParaRPr lang="en-GB" b="1" dirty="0"/>
          </a:p>
        </p:txBody>
      </p:sp>
      <p:sp>
        <p:nvSpPr>
          <p:cNvPr id="3" name="Content Placeholder 2"/>
          <p:cNvSpPr>
            <a:spLocks noGrp="1"/>
          </p:cNvSpPr>
          <p:nvPr>
            <p:ph idx="1"/>
          </p:nvPr>
        </p:nvSpPr>
        <p:spPr>
          <a:xfrm>
            <a:off x="457200" y="1600200"/>
            <a:ext cx="8229600" cy="4912841"/>
          </a:xfrm>
        </p:spPr>
        <p:txBody>
          <a:bodyPr>
            <a:normAutofit fontScale="77500" lnSpcReduction="20000"/>
          </a:bodyPr>
          <a:lstStyle/>
          <a:p>
            <a:pPr marL="0" indent="0" algn="just">
              <a:buNone/>
            </a:pPr>
            <a:r>
              <a:rPr lang="en-GB" dirty="0" smtClean="0"/>
              <a:t>This was a qualitative research study within England which used purposeful sampling. Twenty participants (10 social work &amp; 10 non-social work). I was able to recruit 10 social work and 10 nurse AMHPs.</a:t>
            </a:r>
          </a:p>
          <a:p>
            <a:endParaRPr lang="en-GB" dirty="0" smtClean="0"/>
          </a:p>
          <a:p>
            <a:pPr marL="0" indent="0">
              <a:buNone/>
            </a:pPr>
            <a:r>
              <a:rPr lang="en-GB" b="1" dirty="0"/>
              <a:t>S</a:t>
            </a:r>
            <a:r>
              <a:rPr lang="en-GB" b="1" dirty="0" smtClean="0"/>
              <a:t>emi </a:t>
            </a:r>
            <a:r>
              <a:rPr lang="en-GB" b="1" dirty="0"/>
              <a:t>s</a:t>
            </a:r>
            <a:r>
              <a:rPr lang="en-GB" b="1" dirty="0" smtClean="0"/>
              <a:t>tructured interviews:</a:t>
            </a:r>
            <a:endParaRPr lang="en-GB" b="1" dirty="0"/>
          </a:p>
          <a:p>
            <a:r>
              <a:rPr lang="en-GB" dirty="0" smtClean="0"/>
              <a:t>Narrative of their own practice.</a:t>
            </a:r>
          </a:p>
          <a:p>
            <a:r>
              <a:rPr lang="en-GB" dirty="0" smtClean="0"/>
              <a:t>Vignette of written and video recorded data, asked what they would do next.</a:t>
            </a:r>
            <a:endParaRPr lang="en-GB" dirty="0"/>
          </a:p>
          <a:p>
            <a:r>
              <a:rPr lang="en-GB" dirty="0" smtClean="0"/>
              <a:t>Confidence intervals.</a:t>
            </a:r>
            <a:endParaRPr lang="en-GB" dirty="0"/>
          </a:p>
          <a:p>
            <a:r>
              <a:rPr lang="en-GB" dirty="0" smtClean="0"/>
              <a:t>Follow-up questions.</a:t>
            </a:r>
          </a:p>
          <a:p>
            <a:r>
              <a:rPr lang="en-GB" dirty="0" smtClean="0"/>
              <a:t>Thematic Analysis of data using codes.</a:t>
            </a:r>
          </a:p>
          <a:p>
            <a:r>
              <a:rPr lang="en-GB" dirty="0" smtClean="0"/>
              <a:t>Social constructionist theory </a:t>
            </a:r>
            <a:endParaRPr lang="en-GB" dirty="0"/>
          </a:p>
        </p:txBody>
      </p:sp>
      <p:pic>
        <p:nvPicPr>
          <p:cNvPr id="6" name="Picture 5"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7864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Theoretical underpinning of the study</a:t>
            </a:r>
            <a:endParaRPr lang="en-GB" b="1" dirty="0"/>
          </a:p>
        </p:txBody>
      </p:sp>
      <p:sp>
        <p:nvSpPr>
          <p:cNvPr id="3" name="Content Placeholder 2"/>
          <p:cNvSpPr>
            <a:spLocks noGrp="1"/>
          </p:cNvSpPr>
          <p:nvPr>
            <p:ph idx="1"/>
          </p:nvPr>
        </p:nvSpPr>
        <p:spPr/>
        <p:txBody>
          <a:bodyPr/>
          <a:lstStyle/>
          <a:p>
            <a:pPr marL="0" indent="0">
              <a:buNone/>
            </a:pPr>
            <a:r>
              <a:rPr lang="en-GB" dirty="0" smtClean="0"/>
              <a:t>Social constructionist perspective:</a:t>
            </a:r>
          </a:p>
          <a:p>
            <a:pPr marL="0" indent="0">
              <a:buNone/>
            </a:pPr>
            <a:endParaRPr lang="en-GB" dirty="0" smtClean="0"/>
          </a:p>
          <a:p>
            <a:pPr lvl="1">
              <a:buFont typeface="Arial" panose="020B0604020202020204" pitchFamily="34" charset="0"/>
              <a:buChar char="•"/>
            </a:pPr>
            <a:r>
              <a:rPr lang="en-GB" dirty="0" smtClean="0"/>
              <a:t>Generation of meaning </a:t>
            </a:r>
          </a:p>
          <a:p>
            <a:pPr lvl="1">
              <a:buFont typeface="Arial" panose="020B0604020202020204" pitchFamily="34" charset="0"/>
              <a:buChar char="•"/>
            </a:pPr>
            <a:r>
              <a:rPr lang="en-GB" dirty="0" smtClean="0"/>
              <a:t>Build reality</a:t>
            </a:r>
          </a:p>
          <a:p>
            <a:pPr lvl="1">
              <a:buFont typeface="Arial" panose="020B0604020202020204" pitchFamily="34" charset="0"/>
              <a:buChar char="•"/>
            </a:pPr>
            <a:r>
              <a:rPr lang="en-GB" dirty="0" smtClean="0"/>
              <a:t>World view</a:t>
            </a:r>
          </a:p>
          <a:p>
            <a:pPr lvl="1">
              <a:buFont typeface="Arial" panose="020B0604020202020204" pitchFamily="34" charset="0"/>
              <a:buChar char="•"/>
            </a:pPr>
            <a:r>
              <a:rPr lang="en-GB" dirty="0" smtClean="0"/>
              <a:t>Conventions &amp; traditions</a:t>
            </a:r>
          </a:p>
          <a:p>
            <a:pPr lvl="1">
              <a:buFont typeface="Arial" panose="020B0604020202020204" pitchFamily="34" charset="0"/>
              <a:buChar char="•"/>
            </a:pPr>
            <a:r>
              <a:rPr lang="en-GB" dirty="0" smtClean="0"/>
              <a:t>Interpretations</a:t>
            </a:r>
          </a:p>
          <a:p>
            <a:pPr marL="0" indent="0">
              <a:buNone/>
            </a:pPr>
            <a:r>
              <a:rPr lang="en-GB" dirty="0"/>
              <a:t>	</a:t>
            </a:r>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373216"/>
            <a:ext cx="2341245" cy="1139825"/>
          </a:xfrm>
          <a:prstGeom prst="rect">
            <a:avLst/>
          </a:prstGeom>
          <a:noFill/>
          <a:ln>
            <a:noFill/>
          </a:ln>
        </p:spPr>
      </p:pic>
    </p:spTree>
    <p:extLst>
      <p:ext uri="{BB962C8B-B14F-4D97-AF65-F5344CB8AC3E}">
        <p14:creationId xmlns:p14="http://schemas.microsoft.com/office/powerpoint/2010/main" val="781587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Literature Review (1)</a:t>
            </a:r>
            <a:endParaRPr lang="en-GB" b="1" dirty="0"/>
          </a:p>
        </p:txBody>
      </p:sp>
      <p:sp>
        <p:nvSpPr>
          <p:cNvPr id="3" name="Content Placeholder 2"/>
          <p:cNvSpPr>
            <a:spLocks noGrp="1"/>
          </p:cNvSpPr>
          <p:nvPr>
            <p:ph idx="1"/>
          </p:nvPr>
        </p:nvSpPr>
        <p:spPr/>
        <p:txBody>
          <a:bodyPr>
            <a:normAutofit fontScale="92500" lnSpcReduction="20000"/>
          </a:bodyPr>
          <a:lstStyle/>
          <a:p>
            <a:pPr lvl="0"/>
            <a:r>
              <a:rPr lang="en-GB" b="1" dirty="0">
                <a:solidFill>
                  <a:srgbClr val="C00000"/>
                </a:solidFill>
              </a:rPr>
              <a:t>Outcomes of MHA assessments</a:t>
            </a:r>
            <a:r>
              <a:rPr lang="en-GB" dirty="0"/>
              <a:t>, which focused on numbers detained and the use of the MHA over an established time scale. Ultimately capturing the outcomes of assessment decisions. </a:t>
            </a:r>
          </a:p>
          <a:p>
            <a:pPr lvl="0"/>
            <a:r>
              <a:rPr lang="en-GB" b="1" dirty="0">
                <a:solidFill>
                  <a:srgbClr val="C00000"/>
                </a:solidFill>
              </a:rPr>
              <a:t>Therapeutic Relationship </a:t>
            </a:r>
            <a:r>
              <a:rPr lang="en-GB" dirty="0"/>
              <a:t>– which </a:t>
            </a:r>
            <a:r>
              <a:rPr lang="en-GB" dirty="0" smtClean="0"/>
              <a:t>related </a:t>
            </a:r>
            <a:r>
              <a:rPr lang="en-GB" dirty="0"/>
              <a:t>to whether making a decision to detain a person on </a:t>
            </a:r>
            <a:r>
              <a:rPr lang="en-GB" dirty="0" smtClean="0"/>
              <a:t>their </a:t>
            </a:r>
            <a:r>
              <a:rPr lang="en-GB" dirty="0"/>
              <a:t>own caseload </a:t>
            </a:r>
            <a:r>
              <a:rPr lang="en-GB" dirty="0" smtClean="0"/>
              <a:t>damaged the therapeutic relationship. </a:t>
            </a:r>
            <a:endParaRPr lang="en-GB" dirty="0"/>
          </a:p>
          <a:p>
            <a:pPr lvl="0"/>
            <a:r>
              <a:rPr lang="en-GB" b="1" dirty="0" smtClean="0">
                <a:solidFill>
                  <a:srgbClr val="C00000"/>
                </a:solidFill>
              </a:rPr>
              <a:t>Alternatives </a:t>
            </a:r>
            <a:r>
              <a:rPr lang="en-GB" b="1" dirty="0">
                <a:solidFill>
                  <a:srgbClr val="C00000"/>
                </a:solidFill>
              </a:rPr>
              <a:t>to a</a:t>
            </a:r>
            <a:r>
              <a:rPr lang="en-GB" b="1" dirty="0" smtClean="0">
                <a:solidFill>
                  <a:srgbClr val="C00000"/>
                </a:solidFill>
              </a:rPr>
              <a:t>dmission</a:t>
            </a:r>
            <a:r>
              <a:rPr lang="en-GB" b="1" dirty="0"/>
              <a:t>, </a:t>
            </a:r>
            <a:r>
              <a:rPr lang="en-GB" dirty="0" smtClean="0"/>
              <a:t>which considered </a:t>
            </a:r>
            <a:r>
              <a:rPr lang="en-GB" dirty="0"/>
              <a:t>the alternatives decision outcomes  to inpatient admission.</a:t>
            </a:r>
          </a:p>
          <a:p>
            <a:endParaRPr lang="en-GB" dirty="0"/>
          </a:p>
        </p:txBody>
      </p:sp>
      <p:pic>
        <p:nvPicPr>
          <p:cNvPr id="4" name="Picture 3" descr="http://www.bristol.ac.uk/Depts/Union/Judo/images/bristol_uni_logo.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3033466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Literature Review (2)</a:t>
            </a:r>
            <a:endParaRPr lang="en-GB" dirty="0"/>
          </a:p>
        </p:txBody>
      </p:sp>
      <p:sp>
        <p:nvSpPr>
          <p:cNvPr id="3" name="Content Placeholder 2"/>
          <p:cNvSpPr>
            <a:spLocks noGrp="1"/>
          </p:cNvSpPr>
          <p:nvPr>
            <p:ph idx="1"/>
          </p:nvPr>
        </p:nvSpPr>
        <p:spPr>
          <a:xfrm>
            <a:off x="395536" y="1268760"/>
            <a:ext cx="8229600" cy="4896544"/>
          </a:xfrm>
        </p:spPr>
        <p:txBody>
          <a:bodyPr>
            <a:normAutofit fontScale="92500" lnSpcReduction="10000"/>
          </a:bodyPr>
          <a:lstStyle/>
          <a:p>
            <a:pPr lvl="0"/>
            <a:r>
              <a:rPr lang="en-GB" b="1" dirty="0" smtClean="0">
                <a:solidFill>
                  <a:srgbClr val="C00000"/>
                </a:solidFill>
              </a:rPr>
              <a:t>Professional attitude</a:t>
            </a:r>
            <a:r>
              <a:rPr lang="en-GB" b="1" dirty="0" smtClean="0"/>
              <a:t>, </a:t>
            </a:r>
            <a:r>
              <a:rPr lang="en-GB" dirty="0" smtClean="0"/>
              <a:t>which considered the perspective values and opinion which AMHP’s brings to decision making.</a:t>
            </a:r>
          </a:p>
          <a:p>
            <a:pPr lvl="0"/>
            <a:r>
              <a:rPr lang="en-GB" b="1" dirty="0" smtClean="0">
                <a:solidFill>
                  <a:srgbClr val="C00000"/>
                </a:solidFill>
              </a:rPr>
              <a:t>Skills</a:t>
            </a:r>
            <a:r>
              <a:rPr lang="en-GB" dirty="0"/>
              <a:t>, which considered the </a:t>
            </a:r>
            <a:r>
              <a:rPr lang="en-GB" dirty="0" smtClean="0"/>
              <a:t>skills AMHPs bring to their roles as decision makers.</a:t>
            </a:r>
          </a:p>
          <a:p>
            <a:pPr lvl="0"/>
            <a:r>
              <a:rPr lang="en-GB" b="1" dirty="0" smtClean="0">
                <a:solidFill>
                  <a:srgbClr val="C00000"/>
                </a:solidFill>
              </a:rPr>
              <a:t>Perspectives</a:t>
            </a:r>
            <a:r>
              <a:rPr lang="en-GB" b="1" dirty="0" smtClean="0"/>
              <a:t>, </a:t>
            </a:r>
            <a:r>
              <a:rPr lang="en-GB" dirty="0" smtClean="0"/>
              <a:t>prevalence of social or medical perspectives in mental health work. </a:t>
            </a:r>
          </a:p>
          <a:p>
            <a:pPr lvl="0"/>
            <a:r>
              <a:rPr lang="en-GB" b="1" dirty="0" smtClean="0">
                <a:solidFill>
                  <a:srgbClr val="C00000"/>
                </a:solidFill>
              </a:rPr>
              <a:t>Stress</a:t>
            </a:r>
            <a:r>
              <a:rPr lang="en-GB" dirty="0" smtClean="0"/>
              <a:t>, </a:t>
            </a:r>
            <a:r>
              <a:rPr lang="en-GB" dirty="0"/>
              <a:t>which considered the </a:t>
            </a:r>
            <a:r>
              <a:rPr lang="en-GB" dirty="0" smtClean="0"/>
              <a:t>stress associated with the role and the impact </a:t>
            </a:r>
            <a:endParaRPr lang="en-GB" dirty="0"/>
          </a:p>
          <a:p>
            <a:pPr marL="0" lvl="0" indent="0">
              <a:buNone/>
            </a:pPr>
            <a:r>
              <a:rPr lang="en-GB" dirty="0"/>
              <a:t> </a:t>
            </a:r>
            <a:r>
              <a:rPr lang="en-GB" dirty="0" smtClean="0"/>
              <a:t>   on decision making. </a:t>
            </a:r>
          </a:p>
        </p:txBody>
      </p:sp>
      <p:pic>
        <p:nvPicPr>
          <p:cNvPr id="5" name="Picture 4" descr="Home page of UWE Bristol"/>
          <p:cNvPicPr/>
          <p:nvPr/>
        </p:nvPicPr>
        <p:blipFill>
          <a:blip r:embed="rId3">
            <a:extLst>
              <a:ext uri="{28A0092B-C50C-407E-A947-70E740481C1C}">
                <a14:useLocalDpi xmlns:a14="http://schemas.microsoft.com/office/drawing/2010/main" val="0"/>
              </a:ext>
            </a:extLst>
          </a:blip>
          <a:srcRect/>
          <a:stretch>
            <a:fillRect/>
          </a:stretch>
        </p:blipFill>
        <p:spPr bwMode="auto">
          <a:xfrm>
            <a:off x="6467400" y="5373216"/>
            <a:ext cx="2341245" cy="1139825"/>
          </a:xfrm>
          <a:prstGeom prst="rect">
            <a:avLst/>
          </a:prstGeom>
          <a:noFill/>
          <a:ln>
            <a:noFill/>
          </a:ln>
        </p:spPr>
      </p:pic>
    </p:spTree>
    <p:extLst>
      <p:ext uri="{BB962C8B-B14F-4D97-AF65-F5344CB8AC3E}">
        <p14:creationId xmlns:p14="http://schemas.microsoft.com/office/powerpoint/2010/main" val="2488222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Research Findings</a:t>
            </a:r>
            <a:endParaRPr lang="en-GB" b="1" dirty="0"/>
          </a:p>
        </p:txBody>
      </p:sp>
      <p:pic>
        <p:nvPicPr>
          <p:cNvPr id="5122" name="Picture 2" descr="http://www.professional-cv-writer.co.uk/wp-content/uploads/2013/01/finding-work-man-with-magnifying-glass.jpg">
            <a:hlinkClick r:id="rId3"/>
          </p:cNvPr>
          <p:cNvPicPr>
            <a:picLocks noChangeAspect="1" noChangeArrowheads="1"/>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203848" y="1916832"/>
            <a:ext cx="2952328" cy="3921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45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3032</TotalTime>
  <Words>1733</Words>
  <Application>Microsoft Office PowerPoint</Application>
  <PresentationFormat>On-screen Show (4:3)</PresentationFormat>
  <Paragraphs>270</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Decisions on risk and mental health hospital admission by Approved Mental Health Professionals. </vt:lpstr>
      <vt:lpstr>PowerPoint Presentation</vt:lpstr>
      <vt:lpstr>Research Question</vt:lpstr>
      <vt:lpstr>Policy Context</vt:lpstr>
      <vt:lpstr>Method &amp; Methodology</vt:lpstr>
      <vt:lpstr>Theoretical underpinning of the study</vt:lpstr>
      <vt:lpstr>Literature Review (1)</vt:lpstr>
      <vt:lpstr>Literature Review (2)</vt:lpstr>
      <vt:lpstr>Research Findings</vt:lpstr>
      <vt:lpstr>PowerPoint Presentation</vt:lpstr>
      <vt:lpstr>PowerPoint Presentation</vt:lpstr>
      <vt:lpstr>Risk Thresholds</vt:lpstr>
      <vt:lpstr>Confidence Findings  Very confident  (1)  (2) (3) (4) (5) (6) (7) Not confident at all </vt:lpstr>
      <vt:lpstr>Themes (1)</vt:lpstr>
      <vt:lpstr>Decision (1)</vt:lpstr>
      <vt:lpstr>Decision (2)</vt:lpstr>
      <vt:lpstr>Decision (3)</vt:lpstr>
      <vt:lpstr>Detaining decision (4)</vt:lpstr>
      <vt:lpstr>Detaining decision (5)</vt:lpstr>
      <vt:lpstr>Orthodoxy</vt:lpstr>
      <vt:lpstr>Quote</vt:lpstr>
      <vt:lpstr> Quote</vt:lpstr>
      <vt:lpstr>Quote</vt:lpstr>
      <vt:lpstr>Fear or unsafe (1)</vt:lpstr>
      <vt:lpstr>Fear or unsafe (2)</vt:lpstr>
      <vt:lpstr>Findings continued</vt:lpstr>
      <vt:lpstr>Themes (2)</vt:lpstr>
      <vt:lpstr>Themes (3)</vt:lpstr>
      <vt:lpstr>Limitations</vt:lpstr>
      <vt:lpstr>Conclusion</vt:lpstr>
      <vt:lpstr>Questions</vt:lpstr>
      <vt:lpstr>References</vt:lpstr>
    </vt:vector>
  </TitlesOfParts>
  <Company>University of the West of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Stone</dc:creator>
  <cp:lastModifiedBy>Kevin Stone</cp:lastModifiedBy>
  <cp:revision>74</cp:revision>
  <cp:lastPrinted>2016-07-13T14:01:36Z</cp:lastPrinted>
  <dcterms:created xsi:type="dcterms:W3CDTF">2015-06-29T20:42:44Z</dcterms:created>
  <dcterms:modified xsi:type="dcterms:W3CDTF">2016-12-05T15:28:35Z</dcterms:modified>
</cp:coreProperties>
</file>