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77" r:id="rId4"/>
    <p:sldId id="262" r:id="rId5"/>
    <p:sldId id="264" r:id="rId6"/>
    <p:sldId id="266" r:id="rId7"/>
    <p:sldId id="258" r:id="rId8"/>
    <p:sldId id="259" r:id="rId9"/>
    <p:sldId id="269" r:id="rId10"/>
    <p:sldId id="268" r:id="rId11"/>
    <p:sldId id="270" r:id="rId12"/>
    <p:sldId id="275" r:id="rId13"/>
    <p:sldId id="271" r:id="rId14"/>
    <p:sldId id="278" r:id="rId15"/>
    <p:sldId id="273" r:id="rId16"/>
    <p:sldId id="280" r:id="rId17"/>
    <p:sldId id="276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6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8E22-BBA3-2041-8D57-41A1B7722FEC}" type="datetimeFigureOut">
              <a:rPr lang="en-US" smtClean="0"/>
              <a:t>02/02/18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0D15-C185-B843-849D-2608353A9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015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8E22-BBA3-2041-8D57-41A1B7722FEC}" type="datetimeFigureOut">
              <a:rPr lang="en-US" smtClean="0"/>
              <a:t>02/02/18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0D15-C185-B843-849D-2608353A9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43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8E22-BBA3-2041-8D57-41A1B7722FEC}" type="datetimeFigureOut">
              <a:rPr lang="en-US" smtClean="0"/>
              <a:t>02/02/18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0D15-C185-B843-849D-2608353A9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11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8E22-BBA3-2041-8D57-41A1B7722FEC}" type="datetimeFigureOut">
              <a:rPr lang="en-US" smtClean="0"/>
              <a:t>02/02/18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0D15-C185-B843-849D-2608353A9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75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8E22-BBA3-2041-8D57-41A1B7722FEC}" type="datetimeFigureOut">
              <a:rPr lang="en-US" smtClean="0"/>
              <a:t>02/02/18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0D15-C185-B843-849D-2608353A9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126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8E22-BBA3-2041-8D57-41A1B7722FEC}" type="datetimeFigureOut">
              <a:rPr lang="en-US" smtClean="0"/>
              <a:t>02/02/18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0D15-C185-B843-849D-2608353A9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754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8E22-BBA3-2041-8D57-41A1B7722FEC}" type="datetimeFigureOut">
              <a:rPr lang="en-US" smtClean="0"/>
              <a:t>02/02/18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0D15-C185-B843-849D-2608353A9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514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8E22-BBA3-2041-8D57-41A1B7722FEC}" type="datetimeFigureOut">
              <a:rPr lang="en-US" smtClean="0"/>
              <a:t>02/02/18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0D15-C185-B843-849D-2608353A9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696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8E22-BBA3-2041-8D57-41A1B7722FEC}" type="datetimeFigureOut">
              <a:rPr lang="en-US" smtClean="0"/>
              <a:t>02/02/18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0D15-C185-B843-849D-2608353A9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087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8E22-BBA3-2041-8D57-41A1B7722FEC}" type="datetimeFigureOut">
              <a:rPr lang="en-US" smtClean="0"/>
              <a:t>02/02/18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0D15-C185-B843-849D-2608353A9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320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8E22-BBA3-2041-8D57-41A1B7722FEC}" type="datetimeFigureOut">
              <a:rPr lang="en-US" smtClean="0"/>
              <a:t>02/02/18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0D15-C185-B843-849D-2608353A9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989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18E22-BBA3-2041-8D57-41A1B7722FEC}" type="datetimeFigureOut">
              <a:rPr lang="en-US" smtClean="0"/>
              <a:t>02/02/18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40D15-C185-B843-849D-2608353A9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642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53657"/>
            <a:ext cx="7772400" cy="2346793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FF6600"/>
                </a:solidFill>
                <a:latin typeface="Cambria"/>
                <a:cs typeface="Cambria"/>
              </a:rPr>
              <a:t>Dementia and existential threat: negotiating the fear of a loss of control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Cambria"/>
                <a:cs typeface="Cambria"/>
              </a:rPr>
              <a:t>Richard Cheston</a:t>
            </a:r>
          </a:p>
          <a:p>
            <a:r>
              <a:rPr lang="en-US" dirty="0" smtClean="0">
                <a:latin typeface="Cambria"/>
                <a:cs typeface="Cambria"/>
              </a:rPr>
              <a:t>Professor of Dementia Research</a:t>
            </a:r>
          </a:p>
          <a:p>
            <a:r>
              <a:rPr lang="en-US" dirty="0" smtClean="0">
                <a:latin typeface="Cambria"/>
                <a:cs typeface="Cambria"/>
              </a:rPr>
              <a:t>University of the West of England</a:t>
            </a:r>
            <a:endParaRPr lang="en-U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727072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859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Cambria"/>
                <a:cs typeface="Cambria"/>
              </a:rPr>
              <a:t>Which leads Judith to say</a:t>
            </a:r>
            <a:endParaRPr lang="en-US" dirty="0">
              <a:solidFill>
                <a:srgbClr val="FF6600"/>
              </a:solidFill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8702"/>
            <a:ext cx="8229600" cy="5317448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7F7F7F"/>
                </a:solidFill>
                <a:latin typeface="Cambria"/>
                <a:cs typeface="Cambria"/>
              </a:rPr>
              <a:t>Judith: I just wonder where it’s all going to end, that’s my fear </a:t>
            </a:r>
            <a:r>
              <a:rPr lang="en-US" dirty="0" smtClean="0">
                <a:solidFill>
                  <a:srgbClr val="7F7F7F"/>
                </a:solidFill>
                <a:latin typeface="Cambria"/>
                <a:cs typeface="Cambria"/>
              </a:rPr>
              <a:t>... </a:t>
            </a:r>
            <a:r>
              <a:rPr lang="en-US" dirty="0">
                <a:solidFill>
                  <a:srgbClr val="7F7F7F"/>
                </a:solidFill>
                <a:latin typeface="Cambria"/>
                <a:cs typeface="Cambria"/>
              </a:rPr>
              <a:t>Where it’s going to end, where am I going to end up, just before the end, you know </a:t>
            </a:r>
            <a:r>
              <a:rPr lang="mr-IN" dirty="0">
                <a:solidFill>
                  <a:srgbClr val="7F7F7F"/>
                </a:solidFill>
                <a:latin typeface="Cambria"/>
                <a:cs typeface="Cambria"/>
              </a:rPr>
              <a:t>…</a:t>
            </a:r>
            <a:r>
              <a:rPr lang="en-GB" dirty="0">
                <a:solidFill>
                  <a:srgbClr val="7F7F7F"/>
                </a:solidFill>
                <a:latin typeface="Cambria"/>
                <a:cs typeface="Cambria"/>
              </a:rPr>
              <a:t> </a:t>
            </a:r>
            <a:r>
              <a:rPr lang="en-US" dirty="0">
                <a:solidFill>
                  <a:srgbClr val="7F7F7F"/>
                </a:solidFill>
                <a:latin typeface="Cambria"/>
                <a:cs typeface="Cambria"/>
              </a:rPr>
              <a:t>I’m worried about what comes just before [death] it could be years before, couldn’t it? I’m not frightened about that [dying], no</a:t>
            </a:r>
          </a:p>
          <a:p>
            <a:r>
              <a:rPr lang="en-US" dirty="0">
                <a:latin typeface="Cambria"/>
                <a:cs typeface="Cambria"/>
              </a:rPr>
              <a:t>Facilitator: So what is frightening</a:t>
            </a:r>
            <a:r>
              <a:rPr lang="en-US" dirty="0" smtClean="0">
                <a:latin typeface="Cambria"/>
                <a:cs typeface="Cambria"/>
              </a:rPr>
              <a:t>?</a:t>
            </a:r>
          </a:p>
          <a:p>
            <a:r>
              <a:rPr lang="en-US" dirty="0" smtClean="0">
                <a:latin typeface="Cambria"/>
                <a:cs typeface="Cambria"/>
              </a:rPr>
              <a:t>Judith</a:t>
            </a:r>
            <a:r>
              <a:rPr lang="en-US" dirty="0">
                <a:latin typeface="Cambria"/>
                <a:cs typeface="Cambria"/>
              </a:rPr>
              <a:t>: Being, being useless, you know </a:t>
            </a:r>
            <a:r>
              <a:rPr lang="mr-IN" dirty="0">
                <a:latin typeface="Cambria"/>
                <a:cs typeface="Cambria"/>
              </a:rPr>
              <a:t>…</a:t>
            </a:r>
            <a:r>
              <a:rPr lang="en-GB" dirty="0">
                <a:latin typeface="Cambria"/>
                <a:cs typeface="Cambria"/>
              </a:rPr>
              <a:t>. </a:t>
            </a:r>
            <a:r>
              <a:rPr lang="en-US" dirty="0">
                <a:latin typeface="Cambria"/>
                <a:cs typeface="Cambria"/>
              </a:rPr>
              <a:t>Not having all my faculties, I dread that, I dread that, </a:t>
            </a:r>
            <a:r>
              <a:rPr lang="en-US" dirty="0">
                <a:solidFill>
                  <a:srgbClr val="7F7F7F"/>
                </a:solidFill>
                <a:latin typeface="Cambria"/>
                <a:cs typeface="Cambria"/>
              </a:rPr>
              <a:t>its as if I’m going to come to it one morning, perhaps, you know and think ‘</a:t>
            </a:r>
            <a:r>
              <a:rPr lang="en-US" i="1" dirty="0">
                <a:solidFill>
                  <a:srgbClr val="7F7F7F"/>
                </a:solidFill>
                <a:latin typeface="Cambria"/>
                <a:cs typeface="Cambria"/>
              </a:rPr>
              <a:t>oh my godfathers, what’s left?</a:t>
            </a:r>
            <a:r>
              <a:rPr lang="en-US" dirty="0" smtClean="0">
                <a:solidFill>
                  <a:srgbClr val="7F7F7F"/>
                </a:solidFill>
                <a:latin typeface="Cambria"/>
                <a:cs typeface="Cambria"/>
              </a:rPr>
              <a:t>’</a:t>
            </a:r>
            <a:endParaRPr lang="en-US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535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Cambria"/>
                <a:cs typeface="Cambria"/>
              </a:rPr>
              <a:t>Week 5a (rating 2.0 “vague awareness”)</a:t>
            </a:r>
            <a:endParaRPr lang="en-US" dirty="0">
              <a:solidFill>
                <a:srgbClr val="FF6600"/>
              </a:solidFill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mbria"/>
                <a:cs typeface="Cambria"/>
              </a:rPr>
              <a:t>Robert: Now </a:t>
            </a:r>
            <a:r>
              <a:rPr lang="en-US" dirty="0">
                <a:latin typeface="Cambria"/>
                <a:cs typeface="Cambria"/>
              </a:rPr>
              <a:t>the problem with Alzheimer’s as it affects me </a:t>
            </a:r>
            <a:r>
              <a:rPr lang="en-US" dirty="0">
                <a:solidFill>
                  <a:srgbClr val="7F7F7F"/>
                </a:solidFill>
                <a:latin typeface="Cambria"/>
                <a:cs typeface="Cambria"/>
              </a:rPr>
              <a:t>is that I have no problems with retrieving the information in the long-term . . . but, I think I’ve said this before, it’s quite common for me to park a car in the car park and then I can’t remember where I’ve put the car . . . and that’s short-term memory.</a:t>
            </a:r>
            <a:r>
              <a:rPr lang="en-US" dirty="0">
                <a:latin typeface="Cambria"/>
                <a:cs typeface="Cambri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82849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Cambria"/>
                <a:cs typeface="Cambria"/>
              </a:rPr>
              <a:t>Week 5b (rating 1.6 “</a:t>
            </a:r>
            <a:r>
              <a:rPr lang="en-US" i="1" dirty="0" smtClean="0">
                <a:solidFill>
                  <a:srgbClr val="FF6600"/>
                </a:solidFill>
                <a:latin typeface="Cambria"/>
                <a:cs typeface="Cambria"/>
              </a:rPr>
              <a:t>unwanted thoughts</a:t>
            </a:r>
            <a:r>
              <a:rPr lang="en-US" dirty="0" smtClean="0">
                <a:solidFill>
                  <a:srgbClr val="FF6600"/>
                </a:solidFill>
                <a:latin typeface="Cambria"/>
                <a:cs typeface="Cambria"/>
              </a:rPr>
              <a:t>”)</a:t>
            </a:r>
            <a:endParaRPr lang="en-US" dirty="0">
              <a:solidFill>
                <a:srgbClr val="FF6600"/>
              </a:solidFill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9429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7F7F7F"/>
                </a:solidFill>
                <a:latin typeface="Cambria"/>
                <a:cs typeface="Cambria"/>
              </a:rPr>
              <a:t>Robert</a:t>
            </a:r>
            <a:r>
              <a:rPr lang="en-US" dirty="0">
                <a:solidFill>
                  <a:srgbClr val="7F7F7F"/>
                </a:solidFill>
                <a:latin typeface="Cambria"/>
                <a:cs typeface="Cambria"/>
              </a:rPr>
              <a:t>: </a:t>
            </a:r>
            <a:r>
              <a:rPr lang="en-US" dirty="0" smtClean="0">
                <a:solidFill>
                  <a:srgbClr val="7F7F7F"/>
                </a:solidFill>
                <a:latin typeface="Cambria"/>
                <a:cs typeface="Cambria"/>
              </a:rPr>
              <a:t>in </a:t>
            </a:r>
            <a:r>
              <a:rPr lang="en-US" dirty="0">
                <a:solidFill>
                  <a:srgbClr val="7F7F7F"/>
                </a:solidFill>
                <a:latin typeface="Cambria"/>
                <a:cs typeface="Cambria"/>
              </a:rPr>
              <a:t>these meetings we’ve had a certain </a:t>
            </a:r>
            <a:r>
              <a:rPr lang="mr-IN" dirty="0" smtClean="0">
                <a:solidFill>
                  <a:srgbClr val="7F7F7F"/>
                </a:solidFill>
                <a:latin typeface="Cambria"/>
                <a:cs typeface="Cambria"/>
              </a:rPr>
              <a:t>…</a:t>
            </a:r>
            <a:r>
              <a:rPr lang="en-GB" dirty="0" smtClean="0">
                <a:solidFill>
                  <a:srgbClr val="7F7F7F"/>
                </a:solidFill>
                <a:latin typeface="Cambria"/>
                <a:cs typeface="Cambria"/>
              </a:rPr>
              <a:t> </a:t>
            </a:r>
            <a:r>
              <a:rPr lang="en-US" dirty="0" smtClean="0">
                <a:solidFill>
                  <a:srgbClr val="7F7F7F"/>
                </a:solidFill>
                <a:latin typeface="Cambria"/>
                <a:cs typeface="Cambria"/>
              </a:rPr>
              <a:t>subtle suggestion </a:t>
            </a:r>
            <a:r>
              <a:rPr lang="mr-IN" dirty="0" smtClean="0">
                <a:solidFill>
                  <a:srgbClr val="7F7F7F"/>
                </a:solidFill>
                <a:latin typeface="Cambria"/>
                <a:cs typeface="Cambria"/>
              </a:rPr>
              <a:t>…</a:t>
            </a:r>
            <a:r>
              <a:rPr lang="en-GB" dirty="0" smtClean="0">
                <a:solidFill>
                  <a:srgbClr val="7F7F7F"/>
                </a:solidFill>
                <a:latin typeface="Cambria"/>
                <a:cs typeface="Cambria"/>
              </a:rPr>
              <a:t> </a:t>
            </a:r>
            <a:r>
              <a:rPr lang="en-US" dirty="0" smtClean="0">
                <a:solidFill>
                  <a:srgbClr val="7F7F7F"/>
                </a:solidFill>
                <a:latin typeface="Cambria"/>
                <a:cs typeface="Cambria"/>
              </a:rPr>
              <a:t>that </a:t>
            </a:r>
            <a:r>
              <a:rPr lang="en-US" dirty="0">
                <a:solidFill>
                  <a:srgbClr val="7F7F7F"/>
                </a:solidFill>
                <a:latin typeface="Cambria"/>
                <a:cs typeface="Cambria"/>
              </a:rPr>
              <a:t>if the </a:t>
            </a:r>
            <a:r>
              <a:rPr lang="en-US" dirty="0" smtClean="0">
                <a:solidFill>
                  <a:srgbClr val="7F7F7F"/>
                </a:solidFill>
                <a:latin typeface="Cambria"/>
                <a:cs typeface="Cambria"/>
              </a:rPr>
              <a:t>intelligence </a:t>
            </a:r>
            <a:r>
              <a:rPr lang="en-US" dirty="0">
                <a:solidFill>
                  <a:srgbClr val="7F7F7F"/>
                </a:solidFill>
                <a:latin typeface="Cambria"/>
                <a:cs typeface="Cambria"/>
              </a:rPr>
              <a:t>goes down, the short-term memory goes down and if the short-term memory goes down, the intelligence goes down </a:t>
            </a:r>
            <a:r>
              <a:rPr lang="en-US" dirty="0" smtClean="0">
                <a:solidFill>
                  <a:srgbClr val="7F7F7F"/>
                </a:solidFill>
                <a:latin typeface="Cambria"/>
                <a:cs typeface="Cambria"/>
              </a:rPr>
              <a:t>...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>
                <a:latin typeface="Cambria"/>
                <a:cs typeface="Cambria"/>
              </a:rPr>
              <a:t>even the most </a:t>
            </a:r>
            <a:r>
              <a:rPr lang="en-US" dirty="0" smtClean="0">
                <a:latin typeface="Cambria"/>
                <a:cs typeface="Cambria"/>
              </a:rPr>
              <a:t>intelligent </a:t>
            </a:r>
            <a:r>
              <a:rPr lang="en-US" dirty="0">
                <a:latin typeface="Cambria"/>
                <a:cs typeface="Cambria"/>
              </a:rPr>
              <a:t>set of people, who can still do a crossword puzzle </a:t>
            </a:r>
            <a:r>
              <a:rPr lang="en-US" dirty="0" err="1" smtClean="0">
                <a:latin typeface="Cambria"/>
                <a:cs typeface="Cambria"/>
              </a:rPr>
              <a:t>etc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>
                <a:latin typeface="Cambria"/>
                <a:cs typeface="Cambria"/>
              </a:rPr>
              <a:t>can still have Alzheimer’s. It’s got nothing to do with intelligence, </a:t>
            </a:r>
            <a:r>
              <a:rPr lang="en-US" dirty="0" smtClean="0">
                <a:latin typeface="Cambria"/>
                <a:cs typeface="Cambria"/>
              </a:rPr>
              <a:t>it’s </a:t>
            </a:r>
            <a:r>
              <a:rPr lang="en-US" dirty="0">
                <a:latin typeface="Cambria"/>
                <a:cs typeface="Cambria"/>
              </a:rPr>
              <a:t>short-term memory </a:t>
            </a:r>
            <a:r>
              <a:rPr lang="en-US" dirty="0" smtClean="0">
                <a:latin typeface="Cambria"/>
                <a:cs typeface="Cambria"/>
              </a:rPr>
              <a:t>only ... </a:t>
            </a:r>
            <a:r>
              <a:rPr lang="en-US" dirty="0" smtClean="0">
                <a:solidFill>
                  <a:srgbClr val="7F7F7F"/>
                </a:solidFill>
                <a:latin typeface="Cambria"/>
                <a:cs typeface="Cambria"/>
              </a:rPr>
              <a:t>I’ve </a:t>
            </a:r>
            <a:r>
              <a:rPr lang="en-US" dirty="0">
                <a:solidFill>
                  <a:srgbClr val="7F7F7F"/>
                </a:solidFill>
                <a:latin typeface="Cambria"/>
                <a:cs typeface="Cambria"/>
              </a:rPr>
              <a:t>found, that once I’ve made my mind up about that I don’t get depressed by it. </a:t>
            </a:r>
          </a:p>
        </p:txBody>
      </p:sp>
    </p:spTree>
    <p:extLst>
      <p:ext uri="{BB962C8B-B14F-4D97-AF65-F5344CB8AC3E}">
        <p14:creationId xmlns:p14="http://schemas.microsoft.com/office/powerpoint/2010/main" val="2979907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Cambria"/>
                <a:cs typeface="Cambria"/>
              </a:rPr>
              <a:t>Week seven (rating 3.9 “</a:t>
            </a:r>
            <a:r>
              <a:rPr lang="en-US" i="1" dirty="0" smtClean="0">
                <a:solidFill>
                  <a:srgbClr val="FF6600"/>
                </a:solidFill>
                <a:latin typeface="Cambria"/>
                <a:cs typeface="Cambria"/>
              </a:rPr>
              <a:t>problem clarification</a:t>
            </a:r>
            <a:r>
              <a:rPr lang="en-US" dirty="0" smtClean="0">
                <a:solidFill>
                  <a:srgbClr val="FF6600"/>
                </a:solidFill>
                <a:latin typeface="Cambria"/>
                <a:cs typeface="Cambria"/>
              </a:rPr>
              <a:t>”)</a:t>
            </a:r>
            <a:endParaRPr lang="en-US" dirty="0">
              <a:solidFill>
                <a:srgbClr val="FF6600"/>
              </a:solidFill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7F7F"/>
                </a:solidFill>
                <a:latin typeface="Cambria"/>
                <a:cs typeface="Cambria"/>
              </a:rPr>
              <a:t>Robert: Can I tell you something that’s happened to me in this last week. I’ve had a CT </a:t>
            </a:r>
            <a:r>
              <a:rPr lang="en-US" dirty="0" smtClean="0">
                <a:solidFill>
                  <a:srgbClr val="7F7F7F"/>
                </a:solidFill>
                <a:latin typeface="Cambria"/>
                <a:cs typeface="Cambria"/>
              </a:rPr>
              <a:t>scan</a:t>
            </a:r>
            <a:r>
              <a:rPr lang="mr-IN" dirty="0" smtClean="0">
                <a:solidFill>
                  <a:srgbClr val="7F7F7F"/>
                </a:solidFill>
                <a:latin typeface="Cambria"/>
                <a:cs typeface="Cambria"/>
              </a:rPr>
              <a:t>…</a:t>
            </a:r>
            <a:r>
              <a:rPr lang="en-GB" dirty="0" smtClean="0">
                <a:solidFill>
                  <a:srgbClr val="7F7F7F"/>
                </a:solidFill>
                <a:latin typeface="Cambria"/>
                <a:cs typeface="Cambria"/>
              </a:rPr>
              <a:t> I</a:t>
            </a:r>
            <a:r>
              <a:rPr lang="en-US" dirty="0" smtClean="0">
                <a:solidFill>
                  <a:srgbClr val="7F7F7F"/>
                </a:solidFill>
                <a:latin typeface="Cambria"/>
                <a:cs typeface="Cambria"/>
              </a:rPr>
              <a:t> </a:t>
            </a:r>
            <a:r>
              <a:rPr lang="en-US" dirty="0">
                <a:solidFill>
                  <a:srgbClr val="7F7F7F"/>
                </a:solidFill>
                <a:latin typeface="Cambria"/>
                <a:cs typeface="Cambria"/>
              </a:rPr>
              <a:t>got the results back yesterday and it said that my brain had shrunk very, very slightly in the cavity, </a:t>
            </a:r>
            <a:r>
              <a:rPr lang="en-US" dirty="0">
                <a:latin typeface="Cambria"/>
                <a:cs typeface="Cambria"/>
              </a:rPr>
              <a:t>which is fairly symptomatic of the onset of </a:t>
            </a:r>
            <a:r>
              <a:rPr lang="en-US" dirty="0" smtClean="0">
                <a:latin typeface="Cambria"/>
                <a:cs typeface="Cambria"/>
              </a:rPr>
              <a:t>Alzheimer’s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mr-IN" dirty="0" smtClean="0">
                <a:latin typeface="Cambria"/>
                <a:cs typeface="Cambria"/>
              </a:rPr>
              <a:t>…</a:t>
            </a:r>
            <a:r>
              <a:rPr lang="en-GB" dirty="0" smtClean="0">
                <a:latin typeface="Cambria"/>
                <a:cs typeface="Cambria"/>
              </a:rPr>
              <a:t> </a:t>
            </a:r>
            <a:r>
              <a:rPr lang="en-GB" dirty="0">
                <a:solidFill>
                  <a:srgbClr val="7F7F7F"/>
                </a:solidFill>
                <a:latin typeface="Cambria"/>
                <a:cs typeface="Cambria"/>
              </a:rPr>
              <a:t>It’s still twice as big as everyone else’s [group laughs] so it’s quite alright. </a:t>
            </a:r>
            <a:endParaRPr lang="en-US" dirty="0">
              <a:solidFill>
                <a:srgbClr val="7F7F7F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2590040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3136" cy="715091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6600"/>
                </a:solidFill>
                <a:latin typeface="Cambria"/>
                <a:cs typeface="Cambria"/>
              </a:rPr>
              <a:t>Week nine </a:t>
            </a:r>
            <a:r>
              <a:rPr lang="mr-IN" sz="3600" dirty="0" smtClean="0">
                <a:solidFill>
                  <a:srgbClr val="FF6600"/>
                </a:solidFill>
                <a:latin typeface="Cambria"/>
                <a:cs typeface="Cambria"/>
              </a:rPr>
              <a:t>–</a:t>
            </a:r>
            <a:r>
              <a:rPr lang="en-US" sz="3600" dirty="0" smtClean="0">
                <a:solidFill>
                  <a:srgbClr val="FF6600"/>
                </a:solidFill>
                <a:latin typeface="Cambria"/>
                <a:cs typeface="Cambria"/>
              </a:rPr>
              <a:t>fear of loss </a:t>
            </a:r>
            <a:r>
              <a:rPr lang="en-US" sz="3600" dirty="0">
                <a:solidFill>
                  <a:srgbClr val="FF6600"/>
                </a:solidFill>
                <a:latin typeface="Cambria"/>
                <a:cs typeface="Cambria"/>
              </a:rPr>
              <a:t>of control </a:t>
            </a:r>
            <a:r>
              <a:rPr lang="en-US" sz="3600" dirty="0" smtClean="0">
                <a:solidFill>
                  <a:srgbClr val="FF6600"/>
                </a:solidFill>
                <a:latin typeface="Cambria"/>
                <a:cs typeface="Cambria"/>
              </a:rPr>
              <a:t>marker</a:t>
            </a:r>
            <a:endParaRPr lang="en-US" sz="3600" dirty="0">
              <a:solidFill>
                <a:srgbClr val="FF6600"/>
              </a:solidFill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9729"/>
            <a:ext cx="8229600" cy="5443511"/>
          </a:xfrm>
        </p:spPr>
        <p:txBody>
          <a:bodyPr>
            <a:normAutofit fontScale="92500" lnSpcReduction="10000"/>
          </a:bodyPr>
          <a:lstStyle/>
          <a:p>
            <a:r>
              <a:rPr lang="en-US" sz="3400" dirty="0" smtClean="0">
                <a:solidFill>
                  <a:srgbClr val="7F7F7F"/>
                </a:solidFill>
                <a:latin typeface="Cambria"/>
                <a:cs typeface="Cambria"/>
              </a:rPr>
              <a:t>Robert: I’ve </a:t>
            </a:r>
            <a:r>
              <a:rPr lang="en-US" sz="3400" dirty="0">
                <a:solidFill>
                  <a:srgbClr val="7F7F7F"/>
                </a:solidFill>
                <a:latin typeface="Cambria"/>
                <a:cs typeface="Cambria"/>
              </a:rPr>
              <a:t>got a great deal of moral uplift by coming here. Meeting you, listening to the way you do it. And </a:t>
            </a:r>
            <a:r>
              <a:rPr lang="en-US" sz="3400" dirty="0">
                <a:latin typeface="Cambria"/>
                <a:cs typeface="Cambria"/>
              </a:rPr>
              <a:t>I don’t see the problem now, it frightened me, the problem of declining memory, until I came here, and now I’m not frightened</a:t>
            </a:r>
            <a:r>
              <a:rPr lang="en-US" sz="3400" dirty="0" smtClean="0">
                <a:latin typeface="Cambria"/>
                <a:cs typeface="Cambria"/>
              </a:rPr>
              <a:t>.</a:t>
            </a:r>
          </a:p>
          <a:p>
            <a:r>
              <a:rPr lang="en-US" sz="3400" dirty="0" smtClean="0">
                <a:solidFill>
                  <a:srgbClr val="7F7F7F"/>
                </a:solidFill>
                <a:latin typeface="Cambria"/>
                <a:cs typeface="Cambria"/>
              </a:rPr>
              <a:t>Janet</a:t>
            </a:r>
            <a:r>
              <a:rPr lang="en-US" sz="3400" dirty="0">
                <a:solidFill>
                  <a:srgbClr val="7F7F7F"/>
                </a:solidFill>
                <a:latin typeface="Cambria"/>
                <a:cs typeface="Cambria"/>
              </a:rPr>
              <a:t>: You didn’t accept it then before</a:t>
            </a:r>
            <a:r>
              <a:rPr lang="en-US" sz="3400" dirty="0" smtClean="0">
                <a:solidFill>
                  <a:srgbClr val="7F7F7F"/>
                </a:solidFill>
                <a:latin typeface="Cambria"/>
                <a:cs typeface="Cambria"/>
              </a:rPr>
              <a:t>?</a:t>
            </a:r>
          </a:p>
          <a:p>
            <a:r>
              <a:rPr lang="en-US" sz="3400" dirty="0" smtClean="0">
                <a:solidFill>
                  <a:srgbClr val="7F7F7F"/>
                </a:solidFill>
                <a:latin typeface="Cambria"/>
                <a:cs typeface="Cambria"/>
              </a:rPr>
              <a:t>Robert</a:t>
            </a:r>
            <a:r>
              <a:rPr lang="en-US" sz="3400" dirty="0">
                <a:solidFill>
                  <a:srgbClr val="7F7F7F"/>
                </a:solidFill>
                <a:latin typeface="Cambria"/>
                <a:cs typeface="Cambria"/>
              </a:rPr>
              <a:t>: </a:t>
            </a:r>
            <a:r>
              <a:rPr lang="en-US" sz="3400" dirty="0">
                <a:latin typeface="Cambria"/>
                <a:cs typeface="Cambria"/>
              </a:rPr>
              <a:t>Well I did accept it but it frightened me. Because I thought, well, I’m going mad, I’m going crazy. What am I going to be like in another five years? </a:t>
            </a:r>
            <a:r>
              <a:rPr lang="en-US" sz="3400" dirty="0">
                <a:solidFill>
                  <a:srgbClr val="7F7F7F"/>
                </a:solidFill>
                <a:latin typeface="Cambria"/>
                <a:cs typeface="Cambria"/>
              </a:rPr>
              <a:t>But now I realize that everybody is getting this problem.</a:t>
            </a:r>
            <a:r>
              <a:rPr lang="en-US" dirty="0">
                <a:solidFill>
                  <a:srgbClr val="7F7F7F"/>
                </a:solidFill>
                <a:latin typeface="Cambria"/>
                <a:cs typeface="Cambri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91838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Cambria"/>
                <a:cs typeface="Cambria"/>
              </a:rPr>
              <a:t>Tracking Robert’s changing discourse</a:t>
            </a:r>
            <a:endParaRPr lang="en-US" dirty="0">
              <a:solidFill>
                <a:srgbClr val="FF6600"/>
              </a:solidFill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47820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>
                <a:latin typeface="Cambria"/>
                <a:cs typeface="Cambria"/>
              </a:rPr>
              <a:t>Movement from</a:t>
            </a:r>
            <a:r>
              <a:rPr lang="en-US" dirty="0" smtClean="0">
                <a:latin typeface="Cambria"/>
                <a:cs typeface="Cambria"/>
              </a:rPr>
              <a:t>“</a:t>
            </a:r>
            <a:r>
              <a:rPr lang="en-US" i="1" dirty="0" smtClean="0">
                <a:latin typeface="Cambria"/>
                <a:cs typeface="Cambria"/>
              </a:rPr>
              <a:t>half of them have got Alzheimer’s disease</a:t>
            </a:r>
            <a:r>
              <a:rPr lang="en-US" dirty="0" smtClean="0">
                <a:latin typeface="Cambria"/>
                <a:cs typeface="Cambria"/>
              </a:rPr>
              <a:t>” to making a joke about his brain having shrunk which is “</a:t>
            </a:r>
            <a:r>
              <a:rPr lang="en-US" i="1" dirty="0" smtClean="0">
                <a:latin typeface="Cambria"/>
                <a:cs typeface="Cambria"/>
              </a:rPr>
              <a:t>symptomatic</a:t>
            </a:r>
            <a:r>
              <a:rPr lang="en-US" dirty="0" smtClean="0">
                <a:latin typeface="Cambria"/>
                <a:cs typeface="Cambria"/>
              </a:rPr>
              <a:t>” of AD</a:t>
            </a:r>
          </a:p>
          <a:p>
            <a:r>
              <a:rPr lang="en-US" b="1" dirty="0" smtClean="0">
                <a:latin typeface="Cambria"/>
                <a:cs typeface="Cambria"/>
              </a:rPr>
              <a:t>Pivotal event </a:t>
            </a:r>
            <a:r>
              <a:rPr lang="mr-IN" dirty="0" smtClean="0">
                <a:latin typeface="Cambria"/>
                <a:cs typeface="Cambria"/>
              </a:rPr>
              <a:t>–</a:t>
            </a:r>
            <a:r>
              <a:rPr lang="en-US" dirty="0" smtClean="0">
                <a:latin typeface="Cambria"/>
                <a:cs typeface="Cambria"/>
              </a:rPr>
              <a:t> week 4 when Robert</a:t>
            </a:r>
          </a:p>
          <a:p>
            <a:pPr lvl="1"/>
            <a:r>
              <a:rPr lang="en-US" dirty="0" smtClean="0">
                <a:latin typeface="Cambria"/>
                <a:cs typeface="Cambria"/>
              </a:rPr>
              <a:t>Challenges the group</a:t>
            </a:r>
          </a:p>
          <a:p>
            <a:pPr lvl="1"/>
            <a:r>
              <a:rPr lang="en-US" dirty="0" smtClean="0">
                <a:latin typeface="Cambria"/>
                <a:cs typeface="Cambria"/>
              </a:rPr>
              <a:t>Listens to others talk about shame and Judith talk of her fears of becoming useless, of losing control</a:t>
            </a:r>
          </a:p>
          <a:p>
            <a:r>
              <a:rPr lang="en-US" b="1" dirty="0" smtClean="0">
                <a:latin typeface="Cambria"/>
                <a:cs typeface="Cambria"/>
              </a:rPr>
              <a:t>Problematic experience </a:t>
            </a:r>
            <a:r>
              <a:rPr lang="mr-IN" dirty="0" smtClean="0">
                <a:latin typeface="Cambria"/>
                <a:cs typeface="Cambria"/>
              </a:rPr>
              <a:t>–</a:t>
            </a:r>
            <a:r>
              <a:rPr lang="en-US" dirty="0" smtClean="0">
                <a:latin typeface="Cambria"/>
                <a:cs typeface="Cambria"/>
              </a:rPr>
              <a:t> fear arising from belief that he is losing his intelligence/going mad? </a:t>
            </a:r>
          </a:p>
          <a:p>
            <a:r>
              <a:rPr lang="en-US" b="1" dirty="0" smtClean="0">
                <a:latin typeface="Cambria"/>
                <a:cs typeface="Cambria"/>
              </a:rPr>
              <a:t>Resolution </a:t>
            </a:r>
            <a:r>
              <a:rPr lang="mr-IN" dirty="0" smtClean="0">
                <a:latin typeface="Cambria"/>
                <a:cs typeface="Cambria"/>
              </a:rPr>
              <a:t>–</a:t>
            </a:r>
            <a:r>
              <a:rPr lang="en-US" dirty="0" smtClean="0">
                <a:latin typeface="Cambria"/>
                <a:cs typeface="Cambria"/>
              </a:rPr>
              <a:t> “</a:t>
            </a:r>
            <a:r>
              <a:rPr lang="en-US" i="1" dirty="0">
                <a:latin typeface="Cambria"/>
                <a:cs typeface="Cambria"/>
              </a:rPr>
              <a:t>once I’ve made my mind up about that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smtClean="0">
                <a:latin typeface="Cambria"/>
                <a:cs typeface="Cambria"/>
              </a:rPr>
              <a:t>[being forgetful doesn’t mean you’re stupid]</a:t>
            </a:r>
            <a:r>
              <a:rPr lang="en-US" i="1" dirty="0" smtClean="0">
                <a:latin typeface="Cambria"/>
                <a:cs typeface="Cambria"/>
              </a:rPr>
              <a:t> I </a:t>
            </a:r>
            <a:r>
              <a:rPr lang="en-US" i="1" dirty="0">
                <a:latin typeface="Cambria"/>
                <a:cs typeface="Cambria"/>
              </a:rPr>
              <a:t>don’t get depressed by </a:t>
            </a:r>
            <a:r>
              <a:rPr lang="en-US" i="1" dirty="0" smtClean="0">
                <a:latin typeface="Cambria"/>
                <a:cs typeface="Cambria"/>
              </a:rPr>
              <a:t>it</a:t>
            </a:r>
            <a:r>
              <a:rPr lang="en-US" dirty="0" smtClean="0">
                <a:latin typeface="Cambria"/>
                <a:cs typeface="Cambria"/>
              </a:rPr>
              <a:t>”</a:t>
            </a:r>
          </a:p>
          <a:p>
            <a:pPr lvl="1"/>
            <a:endParaRPr lang="en-US" dirty="0" smtClean="0">
              <a:latin typeface="Cambria"/>
              <a:cs typeface="Cambria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2478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3136" cy="715091"/>
          </a:xfrm>
        </p:spPr>
        <p:txBody>
          <a:bodyPr>
            <a:noAutofit/>
          </a:bodyPr>
          <a:lstStyle/>
          <a:p>
            <a:r>
              <a:rPr lang="en-GB" dirty="0" smtClean="0">
                <a:solidFill>
                  <a:srgbClr val="FF6600"/>
                </a:solidFill>
                <a:latin typeface="Cambria"/>
                <a:cs typeface="Cambria"/>
              </a:rPr>
              <a:t>Clinical significance</a:t>
            </a:r>
            <a:endParaRPr lang="en-US" dirty="0">
              <a:solidFill>
                <a:srgbClr val="FF6600"/>
              </a:solidFill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6108"/>
            <a:ext cx="8229600" cy="5177132"/>
          </a:xfrm>
        </p:spPr>
        <p:txBody>
          <a:bodyPr>
            <a:normAutofit/>
          </a:bodyPr>
          <a:lstStyle/>
          <a:p>
            <a:r>
              <a:rPr lang="en-US" sz="3400" dirty="0">
                <a:solidFill>
                  <a:srgbClr val="000000"/>
                </a:solidFill>
                <a:latin typeface="Cambria"/>
                <a:cs typeface="Cambria"/>
              </a:rPr>
              <a:t>Importance of providing opportunities for people to meet others who are living with dementia, and have a safe space to discuss and make sense of their experiences</a:t>
            </a:r>
            <a:endParaRPr lang="en-US" sz="3600" dirty="0">
              <a:solidFill>
                <a:srgbClr val="000000"/>
              </a:solidFill>
              <a:latin typeface="Cambria"/>
              <a:cs typeface="Cambria"/>
            </a:endParaRPr>
          </a:p>
          <a:p>
            <a:r>
              <a:rPr lang="en-US" sz="3400" dirty="0" smtClean="0">
                <a:latin typeface="Cambria"/>
                <a:cs typeface="Cambria"/>
              </a:rPr>
              <a:t>Acceptance of a diagnosis is, for some people, at least partly a psychosocial as well as a neurological achievement</a:t>
            </a:r>
          </a:p>
        </p:txBody>
      </p:sp>
    </p:spTree>
    <p:extLst>
      <p:ext uri="{BB962C8B-B14F-4D97-AF65-F5344CB8AC3E}">
        <p14:creationId xmlns:p14="http://schemas.microsoft.com/office/powerpoint/2010/main" val="20918381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  <a:latin typeface="Cambria"/>
                <a:cs typeface="Cambria"/>
              </a:rPr>
              <a:t>I’d like to thank</a:t>
            </a:r>
            <a:endParaRPr lang="en-US" dirty="0">
              <a:solidFill>
                <a:srgbClr val="FF6600"/>
              </a:solidFill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mbria"/>
                <a:cs typeface="Cambria"/>
              </a:rPr>
              <a:t>Robert and the other participants and their families</a:t>
            </a:r>
          </a:p>
          <a:p>
            <a:r>
              <a:rPr lang="en-US" dirty="0" smtClean="0">
                <a:latin typeface="Cambria"/>
                <a:cs typeface="Cambria"/>
              </a:rPr>
              <a:t>The Mental Health Foundation</a:t>
            </a:r>
          </a:p>
          <a:p>
            <a:r>
              <a:rPr lang="en-US" dirty="0" smtClean="0">
                <a:latin typeface="Cambria"/>
                <a:cs typeface="Cambria"/>
              </a:rPr>
              <a:t>Elizabeth Bartlett, Andrea </a:t>
            </a:r>
            <a:r>
              <a:rPr lang="en-US" dirty="0" err="1">
                <a:latin typeface="Cambria"/>
                <a:cs typeface="Cambria"/>
              </a:rPr>
              <a:t>Hirons</a:t>
            </a:r>
            <a:r>
              <a:rPr lang="en-US" dirty="0">
                <a:latin typeface="Cambria"/>
                <a:cs typeface="Cambria"/>
              </a:rPr>
              <a:t>, Jo Cook </a:t>
            </a:r>
            <a:r>
              <a:rPr lang="en-US" dirty="0" smtClean="0">
                <a:latin typeface="Cambria"/>
                <a:cs typeface="Cambria"/>
              </a:rPr>
              <a:t>Sarah </a:t>
            </a:r>
            <a:r>
              <a:rPr lang="en-US" dirty="0">
                <a:latin typeface="Cambria"/>
                <a:cs typeface="Cambria"/>
              </a:rPr>
              <a:t>Rogers </a:t>
            </a:r>
            <a:r>
              <a:rPr lang="en-US" dirty="0" smtClean="0">
                <a:latin typeface="Cambria"/>
                <a:cs typeface="Cambria"/>
              </a:rPr>
              <a:t>and Deirdre </a:t>
            </a:r>
            <a:r>
              <a:rPr lang="en-US" dirty="0">
                <a:latin typeface="Cambria"/>
                <a:cs typeface="Cambria"/>
              </a:rPr>
              <a:t>Sutton-</a:t>
            </a:r>
            <a:r>
              <a:rPr lang="en-US" dirty="0" smtClean="0">
                <a:latin typeface="Cambria"/>
                <a:cs typeface="Cambria"/>
              </a:rPr>
              <a:t>Smith</a:t>
            </a:r>
            <a:endParaRPr lang="en-U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764483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  <a:latin typeface="Cambria"/>
                <a:cs typeface="Cambria"/>
              </a:rPr>
              <a:t>Background</a:t>
            </a:r>
            <a:endParaRPr lang="en-US" dirty="0">
              <a:solidFill>
                <a:srgbClr val="FF6600"/>
              </a:solidFill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Cambria"/>
                <a:cs typeface="Cambria"/>
              </a:rPr>
              <a:t>Dementia is a syndrome of progressive, global deterioration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mr-IN" dirty="0" smtClean="0">
                <a:latin typeface="Cambria"/>
                <a:cs typeface="Cambria"/>
              </a:rPr>
              <a:t>–</a:t>
            </a:r>
            <a:r>
              <a:rPr lang="en-US" dirty="0" smtClean="0">
                <a:latin typeface="Cambria"/>
                <a:cs typeface="Cambria"/>
              </a:rPr>
              <a:t> most common forms are Alzheimer’s Disease, Vascular and </a:t>
            </a:r>
            <a:r>
              <a:rPr lang="en-US" dirty="0" err="1" smtClean="0">
                <a:latin typeface="Cambria"/>
                <a:cs typeface="Cambria"/>
              </a:rPr>
              <a:t>Lewy</a:t>
            </a:r>
            <a:r>
              <a:rPr lang="en-US" dirty="0" smtClean="0">
                <a:latin typeface="Cambria"/>
                <a:cs typeface="Cambria"/>
              </a:rPr>
              <a:t>-Body dementia</a:t>
            </a:r>
          </a:p>
          <a:p>
            <a:r>
              <a:rPr lang="en-US" dirty="0" smtClean="0">
                <a:latin typeface="Cambria"/>
                <a:cs typeface="Cambria"/>
              </a:rPr>
              <a:t>Arguably </a:t>
            </a:r>
            <a:r>
              <a:rPr lang="en-US" dirty="0">
                <a:latin typeface="Cambria"/>
                <a:cs typeface="Cambria"/>
              </a:rPr>
              <a:t>the major public health challenge </a:t>
            </a:r>
            <a:r>
              <a:rPr lang="en-US" dirty="0" smtClean="0">
                <a:latin typeface="Cambria"/>
                <a:cs typeface="Cambria"/>
              </a:rPr>
              <a:t>of the 21</a:t>
            </a:r>
            <a:r>
              <a:rPr lang="en-US" baseline="30000" dirty="0" smtClean="0">
                <a:latin typeface="Cambria"/>
                <a:cs typeface="Cambria"/>
              </a:rPr>
              <a:t>st</a:t>
            </a:r>
            <a:r>
              <a:rPr lang="en-US" dirty="0" smtClean="0">
                <a:latin typeface="Cambria"/>
                <a:cs typeface="Cambria"/>
              </a:rPr>
              <a:t> century - around 800,000 people living with dementia in UK and 50 million across the world </a:t>
            </a:r>
            <a:r>
              <a:rPr lang="mr-IN" dirty="0" smtClean="0">
                <a:latin typeface="Cambria"/>
                <a:cs typeface="Cambria"/>
              </a:rPr>
              <a:t>–</a:t>
            </a:r>
            <a:r>
              <a:rPr lang="en-US" dirty="0" smtClean="0">
                <a:latin typeface="Cambria"/>
                <a:cs typeface="Cambria"/>
              </a:rPr>
              <a:t> prevalence will double in 20 years</a:t>
            </a:r>
          </a:p>
          <a:p>
            <a:r>
              <a:rPr lang="en-US" dirty="0" smtClean="0">
                <a:latin typeface="Cambria"/>
                <a:cs typeface="Cambria"/>
              </a:rPr>
              <a:t>Incurable.</a:t>
            </a:r>
          </a:p>
          <a:p>
            <a:r>
              <a:rPr lang="en-GB" dirty="0" smtClean="0">
                <a:latin typeface="Cambria"/>
                <a:cs typeface="Cambria"/>
              </a:rPr>
              <a:t>The diagnosis creates </a:t>
            </a:r>
            <a:r>
              <a:rPr lang="en-US" dirty="0" smtClean="0">
                <a:latin typeface="Cambria"/>
                <a:cs typeface="Cambria"/>
              </a:rPr>
              <a:t>a profound existential challenge </a:t>
            </a:r>
            <a:r>
              <a:rPr lang="mr-IN" dirty="0" smtClean="0">
                <a:latin typeface="Cambria"/>
                <a:cs typeface="Cambria"/>
              </a:rPr>
              <a:t>–</a:t>
            </a:r>
            <a:r>
              <a:rPr lang="en-US" dirty="0" smtClean="0">
                <a:latin typeface="Cambria"/>
                <a:cs typeface="Cambria"/>
              </a:rPr>
              <a:t> can be associated with a reluctance to talk about, or even name the illness.</a:t>
            </a:r>
          </a:p>
        </p:txBody>
      </p:sp>
    </p:spTree>
    <p:extLst>
      <p:ext uri="{BB962C8B-B14F-4D97-AF65-F5344CB8AC3E}">
        <p14:creationId xmlns:p14="http://schemas.microsoft.com/office/powerpoint/2010/main" val="3894991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6581"/>
            <a:ext cx="8229600" cy="98168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Cambria"/>
                <a:cs typeface="Cambria"/>
              </a:rPr>
              <a:t>Assimilation of Problematic </a:t>
            </a:r>
            <a:r>
              <a:rPr lang="en-US" dirty="0">
                <a:solidFill>
                  <a:srgbClr val="FF6600"/>
                </a:solidFill>
                <a:latin typeface="Cambria"/>
                <a:cs typeface="Cambria"/>
              </a:rPr>
              <a:t>E</a:t>
            </a:r>
            <a:r>
              <a:rPr lang="en-US" dirty="0" smtClean="0">
                <a:solidFill>
                  <a:srgbClr val="FF6600"/>
                </a:solidFill>
                <a:latin typeface="Cambria"/>
                <a:cs typeface="Cambria"/>
              </a:rPr>
              <a:t>xperience of dementia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502160" cy="5057253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>
                <a:latin typeface="Cambria"/>
                <a:cs typeface="Cambria"/>
              </a:rPr>
              <a:t>Increasing use of psychotherapy with people who are living with dementia</a:t>
            </a:r>
          </a:p>
          <a:p>
            <a:r>
              <a:rPr lang="en-GB" dirty="0" smtClean="0">
                <a:latin typeface="Cambria"/>
                <a:cs typeface="Cambria"/>
              </a:rPr>
              <a:t>One aim is to help people living with dementia to find words to make sense of their experiences of dementia within the context of their neurological impairment </a:t>
            </a:r>
          </a:p>
          <a:p>
            <a:r>
              <a:rPr lang="en-GB" dirty="0" smtClean="0">
                <a:latin typeface="Cambria"/>
                <a:cs typeface="Cambria"/>
              </a:rPr>
              <a:t>In assimilatio</a:t>
            </a:r>
            <a:r>
              <a:rPr lang="en-GB" dirty="0">
                <a:latin typeface="Cambria"/>
                <a:cs typeface="Cambria"/>
              </a:rPr>
              <a:t>n</a:t>
            </a:r>
            <a:r>
              <a:rPr lang="en-GB" dirty="0" smtClean="0">
                <a:latin typeface="Cambria"/>
                <a:cs typeface="Cambria"/>
              </a:rPr>
              <a:t> terms:</a:t>
            </a:r>
          </a:p>
          <a:p>
            <a:pPr lvl="1"/>
            <a:r>
              <a:rPr lang="en-GB" dirty="0" smtClean="0">
                <a:latin typeface="Cambria"/>
                <a:cs typeface="Cambria"/>
              </a:rPr>
              <a:t>this may involve</a:t>
            </a:r>
            <a:r>
              <a:rPr lang="en-GB" dirty="0">
                <a:latin typeface="Cambria"/>
                <a:cs typeface="Cambria"/>
              </a:rPr>
              <a:t> </a:t>
            </a:r>
            <a:r>
              <a:rPr lang="en-GB" dirty="0" smtClean="0">
                <a:latin typeface="Cambria"/>
                <a:cs typeface="Cambria"/>
              </a:rPr>
              <a:t>addressing a conflict between voices e.g. the part of self that values competence needs to enter into a dialogue with the part of self that </a:t>
            </a:r>
            <a:r>
              <a:rPr lang="en-GB" dirty="0">
                <a:latin typeface="Cambria"/>
                <a:cs typeface="Cambria"/>
              </a:rPr>
              <a:t>recognises </a:t>
            </a:r>
            <a:r>
              <a:rPr lang="en-GB" dirty="0" smtClean="0">
                <a:latin typeface="Cambria"/>
                <a:cs typeface="Cambria"/>
              </a:rPr>
              <a:t>incompetence</a:t>
            </a:r>
          </a:p>
          <a:p>
            <a:pPr lvl="1"/>
            <a:r>
              <a:rPr lang="en-GB" dirty="0">
                <a:latin typeface="Cambria"/>
                <a:cs typeface="Cambria"/>
              </a:rPr>
              <a:t>a transition from warding off the dementia to one in which the dementia is integrated into self</a:t>
            </a:r>
            <a:endParaRPr lang="en-GB" dirty="0" smtClean="0">
              <a:latin typeface="Cambria"/>
              <a:cs typeface="Cambria"/>
            </a:endParaRPr>
          </a:p>
          <a:p>
            <a:r>
              <a:rPr lang="en-GB" dirty="0" smtClean="0">
                <a:latin typeface="Cambria"/>
                <a:cs typeface="Cambria"/>
              </a:rPr>
              <a:t>Successful outcome is one in which </a:t>
            </a:r>
            <a:r>
              <a:rPr lang="en-GB" dirty="0">
                <a:latin typeface="Cambria"/>
                <a:cs typeface="Cambria"/>
              </a:rPr>
              <a:t>t</a:t>
            </a:r>
            <a:r>
              <a:rPr lang="en-GB" dirty="0" smtClean="0">
                <a:latin typeface="Cambria"/>
                <a:cs typeface="Cambria"/>
              </a:rPr>
              <a:t>he </a:t>
            </a:r>
            <a:r>
              <a:rPr lang="en-GB" dirty="0">
                <a:latin typeface="Cambria"/>
                <a:cs typeface="Cambria"/>
              </a:rPr>
              <a:t>person frames themselves as </a:t>
            </a:r>
            <a:r>
              <a:rPr lang="en-GB" b="1" dirty="0">
                <a:latin typeface="Cambria"/>
                <a:cs typeface="Cambria"/>
              </a:rPr>
              <a:t>both</a:t>
            </a:r>
            <a:r>
              <a:rPr lang="en-GB" dirty="0">
                <a:latin typeface="Cambria"/>
                <a:cs typeface="Cambria"/>
              </a:rPr>
              <a:t> changed yet still the </a:t>
            </a:r>
            <a:r>
              <a:rPr lang="en-GB" dirty="0" smtClean="0">
                <a:latin typeface="Cambria"/>
                <a:cs typeface="Cambria"/>
              </a:rPr>
              <a:t>same</a:t>
            </a:r>
            <a:endParaRPr lang="en-GB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583903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022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Content Placeholder 3" descr="Screen Shot 2017-09-04 at 16.03.54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05" b="6005"/>
          <a:stretch>
            <a:fillRect/>
          </a:stretch>
        </p:blipFill>
        <p:spPr>
          <a:xfrm>
            <a:off x="457200" y="274638"/>
            <a:ext cx="8229600" cy="5851525"/>
          </a:xfrm>
        </p:spPr>
      </p:pic>
    </p:spTree>
    <p:extLst>
      <p:ext uri="{BB962C8B-B14F-4D97-AF65-F5344CB8AC3E}">
        <p14:creationId xmlns:p14="http://schemas.microsoft.com/office/powerpoint/2010/main" val="2192025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3989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  <a:latin typeface="Cambria"/>
                <a:cs typeface="Cambria"/>
              </a:rPr>
              <a:t>Research context</a:t>
            </a:r>
            <a:endParaRPr lang="en-US" dirty="0">
              <a:solidFill>
                <a:srgbClr val="FF6600"/>
              </a:solidFill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238"/>
            <a:ext cx="8229600" cy="527565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Cambria"/>
                <a:cs typeface="Cambria"/>
              </a:rPr>
              <a:t>A short-term (ten week) psychotherapy group with people living with dementia </a:t>
            </a:r>
            <a:r>
              <a:rPr lang="mr-IN" dirty="0" smtClean="0">
                <a:latin typeface="Cambria"/>
                <a:cs typeface="Cambria"/>
              </a:rPr>
              <a:t>–</a:t>
            </a:r>
            <a:r>
              <a:rPr lang="en-GB" dirty="0" smtClean="0">
                <a:latin typeface="Cambria"/>
                <a:cs typeface="Cambria"/>
              </a:rPr>
              <a:t> </a:t>
            </a:r>
            <a:r>
              <a:rPr lang="en-US" dirty="0" smtClean="0">
                <a:latin typeface="Cambria"/>
                <a:cs typeface="Cambria"/>
              </a:rPr>
              <a:t>exploratory approach </a:t>
            </a:r>
            <a:r>
              <a:rPr lang="mr-IN" dirty="0" smtClean="0">
                <a:latin typeface="Cambria"/>
                <a:cs typeface="Cambria"/>
              </a:rPr>
              <a:t>–</a:t>
            </a:r>
            <a:r>
              <a:rPr lang="en-US" dirty="0" smtClean="0">
                <a:latin typeface="Cambria"/>
                <a:cs typeface="Cambria"/>
              </a:rPr>
              <a:t> aim was to talk about “</a:t>
            </a:r>
            <a:r>
              <a:rPr lang="en-US" i="1" dirty="0" smtClean="0">
                <a:latin typeface="Cambria"/>
                <a:cs typeface="Cambria"/>
              </a:rPr>
              <a:t>what it’s like when your memory isn’t as good as it used to be</a:t>
            </a:r>
            <a:r>
              <a:rPr lang="en-US" dirty="0" smtClean="0">
                <a:latin typeface="Cambria"/>
                <a:cs typeface="Cambria"/>
              </a:rPr>
              <a:t>”</a:t>
            </a:r>
          </a:p>
          <a:p>
            <a:r>
              <a:rPr lang="en-US" dirty="0">
                <a:latin typeface="Cambria"/>
                <a:cs typeface="Cambria"/>
              </a:rPr>
              <a:t>Group made up of 9 participants (6 men, 3 women) all had a diagnosis of dementia within previous 2 years. </a:t>
            </a:r>
            <a:r>
              <a:rPr lang="en-US" dirty="0" smtClean="0">
                <a:latin typeface="Cambria"/>
                <a:cs typeface="Cambria"/>
              </a:rPr>
              <a:t>Aged </a:t>
            </a:r>
            <a:r>
              <a:rPr lang="en-US" dirty="0">
                <a:latin typeface="Cambria"/>
                <a:cs typeface="Cambria"/>
              </a:rPr>
              <a:t>between 59 and 81.</a:t>
            </a:r>
          </a:p>
          <a:p>
            <a:r>
              <a:rPr lang="en-US" dirty="0">
                <a:latin typeface="Cambria"/>
                <a:cs typeface="Cambria"/>
              </a:rPr>
              <a:t>Robert </a:t>
            </a:r>
            <a:r>
              <a:rPr lang="mr-IN" dirty="0">
                <a:latin typeface="Cambria"/>
                <a:cs typeface="Cambria"/>
              </a:rPr>
              <a:t>–</a:t>
            </a:r>
            <a:r>
              <a:rPr lang="en-US" dirty="0">
                <a:latin typeface="Cambria"/>
                <a:cs typeface="Cambria"/>
              </a:rPr>
              <a:t> 76 year old married man </a:t>
            </a:r>
            <a:r>
              <a:rPr lang="mr-IN" dirty="0">
                <a:latin typeface="Cambria"/>
                <a:cs typeface="Cambria"/>
              </a:rPr>
              <a:t>–</a:t>
            </a:r>
            <a:r>
              <a:rPr lang="en-US" dirty="0">
                <a:latin typeface="Cambria"/>
                <a:cs typeface="Cambria"/>
              </a:rPr>
              <a:t> a retired solicitor </a:t>
            </a:r>
            <a:r>
              <a:rPr lang="mr-IN" dirty="0">
                <a:latin typeface="Cambria"/>
                <a:cs typeface="Cambria"/>
              </a:rPr>
              <a:t>–</a:t>
            </a:r>
            <a:r>
              <a:rPr lang="en-US" dirty="0">
                <a:latin typeface="Cambria"/>
                <a:cs typeface="Cambria"/>
              </a:rPr>
              <a:t> at the start of the sessions he did not acknowledge that his memory problems were due to </a:t>
            </a:r>
            <a:r>
              <a:rPr lang="en-US" dirty="0" smtClean="0">
                <a:latin typeface="Cambria"/>
                <a:cs typeface="Cambria"/>
              </a:rPr>
              <a:t>dementia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930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0560"/>
          </a:xfrm>
        </p:spPr>
        <p:txBody>
          <a:bodyPr/>
          <a:lstStyle/>
          <a:p>
            <a:r>
              <a:rPr lang="en-US" smtClean="0">
                <a:solidFill>
                  <a:srgbClr val="FF6600"/>
                </a:solidFill>
                <a:latin typeface="Cambria"/>
                <a:cs typeface="Cambria"/>
              </a:rPr>
              <a:t>Data </a:t>
            </a:r>
            <a:r>
              <a:rPr lang="en-US" smtClean="0">
                <a:solidFill>
                  <a:srgbClr val="FF6600"/>
                </a:solidFill>
                <a:latin typeface="Cambria"/>
                <a:cs typeface="Cambria"/>
              </a:rPr>
              <a:t>analysis </a:t>
            </a:r>
            <a:endParaRPr lang="en-US" dirty="0">
              <a:solidFill>
                <a:srgbClr val="FF6600"/>
              </a:solidFill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5198"/>
            <a:ext cx="8229600" cy="539402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Cambria"/>
                <a:cs typeface="Cambria"/>
              </a:rPr>
              <a:t>Five passages in which Robert referred to dementia</a:t>
            </a:r>
          </a:p>
          <a:p>
            <a:r>
              <a:rPr lang="en-US" dirty="0" smtClean="0">
                <a:latin typeface="Cambria"/>
                <a:cs typeface="Cambria"/>
              </a:rPr>
              <a:t>A </a:t>
            </a:r>
            <a:r>
              <a:rPr lang="en-US" dirty="0">
                <a:latin typeface="Cambria"/>
                <a:cs typeface="Cambria"/>
              </a:rPr>
              <a:t>consensus group of three clinical psychologists (one qualified and two trainees) </a:t>
            </a:r>
            <a:endParaRPr lang="en-US" dirty="0" smtClean="0">
              <a:latin typeface="Cambria"/>
              <a:cs typeface="Cambria"/>
            </a:endParaRPr>
          </a:p>
          <a:p>
            <a:r>
              <a:rPr lang="en-US" dirty="0" smtClean="0">
                <a:latin typeface="Cambria"/>
                <a:cs typeface="Cambria"/>
              </a:rPr>
              <a:t>Given training in using Manual </a:t>
            </a:r>
            <a:r>
              <a:rPr lang="en-US" dirty="0">
                <a:latin typeface="Cambria"/>
                <a:cs typeface="Cambria"/>
              </a:rPr>
              <a:t>for Rating Assimilation in Psychotherapy (</a:t>
            </a:r>
            <a:r>
              <a:rPr lang="en-US" dirty="0" err="1">
                <a:latin typeface="Cambria"/>
                <a:cs typeface="Cambria"/>
              </a:rPr>
              <a:t>Honos</a:t>
            </a:r>
            <a:r>
              <a:rPr lang="en-US" dirty="0">
                <a:latin typeface="Cambria"/>
                <a:cs typeface="Cambria"/>
              </a:rPr>
              <a:t>-Webb, </a:t>
            </a:r>
            <a:r>
              <a:rPr lang="en-US" dirty="0" err="1">
                <a:latin typeface="Cambria"/>
                <a:cs typeface="Cambria"/>
              </a:rPr>
              <a:t>Surko</a:t>
            </a:r>
            <a:r>
              <a:rPr lang="en-US" dirty="0">
                <a:latin typeface="Cambria"/>
                <a:cs typeface="Cambria"/>
              </a:rPr>
              <a:t>, &amp; Stiles, 1998</a:t>
            </a:r>
            <a:r>
              <a:rPr lang="en-US" dirty="0" smtClean="0">
                <a:latin typeface="Cambria"/>
                <a:cs typeface="Cambria"/>
              </a:rPr>
              <a:t>) </a:t>
            </a:r>
            <a:r>
              <a:rPr lang="mr-IN" dirty="0" smtClean="0">
                <a:latin typeface="Cambria"/>
                <a:cs typeface="Cambria"/>
              </a:rPr>
              <a:t>–</a:t>
            </a:r>
            <a:r>
              <a:rPr lang="en-US" dirty="0" smtClean="0">
                <a:latin typeface="Cambria"/>
                <a:cs typeface="Cambria"/>
              </a:rPr>
              <a:t> included guided </a:t>
            </a:r>
            <a:r>
              <a:rPr lang="en-US" dirty="0">
                <a:latin typeface="Cambria"/>
                <a:cs typeface="Cambria"/>
              </a:rPr>
              <a:t>examples of ratings of therapy sessions. </a:t>
            </a:r>
            <a:endParaRPr lang="en-US" dirty="0" smtClean="0">
              <a:latin typeface="Cambria"/>
              <a:cs typeface="Cambria"/>
            </a:endParaRPr>
          </a:p>
          <a:p>
            <a:r>
              <a:rPr lang="en-US" dirty="0">
                <a:latin typeface="Cambria"/>
                <a:cs typeface="Cambria"/>
              </a:rPr>
              <a:t>Each </a:t>
            </a:r>
            <a:r>
              <a:rPr lang="en-US" dirty="0" smtClean="0">
                <a:latin typeface="Cambria"/>
                <a:cs typeface="Cambria"/>
              </a:rPr>
              <a:t>extract </a:t>
            </a:r>
            <a:r>
              <a:rPr lang="en-US" dirty="0">
                <a:latin typeface="Cambria"/>
                <a:cs typeface="Cambria"/>
              </a:rPr>
              <a:t>was presented on audiotape and with detailed transcripts </a:t>
            </a:r>
            <a:endParaRPr lang="en-US" dirty="0" smtClean="0">
              <a:latin typeface="Cambria"/>
              <a:cs typeface="Cambria"/>
            </a:endParaRPr>
          </a:p>
          <a:p>
            <a:r>
              <a:rPr lang="en-US" dirty="0" smtClean="0">
                <a:latin typeface="Cambria"/>
                <a:cs typeface="Cambria"/>
              </a:rPr>
              <a:t>Raters blinded to session order - initially rated separately, then as a group. </a:t>
            </a:r>
            <a:endParaRPr lang="en-US" dirty="0">
              <a:latin typeface="Cambria"/>
              <a:cs typeface="Cambri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537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6600"/>
                </a:solidFill>
                <a:latin typeface="Cambria"/>
                <a:cs typeface="Cambria"/>
              </a:rPr>
              <a:t>Week one </a:t>
            </a:r>
            <a:r>
              <a:rPr lang="en-US" dirty="0" smtClean="0">
                <a:solidFill>
                  <a:srgbClr val="FF6600"/>
                </a:solidFill>
                <a:latin typeface="Cambria"/>
                <a:cs typeface="Cambria"/>
              </a:rPr>
              <a:t>(rating 0.1 “</a:t>
            </a:r>
            <a:r>
              <a:rPr lang="en-US" i="1" dirty="0" smtClean="0">
                <a:solidFill>
                  <a:srgbClr val="FF6600"/>
                </a:solidFill>
                <a:latin typeface="Cambria"/>
                <a:cs typeface="Cambria"/>
              </a:rPr>
              <a:t>warding off</a:t>
            </a:r>
            <a:r>
              <a:rPr lang="en-US" dirty="0" smtClean="0">
                <a:solidFill>
                  <a:srgbClr val="FF6600"/>
                </a:solidFill>
                <a:latin typeface="Cambria"/>
                <a:cs typeface="Cambria"/>
              </a:rPr>
              <a:t>”)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mbria"/>
                <a:cs typeface="Cambria"/>
              </a:rPr>
              <a:t>Janet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/>
                <a:cs typeface="Cambria"/>
              </a:rPr>
              <a:t>: 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/>
                <a:cs typeface="Cambria"/>
              </a:rPr>
              <a:t>What about people’s names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mbria"/>
                <a:cs typeface="Cambria"/>
              </a:rPr>
              <a:t>?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mbria"/>
                <a:cs typeface="Cambria"/>
              </a:rPr>
              <a:t>Robert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/>
                <a:cs typeface="Cambria"/>
              </a:rPr>
              <a:t>: 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/>
                <a:cs typeface="Cambria"/>
              </a:rPr>
              <a:t>Generally I’m very good at it . . . err . . . I belong to PROBUS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mbria"/>
                <a:cs typeface="Cambria"/>
              </a:rPr>
              <a:t>. 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/>
                <a:cs typeface="Cambria"/>
              </a:rPr>
              <a:t>. .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mbria"/>
                <a:cs typeface="Cambria"/>
              </a:rPr>
              <a:t>there 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/>
                <a:cs typeface="Cambria"/>
              </a:rPr>
              <a:t>are two PROBUS clubs . . . and they are very good because everyone is in the same age bracket and </a:t>
            </a:r>
            <a:r>
              <a:rPr lang="en-US" i="1" dirty="0">
                <a:latin typeface="Cambria"/>
                <a:cs typeface="Cambria"/>
              </a:rPr>
              <a:t>half of them have got Alzheimer’s or something near </a:t>
            </a:r>
            <a:r>
              <a:rPr lang="en-US" i="1" dirty="0">
                <a:solidFill>
                  <a:srgbClr val="7F7F7F"/>
                </a:solidFill>
                <a:latin typeface="Cambria"/>
                <a:cs typeface="Cambria"/>
              </a:rPr>
              <a:t>so we’ve all worked out ways of reminding each other in the conversation. You don’t just stand up and say something; you lead into it so other people know what they are doing</a:t>
            </a:r>
            <a:r>
              <a:rPr lang="en-US" i="1" dirty="0">
                <a:latin typeface="Cambria"/>
                <a:cs typeface="Cambria"/>
              </a:rPr>
              <a:t>. </a:t>
            </a:r>
            <a:endParaRPr lang="en-US" i="1" dirty="0" smtClean="0">
              <a:latin typeface="Cambria"/>
              <a:cs typeface="Cambri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653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Cambria"/>
                <a:cs typeface="Cambria"/>
              </a:rPr>
              <a:t>Week four (0.3 </a:t>
            </a:r>
            <a:r>
              <a:rPr lang="en-US" dirty="0">
                <a:solidFill>
                  <a:srgbClr val="FF6600"/>
                </a:solidFill>
                <a:latin typeface="Cambria"/>
                <a:cs typeface="Cambria"/>
              </a:rPr>
              <a:t>rating “warding off”)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solidFill>
                  <a:srgbClr val="7F7F7F"/>
                </a:solidFill>
                <a:latin typeface="Cambria"/>
                <a:cs typeface="Cambria"/>
              </a:rPr>
              <a:t>Robert: . . you keep saying you have Alzheimer’s, has that been formally diagnosed, because it’s not the same thing as memory loss, you know</a:t>
            </a:r>
            <a:r>
              <a:rPr lang="en-US" dirty="0" smtClean="0">
                <a:solidFill>
                  <a:srgbClr val="7F7F7F"/>
                </a:solidFill>
                <a:latin typeface="Cambria"/>
                <a:cs typeface="Cambria"/>
              </a:rPr>
              <a:t>? </a:t>
            </a:r>
          </a:p>
          <a:p>
            <a:r>
              <a:rPr lang="en-US" dirty="0" smtClean="0">
                <a:solidFill>
                  <a:srgbClr val="7F7F7F"/>
                </a:solidFill>
                <a:latin typeface="Cambria"/>
                <a:cs typeface="Cambria"/>
              </a:rPr>
              <a:t>Robert: Now </a:t>
            </a:r>
            <a:r>
              <a:rPr lang="en-US" dirty="0">
                <a:solidFill>
                  <a:srgbClr val="7F7F7F"/>
                </a:solidFill>
                <a:latin typeface="Cambria"/>
                <a:cs typeface="Cambria"/>
              </a:rPr>
              <a:t>there’s a premise here that I just don’t agree with. The way you’re talking, you sound as though you’ve accepted the fact that you’ve got Alzheimer’s. </a:t>
            </a:r>
            <a:r>
              <a:rPr lang="en-US" dirty="0">
                <a:latin typeface="Cambria"/>
                <a:cs typeface="Cambria"/>
              </a:rPr>
              <a:t>Now I don’t think anyone in this room has got Alzheimer’s. </a:t>
            </a:r>
            <a:endParaRPr lang="en-US" dirty="0" smtClean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745808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6600"/>
                </a:solidFill>
                <a:latin typeface="Cambria"/>
                <a:cs typeface="Cambria"/>
              </a:rPr>
              <a:t>Robert’s statement leads to </a:t>
            </a:r>
            <a:r>
              <a:rPr lang="en-US" dirty="0" smtClean="0">
                <a:solidFill>
                  <a:srgbClr val="FF6600"/>
                </a:solidFill>
                <a:latin typeface="Cambria"/>
                <a:cs typeface="Cambria"/>
              </a:rPr>
              <a:t>discussion</a:t>
            </a:r>
            <a:endParaRPr lang="en-US" dirty="0">
              <a:solidFill>
                <a:srgbClr val="FF6600"/>
              </a:solidFill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mbria"/>
                <a:cs typeface="Cambria"/>
              </a:rPr>
              <a:t>Julie: I didn’t answer because I was ashamed really.</a:t>
            </a:r>
          </a:p>
          <a:p>
            <a:r>
              <a:rPr lang="en-US" dirty="0">
                <a:latin typeface="Cambria"/>
                <a:cs typeface="Cambria"/>
              </a:rPr>
              <a:t>Janet: Well I’ve always come out with it, my family accept it . . .</a:t>
            </a:r>
          </a:p>
          <a:p>
            <a:r>
              <a:rPr lang="en-US" dirty="0">
                <a:latin typeface="Cambria"/>
                <a:cs typeface="Cambria"/>
              </a:rPr>
              <a:t>Chris: I think shameful is perhaps the wrong word, it’s just that I wouldn’t want to </a:t>
            </a:r>
            <a:r>
              <a:rPr lang="en-US" dirty="0" err="1">
                <a:latin typeface="Cambria"/>
                <a:cs typeface="Cambria"/>
              </a:rPr>
              <a:t>publicise</a:t>
            </a:r>
            <a:r>
              <a:rPr lang="en-US" dirty="0">
                <a:latin typeface="Cambria"/>
                <a:cs typeface="Cambria"/>
              </a:rPr>
              <a:t> it</a:t>
            </a:r>
          </a:p>
          <a:p>
            <a:r>
              <a:rPr lang="en-US" dirty="0">
                <a:latin typeface="Cambria"/>
                <a:cs typeface="Cambria"/>
              </a:rPr>
              <a:t>Walter: it’s unfortunate that you’ve got it</a:t>
            </a:r>
            <a:r>
              <a:rPr lang="en-US" dirty="0" smtClean="0">
                <a:latin typeface="Cambria"/>
                <a:cs typeface="Cambria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15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1368</Words>
  <Application>Microsoft Macintosh PowerPoint</Application>
  <PresentationFormat>On-screen Show (4:3)</PresentationFormat>
  <Paragraphs>66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Dementia and existential threat: negotiating the fear of a loss of control </vt:lpstr>
      <vt:lpstr>Background</vt:lpstr>
      <vt:lpstr>Assimilation of Problematic Experience of dementia</vt:lpstr>
      <vt:lpstr> </vt:lpstr>
      <vt:lpstr>Research context</vt:lpstr>
      <vt:lpstr>Data analysis </vt:lpstr>
      <vt:lpstr>Week one (rating 0.1 “warding off”)</vt:lpstr>
      <vt:lpstr>Week four (0.3 rating “warding off”)</vt:lpstr>
      <vt:lpstr>Robert’s statement leads to discussion</vt:lpstr>
      <vt:lpstr>Which leads Judith to say</vt:lpstr>
      <vt:lpstr>Week 5a (rating 2.0 “vague awareness”)</vt:lpstr>
      <vt:lpstr>Week 5b (rating 1.6 “unwanted thoughts”)</vt:lpstr>
      <vt:lpstr>Week seven (rating 3.9 “problem clarification”)</vt:lpstr>
      <vt:lpstr>Week nine –fear of loss of control marker</vt:lpstr>
      <vt:lpstr>Tracking Robert’s changing discourse</vt:lpstr>
      <vt:lpstr>Clinical significance</vt:lpstr>
      <vt:lpstr>I’d like to thank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Cheston</dc:creator>
  <cp:lastModifiedBy>Richard Cheston</cp:lastModifiedBy>
  <cp:revision>29</cp:revision>
  <dcterms:created xsi:type="dcterms:W3CDTF">2017-08-21T21:38:18Z</dcterms:created>
  <dcterms:modified xsi:type="dcterms:W3CDTF">2018-02-02T09:59:33Z</dcterms:modified>
</cp:coreProperties>
</file>