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22"/>
  </p:notesMasterIdLst>
  <p:handoutMasterIdLst>
    <p:handoutMasterId r:id="rId23"/>
  </p:handoutMasterIdLst>
  <p:sldIdLst>
    <p:sldId id="256" r:id="rId3"/>
    <p:sldId id="267" r:id="rId4"/>
    <p:sldId id="309" r:id="rId5"/>
    <p:sldId id="310" r:id="rId6"/>
    <p:sldId id="296" r:id="rId7"/>
    <p:sldId id="292" r:id="rId8"/>
    <p:sldId id="297" r:id="rId9"/>
    <p:sldId id="293" r:id="rId10"/>
    <p:sldId id="307" r:id="rId11"/>
    <p:sldId id="304" r:id="rId12"/>
    <p:sldId id="294" r:id="rId13"/>
    <p:sldId id="300" r:id="rId14"/>
    <p:sldId id="306" r:id="rId15"/>
    <p:sldId id="299" r:id="rId16"/>
    <p:sldId id="276" r:id="rId17"/>
    <p:sldId id="289" r:id="rId18"/>
    <p:sldId id="305" r:id="rId19"/>
    <p:sldId id="308" r:id="rId20"/>
    <p:sldId id="259" r:id="rId21"/>
  </p:sldIdLst>
  <p:sldSz cx="9144000" cy="6858000" type="screen4x3"/>
  <p:notesSz cx="9872663" cy="674211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16818D"/>
    <a:srgbClr val="1A9DAC"/>
    <a:srgbClr val="598752"/>
    <a:srgbClr val="6DA463"/>
    <a:srgbClr val="A65C45"/>
    <a:srgbClr val="CC7054"/>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23"/>
    <p:restoredTop sz="76162" autoAdjust="0"/>
  </p:normalViewPr>
  <p:slideViewPr>
    <p:cSldViewPr showGuides="1">
      <p:cViewPr varScale="1">
        <p:scale>
          <a:sx n="85" d="100"/>
          <a:sy n="85" d="100"/>
        </p:scale>
        <p:origin x="1266" y="96"/>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86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796" y="0"/>
            <a:ext cx="4278154" cy="338667"/>
          </a:xfrm>
          <a:prstGeom prst="rect">
            <a:avLst/>
          </a:prstGeom>
        </p:spPr>
        <p:txBody>
          <a:bodyPr vert="horz" lIns="91440" tIns="45720" rIns="91440" bIns="45720" rtlCol="0"/>
          <a:lstStyle>
            <a:lvl1pPr algn="r">
              <a:defRPr sz="1200"/>
            </a:lvl1pPr>
          </a:lstStyle>
          <a:p>
            <a:fld id="{D4EEB915-0321-43CF-9268-A3234A93AD9B}" type="datetimeFigureOut">
              <a:rPr lang="en-GB" smtClean="0"/>
              <a:t>08/03/2017</a:t>
            </a:fld>
            <a:endParaRPr lang="en-GB"/>
          </a:p>
        </p:txBody>
      </p:sp>
      <p:sp>
        <p:nvSpPr>
          <p:cNvPr id="4" name="Footer Placeholder 3"/>
          <p:cNvSpPr>
            <a:spLocks noGrp="1"/>
          </p:cNvSpPr>
          <p:nvPr>
            <p:ph type="ftr" sz="quarter" idx="2"/>
          </p:nvPr>
        </p:nvSpPr>
        <p:spPr>
          <a:xfrm>
            <a:off x="0" y="6403448"/>
            <a:ext cx="4278154" cy="3386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796" y="6403448"/>
            <a:ext cx="4278154" cy="338666"/>
          </a:xfrm>
          <a:prstGeom prst="rect">
            <a:avLst/>
          </a:prstGeom>
        </p:spPr>
        <p:txBody>
          <a:bodyPr vert="horz" lIns="91440" tIns="45720" rIns="91440" bIns="45720" rtlCol="0" anchor="b"/>
          <a:lstStyle>
            <a:lvl1pPr algn="r">
              <a:defRPr sz="1200"/>
            </a:lvl1pPr>
          </a:lstStyle>
          <a:p>
            <a:fld id="{C6E72C81-3903-4A04-AEE0-1BA1D0B4A8B0}" type="slidenum">
              <a:rPr lang="en-GB" smtClean="0"/>
              <a:t>‹#›</a:t>
            </a:fld>
            <a:endParaRPr lang="en-GB"/>
          </a:p>
        </p:txBody>
      </p:sp>
    </p:spTree>
    <p:extLst>
      <p:ext uri="{BB962C8B-B14F-4D97-AF65-F5344CB8AC3E}">
        <p14:creationId xmlns:p14="http://schemas.microsoft.com/office/powerpoint/2010/main" val="42226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592796"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251200" y="506413"/>
            <a:ext cx="3370263"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87267" y="3202504"/>
            <a:ext cx="7898130" cy="3033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592796"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stainabledevelopment.un.org/?menu=130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qaa.ac.uk/en/Publications/Documents/ESD-guidance-consultatio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0"/>
                <a:cs typeface="ＭＳ Ｐゴシック" charset="0"/>
              </a:rPr>
              <a:t>This paper will discuss the method used to identify the baseline position, consider how this knowledge will inform the development of a process to track the ongoing contribution and consider how this might inform both curriculum development and research activities within the institution.</a:t>
            </a:r>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a:t>
            </a:fld>
            <a:endParaRPr lang="en-US" altLang="en-US"/>
          </a:p>
        </p:txBody>
      </p:sp>
    </p:spTree>
    <p:extLst>
      <p:ext uri="{BB962C8B-B14F-4D97-AF65-F5344CB8AC3E}">
        <p14:creationId xmlns:p14="http://schemas.microsoft.com/office/powerpoint/2010/main" val="71524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a:t>
            </a:fld>
            <a:endParaRPr lang="en-US" altLang="en-US"/>
          </a:p>
        </p:txBody>
      </p:sp>
    </p:spTree>
    <p:extLst>
      <p:ext uri="{BB962C8B-B14F-4D97-AF65-F5344CB8AC3E}">
        <p14:creationId xmlns:p14="http://schemas.microsoft.com/office/powerpoint/2010/main" val="344804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UWE, Bristol welcomes the clarity and universality of the SDGs and </a:t>
            </a:r>
            <a:r>
              <a:rPr lang="en-GB" sz="1200" b="1" kern="1200" dirty="0" smtClean="0">
                <a:solidFill>
                  <a:schemeClr val="tx1"/>
                </a:solidFill>
                <a:effectLst/>
                <a:latin typeface="Arial" charset="0"/>
                <a:ea typeface="ＭＳ Ｐゴシック" charset="0"/>
                <a:cs typeface="ＭＳ Ｐゴシック" charset="0"/>
              </a:rPr>
              <a:t>recognises the urgency attached to their implementation</a:t>
            </a:r>
            <a:r>
              <a:rPr lang="en-GB" sz="1200" kern="1200" dirty="0" smtClean="0">
                <a:solidFill>
                  <a:schemeClr val="tx1"/>
                </a:solidFill>
                <a:effectLst/>
                <a:latin typeface="Arial" charset="0"/>
                <a:ea typeface="ＭＳ Ｐゴシック" charset="0"/>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Education is key to many of the goals and their subordinate targets.  In reflecting on how it contributes to the achievement of the SDGs the university has examined its portfolio of programmes of study, its public and community engagements and its research activities. In so doing it has created a baseline assessment of the contribution of its arts, creative industries, education, health, science, business, law, environment and technology disciplines to meeting the SDGs.  </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a:t>
            </a:fld>
            <a:endParaRPr lang="en-US" altLang="en-US"/>
          </a:p>
        </p:txBody>
      </p:sp>
    </p:spTree>
    <p:extLst>
      <p:ext uri="{BB962C8B-B14F-4D97-AF65-F5344CB8AC3E}">
        <p14:creationId xmlns:p14="http://schemas.microsoft.com/office/powerpoint/2010/main" val="217639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smtClean="0"/>
              <a:t>Core purpose of each Faculty</a:t>
            </a:r>
          </a:p>
          <a:p>
            <a:pPr>
              <a:lnSpc>
                <a:spcPct val="150000"/>
              </a:lnSpc>
            </a:pPr>
            <a:endParaRPr lang="en-GB" sz="1200" dirty="0" smtClean="0"/>
          </a:p>
          <a:p>
            <a:pPr>
              <a:lnSpc>
                <a:spcPct val="150000"/>
              </a:lnSpc>
            </a:pPr>
            <a:r>
              <a:rPr lang="en-GB" sz="1200" dirty="0" smtClean="0"/>
              <a:t>Alignment between SDGs and our </a:t>
            </a:r>
            <a:r>
              <a:rPr lang="en-GB" sz="1200" dirty="0" err="1" smtClean="0"/>
              <a:t>Sustainablity</a:t>
            </a:r>
            <a:r>
              <a:rPr lang="en-GB" sz="1200" dirty="0" smtClean="0"/>
              <a:t> Plan themes</a:t>
            </a:r>
          </a:p>
          <a:p>
            <a:pPr>
              <a:lnSpc>
                <a:spcPct val="150000"/>
              </a:lnSpc>
            </a:pPr>
            <a:r>
              <a:rPr lang="en-GB" sz="1200" smtClean="0"/>
              <a:t>Curriculum mapping against the SDGs</a:t>
            </a:r>
          </a:p>
          <a:p>
            <a:endParaRPr lang="en-GB"/>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4</a:t>
            </a:fld>
            <a:endParaRPr lang="en-US" altLang="en-US"/>
          </a:p>
        </p:txBody>
      </p:sp>
    </p:spTree>
    <p:extLst>
      <p:ext uri="{BB962C8B-B14F-4D97-AF65-F5344CB8AC3E}">
        <p14:creationId xmlns:p14="http://schemas.microsoft.com/office/powerpoint/2010/main" val="206523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0"/>
                <a:cs typeface="ＭＳ Ｐゴシック" charset="0"/>
              </a:rPr>
              <a:t>Where and how do the constituent modules offer students the opportunity to learn about issues aligned to sustainable development (see UN Sustainable Development Goals and their associated targets: </a:t>
            </a:r>
            <a:r>
              <a:rPr lang="en-GB" sz="1200" kern="1200" dirty="0" smtClean="0">
                <a:solidFill>
                  <a:schemeClr val="tx1"/>
                </a:solidFill>
                <a:effectLst/>
                <a:latin typeface="Arial" charset="0"/>
                <a:ea typeface="ＭＳ Ｐゴシック" charset="0"/>
                <a:cs typeface="ＭＳ Ｐゴシック" charset="0"/>
                <a:hlinkClick r:id="rId3"/>
              </a:rPr>
              <a:t>https://sustainabledevelopment.un.org/?menu=1300</a:t>
            </a:r>
            <a:r>
              <a:rPr lang="en-GB" sz="1200" kern="1200" dirty="0" smtClean="0">
                <a:solidFill>
                  <a:schemeClr val="tx1"/>
                </a:solidFill>
                <a:effectLst/>
                <a:latin typeface="Arial" charset="0"/>
                <a:ea typeface="ＭＳ Ｐゴシック" charset="0"/>
                <a:cs typeface="ＭＳ Ｐゴシック" charset="0"/>
              </a:rPr>
              <a:t> )?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             Is consideration given to the ways in which these issues are relevant to the discipline and its associated professions?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             What opportunities are there for graduates of the programme to contribute towards sustainable development?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             How might professional practice be influence/affected by measures introduced to mitigate against issues such as inequality and climate change?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             How are students prepared for becoming future-facing and globally responsible during the course of the programme?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             Further, how are approaches to teaching and learning which align to ESD incorporated into the programme (again, see QAA-HEA ESD Guidance: </a:t>
            </a:r>
            <a:r>
              <a:rPr lang="en-GB" sz="1200" kern="1200" dirty="0" smtClean="0">
                <a:solidFill>
                  <a:schemeClr val="tx1"/>
                </a:solidFill>
                <a:effectLst/>
                <a:latin typeface="Arial" charset="0"/>
                <a:ea typeface="ＭＳ Ｐゴシック" charset="0"/>
                <a:cs typeface="ＭＳ Ｐゴシック" charset="0"/>
                <a:hlinkClick r:id="rId4"/>
              </a:rPr>
              <a:t>http://www.qaa.ac.uk/en/Publications/Documents/ESD-guidance-consultation.pdf</a:t>
            </a:r>
            <a:r>
              <a:rPr lang="en-GB" sz="1200" kern="1200" dirty="0" smtClean="0">
                <a:solidFill>
                  <a:schemeClr val="tx1"/>
                </a:solidFill>
                <a:effectLst/>
                <a:latin typeface="Arial" charset="0"/>
                <a:ea typeface="ＭＳ Ｐゴシック" charset="0"/>
                <a:cs typeface="ＭＳ Ｐゴシック" charset="0"/>
              </a:rPr>
              <a:t>)?</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You are likely to already have relevant ideas contained within the programme spec. In which case, these can be highlighted as being relevant to/aligned with the principles of ESD. With regard to further points, the answer to some may be that the programme does not offer such opportunities. The key thing is that some reflection has been undertaken to build in discipline-relevant ESD to enable students to contribute positively to the world, to be globally aware and responsible and future-facing (as per graduate attributes/Strategy 2020).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 </a:t>
            </a:r>
            <a:endParaRPr lang="en-GB" dirty="0" smtClean="0">
              <a:effectLst/>
            </a:endParaRPr>
          </a:p>
          <a:p>
            <a:r>
              <a:rPr lang="en-GB" sz="1200" kern="1200" dirty="0" smtClean="0">
                <a:solidFill>
                  <a:schemeClr val="tx1"/>
                </a:solidFill>
                <a:effectLst/>
                <a:latin typeface="Arial" charset="0"/>
                <a:ea typeface="ＭＳ Ｐゴシック" charset="0"/>
                <a:cs typeface="ＭＳ Ｐゴシック" charset="0"/>
              </a:rPr>
              <a:t>Where gaps in what is/can be offered within the programme have been identified, opportunities for students outside the programme may be highlighted (both within UWE, including via open seminars/presentations/events, via the SU and via other learning resources).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12</a:t>
            </a:fld>
            <a:endParaRPr lang="en-US" altLang="en-US"/>
          </a:p>
        </p:txBody>
      </p:sp>
    </p:spTree>
    <p:extLst>
      <p:ext uri="{BB962C8B-B14F-4D97-AF65-F5344CB8AC3E}">
        <p14:creationId xmlns:p14="http://schemas.microsoft.com/office/powerpoint/2010/main" val="133266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18</a:t>
            </a:fld>
            <a:endParaRPr lang="en-US" altLang="en-US"/>
          </a:p>
        </p:txBody>
      </p:sp>
    </p:spTree>
    <p:extLst>
      <p:ext uri="{BB962C8B-B14F-4D97-AF65-F5344CB8AC3E}">
        <p14:creationId xmlns:p14="http://schemas.microsoft.com/office/powerpoint/2010/main" val="334737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SDGs Roadshow</a:t>
            </a:r>
          </a:p>
          <a:p>
            <a:pPr algn="l"/>
            <a:r>
              <a:rPr lang="en-GB" dirty="0" smtClean="0"/>
              <a:t>Curriculum</a:t>
            </a:r>
            <a:r>
              <a:rPr lang="en-GB" baseline="0" dirty="0" smtClean="0"/>
              <a:t> documentation</a:t>
            </a:r>
          </a:p>
          <a:p>
            <a:pPr algn="l"/>
            <a:r>
              <a:rPr lang="en-GB" baseline="0" dirty="0" smtClean="0"/>
              <a:t>Graduate attributes</a:t>
            </a:r>
          </a:p>
          <a:p>
            <a:pPr algn="l"/>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19</a:t>
            </a:fld>
            <a:endParaRPr lang="en-US" altLang="en-US"/>
          </a:p>
        </p:txBody>
      </p:sp>
    </p:spTree>
    <p:extLst>
      <p:ext uri="{BB962C8B-B14F-4D97-AF65-F5344CB8AC3E}">
        <p14:creationId xmlns:p14="http://schemas.microsoft.com/office/powerpoint/2010/main" val="3227993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pic>
        <p:nvPicPr>
          <p:cNvPr id="1027" name="Picture 3"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41008" y="4809744"/>
            <a:ext cx="2602992" cy="204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smtClean="0"/>
              <a:t>Drag picture to placeholder or click icon to add</a:t>
            </a:r>
            <a:endParaRPr lang="en-US" noProof="0" dirty="0"/>
          </a:p>
        </p:txBody>
      </p:sp>
      <p:pic>
        <p:nvPicPr>
          <p:cNvPr id="4" name="Picture 2"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5" name="Picture 2"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3074" name="Picture 2"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583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6" name="Picture 2"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9" name="Picture 2"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pic>
        <p:nvPicPr>
          <p:cNvPr id="6" name="Picture 2"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pic>
        <p:nvPicPr>
          <p:cNvPr id="6" name="Picture 2" descr="F:\NUS\Responsible_Futures\NUS-accredited-RF-colou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782794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9402559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stainabledevelopment.un.org/?menu=13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267744" y="476672"/>
            <a:ext cx="6696744" cy="4104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4000" b="1" dirty="0"/>
              <a:t>Monitoring progress towards implementing sustainability and representing the UN Sustainable Development Goals (SDGs) in the curriculum at UWE Bristol</a:t>
            </a:r>
            <a:endParaRPr lang="en-GB" sz="4000" i="1" dirty="0"/>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xfrm>
            <a:off x="640800" y="1787168"/>
            <a:ext cx="1219139" cy="3009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1600" dirty="0" smtClean="0">
                <a:ea typeface="ＭＳ Ｐゴシック" charset="-128"/>
              </a:rPr>
              <a:t>Georgina Gough </a:t>
            </a:r>
            <a:r>
              <a:rPr lang="en-US" altLang="en-US" dirty="0" smtClean="0">
                <a:ea typeface="ＭＳ Ｐゴシック" charset="-128"/>
              </a:rPr>
              <a:t>(Senior Lecturer in Education for Sustainable Development) </a:t>
            </a:r>
          </a:p>
          <a:p>
            <a:pPr>
              <a:spcBef>
                <a:spcPct val="0"/>
              </a:spcBef>
            </a:pPr>
            <a:endParaRPr lang="en-US" altLang="en-US" dirty="0">
              <a:ea typeface="ＭＳ Ｐゴシック" charset="-128"/>
            </a:endParaRPr>
          </a:p>
          <a:p>
            <a:pPr>
              <a:spcBef>
                <a:spcPct val="0"/>
              </a:spcBef>
            </a:pPr>
            <a:r>
              <a:rPr lang="en-US" altLang="en-US" b="0" dirty="0" smtClean="0">
                <a:ea typeface="ＭＳ Ｐゴシック" charset="-128"/>
              </a:rPr>
              <a:t>and </a:t>
            </a:r>
          </a:p>
          <a:p>
            <a:pPr>
              <a:spcBef>
                <a:spcPct val="0"/>
              </a:spcBef>
            </a:pPr>
            <a:endParaRPr lang="en-US" altLang="en-US" dirty="0">
              <a:ea typeface="ＭＳ Ｐゴシック" charset="-128"/>
            </a:endParaRPr>
          </a:p>
          <a:p>
            <a:pPr>
              <a:spcBef>
                <a:spcPct val="0"/>
              </a:spcBef>
            </a:pPr>
            <a:r>
              <a:rPr lang="en-US" altLang="en-US" sz="1600" dirty="0" smtClean="0">
                <a:ea typeface="ＭＳ Ｐゴシック" charset="-128"/>
              </a:rPr>
              <a:t>Jim </a:t>
            </a:r>
            <a:r>
              <a:rPr lang="en-US" altLang="en-US" sz="1600" dirty="0" err="1" smtClean="0">
                <a:ea typeface="ＭＳ Ｐゴシック" charset="-128"/>
              </a:rPr>
              <a:t>Longhurst</a:t>
            </a:r>
            <a:r>
              <a:rPr lang="en-US" altLang="en-US" sz="1600" dirty="0" smtClean="0">
                <a:ea typeface="ＭＳ Ｐゴシック" charset="-128"/>
              </a:rPr>
              <a:t> </a:t>
            </a:r>
            <a:r>
              <a:rPr lang="en-US" altLang="en-US" dirty="0" smtClean="0">
                <a:ea typeface="ＭＳ Ｐゴシック" charset="-128"/>
              </a:rPr>
              <a:t>(Assistant Vice Chancellor – Environment and Sustainability)</a:t>
            </a:r>
            <a:endParaRPr lang="en-US" altLang="en-US" dirty="0">
              <a:ea typeface="ＭＳ Ｐゴシック" charset="-128"/>
            </a:endParaRPr>
          </a:p>
        </p:txBody>
      </p:sp>
      <p:sp>
        <p:nvSpPr>
          <p:cNvPr id="13316" name="Text Placeholder 4"/>
          <p:cNvSpPr>
            <a:spLocks noGrp="1"/>
          </p:cNvSpPr>
          <p:nvPr>
            <p:ph type="body" sz="quarter" idx="17"/>
          </p:nvPr>
        </p:nvSpPr>
        <p:spPr bwMode="auto">
          <a:xfrm>
            <a:off x="640800" y="2949699"/>
            <a:ext cx="1219139"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altLang="en-US" dirty="0" smtClean="0">
              <a:ea typeface="ＭＳ Ｐゴシック" charset="-128"/>
            </a:endParaRPr>
          </a:p>
          <a:p>
            <a:pPr>
              <a:spcBef>
                <a:spcPct val="0"/>
              </a:spcBef>
            </a:pP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r>
              <a:rPr lang="en-US" b="1" dirty="0" smtClean="0"/>
              <a:t>7 March 2017</a:t>
            </a:r>
            <a:endParaRPr lang="en-US" b="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3568" y="197940"/>
            <a:ext cx="6515621" cy="1366120"/>
          </a:xfrm>
        </p:spPr>
        <p:txBody>
          <a:bodyPr/>
          <a:lstStyle/>
          <a:p>
            <a:r>
              <a:rPr lang="en-US" dirty="0"/>
              <a:t>SDGs mapping: </a:t>
            </a:r>
            <a:endParaRPr lang="en-US" dirty="0" smtClean="0"/>
          </a:p>
          <a:p>
            <a:r>
              <a:rPr lang="en-US" dirty="0" smtClean="0"/>
              <a:t>Outcomes </a:t>
            </a:r>
            <a:r>
              <a:rPr lang="en-US" dirty="0"/>
              <a:t>and </a:t>
            </a:r>
            <a:r>
              <a:rPr lang="en-US" dirty="0" smtClean="0"/>
              <a:t>outputs</a:t>
            </a:r>
            <a:endParaRPr lang="en-US" dirty="0"/>
          </a:p>
        </p:txBody>
      </p:sp>
      <p:pic>
        <p:nvPicPr>
          <p:cNvPr id="4" name="Picture 4" descr="https://upload.wikimedia.org/wikipedia/en/f/fc/Chart_of_UN_Sustainable_Development_Goal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1438978"/>
            <a:ext cx="9280525" cy="4726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499034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332656"/>
            <a:ext cx="6515621" cy="651068"/>
          </a:xfrm>
        </p:spPr>
        <p:txBody>
          <a:bodyPr/>
          <a:lstStyle/>
          <a:p>
            <a:r>
              <a:rPr lang="en-US" dirty="0"/>
              <a:t>SDGs mapping: </a:t>
            </a:r>
            <a:r>
              <a:rPr lang="en-US" dirty="0" smtClean="0"/>
              <a:t>Process</a:t>
            </a:r>
            <a:endParaRPr lang="en-US" dirty="0"/>
          </a:p>
        </p:txBody>
      </p:sp>
      <p:sp>
        <p:nvSpPr>
          <p:cNvPr id="3" name="Text Placeholder 2"/>
          <p:cNvSpPr>
            <a:spLocks noGrp="1"/>
          </p:cNvSpPr>
          <p:nvPr>
            <p:ph type="body" sz="quarter" idx="11"/>
          </p:nvPr>
        </p:nvSpPr>
        <p:spPr>
          <a:xfrm>
            <a:off x="827584" y="1052736"/>
            <a:ext cx="6587628" cy="4464074"/>
          </a:xfrm>
        </p:spPr>
        <p:txBody>
          <a:bodyPr/>
          <a:lstStyle/>
          <a:p>
            <a:pPr>
              <a:lnSpc>
                <a:spcPct val="150000"/>
              </a:lnSpc>
            </a:pPr>
            <a:r>
              <a:rPr lang="en-GB" sz="3600" b="1" dirty="0" smtClean="0">
                <a:solidFill>
                  <a:srgbClr val="FF0000"/>
                </a:solidFill>
              </a:rPr>
              <a:t>No quick wins!</a:t>
            </a:r>
            <a:endParaRPr lang="en-GB" sz="3200" b="1" dirty="0" smtClean="0">
              <a:solidFill>
                <a:srgbClr val="FF0000"/>
              </a:solidFill>
            </a:endParaRPr>
          </a:p>
          <a:p>
            <a:pPr>
              <a:lnSpc>
                <a:spcPct val="150000"/>
              </a:lnSpc>
            </a:pPr>
            <a:r>
              <a:rPr lang="en-GB" sz="3200" dirty="0" smtClean="0"/>
              <a:t>Creation of template</a:t>
            </a:r>
          </a:p>
          <a:p>
            <a:pPr>
              <a:lnSpc>
                <a:spcPct val="150000"/>
              </a:lnSpc>
            </a:pPr>
            <a:r>
              <a:rPr lang="en-GB" sz="3200" dirty="0" smtClean="0"/>
              <a:t>Develop examples</a:t>
            </a:r>
          </a:p>
          <a:p>
            <a:pPr>
              <a:lnSpc>
                <a:spcPct val="150000"/>
              </a:lnSpc>
            </a:pPr>
            <a:r>
              <a:rPr lang="en-GB" sz="3200" dirty="0" smtClean="0"/>
              <a:t>Allow for local adaptation</a:t>
            </a:r>
            <a:endParaRPr lang="en-GB" sz="3200" dirty="0"/>
          </a:p>
          <a:p>
            <a:pPr>
              <a:lnSpc>
                <a:spcPct val="150000"/>
              </a:lnSpc>
            </a:pPr>
            <a:r>
              <a:rPr lang="en-GB" sz="3200" dirty="0" smtClean="0"/>
              <a:t>Engagement of staff</a:t>
            </a:r>
          </a:p>
          <a:p>
            <a:pPr>
              <a:lnSpc>
                <a:spcPct val="150000"/>
              </a:lnSpc>
            </a:pPr>
            <a:r>
              <a:rPr lang="en-GB" sz="3200" dirty="0" smtClean="0"/>
              <a:t>Personal approach</a:t>
            </a:r>
            <a:endParaRPr lang="en-GB" sz="3200" dirty="0"/>
          </a:p>
        </p:txBody>
      </p:sp>
    </p:spTree>
    <p:extLst>
      <p:ext uri="{BB962C8B-B14F-4D97-AF65-F5344CB8AC3E}">
        <p14:creationId xmlns:p14="http://schemas.microsoft.com/office/powerpoint/2010/main" val="48173767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59" y="404664"/>
            <a:ext cx="8064897" cy="651068"/>
          </a:xfrm>
        </p:spPr>
        <p:txBody>
          <a:bodyPr/>
          <a:lstStyle/>
          <a:p>
            <a:r>
              <a:rPr lang="en-GB" dirty="0" smtClean="0"/>
              <a:t>SDGs mapping: Prompt questions</a:t>
            </a:r>
            <a:endParaRPr lang="en-GB" dirty="0"/>
          </a:p>
        </p:txBody>
      </p:sp>
      <p:sp>
        <p:nvSpPr>
          <p:cNvPr id="3" name="Text Placeholder 2"/>
          <p:cNvSpPr>
            <a:spLocks noGrp="1"/>
          </p:cNvSpPr>
          <p:nvPr>
            <p:ph type="body" sz="quarter" idx="11"/>
          </p:nvPr>
        </p:nvSpPr>
        <p:spPr>
          <a:xfrm>
            <a:off x="467544" y="1052736"/>
            <a:ext cx="8280920" cy="5112568"/>
          </a:xfrm>
        </p:spPr>
        <p:txBody>
          <a:bodyPr/>
          <a:lstStyle/>
          <a:p>
            <a:pPr>
              <a:spcBef>
                <a:spcPts val="1200"/>
              </a:spcBef>
            </a:pPr>
            <a:r>
              <a:rPr lang="en-GB" sz="2800" dirty="0" smtClean="0"/>
              <a:t>Where/how </a:t>
            </a:r>
            <a:r>
              <a:rPr lang="en-GB" sz="2800" dirty="0"/>
              <a:t>do </a:t>
            </a:r>
            <a:r>
              <a:rPr lang="en-GB" sz="2800" dirty="0" smtClean="0"/>
              <a:t>constituent </a:t>
            </a:r>
            <a:r>
              <a:rPr lang="en-GB" sz="2800" dirty="0"/>
              <a:t>modules offer students the opportunity to learn about issues aligned to sustainable development </a:t>
            </a:r>
            <a:r>
              <a:rPr lang="en-GB" sz="2800" dirty="0" smtClean="0"/>
              <a:t>(SDGs </a:t>
            </a:r>
            <a:r>
              <a:rPr lang="en-GB" sz="2800" dirty="0"/>
              <a:t>and their associated </a:t>
            </a:r>
            <a:r>
              <a:rPr lang="en-GB" sz="2800" dirty="0" smtClean="0"/>
              <a:t>targets)? </a:t>
            </a:r>
          </a:p>
          <a:p>
            <a:pPr>
              <a:spcBef>
                <a:spcPts val="1200"/>
              </a:spcBef>
            </a:pPr>
            <a:r>
              <a:rPr lang="en-GB" sz="2800" dirty="0" smtClean="0"/>
              <a:t>Is </a:t>
            </a:r>
            <a:r>
              <a:rPr lang="en-GB" sz="2800" dirty="0"/>
              <a:t>consideration given to the ways in which these issues are relevant to the discipline and its associated professions? </a:t>
            </a:r>
          </a:p>
          <a:p>
            <a:pPr>
              <a:spcBef>
                <a:spcPts val="1200"/>
              </a:spcBef>
            </a:pPr>
            <a:r>
              <a:rPr lang="en-GB" sz="2800" dirty="0" smtClean="0"/>
              <a:t>How </a:t>
            </a:r>
            <a:r>
              <a:rPr lang="en-GB" sz="2800" dirty="0"/>
              <a:t>might professional practice be </a:t>
            </a:r>
            <a:r>
              <a:rPr lang="en-GB" sz="2800" dirty="0" smtClean="0"/>
              <a:t>influenced/ affected </a:t>
            </a:r>
            <a:r>
              <a:rPr lang="en-GB" sz="2800" dirty="0"/>
              <a:t>by measures introduced to mitigate against issues such as inequality and climate change? </a:t>
            </a:r>
          </a:p>
        </p:txBody>
      </p:sp>
    </p:spTree>
    <p:extLst>
      <p:ext uri="{BB962C8B-B14F-4D97-AF65-F5344CB8AC3E}">
        <p14:creationId xmlns:p14="http://schemas.microsoft.com/office/powerpoint/2010/main" val="163850831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5576" y="476672"/>
            <a:ext cx="7920881" cy="651068"/>
          </a:xfrm>
        </p:spPr>
        <p:txBody>
          <a:bodyPr/>
          <a:lstStyle/>
          <a:p>
            <a:r>
              <a:rPr lang="en-GB" dirty="0"/>
              <a:t>SDGs mapping: Prompt questions</a:t>
            </a:r>
          </a:p>
          <a:p>
            <a:endParaRPr lang="en-GB" dirty="0"/>
          </a:p>
        </p:txBody>
      </p:sp>
      <p:sp>
        <p:nvSpPr>
          <p:cNvPr id="3" name="Text Placeholder 2"/>
          <p:cNvSpPr>
            <a:spLocks noGrp="1"/>
          </p:cNvSpPr>
          <p:nvPr>
            <p:ph type="body" sz="quarter" idx="11"/>
          </p:nvPr>
        </p:nvSpPr>
        <p:spPr>
          <a:xfrm>
            <a:off x="755576" y="1340768"/>
            <a:ext cx="7704856" cy="4680520"/>
          </a:xfrm>
        </p:spPr>
        <p:txBody>
          <a:bodyPr/>
          <a:lstStyle/>
          <a:p>
            <a:pPr>
              <a:spcBef>
                <a:spcPts val="1800"/>
              </a:spcBef>
            </a:pPr>
            <a:r>
              <a:rPr lang="en-GB" sz="2800" dirty="0"/>
              <a:t>How are students prepared for becoming future-facing and globally responsible during the course of the programme? </a:t>
            </a:r>
          </a:p>
          <a:p>
            <a:pPr>
              <a:spcBef>
                <a:spcPts val="1800"/>
              </a:spcBef>
            </a:pPr>
            <a:r>
              <a:rPr lang="en-GB" sz="2800" dirty="0" smtClean="0"/>
              <a:t>How </a:t>
            </a:r>
            <a:r>
              <a:rPr lang="en-GB" sz="2800" dirty="0"/>
              <a:t>are approaches to teaching and learning which align to ESD incorporated into the programme (QAA-HEA ESD Guidance)?</a:t>
            </a:r>
          </a:p>
          <a:p>
            <a:pPr>
              <a:spcBef>
                <a:spcPts val="1800"/>
              </a:spcBef>
            </a:pPr>
            <a:r>
              <a:rPr lang="en-GB" sz="3200" b="1" dirty="0"/>
              <a:t>Formal </a:t>
            </a:r>
            <a:r>
              <a:rPr lang="en-GB" sz="3200" b="1" dirty="0" smtClean="0"/>
              <a:t>and </a:t>
            </a:r>
            <a:r>
              <a:rPr lang="en-GB" sz="3200" b="1" dirty="0"/>
              <a:t>informal curriculum: The whole student </a:t>
            </a:r>
            <a:r>
              <a:rPr lang="en-GB" sz="3200" b="1" dirty="0" smtClean="0"/>
              <a:t>experience</a:t>
            </a:r>
            <a:endParaRPr lang="en-GB" sz="3200" b="1" dirty="0"/>
          </a:p>
        </p:txBody>
      </p:sp>
    </p:spTree>
    <p:extLst>
      <p:ext uri="{BB962C8B-B14F-4D97-AF65-F5344CB8AC3E}">
        <p14:creationId xmlns:p14="http://schemas.microsoft.com/office/powerpoint/2010/main" val="394810483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ext Placeholder 2"/>
          <p:cNvSpPr>
            <a:spLocks noGrp="1"/>
          </p:cNvSpPr>
          <p:nvPr>
            <p:ph type="body" sz="quarter" idx="1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404664"/>
            <a:ext cx="799147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47123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188640"/>
            <a:ext cx="9001839" cy="651068"/>
          </a:xfrm>
        </p:spPr>
        <p:txBody>
          <a:bodyPr/>
          <a:lstStyle/>
          <a:p>
            <a:r>
              <a:rPr lang="en-GB" sz="3900" dirty="0" smtClean="0"/>
              <a:t>SDGs and UWE programmes/disciplines</a:t>
            </a:r>
            <a:endParaRPr lang="en-GB" sz="3900" dirty="0"/>
          </a:p>
        </p:txBody>
      </p:sp>
      <p:sp>
        <p:nvSpPr>
          <p:cNvPr id="3" name="Text Placeholder 2"/>
          <p:cNvSpPr>
            <a:spLocks noGrp="1"/>
          </p:cNvSpPr>
          <p:nvPr>
            <p:ph type="body" sz="quarter" idx="11"/>
          </p:nvPr>
        </p:nvSpPr>
        <p:spPr/>
        <p:txBody>
          <a:bodyPr/>
          <a:lstStyle/>
          <a:p>
            <a:endParaRPr lang="en-GB" dirty="0"/>
          </a:p>
        </p:txBody>
      </p:sp>
      <p:pic>
        <p:nvPicPr>
          <p:cNvPr id="7" name="Picture 6"/>
          <p:cNvPicPr>
            <a:picLocks noChangeAspect="1"/>
          </p:cNvPicPr>
          <p:nvPr/>
        </p:nvPicPr>
        <p:blipFill>
          <a:blip r:embed="rId2"/>
          <a:stretch>
            <a:fillRect/>
          </a:stretch>
        </p:blipFill>
        <p:spPr>
          <a:xfrm>
            <a:off x="179512" y="736823"/>
            <a:ext cx="8605942" cy="6121177"/>
          </a:xfrm>
          <a:prstGeom prst="rect">
            <a:avLst/>
          </a:prstGeom>
        </p:spPr>
      </p:pic>
    </p:spTree>
    <p:extLst>
      <p:ext uri="{BB962C8B-B14F-4D97-AF65-F5344CB8AC3E}">
        <p14:creationId xmlns:p14="http://schemas.microsoft.com/office/powerpoint/2010/main" val="389047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ext Placeholder 2"/>
          <p:cNvSpPr>
            <a:spLocks noGrp="1"/>
          </p:cNvSpPr>
          <p:nvPr>
            <p:ph type="body" sz="quarter" idx="11"/>
          </p:nvPr>
        </p:nvSpPr>
        <p:spPr/>
        <p:txBody>
          <a:bodyPr/>
          <a:lstStyle/>
          <a:p>
            <a:endParaRPr lang="en-GB"/>
          </a:p>
        </p:txBody>
      </p:sp>
      <p:pic>
        <p:nvPicPr>
          <p:cNvPr id="5" name="Picture 4"/>
          <p:cNvPicPr>
            <a:picLocks noChangeAspect="1"/>
          </p:cNvPicPr>
          <p:nvPr/>
        </p:nvPicPr>
        <p:blipFill>
          <a:blip r:embed="rId2"/>
          <a:stretch>
            <a:fillRect/>
          </a:stretch>
        </p:blipFill>
        <p:spPr>
          <a:xfrm>
            <a:off x="2078" y="141496"/>
            <a:ext cx="9198355" cy="6527864"/>
          </a:xfrm>
          <a:prstGeom prst="rect">
            <a:avLst/>
          </a:prstGeom>
        </p:spPr>
      </p:pic>
    </p:spTree>
    <p:extLst>
      <p:ext uri="{BB962C8B-B14F-4D97-AF65-F5344CB8AC3E}">
        <p14:creationId xmlns:p14="http://schemas.microsoft.com/office/powerpoint/2010/main" val="371954300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SDGs mapping: Outcomes </a:t>
            </a:r>
            <a:endParaRPr lang="en-GB" dirty="0"/>
          </a:p>
        </p:txBody>
      </p:sp>
      <p:sp>
        <p:nvSpPr>
          <p:cNvPr id="3" name="Text Placeholder 2"/>
          <p:cNvSpPr>
            <a:spLocks noGrp="1"/>
          </p:cNvSpPr>
          <p:nvPr>
            <p:ph type="body" sz="quarter" idx="11"/>
          </p:nvPr>
        </p:nvSpPr>
        <p:spPr>
          <a:xfrm>
            <a:off x="827584" y="1557214"/>
            <a:ext cx="7848872" cy="4464074"/>
          </a:xfrm>
        </p:spPr>
        <p:txBody>
          <a:bodyPr/>
          <a:lstStyle/>
          <a:p>
            <a:pPr>
              <a:lnSpc>
                <a:spcPct val="150000"/>
              </a:lnSpc>
            </a:pPr>
            <a:r>
              <a:rPr lang="en-GB" sz="3200" dirty="0" smtClean="0"/>
              <a:t>Exciting times!</a:t>
            </a:r>
          </a:p>
          <a:p>
            <a:pPr>
              <a:lnSpc>
                <a:spcPct val="150000"/>
              </a:lnSpc>
            </a:pPr>
            <a:r>
              <a:rPr lang="en-GB" sz="3200" dirty="0" smtClean="0"/>
              <a:t>Enthusiastic staff</a:t>
            </a:r>
          </a:p>
          <a:p>
            <a:pPr>
              <a:lnSpc>
                <a:spcPct val="150000"/>
              </a:lnSpc>
            </a:pPr>
            <a:r>
              <a:rPr lang="en-GB" sz="3200" dirty="0" smtClean="0"/>
              <a:t>Curriculum development</a:t>
            </a:r>
          </a:p>
          <a:p>
            <a:pPr>
              <a:lnSpc>
                <a:spcPct val="150000"/>
              </a:lnSpc>
            </a:pPr>
            <a:r>
              <a:rPr lang="en-GB" sz="3200" dirty="0" smtClean="0"/>
              <a:t>Distributed responsibility</a:t>
            </a:r>
          </a:p>
          <a:p>
            <a:pPr>
              <a:lnSpc>
                <a:spcPct val="150000"/>
              </a:lnSpc>
            </a:pPr>
            <a:r>
              <a:rPr lang="en-GB" sz="3200" dirty="0" smtClean="0"/>
              <a:t>New ambitions related to outcomes</a:t>
            </a:r>
          </a:p>
          <a:p>
            <a:pPr>
              <a:lnSpc>
                <a:spcPct val="150000"/>
              </a:lnSpc>
            </a:pPr>
            <a:endParaRPr lang="en-GB" sz="3200" dirty="0"/>
          </a:p>
        </p:txBody>
      </p:sp>
    </p:spTree>
    <p:extLst>
      <p:ext uri="{BB962C8B-B14F-4D97-AF65-F5344CB8AC3E}">
        <p14:creationId xmlns:p14="http://schemas.microsoft.com/office/powerpoint/2010/main" val="318703192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400" dirty="0" smtClean="0"/>
              <a:t>New ambitions</a:t>
            </a:r>
            <a:endParaRPr lang="en-GB" sz="4400" dirty="0"/>
          </a:p>
        </p:txBody>
      </p:sp>
      <p:sp>
        <p:nvSpPr>
          <p:cNvPr id="3" name="Text Placeholder 2"/>
          <p:cNvSpPr>
            <a:spLocks noGrp="1"/>
          </p:cNvSpPr>
          <p:nvPr>
            <p:ph type="body" sz="quarter" idx="11"/>
          </p:nvPr>
        </p:nvSpPr>
        <p:spPr>
          <a:xfrm>
            <a:off x="755576" y="1268760"/>
            <a:ext cx="8136904" cy="4464074"/>
          </a:xfrm>
        </p:spPr>
        <p:txBody>
          <a:bodyPr/>
          <a:lstStyle/>
          <a:p>
            <a:pPr>
              <a:lnSpc>
                <a:spcPct val="150000"/>
              </a:lnSpc>
            </a:pPr>
            <a:r>
              <a:rPr lang="en-GB" sz="3100" dirty="0" smtClean="0"/>
              <a:t>Skills and experiences</a:t>
            </a:r>
          </a:p>
          <a:p>
            <a:pPr>
              <a:lnSpc>
                <a:spcPct val="150000"/>
              </a:lnSpc>
            </a:pPr>
            <a:r>
              <a:rPr lang="en-GB" sz="3100" dirty="0" smtClean="0"/>
              <a:t>Practice-based learning</a:t>
            </a:r>
          </a:p>
          <a:p>
            <a:pPr>
              <a:lnSpc>
                <a:spcPct val="150000"/>
              </a:lnSpc>
            </a:pPr>
            <a:r>
              <a:rPr lang="en-GB" sz="3100" dirty="0" smtClean="0"/>
              <a:t>Graduate attributes</a:t>
            </a:r>
          </a:p>
          <a:p>
            <a:pPr>
              <a:lnSpc>
                <a:spcPct val="150000"/>
              </a:lnSpc>
            </a:pPr>
            <a:r>
              <a:rPr lang="en-GB" sz="3100" dirty="0" smtClean="0"/>
              <a:t>Explicit in documentation</a:t>
            </a:r>
          </a:p>
          <a:p>
            <a:pPr>
              <a:lnSpc>
                <a:spcPct val="150000"/>
              </a:lnSpc>
            </a:pPr>
            <a:r>
              <a:rPr lang="en-GB" sz="3100" dirty="0" smtClean="0"/>
              <a:t>Student knowledge and attitudes</a:t>
            </a:r>
          </a:p>
          <a:p>
            <a:pPr>
              <a:lnSpc>
                <a:spcPct val="150000"/>
              </a:lnSpc>
            </a:pPr>
            <a:r>
              <a:rPr lang="en-GB" sz="3100" dirty="0" smtClean="0"/>
              <a:t>Alignment across institution</a:t>
            </a:r>
            <a:endParaRPr lang="en-GB" sz="3100" dirty="0"/>
          </a:p>
        </p:txBody>
      </p:sp>
    </p:spTree>
    <p:extLst>
      <p:ext uri="{BB962C8B-B14F-4D97-AF65-F5344CB8AC3E}">
        <p14:creationId xmlns:p14="http://schemas.microsoft.com/office/powerpoint/2010/main" val="227312645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714" r="14714"/>
          <a:stretch>
            <a:fillRect/>
          </a:stretch>
        </p:blipFill>
        <p:spPr/>
      </p:pic>
      <p:sp>
        <p:nvSpPr>
          <p:cNvPr id="4" name="TextBox 3"/>
          <p:cNvSpPr txBox="1"/>
          <p:nvPr/>
        </p:nvSpPr>
        <p:spPr>
          <a:xfrm>
            <a:off x="611560" y="188640"/>
            <a:ext cx="7776864" cy="523220"/>
          </a:xfrm>
          <a:prstGeom prst="rect">
            <a:avLst/>
          </a:prstGeom>
          <a:noFill/>
        </p:spPr>
        <p:txBody>
          <a:bodyPr wrap="square" rtlCol="0">
            <a:spAutoFit/>
          </a:bodyPr>
          <a:lstStyle/>
          <a:p>
            <a:r>
              <a:rPr lang="en-GB" sz="2800" dirty="0" smtClean="0"/>
              <a:t>What next?</a:t>
            </a:r>
            <a:endParaRPr lang="en-GB" sz="2800"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99592" y="548680"/>
            <a:ext cx="651562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4400" dirty="0" smtClean="0">
                <a:ea typeface="ＭＳ Ｐゴシック" charset="-128"/>
              </a:rPr>
              <a:t>Session overview</a:t>
            </a:r>
            <a:endParaRPr lang="en-US" altLang="en-US" sz="4400" dirty="0">
              <a:ea typeface="ＭＳ Ｐゴシック" charset="-128"/>
            </a:endParaRPr>
          </a:p>
        </p:txBody>
      </p:sp>
      <p:sp>
        <p:nvSpPr>
          <p:cNvPr id="2" name="Text Placeholder 1"/>
          <p:cNvSpPr>
            <a:spLocks noGrp="1"/>
          </p:cNvSpPr>
          <p:nvPr>
            <p:ph type="body" sz="quarter" idx="11"/>
          </p:nvPr>
        </p:nvSpPr>
        <p:spPr>
          <a:xfrm>
            <a:off x="827584" y="980728"/>
            <a:ext cx="8316416" cy="4608512"/>
          </a:xfrm>
        </p:spPr>
        <p:txBody>
          <a:bodyPr/>
          <a:lstStyle/>
          <a:p>
            <a:pPr>
              <a:lnSpc>
                <a:spcPct val="200000"/>
              </a:lnSpc>
            </a:pPr>
            <a:r>
              <a:rPr lang="en-US" sz="3200" dirty="0" smtClean="0"/>
              <a:t>What are we trying to do?</a:t>
            </a:r>
          </a:p>
          <a:p>
            <a:pPr>
              <a:lnSpc>
                <a:spcPct val="200000"/>
              </a:lnSpc>
            </a:pPr>
            <a:r>
              <a:rPr lang="en-US" sz="3200" dirty="0" smtClean="0"/>
              <a:t>How are we going about it?</a:t>
            </a:r>
          </a:p>
          <a:p>
            <a:pPr>
              <a:lnSpc>
                <a:spcPct val="200000"/>
              </a:lnSpc>
            </a:pPr>
            <a:r>
              <a:rPr lang="en-US" sz="3200" dirty="0" smtClean="0"/>
              <a:t>How are we measuring how we are doing?</a:t>
            </a:r>
          </a:p>
          <a:p>
            <a:pPr>
              <a:lnSpc>
                <a:spcPct val="200000"/>
              </a:lnSpc>
            </a:pPr>
            <a:r>
              <a:rPr lang="en-US" sz="3200" dirty="0" smtClean="0"/>
              <a:t>What has the impact been?</a:t>
            </a:r>
            <a:endParaRPr lang="en-US" sz="3200" dirty="0"/>
          </a:p>
          <a:p>
            <a:pPr>
              <a:lnSpc>
                <a:spcPct val="150000"/>
              </a:lnSpc>
            </a:pPr>
            <a:r>
              <a:rPr lang="en-US" sz="3200" i="1" dirty="0" smtClean="0">
                <a:solidFill>
                  <a:srgbClr val="FF0000"/>
                </a:solidFill>
              </a:rPr>
              <a:t>Recurring theme: Formal and informal</a:t>
            </a:r>
            <a:endParaRPr lang="en-US" sz="3200" i="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260648"/>
            <a:ext cx="7704857" cy="651068"/>
          </a:xfrm>
        </p:spPr>
        <p:txBody>
          <a:bodyPr/>
          <a:lstStyle/>
          <a:p>
            <a:r>
              <a:rPr lang="en-GB" dirty="0" smtClean="0"/>
              <a:t>What could an HEI contribute towards achieving the SDGs?</a:t>
            </a:r>
            <a:endParaRPr lang="en-GB" dirty="0"/>
          </a:p>
        </p:txBody>
      </p:sp>
      <p:sp>
        <p:nvSpPr>
          <p:cNvPr id="3" name="Text Placeholder 2"/>
          <p:cNvSpPr>
            <a:spLocks noGrp="1"/>
          </p:cNvSpPr>
          <p:nvPr>
            <p:ph type="body" sz="quarter" idx="11"/>
          </p:nvPr>
        </p:nvSpPr>
        <p:spPr>
          <a:xfrm>
            <a:off x="683568" y="1554513"/>
            <a:ext cx="6768752" cy="4032448"/>
          </a:xfrm>
        </p:spPr>
        <p:txBody>
          <a:bodyPr/>
          <a:lstStyle/>
          <a:p>
            <a:pPr>
              <a:lnSpc>
                <a:spcPct val="150000"/>
              </a:lnSpc>
            </a:pPr>
            <a:r>
              <a:rPr lang="en-GB" sz="2400" dirty="0" smtClean="0"/>
              <a:t>Estate management</a:t>
            </a:r>
          </a:p>
          <a:p>
            <a:pPr>
              <a:lnSpc>
                <a:spcPct val="150000"/>
              </a:lnSpc>
            </a:pPr>
            <a:r>
              <a:rPr lang="en-GB" sz="2400" dirty="0" smtClean="0"/>
              <a:t>Operations</a:t>
            </a:r>
          </a:p>
          <a:p>
            <a:pPr>
              <a:lnSpc>
                <a:spcPct val="150000"/>
              </a:lnSpc>
            </a:pPr>
            <a:r>
              <a:rPr lang="en-GB" sz="2400" dirty="0"/>
              <a:t>Education</a:t>
            </a:r>
          </a:p>
          <a:p>
            <a:pPr>
              <a:lnSpc>
                <a:spcPct val="150000"/>
              </a:lnSpc>
            </a:pPr>
            <a:r>
              <a:rPr lang="en-GB" sz="2400" dirty="0" smtClean="0"/>
              <a:t>Research and knowledge creation</a:t>
            </a:r>
          </a:p>
          <a:p>
            <a:pPr>
              <a:lnSpc>
                <a:spcPct val="150000"/>
              </a:lnSpc>
            </a:pPr>
            <a:r>
              <a:rPr lang="en-GB" sz="2400" dirty="0" smtClean="0"/>
              <a:t>Influencing others</a:t>
            </a:r>
          </a:p>
          <a:p>
            <a:pPr>
              <a:lnSpc>
                <a:spcPct val="150000"/>
              </a:lnSpc>
            </a:pPr>
            <a:r>
              <a:rPr lang="en-GB" sz="2400" dirty="0" smtClean="0"/>
              <a:t>Institutional alignment?</a:t>
            </a:r>
          </a:p>
          <a:p>
            <a:pPr>
              <a:lnSpc>
                <a:spcPct val="150000"/>
              </a:lnSpc>
            </a:pPr>
            <a:r>
              <a:rPr lang="en-GB" sz="2400" dirty="0" smtClean="0"/>
              <a:t>Purpose for being?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603" y="5373216"/>
            <a:ext cx="2843264" cy="1546107"/>
          </a:xfrm>
          <a:prstGeom prst="rect">
            <a:avLst/>
          </a:prstGeom>
        </p:spPr>
      </p:pic>
      <p:pic>
        <p:nvPicPr>
          <p:cNvPr id="4" name="Picture 3"/>
          <p:cNvPicPr>
            <a:picLocks noChangeAspect="1"/>
          </p:cNvPicPr>
          <p:nvPr/>
        </p:nvPicPr>
        <p:blipFill>
          <a:blip r:embed="rId4"/>
          <a:stretch>
            <a:fillRect/>
          </a:stretch>
        </p:blipFill>
        <p:spPr>
          <a:xfrm>
            <a:off x="6079336" y="1340768"/>
            <a:ext cx="2792677" cy="3958161"/>
          </a:xfrm>
          <a:prstGeom prst="rect">
            <a:avLst/>
          </a:prstGeom>
        </p:spPr>
      </p:pic>
    </p:spTree>
    <p:extLst>
      <p:ext uri="{BB962C8B-B14F-4D97-AF65-F5344CB8AC3E}">
        <p14:creationId xmlns:p14="http://schemas.microsoft.com/office/powerpoint/2010/main" val="346088964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44624"/>
            <a:ext cx="9036496" cy="634666"/>
          </a:xfrm>
        </p:spPr>
        <p:txBody>
          <a:bodyPr/>
          <a:lstStyle/>
          <a:p>
            <a:pPr algn="ctr"/>
            <a:r>
              <a:rPr lang="en-GB" sz="3600" dirty="0" smtClean="0"/>
              <a:t>How have we begun to assess UWE’s contribution to achieving the SDGs?</a:t>
            </a:r>
            <a:endParaRPr lang="en-GB" sz="3600" dirty="0"/>
          </a:p>
        </p:txBody>
      </p:sp>
      <p:sp>
        <p:nvSpPr>
          <p:cNvPr id="4" name="Text Placeholder 4"/>
          <p:cNvSpPr txBox="1">
            <a:spLocks/>
          </p:cNvSpPr>
          <p:nvPr/>
        </p:nvSpPr>
        <p:spPr>
          <a:xfrm>
            <a:off x="323528" y="1151952"/>
            <a:ext cx="2808313" cy="4437288"/>
          </a:xfrm>
          <a:prstGeom prst="rect">
            <a:avLst/>
          </a:prstGeom>
        </p:spPr>
        <p:txBody>
          <a:bodyPr/>
          <a:lstStyle>
            <a:lvl1pPr marL="266700" indent="-266700" algn="l" defTabSz="606425" rtl="0" eaLnBrk="0" fontAlgn="base" hangingPunct="0">
              <a:spcBef>
                <a:spcPct val="20000"/>
              </a:spcBef>
              <a:spcAft>
                <a:spcPct val="0"/>
              </a:spcAft>
              <a:buClr>
                <a:srgbClr val="16818D"/>
              </a:buClr>
              <a:buFont typeface="+mj-lt"/>
              <a:buAutoNum type="arabicPeriod"/>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mj-lt"/>
              <a:buAutoNum type="romanLcPeriod"/>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969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343150" indent="-514350" algn="l" defTabSz="606425" rtl="0" eaLnBrk="0" fontAlgn="base" hangingPunct="0">
              <a:spcBef>
                <a:spcPct val="20000"/>
              </a:spcBef>
              <a:spcAft>
                <a:spcPct val="0"/>
              </a:spcAft>
              <a:buFont typeface="+mj-lt"/>
              <a:buAutoNum type="arabicPeriod"/>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952750" indent="-514350" algn="l" defTabSz="606425" rtl="0" eaLnBrk="0" fontAlgn="base" hangingPunct="0">
              <a:spcBef>
                <a:spcPct val="20000"/>
              </a:spcBef>
              <a:spcAft>
                <a:spcPct val="0"/>
              </a:spcAft>
              <a:buFont typeface="+mj-lt"/>
              <a:buAutoNum type="arabicPeriod"/>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50000"/>
              </a:lnSpc>
              <a:buFont typeface="+mj-lt"/>
              <a:buNone/>
            </a:pPr>
            <a:r>
              <a:rPr lang="en-US" sz="1800" b="1" i="1" dirty="0" smtClean="0"/>
              <a:t>Defining priorities</a:t>
            </a:r>
          </a:p>
          <a:p>
            <a:pPr marL="0" indent="0">
              <a:lnSpc>
                <a:spcPct val="150000"/>
              </a:lnSpc>
              <a:buFont typeface="+mj-lt"/>
              <a:buNone/>
            </a:pPr>
            <a:endParaRPr lang="en-US" sz="1800" b="1" i="1" dirty="0" smtClean="0"/>
          </a:p>
          <a:p>
            <a:pPr marL="0" indent="0">
              <a:lnSpc>
                <a:spcPct val="150000"/>
              </a:lnSpc>
              <a:buFont typeface="+mj-lt"/>
              <a:buNone/>
            </a:pPr>
            <a:r>
              <a:rPr lang="en-US" sz="1800" b="1" i="1" dirty="0" smtClean="0"/>
              <a:t>Setting goals</a:t>
            </a:r>
          </a:p>
          <a:p>
            <a:pPr marL="0" indent="0">
              <a:lnSpc>
                <a:spcPct val="150000"/>
              </a:lnSpc>
              <a:buFont typeface="+mj-lt"/>
              <a:buNone/>
            </a:pPr>
            <a:endParaRPr lang="en-US" sz="1800" b="1" i="1" dirty="0" smtClean="0"/>
          </a:p>
          <a:p>
            <a:pPr marL="0" indent="0">
              <a:lnSpc>
                <a:spcPct val="150000"/>
              </a:lnSpc>
              <a:buFont typeface="+mj-lt"/>
              <a:buNone/>
            </a:pPr>
            <a:endParaRPr lang="en-US" sz="1800" b="1" i="1" dirty="0" smtClean="0"/>
          </a:p>
          <a:p>
            <a:pPr marL="0" indent="0">
              <a:lnSpc>
                <a:spcPct val="150000"/>
              </a:lnSpc>
              <a:buFont typeface="+mj-lt"/>
              <a:buNone/>
            </a:pPr>
            <a:endParaRPr lang="en-US" sz="1800" b="1" i="1" dirty="0" smtClean="0"/>
          </a:p>
          <a:p>
            <a:pPr marL="0" indent="0">
              <a:lnSpc>
                <a:spcPct val="150000"/>
              </a:lnSpc>
              <a:buFont typeface="+mj-lt"/>
              <a:buNone/>
            </a:pPr>
            <a:r>
              <a:rPr lang="en-US" sz="1800" b="1" i="1" dirty="0" smtClean="0"/>
              <a:t>Integrating</a:t>
            </a:r>
          </a:p>
          <a:p>
            <a:pPr marL="0" indent="0">
              <a:lnSpc>
                <a:spcPct val="150000"/>
              </a:lnSpc>
              <a:buFont typeface="+mj-lt"/>
              <a:buNone/>
            </a:pPr>
            <a:endParaRPr lang="en-US" sz="1800" b="1" i="1" dirty="0" smtClean="0"/>
          </a:p>
          <a:p>
            <a:pPr marL="0" indent="0">
              <a:lnSpc>
                <a:spcPct val="150000"/>
              </a:lnSpc>
              <a:buFont typeface="+mj-lt"/>
              <a:buNone/>
            </a:pPr>
            <a:endParaRPr lang="en-US" sz="1800" b="1" i="1" dirty="0" smtClean="0"/>
          </a:p>
          <a:p>
            <a:pPr marL="0" indent="0">
              <a:lnSpc>
                <a:spcPct val="150000"/>
              </a:lnSpc>
              <a:buFont typeface="+mj-lt"/>
              <a:buNone/>
            </a:pPr>
            <a:r>
              <a:rPr lang="en-US" sz="1800" b="1" i="1" dirty="0" smtClean="0"/>
              <a:t>Reporting and communicating</a:t>
            </a:r>
            <a:endParaRPr lang="en-GB" sz="1800" b="1" i="1" dirty="0"/>
          </a:p>
        </p:txBody>
      </p:sp>
      <p:sp>
        <p:nvSpPr>
          <p:cNvPr id="5" name="Text Placeholder 5"/>
          <p:cNvSpPr txBox="1">
            <a:spLocks/>
          </p:cNvSpPr>
          <p:nvPr/>
        </p:nvSpPr>
        <p:spPr>
          <a:xfrm>
            <a:off x="3203848" y="1052736"/>
            <a:ext cx="5760640" cy="4437288"/>
          </a:xfrm>
          <a:prstGeom prst="rect">
            <a:avLst/>
          </a:prstGeom>
        </p:spPr>
        <p:txBody>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50000"/>
              </a:lnSpc>
            </a:pPr>
            <a:r>
              <a:rPr lang="en-US" sz="1800" dirty="0" smtClean="0"/>
              <a:t>Map the value chain to identify impact areas</a:t>
            </a:r>
          </a:p>
          <a:p>
            <a:pPr>
              <a:lnSpc>
                <a:spcPct val="150000"/>
              </a:lnSpc>
            </a:pPr>
            <a:r>
              <a:rPr lang="en-US" sz="1800" dirty="0" smtClean="0"/>
              <a:t>Select indicators and collect data</a:t>
            </a:r>
          </a:p>
          <a:p>
            <a:pPr>
              <a:lnSpc>
                <a:spcPct val="150000"/>
              </a:lnSpc>
            </a:pPr>
            <a:r>
              <a:rPr lang="en-US" sz="1800" dirty="0" smtClean="0"/>
              <a:t>Define priorities</a:t>
            </a:r>
          </a:p>
          <a:p>
            <a:pPr>
              <a:lnSpc>
                <a:spcPct val="150000"/>
              </a:lnSpc>
            </a:pPr>
            <a:r>
              <a:rPr lang="en-US" sz="1800" dirty="0" smtClean="0"/>
              <a:t>Define scope of goals and select KPIs</a:t>
            </a:r>
          </a:p>
          <a:p>
            <a:pPr>
              <a:lnSpc>
                <a:spcPct val="150000"/>
              </a:lnSpc>
            </a:pPr>
            <a:r>
              <a:rPr lang="en-US" sz="1800" dirty="0" smtClean="0"/>
              <a:t>Define baseline and select goal type</a:t>
            </a:r>
          </a:p>
          <a:p>
            <a:pPr>
              <a:lnSpc>
                <a:spcPct val="150000"/>
              </a:lnSpc>
            </a:pPr>
            <a:r>
              <a:rPr lang="en-US" sz="1800" dirty="0" smtClean="0"/>
              <a:t>Set level of ambition</a:t>
            </a:r>
          </a:p>
          <a:p>
            <a:pPr>
              <a:lnSpc>
                <a:spcPct val="150000"/>
              </a:lnSpc>
            </a:pPr>
            <a:r>
              <a:rPr lang="en-US" sz="1800" dirty="0" smtClean="0"/>
              <a:t>Announce commitment to SDGs</a:t>
            </a:r>
          </a:p>
          <a:p>
            <a:pPr>
              <a:lnSpc>
                <a:spcPct val="150000"/>
              </a:lnSpc>
            </a:pPr>
            <a:r>
              <a:rPr lang="en-US" sz="1800" dirty="0" smtClean="0"/>
              <a:t>Anchoring sustainability goals within the business </a:t>
            </a:r>
          </a:p>
          <a:p>
            <a:pPr>
              <a:lnSpc>
                <a:spcPct val="150000"/>
              </a:lnSpc>
            </a:pPr>
            <a:r>
              <a:rPr lang="en-US" sz="1800" dirty="0" smtClean="0"/>
              <a:t>Embed sustainability across all functions</a:t>
            </a:r>
          </a:p>
          <a:p>
            <a:pPr>
              <a:lnSpc>
                <a:spcPct val="150000"/>
              </a:lnSpc>
            </a:pPr>
            <a:r>
              <a:rPr lang="en-US" sz="1800" dirty="0" smtClean="0"/>
              <a:t>Engage in partnerships</a:t>
            </a:r>
          </a:p>
          <a:p>
            <a:pPr>
              <a:lnSpc>
                <a:spcPct val="150000"/>
              </a:lnSpc>
            </a:pPr>
            <a:r>
              <a:rPr lang="en-US" sz="1800" dirty="0" smtClean="0"/>
              <a:t>Effective reporting and communication</a:t>
            </a:r>
          </a:p>
          <a:p>
            <a:pPr>
              <a:lnSpc>
                <a:spcPct val="150000"/>
              </a:lnSpc>
            </a:pPr>
            <a:r>
              <a:rPr lang="en-US" sz="1800" dirty="0" smtClean="0"/>
              <a:t>Communicating on SDG performance</a:t>
            </a:r>
            <a:endParaRPr lang="en-GB" sz="1800" dirty="0"/>
          </a:p>
        </p:txBody>
      </p:sp>
      <p:sp>
        <p:nvSpPr>
          <p:cNvPr id="3" name="TextBox 2"/>
          <p:cNvSpPr txBox="1"/>
          <p:nvPr/>
        </p:nvSpPr>
        <p:spPr>
          <a:xfrm>
            <a:off x="3707904" y="1052736"/>
            <a:ext cx="4248472" cy="1107996"/>
          </a:xfrm>
          <a:prstGeom prst="rect">
            <a:avLst/>
          </a:prstGeom>
          <a:solidFill>
            <a:srgbClr val="FFFFFF"/>
          </a:solidFill>
        </p:spPr>
        <p:txBody>
          <a:bodyPr wrap="square" rtlCol="0">
            <a:spAutoFit/>
          </a:bodyPr>
          <a:lstStyle/>
          <a:p>
            <a:r>
              <a:rPr lang="en-GB" sz="2200" b="1" dirty="0" smtClean="0">
                <a:solidFill>
                  <a:srgbClr val="FF0000"/>
                </a:solidFill>
              </a:rPr>
              <a:t>Strategy 2020</a:t>
            </a:r>
          </a:p>
          <a:p>
            <a:r>
              <a:rPr lang="en-GB" sz="2200" b="1" dirty="0" smtClean="0">
                <a:solidFill>
                  <a:srgbClr val="FF0000"/>
                </a:solidFill>
              </a:rPr>
              <a:t>Sustainability Plan </a:t>
            </a:r>
          </a:p>
          <a:p>
            <a:r>
              <a:rPr lang="en-GB" sz="2200" b="1" dirty="0">
                <a:solidFill>
                  <a:srgbClr val="FF0000"/>
                </a:solidFill>
              </a:rPr>
              <a:t>ISO </a:t>
            </a:r>
            <a:r>
              <a:rPr lang="en-GB" sz="2200" b="1" dirty="0" smtClean="0">
                <a:solidFill>
                  <a:srgbClr val="FF0000"/>
                </a:solidFill>
              </a:rPr>
              <a:t>14001</a:t>
            </a:r>
            <a:endParaRPr lang="en-GB" sz="2200" b="1" dirty="0">
              <a:solidFill>
                <a:srgbClr val="FF0000"/>
              </a:solidFill>
            </a:endParaRPr>
          </a:p>
        </p:txBody>
      </p:sp>
      <p:sp>
        <p:nvSpPr>
          <p:cNvPr id="6" name="TextBox 5"/>
          <p:cNvSpPr txBox="1"/>
          <p:nvPr/>
        </p:nvSpPr>
        <p:spPr>
          <a:xfrm>
            <a:off x="3707904" y="2132856"/>
            <a:ext cx="4536504" cy="1708160"/>
          </a:xfrm>
          <a:prstGeom prst="rect">
            <a:avLst/>
          </a:prstGeom>
          <a:solidFill>
            <a:srgbClr val="FFFFFF"/>
          </a:solidFill>
        </p:spPr>
        <p:txBody>
          <a:bodyPr wrap="square" rtlCol="0">
            <a:spAutoFit/>
          </a:bodyPr>
          <a:lstStyle/>
          <a:p>
            <a:r>
              <a:rPr lang="en-GB" sz="2100" b="1" dirty="0" smtClean="0">
                <a:solidFill>
                  <a:srgbClr val="FF0000"/>
                </a:solidFill>
              </a:rPr>
              <a:t>ISO 14001</a:t>
            </a:r>
          </a:p>
          <a:p>
            <a:r>
              <a:rPr lang="en-GB" sz="2100" b="1" dirty="0" smtClean="0">
                <a:solidFill>
                  <a:srgbClr val="FF0000"/>
                </a:solidFill>
              </a:rPr>
              <a:t>Risk register</a:t>
            </a:r>
          </a:p>
          <a:p>
            <a:r>
              <a:rPr lang="en-GB" sz="2100" b="1" dirty="0" smtClean="0">
                <a:solidFill>
                  <a:srgbClr val="FF0000"/>
                </a:solidFill>
              </a:rPr>
              <a:t>Sustainability Plan</a:t>
            </a:r>
          </a:p>
          <a:p>
            <a:r>
              <a:rPr lang="en-GB" sz="2100" b="1" dirty="0" smtClean="0">
                <a:solidFill>
                  <a:srgbClr val="FF0000"/>
                </a:solidFill>
              </a:rPr>
              <a:t>Strategy 2020 </a:t>
            </a:r>
          </a:p>
          <a:p>
            <a:r>
              <a:rPr lang="en-GB" sz="2100" b="1" dirty="0" smtClean="0">
                <a:solidFill>
                  <a:srgbClr val="FF0000"/>
                </a:solidFill>
              </a:rPr>
              <a:t>Own goal setting</a:t>
            </a:r>
          </a:p>
        </p:txBody>
      </p:sp>
      <p:sp>
        <p:nvSpPr>
          <p:cNvPr id="7" name="TextBox 6"/>
          <p:cNvSpPr txBox="1"/>
          <p:nvPr/>
        </p:nvSpPr>
        <p:spPr>
          <a:xfrm>
            <a:off x="3707904" y="3789040"/>
            <a:ext cx="5436096" cy="2031325"/>
          </a:xfrm>
          <a:prstGeom prst="rect">
            <a:avLst/>
          </a:prstGeom>
          <a:solidFill>
            <a:srgbClr val="FFFFFF"/>
          </a:solidFill>
        </p:spPr>
        <p:txBody>
          <a:bodyPr wrap="square" rtlCol="0">
            <a:spAutoFit/>
          </a:bodyPr>
          <a:lstStyle/>
          <a:p>
            <a:r>
              <a:rPr lang="en-GB" sz="2100" b="1" dirty="0" smtClean="0">
                <a:solidFill>
                  <a:srgbClr val="FF0000"/>
                </a:solidFill>
              </a:rPr>
              <a:t>Internal and external presentations</a:t>
            </a:r>
          </a:p>
          <a:p>
            <a:r>
              <a:rPr lang="en-GB" sz="2100" b="1" dirty="0" smtClean="0">
                <a:solidFill>
                  <a:srgbClr val="FF0000"/>
                </a:solidFill>
              </a:rPr>
              <a:t>Roles and responsibilities</a:t>
            </a:r>
          </a:p>
          <a:p>
            <a:r>
              <a:rPr lang="en-GB" sz="2100" b="1" dirty="0" smtClean="0">
                <a:solidFill>
                  <a:srgbClr val="FF0000"/>
                </a:solidFill>
              </a:rPr>
              <a:t>Terms of reference and reporting templates</a:t>
            </a:r>
          </a:p>
          <a:p>
            <a:r>
              <a:rPr lang="en-GB" sz="2100" b="1" dirty="0" smtClean="0">
                <a:solidFill>
                  <a:srgbClr val="FF0000"/>
                </a:solidFill>
              </a:rPr>
              <a:t>Graduate attributes</a:t>
            </a:r>
          </a:p>
          <a:p>
            <a:r>
              <a:rPr lang="en-GB" sz="2100" b="1" dirty="0" smtClean="0">
                <a:solidFill>
                  <a:srgbClr val="FF0000"/>
                </a:solidFill>
              </a:rPr>
              <a:t>Working with others</a:t>
            </a:r>
          </a:p>
        </p:txBody>
      </p:sp>
      <p:sp>
        <p:nvSpPr>
          <p:cNvPr id="8" name="TextBox 7"/>
          <p:cNvSpPr txBox="1"/>
          <p:nvPr/>
        </p:nvSpPr>
        <p:spPr>
          <a:xfrm>
            <a:off x="3707904" y="5766355"/>
            <a:ext cx="5112568" cy="1061829"/>
          </a:xfrm>
          <a:prstGeom prst="rect">
            <a:avLst/>
          </a:prstGeom>
          <a:solidFill>
            <a:srgbClr val="FFFFFF"/>
          </a:solidFill>
        </p:spPr>
        <p:txBody>
          <a:bodyPr wrap="square" rtlCol="0">
            <a:spAutoFit/>
          </a:bodyPr>
          <a:lstStyle/>
          <a:p>
            <a:r>
              <a:rPr lang="en-GB" sz="2100" b="1" dirty="0" smtClean="0">
                <a:solidFill>
                  <a:srgbClr val="FF0000"/>
                </a:solidFill>
              </a:rPr>
              <a:t>Internal and external reporting</a:t>
            </a:r>
          </a:p>
          <a:p>
            <a:r>
              <a:rPr lang="en-GB" sz="2100" b="1" dirty="0" smtClean="0">
                <a:solidFill>
                  <a:srgbClr val="FF0000"/>
                </a:solidFill>
              </a:rPr>
              <a:t>Standards </a:t>
            </a:r>
          </a:p>
          <a:p>
            <a:r>
              <a:rPr lang="en-GB" sz="2100" b="1" dirty="0" smtClean="0">
                <a:solidFill>
                  <a:srgbClr val="FF0000"/>
                </a:solidFill>
              </a:rPr>
              <a:t>Sharing and listening</a:t>
            </a:r>
            <a:endParaRPr lang="en-GB" sz="2100" b="1" dirty="0">
              <a:solidFill>
                <a:srgbClr val="FF0000"/>
              </a:solidFill>
            </a:endParaRPr>
          </a:p>
        </p:txBody>
      </p:sp>
    </p:spTree>
    <p:extLst>
      <p:ext uri="{BB962C8B-B14F-4D97-AF65-F5344CB8AC3E}">
        <p14:creationId xmlns:p14="http://schemas.microsoft.com/office/powerpoint/2010/main" val="2167514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344817" cy="651068"/>
          </a:xfrm>
        </p:spPr>
        <p:txBody>
          <a:bodyPr/>
          <a:lstStyle/>
          <a:p>
            <a:r>
              <a:rPr lang="en-GB" dirty="0"/>
              <a:t>S</a:t>
            </a:r>
            <a:r>
              <a:rPr lang="en-GB" dirty="0" smtClean="0"/>
              <a:t>ustainability in the curriculum: The ambition</a:t>
            </a:r>
            <a:endParaRPr lang="en-GB" dirty="0"/>
          </a:p>
        </p:txBody>
      </p:sp>
      <p:sp>
        <p:nvSpPr>
          <p:cNvPr id="3" name="Text Placeholder 2"/>
          <p:cNvSpPr>
            <a:spLocks noGrp="1"/>
          </p:cNvSpPr>
          <p:nvPr>
            <p:ph type="body" sz="quarter" idx="11"/>
          </p:nvPr>
        </p:nvSpPr>
        <p:spPr>
          <a:xfrm>
            <a:off x="827584" y="1988840"/>
            <a:ext cx="6587628" cy="4032448"/>
          </a:xfrm>
        </p:spPr>
        <p:txBody>
          <a:bodyPr/>
          <a:lstStyle/>
          <a:p>
            <a:pPr marL="0" indent="0">
              <a:lnSpc>
                <a:spcPct val="150000"/>
              </a:lnSpc>
              <a:buNone/>
            </a:pPr>
            <a:r>
              <a:rPr lang="en-GB" sz="4400" dirty="0" smtClean="0"/>
              <a:t>100% of </a:t>
            </a:r>
            <a:r>
              <a:rPr lang="en-GB" sz="4400" dirty="0"/>
              <a:t>UWE UG and PG students exposed to ESD in their degree </a:t>
            </a:r>
            <a:endParaRPr lang="en-GB" sz="4400" dirty="0" smtClean="0"/>
          </a:p>
          <a:p>
            <a:pPr marL="0" indent="0">
              <a:lnSpc>
                <a:spcPct val="150000"/>
              </a:lnSpc>
              <a:buNone/>
            </a:pPr>
            <a:endParaRPr lang="en-GB" sz="3200" dirty="0"/>
          </a:p>
          <a:p>
            <a:pPr marL="0" indent="0">
              <a:lnSpc>
                <a:spcPct val="150000"/>
              </a:lnSpc>
              <a:buNone/>
            </a:pPr>
            <a:endParaRPr lang="en-GB" dirty="0"/>
          </a:p>
        </p:txBody>
      </p:sp>
    </p:spTree>
    <p:extLst>
      <p:ext uri="{BB962C8B-B14F-4D97-AF65-F5344CB8AC3E}">
        <p14:creationId xmlns:p14="http://schemas.microsoft.com/office/powerpoint/2010/main" val="398687616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188640"/>
            <a:ext cx="7272809" cy="651068"/>
          </a:xfrm>
        </p:spPr>
        <p:txBody>
          <a:bodyPr/>
          <a:lstStyle/>
          <a:p>
            <a:pPr>
              <a:lnSpc>
                <a:spcPct val="100000"/>
              </a:lnSpc>
            </a:pPr>
            <a:r>
              <a:rPr lang="en-US" dirty="0"/>
              <a:t>Sustainability in the curriculum: </a:t>
            </a:r>
            <a:r>
              <a:rPr lang="en-US" dirty="0" smtClean="0"/>
              <a:t>Identifying </a:t>
            </a:r>
            <a:r>
              <a:rPr lang="en-US" dirty="0"/>
              <a:t>a baseline</a:t>
            </a:r>
          </a:p>
        </p:txBody>
      </p:sp>
      <p:sp>
        <p:nvSpPr>
          <p:cNvPr id="3" name="Text Placeholder 2"/>
          <p:cNvSpPr>
            <a:spLocks noGrp="1"/>
          </p:cNvSpPr>
          <p:nvPr>
            <p:ph type="body" sz="quarter" idx="11"/>
          </p:nvPr>
        </p:nvSpPr>
        <p:spPr>
          <a:xfrm>
            <a:off x="827584" y="1557214"/>
            <a:ext cx="7992888" cy="4464074"/>
          </a:xfrm>
        </p:spPr>
        <p:txBody>
          <a:bodyPr/>
          <a:lstStyle/>
          <a:p>
            <a:r>
              <a:rPr lang="en-GB" sz="3600" dirty="0" smtClean="0"/>
              <a:t>Scope: </a:t>
            </a:r>
            <a:r>
              <a:rPr lang="en-GB" sz="3600" dirty="0"/>
              <a:t>R</a:t>
            </a:r>
            <a:r>
              <a:rPr lang="en-GB" sz="3600" dirty="0" smtClean="0"/>
              <a:t>elevant content in module and programme specs</a:t>
            </a:r>
          </a:p>
          <a:p>
            <a:r>
              <a:rPr lang="en-GB" sz="3600" b="1" dirty="0"/>
              <a:t>Key </a:t>
            </a:r>
            <a:r>
              <a:rPr lang="en-GB" sz="3600" b="1" dirty="0" smtClean="0"/>
              <a:t>terms </a:t>
            </a:r>
            <a:r>
              <a:rPr lang="en-GB" sz="3600" dirty="0" smtClean="0"/>
              <a:t>and themes search</a:t>
            </a:r>
            <a:endParaRPr lang="en-GB" sz="3600" dirty="0"/>
          </a:p>
          <a:p>
            <a:r>
              <a:rPr lang="en-GB" sz="3600" dirty="0" smtClean="0"/>
              <a:t>Manual process</a:t>
            </a:r>
          </a:p>
          <a:p>
            <a:r>
              <a:rPr lang="en-GB" sz="3600" dirty="0" smtClean="0"/>
              <a:t>Result: 71% of students exposed to ideas of sustainable development in their programme of study</a:t>
            </a:r>
            <a:endParaRPr lang="en-GB" sz="3600" dirty="0"/>
          </a:p>
        </p:txBody>
      </p:sp>
    </p:spTree>
    <p:extLst>
      <p:ext uri="{BB962C8B-B14F-4D97-AF65-F5344CB8AC3E}">
        <p14:creationId xmlns:p14="http://schemas.microsoft.com/office/powerpoint/2010/main" val="351774820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nSpc>
                <a:spcPct val="150000"/>
              </a:lnSpc>
            </a:pPr>
            <a:r>
              <a:rPr lang="en-GB" sz="3600" dirty="0" smtClean="0"/>
              <a:t>Commitment </a:t>
            </a:r>
          </a:p>
          <a:p>
            <a:pPr>
              <a:lnSpc>
                <a:spcPct val="150000"/>
              </a:lnSpc>
            </a:pPr>
            <a:r>
              <a:rPr lang="en-GB" sz="3600" dirty="0" smtClean="0"/>
              <a:t>Staff resource</a:t>
            </a:r>
          </a:p>
          <a:p>
            <a:pPr>
              <a:lnSpc>
                <a:spcPct val="150000"/>
              </a:lnSpc>
            </a:pPr>
            <a:r>
              <a:rPr lang="en-GB" sz="3600" dirty="0" smtClean="0"/>
              <a:t>Engagement</a:t>
            </a:r>
            <a:endParaRPr lang="en-GB" sz="3600" dirty="0"/>
          </a:p>
          <a:p>
            <a:pPr>
              <a:lnSpc>
                <a:spcPct val="150000"/>
              </a:lnSpc>
            </a:pPr>
            <a:r>
              <a:rPr lang="en-GB" sz="3600" dirty="0"/>
              <a:t>Partnerships</a:t>
            </a:r>
          </a:p>
          <a:p>
            <a:pPr>
              <a:lnSpc>
                <a:spcPct val="150000"/>
              </a:lnSpc>
            </a:pPr>
            <a:r>
              <a:rPr lang="en-GB" sz="3600" dirty="0"/>
              <a:t>Students </a:t>
            </a:r>
          </a:p>
          <a:p>
            <a:pPr>
              <a:lnSpc>
                <a:spcPct val="150000"/>
              </a:lnSpc>
            </a:pPr>
            <a:endParaRPr lang="en-GB" sz="3600" dirty="0" smtClean="0"/>
          </a:p>
        </p:txBody>
      </p:sp>
      <p:sp>
        <p:nvSpPr>
          <p:cNvPr id="2" name="Text Placeholder 1"/>
          <p:cNvSpPr>
            <a:spLocks noGrp="1"/>
          </p:cNvSpPr>
          <p:nvPr>
            <p:ph type="body" sz="quarter" idx="10"/>
          </p:nvPr>
        </p:nvSpPr>
        <p:spPr/>
        <p:txBody>
          <a:bodyPr/>
          <a:lstStyle/>
          <a:p>
            <a:r>
              <a:rPr lang="en-GB" sz="4400" dirty="0" smtClean="0"/>
              <a:t>Making progress</a:t>
            </a:r>
            <a:endParaRPr lang="en-GB" sz="4400" dirty="0"/>
          </a:p>
        </p:txBody>
      </p:sp>
      <p:sp>
        <p:nvSpPr>
          <p:cNvPr id="4" name="Text Placeholder 3"/>
          <p:cNvSpPr>
            <a:spLocks noGrp="1"/>
          </p:cNvSpPr>
          <p:nvPr>
            <p:ph type="body" sz="quarter" idx="12"/>
          </p:nvPr>
        </p:nvSpPr>
        <p:spPr>
          <a:xfrm>
            <a:off x="4932040" y="1628800"/>
            <a:ext cx="3888432" cy="4464025"/>
          </a:xfrm>
        </p:spPr>
        <p:txBody>
          <a:bodyPr/>
          <a:lstStyle/>
          <a:p>
            <a:pPr>
              <a:lnSpc>
                <a:spcPct val="150000"/>
              </a:lnSpc>
            </a:pPr>
            <a:r>
              <a:rPr lang="en-GB" sz="3600" dirty="0"/>
              <a:t>Networks</a:t>
            </a:r>
          </a:p>
          <a:p>
            <a:pPr>
              <a:lnSpc>
                <a:spcPct val="150000"/>
              </a:lnSpc>
            </a:pPr>
            <a:r>
              <a:rPr lang="en-GB" sz="3600" dirty="0"/>
              <a:t>Resources</a:t>
            </a:r>
          </a:p>
          <a:p>
            <a:pPr>
              <a:lnSpc>
                <a:spcPct val="150000"/>
              </a:lnSpc>
            </a:pPr>
            <a:r>
              <a:rPr lang="en-GB" sz="3600" dirty="0" smtClean="0"/>
              <a:t>Staff development</a:t>
            </a:r>
          </a:p>
          <a:p>
            <a:pPr>
              <a:lnSpc>
                <a:spcPct val="150000"/>
              </a:lnSpc>
            </a:pPr>
            <a:r>
              <a:rPr lang="en-GB" sz="3600" dirty="0" smtClean="0"/>
              <a:t>QMEF</a:t>
            </a:r>
          </a:p>
          <a:p>
            <a:pPr>
              <a:lnSpc>
                <a:spcPct val="150000"/>
              </a:lnSpc>
            </a:pPr>
            <a:r>
              <a:rPr lang="en-GB" sz="3600" dirty="0"/>
              <a:t>Reporting</a:t>
            </a:r>
          </a:p>
          <a:p>
            <a:pPr>
              <a:lnSpc>
                <a:spcPct val="150000"/>
              </a:lnSpc>
            </a:pPr>
            <a:r>
              <a:rPr lang="en-GB" sz="3600" dirty="0" smtClean="0"/>
              <a:t>Celebrating</a:t>
            </a:r>
            <a:endParaRPr lang="en-GB" sz="3600" dirty="0"/>
          </a:p>
          <a:p>
            <a:pPr>
              <a:lnSpc>
                <a:spcPct val="150000"/>
              </a:lnSpc>
            </a:pPr>
            <a:endParaRPr lang="en-GB" sz="3600" dirty="0"/>
          </a:p>
          <a:p>
            <a:endParaRPr lang="en-GB" sz="3600" dirty="0"/>
          </a:p>
        </p:txBody>
      </p:sp>
    </p:spTree>
    <p:extLst>
      <p:ext uri="{BB962C8B-B14F-4D97-AF65-F5344CB8AC3E}">
        <p14:creationId xmlns:p14="http://schemas.microsoft.com/office/powerpoint/2010/main" val="240027031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404664"/>
            <a:ext cx="6515621" cy="651068"/>
          </a:xfrm>
        </p:spPr>
        <p:txBody>
          <a:bodyPr/>
          <a:lstStyle/>
          <a:p>
            <a:r>
              <a:rPr lang="en-US" dirty="0"/>
              <a:t>Monitoring </a:t>
            </a:r>
            <a:r>
              <a:rPr lang="en-US" dirty="0" smtClean="0"/>
              <a:t>progress</a:t>
            </a:r>
            <a:endParaRPr lang="en-US" dirty="0"/>
          </a:p>
        </p:txBody>
      </p:sp>
      <p:sp>
        <p:nvSpPr>
          <p:cNvPr id="3" name="Text Placeholder 2"/>
          <p:cNvSpPr>
            <a:spLocks noGrp="1"/>
          </p:cNvSpPr>
          <p:nvPr>
            <p:ph type="body" sz="quarter" idx="11"/>
          </p:nvPr>
        </p:nvSpPr>
        <p:spPr>
          <a:xfrm>
            <a:off x="827584" y="1052736"/>
            <a:ext cx="8136904" cy="4464074"/>
          </a:xfrm>
        </p:spPr>
        <p:txBody>
          <a:bodyPr/>
          <a:lstStyle/>
          <a:p>
            <a:pPr>
              <a:lnSpc>
                <a:spcPct val="150000"/>
              </a:lnSpc>
            </a:pPr>
            <a:r>
              <a:rPr lang="en-GB" sz="3200" dirty="0" smtClean="0"/>
              <a:t>Annual meetings </a:t>
            </a:r>
          </a:p>
          <a:p>
            <a:pPr>
              <a:lnSpc>
                <a:spcPct val="150000"/>
              </a:lnSpc>
            </a:pPr>
            <a:r>
              <a:rPr lang="en-GB" sz="3200" dirty="0" smtClean="0"/>
              <a:t>Monthly meetings with internal KE group</a:t>
            </a:r>
          </a:p>
          <a:p>
            <a:pPr>
              <a:lnSpc>
                <a:spcPct val="150000"/>
              </a:lnSpc>
            </a:pPr>
            <a:r>
              <a:rPr lang="en-GB" sz="3200" dirty="0" smtClean="0"/>
              <a:t>Ad hoc meetings</a:t>
            </a:r>
          </a:p>
          <a:p>
            <a:pPr>
              <a:lnSpc>
                <a:spcPct val="150000"/>
              </a:lnSpc>
            </a:pPr>
            <a:r>
              <a:rPr lang="en-GB" sz="3200" dirty="0" smtClean="0"/>
              <a:t>Annual reporting </a:t>
            </a:r>
            <a:r>
              <a:rPr lang="en-GB" sz="2400" i="1" dirty="0" smtClean="0"/>
              <a:t>(Jim to explain more shortly)</a:t>
            </a:r>
            <a:endParaRPr lang="en-GB" sz="3200" i="1" dirty="0" smtClean="0"/>
          </a:p>
          <a:p>
            <a:pPr>
              <a:lnSpc>
                <a:spcPct val="150000"/>
              </a:lnSpc>
            </a:pPr>
            <a:r>
              <a:rPr lang="en-GB" sz="3200" dirty="0" smtClean="0"/>
              <a:t>Surveys</a:t>
            </a:r>
          </a:p>
          <a:p>
            <a:pPr>
              <a:lnSpc>
                <a:spcPct val="150000"/>
              </a:lnSpc>
            </a:pPr>
            <a:r>
              <a:rPr lang="en-GB" sz="3200" dirty="0" smtClean="0"/>
              <a:t>Observation</a:t>
            </a:r>
            <a:endParaRPr lang="en-GB" sz="3200" dirty="0"/>
          </a:p>
        </p:txBody>
      </p:sp>
    </p:spTree>
    <p:extLst>
      <p:ext uri="{BB962C8B-B14F-4D97-AF65-F5344CB8AC3E}">
        <p14:creationId xmlns:p14="http://schemas.microsoft.com/office/powerpoint/2010/main" val="46646027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476672"/>
            <a:ext cx="6515621" cy="651068"/>
          </a:xfrm>
        </p:spPr>
        <p:txBody>
          <a:bodyPr/>
          <a:lstStyle/>
          <a:p>
            <a:r>
              <a:rPr lang="en-GB" sz="4400" dirty="0" smtClean="0"/>
              <a:t>Evidence of progress</a:t>
            </a:r>
            <a:endParaRPr lang="en-GB" sz="4400" dirty="0"/>
          </a:p>
        </p:txBody>
      </p:sp>
      <p:sp>
        <p:nvSpPr>
          <p:cNvPr id="3" name="Text Placeholder 2"/>
          <p:cNvSpPr>
            <a:spLocks noGrp="1"/>
          </p:cNvSpPr>
          <p:nvPr>
            <p:ph type="body" sz="quarter" idx="11"/>
          </p:nvPr>
        </p:nvSpPr>
        <p:spPr>
          <a:xfrm>
            <a:off x="827584" y="1196752"/>
            <a:ext cx="7992888" cy="4464074"/>
          </a:xfrm>
        </p:spPr>
        <p:txBody>
          <a:bodyPr/>
          <a:lstStyle/>
          <a:p>
            <a:pPr>
              <a:lnSpc>
                <a:spcPct val="150000"/>
              </a:lnSpc>
            </a:pPr>
            <a:r>
              <a:rPr lang="en-GB" sz="3200" dirty="0"/>
              <a:t>What are we </a:t>
            </a:r>
            <a:r>
              <a:rPr lang="en-GB" sz="3200" dirty="0" smtClean="0"/>
              <a:t>asking?</a:t>
            </a:r>
          </a:p>
          <a:p>
            <a:pPr>
              <a:lnSpc>
                <a:spcPct val="150000"/>
              </a:lnSpc>
            </a:pPr>
            <a:r>
              <a:rPr lang="en-GB" sz="3200" dirty="0" smtClean="0"/>
              <a:t>What are we </a:t>
            </a:r>
            <a:r>
              <a:rPr lang="en-GB" sz="3200" dirty="0"/>
              <a:t>measuring?</a:t>
            </a:r>
          </a:p>
          <a:p>
            <a:pPr>
              <a:lnSpc>
                <a:spcPct val="150000"/>
              </a:lnSpc>
            </a:pPr>
            <a:r>
              <a:rPr lang="en-GB" sz="3200" dirty="0"/>
              <a:t>What are we looking for?</a:t>
            </a:r>
          </a:p>
          <a:p>
            <a:pPr>
              <a:lnSpc>
                <a:spcPct val="150000"/>
              </a:lnSpc>
            </a:pPr>
            <a:r>
              <a:rPr lang="en-GB" sz="3200" b="1" dirty="0" smtClean="0">
                <a:solidFill>
                  <a:srgbClr val="FF0000"/>
                </a:solidFill>
              </a:rPr>
              <a:t>What are others looking for?</a:t>
            </a:r>
          </a:p>
        </p:txBody>
      </p:sp>
      <p:sp>
        <p:nvSpPr>
          <p:cNvPr id="4" name="TextBox 3"/>
          <p:cNvSpPr txBox="1"/>
          <p:nvPr/>
        </p:nvSpPr>
        <p:spPr>
          <a:xfrm>
            <a:off x="755576" y="4797152"/>
            <a:ext cx="7272808" cy="1323439"/>
          </a:xfrm>
          <a:prstGeom prst="rect">
            <a:avLst/>
          </a:prstGeom>
          <a:noFill/>
        </p:spPr>
        <p:txBody>
          <a:bodyPr wrap="square" rtlCol="0">
            <a:spAutoFit/>
          </a:bodyPr>
          <a:lstStyle/>
          <a:p>
            <a:pPr algn="ctr"/>
            <a:r>
              <a:rPr lang="en-GB" sz="4000" b="1" dirty="0"/>
              <a:t>Explicit engagement with</a:t>
            </a:r>
            <a:r>
              <a:rPr lang="en-GB" sz="4000" b="1" dirty="0" smtClean="0"/>
              <a:t>/ awareness </a:t>
            </a:r>
            <a:r>
              <a:rPr lang="en-GB" sz="4000" b="1" dirty="0"/>
              <a:t>of </a:t>
            </a:r>
            <a:r>
              <a:rPr lang="en-GB" sz="4000" b="1" dirty="0" smtClean="0"/>
              <a:t>SDGs</a:t>
            </a:r>
            <a:endParaRPr lang="en-GB" sz="4000" b="1" dirty="0"/>
          </a:p>
        </p:txBody>
      </p:sp>
    </p:spTree>
    <p:extLst>
      <p:ext uri="{BB962C8B-B14F-4D97-AF65-F5344CB8AC3E}">
        <p14:creationId xmlns:p14="http://schemas.microsoft.com/office/powerpoint/2010/main" val="2834576959"/>
      </p:ext>
    </p:extLst>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1885</TotalTime>
  <Words>778</Words>
  <Application>Microsoft Office PowerPoint</Application>
  <PresentationFormat>On-screen Show (4:3)</PresentationFormat>
  <Paragraphs>153</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Courier New</vt:lpstr>
      <vt:lpstr>Georgia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Georgina Gough</cp:lastModifiedBy>
  <cp:revision>110</cp:revision>
  <cp:lastPrinted>2016-07-06T09:23:49Z</cp:lastPrinted>
  <dcterms:created xsi:type="dcterms:W3CDTF">2016-04-27T08:33:48Z</dcterms:created>
  <dcterms:modified xsi:type="dcterms:W3CDTF">2017-03-08T11:22:48Z</dcterms:modified>
</cp:coreProperties>
</file>