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351" r:id="rId3"/>
    <p:sldId id="275" r:id="rId4"/>
    <p:sldId id="343" r:id="rId5"/>
    <p:sldId id="348" r:id="rId6"/>
    <p:sldId id="333" r:id="rId7"/>
    <p:sldId id="335" r:id="rId8"/>
    <p:sldId id="338" r:id="rId9"/>
    <p:sldId id="345" r:id="rId10"/>
    <p:sldId id="349" r:id="rId11"/>
    <p:sldId id="346" r:id="rId12"/>
    <p:sldId id="347" r:id="rId13"/>
    <p:sldId id="312" r:id="rId14"/>
    <p:sldId id="280" r:id="rId15"/>
    <p:sldId id="344" r:id="rId16"/>
    <p:sldId id="340" r:id="rId17"/>
    <p:sldId id="350" r:id="rId18"/>
    <p:sldId id="361" r:id="rId19"/>
    <p:sldId id="362" r:id="rId20"/>
    <p:sldId id="364" r:id="rId21"/>
    <p:sldId id="352" r:id="rId22"/>
    <p:sldId id="360" r:id="rId23"/>
    <p:sldId id="372" r:id="rId24"/>
    <p:sldId id="353" r:id="rId25"/>
    <p:sldId id="354" r:id="rId26"/>
    <p:sldId id="365" r:id="rId27"/>
    <p:sldId id="366" r:id="rId28"/>
    <p:sldId id="373" r:id="rId29"/>
    <p:sldId id="371" r:id="rId30"/>
    <p:sldId id="368" r:id="rId31"/>
    <p:sldId id="369" r:id="rId32"/>
    <p:sldId id="370" r:id="rId33"/>
  </p:sldIdLst>
  <p:sldSz cx="9144000" cy="6858000" type="screen4x3"/>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89640" autoAdjust="0"/>
  </p:normalViewPr>
  <p:slideViewPr>
    <p:cSldViewPr>
      <p:cViewPr>
        <p:scale>
          <a:sx n="64" d="100"/>
          <a:sy n="64" d="100"/>
        </p:scale>
        <p:origin x="-14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200" b="1" i="0" u="none" strike="noStrike" baseline="0">
                <a:solidFill>
                  <a:srgbClr val="333333"/>
                </a:solidFill>
                <a:latin typeface="Candara"/>
                <a:ea typeface="Candara"/>
                <a:cs typeface="Candara"/>
              </a:defRPr>
            </a:pPr>
            <a:r>
              <a:rPr lang="en-US" dirty="0"/>
              <a:t>Average Floor </a:t>
            </a:r>
            <a:r>
              <a:rPr lang="en-US" dirty="0" smtClean="0"/>
              <a:t>Area Per Dwelling</a:t>
            </a:r>
            <a:endParaRPr lang="en-US" dirty="0"/>
          </a:p>
        </c:rich>
      </c:tx>
      <c:layout>
        <c:manualLayout>
          <c:xMode val="edge"/>
          <c:yMode val="edge"/>
          <c:x val="0.26139911246983089"/>
          <c:y val="2.6497854021349077E-2"/>
        </c:manualLayout>
      </c:layout>
      <c:overlay val="0"/>
      <c:spPr>
        <a:noFill/>
        <a:ln w="25399">
          <a:noFill/>
        </a:ln>
      </c:spPr>
    </c:title>
    <c:autoTitleDeleted val="0"/>
    <c:plotArea>
      <c:layout>
        <c:manualLayout>
          <c:layoutTarget val="inner"/>
          <c:xMode val="edge"/>
          <c:yMode val="edge"/>
          <c:x val="0.1061032863849766"/>
          <c:y val="0.23260437375745541"/>
          <c:w val="0.74553990610328702"/>
          <c:h val="0.41153081510934447"/>
        </c:manualLayout>
      </c:layout>
      <c:barChart>
        <c:barDir val="col"/>
        <c:grouping val="clustered"/>
        <c:varyColors val="0"/>
        <c:ser>
          <c:idx val="0"/>
          <c:order val="0"/>
          <c:tx>
            <c:v>Existing Stock</c:v>
          </c:tx>
          <c:spPr>
            <a:solidFill>
              <a:srgbClr val="FF6600"/>
            </a:solidFill>
            <a:ln w="12700">
              <a:solidFill>
                <a:srgbClr val="000000"/>
              </a:solidFill>
              <a:prstDash val="solid"/>
            </a:ln>
          </c:spPr>
          <c:invertIfNegative val="0"/>
          <c:cat>
            <c:strRef>
              <c:f>Sheet1!$B$5:$B$19</c:f>
              <c:strCache>
                <c:ptCount val="15"/>
                <c:pt idx="0">
                  <c:v>UK</c:v>
                </c:pt>
                <c:pt idx="1">
                  <c:v>Austria</c:v>
                </c:pt>
                <c:pt idx="2">
                  <c:v>Belgium</c:v>
                </c:pt>
                <c:pt idx="3">
                  <c:v>Denmark</c:v>
                </c:pt>
                <c:pt idx="4">
                  <c:v>Finalnd</c:v>
                </c:pt>
                <c:pt idx="5">
                  <c:v>France</c:v>
                </c:pt>
                <c:pt idx="6">
                  <c:v>Germany</c:v>
                </c:pt>
                <c:pt idx="7">
                  <c:v>Greece</c:v>
                </c:pt>
                <c:pt idx="8">
                  <c:v>Ireland</c:v>
                </c:pt>
                <c:pt idx="9">
                  <c:v>Italy</c:v>
                </c:pt>
                <c:pt idx="10">
                  <c:v>Luxembourg</c:v>
                </c:pt>
                <c:pt idx="11">
                  <c:v>Netherlands</c:v>
                </c:pt>
                <c:pt idx="12">
                  <c:v>Portugal</c:v>
                </c:pt>
                <c:pt idx="13">
                  <c:v>Spain </c:v>
                </c:pt>
                <c:pt idx="14">
                  <c:v>Sweden</c:v>
                </c:pt>
              </c:strCache>
            </c:strRef>
          </c:cat>
          <c:val>
            <c:numRef>
              <c:f>Sheet1!$C$5:$C$19</c:f>
              <c:numCache>
                <c:formatCode>General</c:formatCode>
                <c:ptCount val="15"/>
                <c:pt idx="0">
                  <c:v>87</c:v>
                </c:pt>
                <c:pt idx="1">
                  <c:v>94</c:v>
                </c:pt>
                <c:pt idx="2">
                  <c:v>81</c:v>
                </c:pt>
                <c:pt idx="3">
                  <c:v>113</c:v>
                </c:pt>
                <c:pt idx="4">
                  <c:v>77</c:v>
                </c:pt>
                <c:pt idx="5">
                  <c:v>90</c:v>
                </c:pt>
                <c:pt idx="6">
                  <c:v>90</c:v>
                </c:pt>
                <c:pt idx="7">
                  <c:v>81</c:v>
                </c:pt>
                <c:pt idx="8">
                  <c:v>104</c:v>
                </c:pt>
                <c:pt idx="9">
                  <c:v>96</c:v>
                </c:pt>
                <c:pt idx="10">
                  <c:v>125</c:v>
                </c:pt>
                <c:pt idx="11">
                  <c:v>98</c:v>
                </c:pt>
                <c:pt idx="12">
                  <c:v>83</c:v>
                </c:pt>
                <c:pt idx="13">
                  <c:v>90</c:v>
                </c:pt>
                <c:pt idx="14">
                  <c:v>91</c:v>
                </c:pt>
              </c:numCache>
            </c:numRef>
          </c:val>
        </c:ser>
        <c:ser>
          <c:idx val="1"/>
          <c:order val="1"/>
          <c:tx>
            <c:v>New Stock</c:v>
          </c:tx>
          <c:spPr>
            <a:solidFill>
              <a:srgbClr val="969696"/>
            </a:solidFill>
            <a:ln w="12700">
              <a:solidFill>
                <a:srgbClr val="000000"/>
              </a:solidFill>
              <a:prstDash val="solid"/>
            </a:ln>
          </c:spPr>
          <c:invertIfNegative val="0"/>
          <c:cat>
            <c:strRef>
              <c:f>Sheet1!$B$5:$B$19</c:f>
              <c:strCache>
                <c:ptCount val="15"/>
                <c:pt idx="0">
                  <c:v>UK</c:v>
                </c:pt>
                <c:pt idx="1">
                  <c:v>Austria</c:v>
                </c:pt>
                <c:pt idx="2">
                  <c:v>Belgium</c:v>
                </c:pt>
                <c:pt idx="3">
                  <c:v>Denmark</c:v>
                </c:pt>
                <c:pt idx="4">
                  <c:v>Finalnd</c:v>
                </c:pt>
                <c:pt idx="5">
                  <c:v>France</c:v>
                </c:pt>
                <c:pt idx="6">
                  <c:v>Germany</c:v>
                </c:pt>
                <c:pt idx="7">
                  <c:v>Greece</c:v>
                </c:pt>
                <c:pt idx="8">
                  <c:v>Ireland</c:v>
                </c:pt>
                <c:pt idx="9">
                  <c:v>Italy</c:v>
                </c:pt>
                <c:pt idx="10">
                  <c:v>Luxembourg</c:v>
                </c:pt>
                <c:pt idx="11">
                  <c:v>Netherlands</c:v>
                </c:pt>
                <c:pt idx="12">
                  <c:v>Portugal</c:v>
                </c:pt>
                <c:pt idx="13">
                  <c:v>Spain </c:v>
                </c:pt>
                <c:pt idx="14">
                  <c:v>Sweden</c:v>
                </c:pt>
              </c:strCache>
            </c:strRef>
          </c:cat>
          <c:val>
            <c:numRef>
              <c:f>Sheet1!$H$5:$H$19</c:f>
              <c:numCache>
                <c:formatCode>General</c:formatCode>
                <c:ptCount val="15"/>
                <c:pt idx="0">
                  <c:v>83</c:v>
                </c:pt>
                <c:pt idx="1">
                  <c:v>101</c:v>
                </c:pt>
                <c:pt idx="2">
                  <c:v>105</c:v>
                </c:pt>
                <c:pt idx="3">
                  <c:v>107</c:v>
                </c:pt>
                <c:pt idx="4">
                  <c:v>90</c:v>
                </c:pt>
                <c:pt idx="5">
                  <c:v>111</c:v>
                </c:pt>
                <c:pt idx="6">
                  <c:v>114</c:v>
                </c:pt>
                <c:pt idx="7">
                  <c:v>124</c:v>
                </c:pt>
                <c:pt idx="8">
                  <c:v>105</c:v>
                </c:pt>
                <c:pt idx="9">
                  <c:v>77</c:v>
                </c:pt>
                <c:pt idx="10">
                  <c:v>120</c:v>
                </c:pt>
                <c:pt idx="11">
                  <c:v>115</c:v>
                </c:pt>
                <c:pt idx="12">
                  <c:v>89</c:v>
                </c:pt>
                <c:pt idx="13">
                  <c:v>101</c:v>
                </c:pt>
                <c:pt idx="14">
                  <c:v>94</c:v>
                </c:pt>
              </c:numCache>
            </c:numRef>
          </c:val>
        </c:ser>
        <c:dLbls>
          <c:showLegendKey val="0"/>
          <c:showVal val="0"/>
          <c:showCatName val="0"/>
          <c:showSerName val="0"/>
          <c:showPercent val="0"/>
          <c:showBubbleSize val="0"/>
        </c:dLbls>
        <c:gapWidth val="150"/>
        <c:axId val="41553920"/>
        <c:axId val="41555840"/>
      </c:barChart>
      <c:catAx>
        <c:axId val="41553920"/>
        <c:scaling>
          <c:orientation val="minMax"/>
        </c:scaling>
        <c:delete val="0"/>
        <c:axPos val="b"/>
        <c:title>
          <c:tx>
            <c:rich>
              <a:bodyPr/>
              <a:lstStyle/>
              <a:p>
                <a:pPr>
                  <a:defRPr sz="1800" b="1" i="0" u="none" strike="noStrike" baseline="0">
                    <a:solidFill>
                      <a:srgbClr val="808080"/>
                    </a:solidFill>
                    <a:latin typeface="Candara"/>
                    <a:ea typeface="Candara"/>
                    <a:cs typeface="Candara"/>
                  </a:defRPr>
                </a:pPr>
                <a:r>
                  <a:rPr lang="en-US"/>
                  <a:t>Countries</a:t>
                </a:r>
              </a:p>
            </c:rich>
          </c:tx>
          <c:layout>
            <c:manualLayout>
              <c:xMode val="edge"/>
              <c:yMode val="edge"/>
              <c:x val="0.41596244131455462"/>
              <c:y val="0.86679920477137284"/>
            </c:manualLayout>
          </c:layout>
          <c:overlay val="0"/>
          <c:spPr>
            <a:noFill/>
            <a:ln w="25399">
              <a:noFill/>
            </a:ln>
          </c:spPr>
        </c:title>
        <c:numFmt formatCode="General" sourceLinked="1"/>
        <c:majorTickMark val="out"/>
        <c:minorTickMark val="none"/>
        <c:tickLblPos val="nextTo"/>
        <c:spPr>
          <a:ln w="3175">
            <a:solidFill>
              <a:srgbClr val="000000"/>
            </a:solidFill>
            <a:prstDash val="solid"/>
          </a:ln>
        </c:spPr>
        <c:txPr>
          <a:bodyPr rot="-2700000" vert="horz"/>
          <a:lstStyle/>
          <a:p>
            <a:pPr>
              <a:defRPr sz="1150" b="0" i="0" u="none" strike="noStrike" baseline="0">
                <a:solidFill>
                  <a:srgbClr val="000000"/>
                </a:solidFill>
                <a:latin typeface="Candara"/>
                <a:ea typeface="Candara"/>
                <a:cs typeface="Candara"/>
              </a:defRPr>
            </a:pPr>
            <a:endParaRPr lang="en-US"/>
          </a:p>
        </c:txPr>
        <c:crossAx val="41555840"/>
        <c:crosses val="autoZero"/>
        <c:auto val="1"/>
        <c:lblAlgn val="ctr"/>
        <c:lblOffset val="100"/>
        <c:tickLblSkip val="1"/>
        <c:tickMarkSkip val="1"/>
        <c:noMultiLvlLbl val="0"/>
      </c:catAx>
      <c:valAx>
        <c:axId val="41555840"/>
        <c:scaling>
          <c:orientation val="minMax"/>
        </c:scaling>
        <c:delete val="0"/>
        <c:axPos val="l"/>
        <c:majorGridlines>
          <c:spPr>
            <a:ln w="3175">
              <a:solidFill>
                <a:srgbClr val="000000"/>
              </a:solidFill>
              <a:prstDash val="solid"/>
            </a:ln>
          </c:spPr>
        </c:majorGridlines>
        <c:title>
          <c:tx>
            <c:rich>
              <a:bodyPr/>
              <a:lstStyle/>
              <a:p>
                <a:pPr>
                  <a:defRPr sz="1800" b="1" i="0" u="none" strike="noStrike" baseline="0">
                    <a:solidFill>
                      <a:srgbClr val="808080"/>
                    </a:solidFill>
                    <a:latin typeface="Candara"/>
                    <a:ea typeface="Candara"/>
                    <a:cs typeface="Candara"/>
                  </a:defRPr>
                </a:pPr>
                <a:r>
                  <a:rPr lang="en-US" dirty="0"/>
                  <a:t>m</a:t>
                </a:r>
                <a:r>
                  <a:rPr lang="en-US" baseline="30000" dirty="0"/>
                  <a:t>2</a:t>
                </a:r>
              </a:p>
            </c:rich>
          </c:tx>
          <c:layout>
            <c:manualLayout>
              <c:xMode val="edge"/>
              <c:yMode val="edge"/>
              <c:x val="1.1267605633802842E-2"/>
              <c:y val="0.38966202783300241"/>
            </c:manualLayout>
          </c:layout>
          <c:overlay val="0"/>
          <c:spPr>
            <a:noFill/>
            <a:ln w="25399">
              <a:noFill/>
            </a:ln>
          </c:spPr>
        </c:title>
        <c:numFmt formatCode="General" sourceLinked="1"/>
        <c:majorTickMark val="out"/>
        <c:minorTickMark val="none"/>
        <c:tickLblPos val="nextTo"/>
        <c:spPr>
          <a:ln w="3175">
            <a:solidFill>
              <a:srgbClr val="000000"/>
            </a:solidFill>
            <a:prstDash val="solid"/>
          </a:ln>
        </c:spPr>
        <c:txPr>
          <a:bodyPr rot="0" vert="horz"/>
          <a:lstStyle/>
          <a:p>
            <a:pPr>
              <a:defRPr sz="1150" b="0" i="0" u="none" strike="noStrike" baseline="0">
                <a:solidFill>
                  <a:srgbClr val="000000"/>
                </a:solidFill>
                <a:latin typeface="Candara"/>
                <a:ea typeface="Candara"/>
                <a:cs typeface="Candara"/>
              </a:defRPr>
            </a:pPr>
            <a:endParaRPr lang="en-US"/>
          </a:p>
        </c:txPr>
        <c:crossAx val="41553920"/>
        <c:crosses val="autoZero"/>
        <c:crossBetween val="between"/>
      </c:valAx>
      <c:spPr>
        <a:solidFill>
          <a:srgbClr val="FFFFFF"/>
        </a:solidFill>
        <a:ln w="12700">
          <a:solidFill>
            <a:srgbClr val="808080"/>
          </a:solidFill>
          <a:prstDash val="solid"/>
        </a:ln>
      </c:spPr>
    </c:plotArea>
    <c:legend>
      <c:legendPos val="r"/>
      <c:layout>
        <c:manualLayout>
          <c:xMode val="edge"/>
          <c:yMode val="edge"/>
          <c:x val="0.8629107981220655"/>
          <c:y val="0.37972166998011958"/>
          <c:w val="0.13333333333333341"/>
          <c:h val="0.1133200795228629"/>
        </c:manualLayout>
      </c:layout>
      <c:overlay val="0"/>
      <c:spPr>
        <a:solidFill>
          <a:srgbClr val="FFFFFF"/>
        </a:solidFill>
        <a:ln w="3175">
          <a:solidFill>
            <a:srgbClr val="000000"/>
          </a:solidFill>
          <a:prstDash val="solid"/>
        </a:ln>
      </c:spPr>
      <c:txPr>
        <a:bodyPr/>
        <a:lstStyle/>
        <a:p>
          <a:pPr>
            <a:defRPr sz="1055" b="0" i="0" u="none" strike="noStrike" baseline="0">
              <a:solidFill>
                <a:srgbClr val="000000"/>
              </a:solidFill>
              <a:latin typeface="Candara"/>
              <a:ea typeface="Candara"/>
              <a:cs typeface="Candara"/>
            </a:defRPr>
          </a:pPr>
          <a:endParaRPr lang="en-US"/>
        </a:p>
      </c:txPr>
    </c:legend>
    <c:plotVisOnly val="1"/>
    <c:dispBlanksAs val="gap"/>
    <c:showDLblsOverMax val="0"/>
  </c:chart>
  <c:spPr>
    <a:solidFill>
      <a:srgbClr val="FFFFFF"/>
    </a:solidFill>
    <a:ln w="3175">
      <a:noFill/>
      <a:prstDash val="solid"/>
    </a:ln>
  </c:spPr>
  <c:txPr>
    <a:bodyPr/>
    <a:lstStyle/>
    <a:p>
      <a:pPr>
        <a:defRPr sz="1150" b="0" i="0" u="none" strike="noStrike" baseline="0">
          <a:solidFill>
            <a:srgbClr val="000000"/>
          </a:solidFill>
          <a:latin typeface="Arial"/>
          <a:ea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97364"/>
          </a:xfrm>
          <a:prstGeom prst="rect">
            <a:avLst/>
          </a:prstGeom>
        </p:spPr>
        <p:txBody>
          <a:bodyPr vert="horz" lIns="91440" tIns="45720" rIns="91440" bIns="45720" rtlCol="0"/>
          <a:lstStyle>
            <a:lvl1pPr algn="r">
              <a:defRPr sz="1200"/>
            </a:lvl1pPr>
          </a:lstStyle>
          <a:p>
            <a:fld id="{4F3C7377-DA14-4349-BE68-6B1708FDA6C7}" type="datetimeFigureOut">
              <a:rPr lang="en-GB" smtClean="0"/>
              <a:t>05/05/2016</a:t>
            </a:fld>
            <a:endParaRPr lang="en-GB"/>
          </a:p>
        </p:txBody>
      </p:sp>
      <p:sp>
        <p:nvSpPr>
          <p:cNvPr id="4" name="Footer Placeholder 3"/>
          <p:cNvSpPr>
            <a:spLocks noGrp="1"/>
          </p:cNvSpPr>
          <p:nvPr>
            <p:ph type="ftr" sz="quarter" idx="2"/>
          </p:nvPr>
        </p:nvSpPr>
        <p:spPr>
          <a:xfrm>
            <a:off x="0" y="9448185"/>
            <a:ext cx="2971800" cy="49736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9448185"/>
            <a:ext cx="2971800" cy="497364"/>
          </a:xfrm>
          <a:prstGeom prst="rect">
            <a:avLst/>
          </a:prstGeom>
        </p:spPr>
        <p:txBody>
          <a:bodyPr vert="horz" lIns="91440" tIns="45720" rIns="91440" bIns="45720" rtlCol="0" anchor="b"/>
          <a:lstStyle>
            <a:lvl1pPr algn="r">
              <a:defRPr sz="1200"/>
            </a:lvl1pPr>
          </a:lstStyle>
          <a:p>
            <a:fld id="{5CEF22B3-44A0-4BB3-A862-BD26BF955382}" type="slidenum">
              <a:rPr lang="en-GB" smtClean="0"/>
              <a:t>‹#›</a:t>
            </a:fld>
            <a:endParaRPr lang="en-GB"/>
          </a:p>
        </p:txBody>
      </p:sp>
    </p:spTree>
    <p:extLst>
      <p:ext uri="{BB962C8B-B14F-4D97-AF65-F5344CB8AC3E}">
        <p14:creationId xmlns:p14="http://schemas.microsoft.com/office/powerpoint/2010/main" val="2292520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B5FDDE9A-8283-4126-9D94-627ACD560EF1}" type="datetimeFigureOut">
              <a:rPr lang="en-GB" smtClean="0"/>
              <a:pPr/>
              <a:t>05/05/2016</a:t>
            </a:fld>
            <a:endParaRPr lang="en-GB"/>
          </a:p>
        </p:txBody>
      </p:sp>
      <p:sp>
        <p:nvSpPr>
          <p:cNvPr id="4" name="Slide Image Placeholder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24956"/>
            <a:ext cx="5486400" cy="447627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FDCF2FEC-6370-4B7E-A87C-E58EC674C2D9}" type="slidenum">
              <a:rPr lang="en-GB" smtClean="0"/>
              <a:pPr/>
              <a:t>‹#›</a:t>
            </a:fld>
            <a:endParaRPr lang="en-GB"/>
          </a:p>
        </p:txBody>
      </p:sp>
    </p:spTree>
    <p:extLst>
      <p:ext uri="{BB962C8B-B14F-4D97-AF65-F5344CB8AC3E}">
        <p14:creationId xmlns:p14="http://schemas.microsoft.com/office/powerpoint/2010/main" val="1116138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Title</a:t>
            </a:r>
            <a:r>
              <a:rPr lang="en-GB" baseline="0" dirty="0" smtClean="0"/>
              <a:t> page </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Parker Morris</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17</a:t>
            </a:fld>
            <a:endParaRPr lang="en-GB"/>
          </a:p>
        </p:txBody>
      </p:sp>
    </p:spTree>
    <p:extLst>
      <p:ext uri="{BB962C8B-B14F-4D97-AF65-F5344CB8AC3E}">
        <p14:creationId xmlns:p14="http://schemas.microsoft.com/office/powerpoint/2010/main" val="1530922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200" kern="1200" dirty="0" smtClean="0">
                <a:solidFill>
                  <a:schemeClr val="tx1"/>
                </a:solidFill>
                <a:latin typeface="+mn-lt"/>
                <a:ea typeface="+mn-ea"/>
                <a:cs typeface="+mn-cs"/>
              </a:rPr>
              <a:t>In the 1990s, Peter and Alison Smithson coined the term ’glut‘ to refer to the vast amount of objects people collect, and then store, as a result of the plentiful consumerism of the end of the last century. In 1956, Peter and Alison Smithson were asked to design the ‘Future House’, thinking 25 years into the future to visualise how people would be living in a fast changing world.  Two years later they sketched out ideas for an ‘Appliance House’, recognising the fact that developing technology was having an immense impact on the way people were living in the home.  By 1993 they embodied this thread of their research in the ‘Put -Away House’, acknowledging the key role of storage in the lives of a house’s inhabitants.  They coined the term ‘glut’ to refer to the vast amount of objects people collect, and then store, as a result of the plentiful consumerism of the end of the last century.</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The </a:t>
            </a:r>
            <a:r>
              <a:rPr lang="en-GB" sz="1200" kern="1200" dirty="0" err="1" smtClean="0">
                <a:solidFill>
                  <a:schemeClr val="tx1"/>
                </a:solidFill>
                <a:latin typeface="+mn-lt"/>
                <a:ea typeface="+mn-ea"/>
                <a:cs typeface="+mn-cs"/>
              </a:rPr>
              <a:t>Smithsons</a:t>
            </a:r>
            <a:r>
              <a:rPr lang="en-GB" sz="1200" kern="1200" dirty="0" smtClean="0">
                <a:solidFill>
                  <a:schemeClr val="tx1"/>
                </a:solidFill>
                <a:latin typeface="+mn-lt"/>
                <a:ea typeface="+mn-ea"/>
                <a:cs typeface="+mn-cs"/>
              </a:rPr>
              <a:t> approached the problem of storage provision in the home through project-based experimentation and little research has been done in this area since.  At a time of an aging population, an increase in single-households, more shared accommodation and a growing move towards home-working, it is timely that this project proposes to seek an understanding of the storage capacity in homes and to determine how people are using this space and what their storage needs are. This research also builds on the current campaign by RIBA which is looking to make a case for more space within the home</a:t>
            </a:r>
            <a:r>
              <a:rPr lang="en-US" sz="1200" kern="1200" baseline="30000" dirty="0" smtClean="0">
                <a:solidFill>
                  <a:schemeClr val="tx1"/>
                </a:solidFill>
                <a:latin typeface="+mn-lt"/>
                <a:ea typeface="+mn-ea"/>
                <a:cs typeface="+mn-cs"/>
              </a:rPr>
              <a:t>7</a:t>
            </a:r>
            <a:r>
              <a:rPr lang="en-GB" sz="1200" kern="1200" dirty="0" smtClean="0">
                <a:solidFill>
                  <a:schemeClr val="tx1"/>
                </a:solidFill>
                <a:latin typeface="+mn-lt"/>
                <a:ea typeface="+mn-ea"/>
                <a:cs typeface="+mn-cs"/>
              </a:rPr>
              <a:t>. The importance of health and well-being and the growing evidence about the influence of the home environment and its surroundings on health highlights the need for our homes and neighbourhoods to facilitate and promote healthy and sustainable behaviour</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18</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200" kern="1200" dirty="0" smtClean="0">
                <a:solidFill>
                  <a:schemeClr val="tx1"/>
                </a:solidFill>
                <a:latin typeface="+mn-lt"/>
                <a:ea typeface="+mn-ea"/>
                <a:cs typeface="+mn-cs"/>
              </a:rPr>
              <a:t>In the 1990s, Peter and Alison Smithson coined the term ’glut‘ to refer to the vast amount of objects people collect, and then store, as a result of the plentiful consumerism of the end of the last century. In 1956, Peter and Alison Smithson were asked to design the ‘Future House’, thinking 25 years into the future to visualise how people would be living in a fast changing world.  Two years later they sketched out ideas for an ‘Appliance House’, recognising the fact that developing technology was having an immense impact on the way people were living in the home.  By 1993 they embodied this thread of their research in the ‘Put -Away House’, acknowledging the key role of storage in the lives of a house’s inhabitants.  They coined the term ‘glut’ to refer to the vast amount of objects people collect, and then store, as a result of the plentiful consumerism of the end of the last century.</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The </a:t>
            </a:r>
            <a:r>
              <a:rPr lang="en-GB" sz="1200" kern="1200" dirty="0" err="1" smtClean="0">
                <a:solidFill>
                  <a:schemeClr val="tx1"/>
                </a:solidFill>
                <a:latin typeface="+mn-lt"/>
                <a:ea typeface="+mn-ea"/>
                <a:cs typeface="+mn-cs"/>
              </a:rPr>
              <a:t>Smithsons</a:t>
            </a:r>
            <a:r>
              <a:rPr lang="en-GB" sz="1200" kern="1200" dirty="0" smtClean="0">
                <a:solidFill>
                  <a:schemeClr val="tx1"/>
                </a:solidFill>
                <a:latin typeface="+mn-lt"/>
                <a:ea typeface="+mn-ea"/>
                <a:cs typeface="+mn-cs"/>
              </a:rPr>
              <a:t> approached the problem of storage provision in the home through project-based experimentation and little research has been done in this area since.  At a time of an aging population, an increase in single-households, more shared accommodation and a growing move towards home-working, it is timely that this project proposes to seek an understanding of the storage capacity in homes and to determine how people are using this space and what their storage needs are. This research also builds on the current campaign by RIBA which is looking to make a case for more space within the home</a:t>
            </a:r>
            <a:r>
              <a:rPr lang="en-US" sz="1200" kern="1200" baseline="30000" dirty="0" smtClean="0">
                <a:solidFill>
                  <a:schemeClr val="tx1"/>
                </a:solidFill>
                <a:latin typeface="+mn-lt"/>
                <a:ea typeface="+mn-ea"/>
                <a:cs typeface="+mn-cs"/>
              </a:rPr>
              <a:t>7</a:t>
            </a:r>
            <a:r>
              <a:rPr lang="en-GB" sz="1200" kern="1200" dirty="0" smtClean="0">
                <a:solidFill>
                  <a:schemeClr val="tx1"/>
                </a:solidFill>
                <a:latin typeface="+mn-lt"/>
                <a:ea typeface="+mn-ea"/>
                <a:cs typeface="+mn-cs"/>
              </a:rPr>
              <a:t>. The importance of health and well-being and the growing evidence about the influence of the home environment and its surroundings on health highlights the need for our homes and neighbourhoods to facilitate and promote healthy and sustainable behaviour</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19</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The proposed research revisits the </a:t>
            </a:r>
            <a:r>
              <a:rPr lang="en-GB" sz="1200" kern="1200" dirty="0" err="1" smtClean="0">
                <a:solidFill>
                  <a:schemeClr val="tx1"/>
                </a:solidFill>
                <a:latin typeface="+mn-lt"/>
                <a:ea typeface="+mn-ea"/>
                <a:cs typeface="+mn-cs"/>
              </a:rPr>
              <a:t>Smithsons</a:t>
            </a:r>
            <a:r>
              <a:rPr lang="en-GB" sz="1200" kern="1200" dirty="0" smtClean="0">
                <a:solidFill>
                  <a:schemeClr val="tx1"/>
                </a:solidFill>
                <a:latin typeface="+mn-lt"/>
                <a:ea typeface="+mn-ea"/>
                <a:cs typeface="+mn-cs"/>
              </a:rPr>
              <a:t>’ study of ’glut‘ and updates it </a:t>
            </a:r>
            <a:r>
              <a:rPr lang="en-US" sz="1200" kern="1200" dirty="0" smtClean="0">
                <a:solidFill>
                  <a:schemeClr val="tx1"/>
                </a:solidFill>
                <a:latin typeface="+mn-lt"/>
                <a:ea typeface="+mn-ea"/>
                <a:cs typeface="+mn-cs"/>
              </a:rPr>
              <a:t>in the context of the fast-changing factors that impact on current and future lifestyles.</a:t>
            </a:r>
            <a:r>
              <a:rPr lang="en-GB" sz="1200" kern="1200" dirty="0" smtClean="0">
                <a:solidFill>
                  <a:schemeClr val="tx1"/>
                </a:solidFill>
                <a:latin typeface="+mn-lt"/>
                <a:ea typeface="+mn-ea"/>
                <a:cs typeface="+mn-cs"/>
              </a:rPr>
              <a:t>  By understanding how the proliferation of artefacts is putting pressure on space, this project will seek a new perspective on the ordinary, understanding how these collections of every day prosaic objects are having a major impact on the way we inhabit our homes. It will identify existing ’glut‘ to determine contemporary storage space requirements and will establish ways of retrofitting existing homes to meet future storage needs and encourage healthy and sustainable lifestyles.  It will learn from the past, identify current trends, and propose a future strategy to deal with the ’glut‘ of our everyday lives.</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overarching objective of this project is to assess what kind of objects people will need to store in the future, and to develop evidence-based methods of promoting healthy and sustainable behaviour in existing homes through better space planning by ensuring that the equipment required for such lifestyles can be easily and accessibly stored.  These creative storage solutions must be applicable to a wide range of existing housing typologies and across the full breadth of social-economic groups.</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In order to achieve this, other objectives first need to be met, such as determining what people currently store around the home, and how they store it.</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There is currently a huge gap in the knowledge of current trends in the proliferation of artefacts within the home.  It is therefore an objective of this project to engage with real people, both individuals and community groups, to take a snapshot of current ‘glut’ and how it is stored.</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It is important to also investigate and learn from the historical context, and so an in-depth knowledge of historical trends in what and how things were stored over time will also be sought.  It will update our view of the everyday, cataloguing the proliferation of artefacts over time.</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But perhaps most crucial of all, it is imperative that the results of this project are acted upon, and that a real change in the way people view domestic storage is initiated.  Therefore a key objective of this project is to disseminate its findings as widely as possible, engaging and connecting with communities, as well as housing providers, designers, academics and educators across a range of disciplines.</a:t>
            </a:r>
          </a:p>
        </p:txBody>
      </p:sp>
      <p:sp>
        <p:nvSpPr>
          <p:cNvPr id="4" name="Slide Number Placeholder 3"/>
          <p:cNvSpPr>
            <a:spLocks noGrp="1"/>
          </p:cNvSpPr>
          <p:nvPr>
            <p:ph type="sldNum" sz="quarter" idx="10"/>
          </p:nvPr>
        </p:nvSpPr>
        <p:spPr/>
        <p:txBody>
          <a:bodyPr/>
          <a:lstStyle/>
          <a:p>
            <a:fld id="{FDCF2FEC-6370-4B7E-A87C-E58EC674C2D9}" type="slidenum">
              <a:rPr lang="en-GB" smtClean="0"/>
              <a:pPr/>
              <a:t>20</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Parker Morris</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21</a:t>
            </a:fld>
            <a:endParaRPr lang="en-GB"/>
          </a:p>
        </p:txBody>
      </p:sp>
    </p:spTree>
    <p:extLst>
      <p:ext uri="{BB962C8B-B14F-4D97-AF65-F5344CB8AC3E}">
        <p14:creationId xmlns:p14="http://schemas.microsoft.com/office/powerpoint/2010/main" val="1530922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Parker Morris</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22</a:t>
            </a:fld>
            <a:endParaRPr lang="en-GB"/>
          </a:p>
        </p:txBody>
      </p:sp>
    </p:spTree>
    <p:extLst>
      <p:ext uri="{BB962C8B-B14F-4D97-AF65-F5344CB8AC3E}">
        <p14:creationId xmlns:p14="http://schemas.microsoft.com/office/powerpoint/2010/main" val="1530922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Parker Morris</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23</a:t>
            </a:fld>
            <a:endParaRPr lang="en-GB"/>
          </a:p>
        </p:txBody>
      </p:sp>
    </p:spTree>
    <p:extLst>
      <p:ext uri="{BB962C8B-B14F-4D97-AF65-F5344CB8AC3E}">
        <p14:creationId xmlns:p14="http://schemas.microsoft.com/office/powerpoint/2010/main" val="1530922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Parker Morris</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24</a:t>
            </a:fld>
            <a:endParaRPr lang="en-GB"/>
          </a:p>
        </p:txBody>
      </p:sp>
    </p:spTree>
    <p:extLst>
      <p:ext uri="{BB962C8B-B14F-4D97-AF65-F5344CB8AC3E}">
        <p14:creationId xmlns:p14="http://schemas.microsoft.com/office/powerpoint/2010/main" val="1530922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Parker Morris</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25</a:t>
            </a:fld>
            <a:endParaRPr lang="en-GB"/>
          </a:p>
        </p:txBody>
      </p:sp>
    </p:spTree>
    <p:extLst>
      <p:ext uri="{BB962C8B-B14F-4D97-AF65-F5344CB8AC3E}">
        <p14:creationId xmlns:p14="http://schemas.microsoft.com/office/powerpoint/2010/main" val="1530922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Parker Morris</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26</a:t>
            </a:fld>
            <a:endParaRPr lang="en-GB"/>
          </a:p>
        </p:txBody>
      </p:sp>
    </p:spTree>
    <p:extLst>
      <p:ext uri="{BB962C8B-B14F-4D97-AF65-F5344CB8AC3E}">
        <p14:creationId xmlns:p14="http://schemas.microsoft.com/office/powerpoint/2010/main" val="1530922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CONTEXT/OUR INITIAL THOUGHTS </a:t>
            </a:r>
          </a:p>
          <a:p>
            <a:r>
              <a:rPr lang="en-GB" dirty="0" smtClean="0"/>
              <a:t>Parker Morris standards, RIBA research</a:t>
            </a:r>
          </a:p>
          <a:p>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Parker Morris</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27</a:t>
            </a:fld>
            <a:endParaRPr lang="en-GB"/>
          </a:p>
        </p:txBody>
      </p:sp>
    </p:spTree>
    <p:extLst>
      <p:ext uri="{BB962C8B-B14F-4D97-AF65-F5344CB8AC3E}">
        <p14:creationId xmlns:p14="http://schemas.microsoft.com/office/powerpoint/2010/main" val="1530922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Parker Morris</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28</a:t>
            </a:fld>
            <a:endParaRPr lang="en-GB"/>
          </a:p>
        </p:txBody>
      </p:sp>
    </p:spTree>
    <p:extLst>
      <p:ext uri="{BB962C8B-B14F-4D97-AF65-F5344CB8AC3E}">
        <p14:creationId xmlns:p14="http://schemas.microsoft.com/office/powerpoint/2010/main" val="1530922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Parker Morris</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29</a:t>
            </a:fld>
            <a:endParaRPr lang="en-GB"/>
          </a:p>
        </p:txBody>
      </p:sp>
    </p:spTree>
    <p:extLst>
      <p:ext uri="{BB962C8B-B14F-4D97-AF65-F5344CB8AC3E}">
        <p14:creationId xmlns:p14="http://schemas.microsoft.com/office/powerpoint/2010/main" val="1530922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Parker Morris</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30</a:t>
            </a:fld>
            <a:endParaRPr lang="en-GB"/>
          </a:p>
        </p:txBody>
      </p:sp>
    </p:spTree>
    <p:extLst>
      <p:ext uri="{BB962C8B-B14F-4D97-AF65-F5344CB8AC3E}">
        <p14:creationId xmlns:p14="http://schemas.microsoft.com/office/powerpoint/2010/main" val="1530922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Parker Morris</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31</a:t>
            </a:fld>
            <a:endParaRPr lang="en-GB"/>
          </a:p>
        </p:txBody>
      </p:sp>
    </p:spTree>
    <p:extLst>
      <p:ext uri="{BB962C8B-B14F-4D97-AF65-F5344CB8AC3E}">
        <p14:creationId xmlns:p14="http://schemas.microsoft.com/office/powerpoint/2010/main" val="1530922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Parker Morris</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32</a:t>
            </a:fld>
            <a:endParaRPr lang="en-GB"/>
          </a:p>
        </p:txBody>
      </p:sp>
    </p:spTree>
    <p:extLst>
      <p:ext uri="{BB962C8B-B14F-4D97-AF65-F5344CB8AC3E}">
        <p14:creationId xmlns:p14="http://schemas.microsoft.com/office/powerpoint/2010/main" val="1530922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CONTEXT/OUR INITIAL THOUGHTS </a:t>
            </a:r>
          </a:p>
          <a:p>
            <a:r>
              <a:rPr lang="en-GB" dirty="0" smtClean="0"/>
              <a:t>Parker Morris standards, RIBA research</a:t>
            </a:r>
          </a:p>
          <a:p>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CONTEXT/OUR INITIAL THOUGHTS </a:t>
            </a:r>
          </a:p>
          <a:p>
            <a:r>
              <a:rPr lang="en-GB" dirty="0" smtClean="0"/>
              <a:t>Parker Morris standards, RIBA research</a:t>
            </a:r>
          </a:p>
          <a:p>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CONTEXT/OUR INITIAL THOUGHTS </a:t>
            </a:r>
          </a:p>
          <a:p>
            <a:r>
              <a:rPr lang="en-GB" dirty="0" smtClean="0"/>
              <a:t>Parker Morris standards, RIBA research</a:t>
            </a:r>
          </a:p>
          <a:p>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Parker Morris</a:t>
            </a:r>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6</a:t>
            </a:fld>
            <a:endParaRPr lang="en-GB"/>
          </a:p>
        </p:txBody>
      </p:sp>
    </p:spTree>
    <p:extLst>
      <p:ext uri="{BB962C8B-B14F-4D97-AF65-F5344CB8AC3E}">
        <p14:creationId xmlns:p14="http://schemas.microsoft.com/office/powerpoint/2010/main" val="1530922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CONTEXT/OUR INITIAL THOUGHTS </a:t>
            </a:r>
          </a:p>
          <a:p>
            <a:r>
              <a:rPr lang="en-GB" dirty="0" smtClean="0"/>
              <a:t>Parker Morris standards, RIBA research</a:t>
            </a:r>
          </a:p>
          <a:p>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9</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CONTEXT/OUR INITIAL THOUGHTS </a:t>
            </a:r>
          </a:p>
          <a:p>
            <a:r>
              <a:rPr lang="en-GB" dirty="0" smtClean="0"/>
              <a:t>Parker Morris standards, RIBA research</a:t>
            </a:r>
          </a:p>
          <a:p>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10</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CONTEXT/OUR INITIAL THOUGHTS </a:t>
            </a:r>
          </a:p>
          <a:p>
            <a:r>
              <a:rPr lang="en-GB" dirty="0" smtClean="0"/>
              <a:t>Parker Morris standards, RIBA research</a:t>
            </a:r>
          </a:p>
          <a:p>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14</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20F4852-D179-4F5C-AFCD-680D165E102A}" type="datetimeFigureOut">
              <a:rPr lang="en-GB" smtClean="0"/>
              <a:pPr/>
              <a:t>05/05/2016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CD1C6-2CAA-434C-BA19-D697F83B41A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0F4852-D179-4F5C-AFCD-680D165E102A}" type="datetimeFigureOut">
              <a:rPr lang="en-GB" smtClean="0"/>
              <a:pPr/>
              <a:t>05/05/2016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CD1C6-2CAA-434C-BA19-D697F83B41A3}"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0F4852-D179-4F5C-AFCD-680D165E102A}" type="datetimeFigureOut">
              <a:rPr lang="en-GB" smtClean="0"/>
              <a:pPr/>
              <a:t>05/05/2016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CD1C6-2CAA-434C-BA19-D697F83B41A3}"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0F4852-D179-4F5C-AFCD-680D165E102A}" type="datetimeFigureOut">
              <a:rPr lang="en-GB" smtClean="0"/>
              <a:pPr/>
              <a:t>05/05/2016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CD1C6-2CAA-434C-BA19-D697F83B41A3}"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0F4852-D179-4F5C-AFCD-680D165E102A}" type="datetimeFigureOut">
              <a:rPr lang="en-GB" smtClean="0"/>
              <a:pPr/>
              <a:t>05/05/2016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CD1C6-2CAA-434C-BA19-D697F83B41A3}"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20F4852-D179-4F5C-AFCD-680D165E102A}" type="datetimeFigureOut">
              <a:rPr lang="en-GB" smtClean="0"/>
              <a:pPr/>
              <a:t>05/05/2016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8CD1C6-2CAA-434C-BA19-D697F83B41A3}"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20F4852-D179-4F5C-AFCD-680D165E102A}" type="datetimeFigureOut">
              <a:rPr lang="en-GB" smtClean="0"/>
              <a:pPr/>
              <a:t>05/05/2016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88CD1C6-2CAA-434C-BA19-D697F83B41A3}"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20F4852-D179-4F5C-AFCD-680D165E102A}" type="datetimeFigureOut">
              <a:rPr lang="en-GB" smtClean="0"/>
              <a:pPr/>
              <a:t>05/05/2016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88CD1C6-2CAA-434C-BA19-D697F83B41A3}"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0F4852-D179-4F5C-AFCD-680D165E102A}" type="datetimeFigureOut">
              <a:rPr lang="en-GB" smtClean="0"/>
              <a:pPr/>
              <a:t>05/05/2016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88CD1C6-2CAA-434C-BA19-D697F83B41A3}"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0F4852-D179-4F5C-AFCD-680D165E102A}" type="datetimeFigureOut">
              <a:rPr lang="en-GB" smtClean="0"/>
              <a:pPr/>
              <a:t>05/05/2016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8CD1C6-2CAA-434C-BA19-D697F83B41A3}"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0F4852-D179-4F5C-AFCD-680D165E102A}" type="datetimeFigureOut">
              <a:rPr lang="en-GB" smtClean="0"/>
              <a:pPr/>
              <a:t>05/05/2016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8CD1C6-2CAA-434C-BA19-D697F83B41A3}"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0F4852-D179-4F5C-AFCD-680D165E102A}" type="datetimeFigureOut">
              <a:rPr lang="en-GB" smtClean="0"/>
              <a:pPr/>
              <a:t>05/05/2016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CD1C6-2CAA-434C-BA19-D697F83B41A3}"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5780" y="3212977"/>
            <a:ext cx="8204448" cy="1875342"/>
          </a:xfrm>
        </p:spPr>
        <p:txBody>
          <a:bodyPr>
            <a:normAutofit/>
          </a:bodyPr>
          <a:lstStyle/>
          <a:p>
            <a:pPr algn="r"/>
            <a:r>
              <a:rPr lang="en-GB" dirty="0" smtClean="0">
                <a:solidFill>
                  <a:srgbClr val="FF0000"/>
                </a:solidFill>
                <a:latin typeface="Courier New" pitchFamily="49" charset="0"/>
                <a:cs typeface="Courier New" pitchFamily="49" charset="0"/>
              </a:rPr>
              <a:t>Enacting Dialog through an Architecture Model</a:t>
            </a:r>
            <a:endParaRPr lang="en-GB" dirty="0">
              <a:solidFill>
                <a:srgbClr val="FF0000"/>
              </a:solidFill>
              <a:latin typeface="Courier New" pitchFamily="49" charset="0"/>
              <a:cs typeface="Courier New" pitchFamily="49" charset="0"/>
            </a:endParaRPr>
          </a:p>
        </p:txBody>
      </p:sp>
      <p:sp>
        <p:nvSpPr>
          <p:cNvPr id="3" name="Subtitle 2"/>
          <p:cNvSpPr>
            <a:spLocks noGrp="1"/>
          </p:cNvSpPr>
          <p:nvPr>
            <p:ph type="subTitle" idx="1"/>
          </p:nvPr>
        </p:nvSpPr>
        <p:spPr>
          <a:xfrm>
            <a:off x="1403648" y="5393432"/>
            <a:ext cx="7264896" cy="771872"/>
          </a:xfrm>
        </p:spPr>
        <p:txBody>
          <a:bodyPr>
            <a:normAutofit fontScale="55000" lnSpcReduction="20000"/>
          </a:bodyPr>
          <a:lstStyle/>
          <a:p>
            <a:pPr algn="r"/>
            <a:r>
              <a:rPr lang="en-GB" sz="2800" b="1" dirty="0" smtClean="0">
                <a:latin typeface="Courier New" pitchFamily="49" charset="0"/>
                <a:cs typeface="Courier New" pitchFamily="49" charset="0"/>
              </a:rPr>
              <a:t>Elena Marco</a:t>
            </a:r>
          </a:p>
          <a:p>
            <a:pPr algn="r"/>
            <a:r>
              <a:rPr lang="en-GB" sz="2800" dirty="0" smtClean="0">
                <a:latin typeface="Courier New" pitchFamily="49" charset="0"/>
                <a:cs typeface="Courier New" pitchFamily="49" charset="0"/>
              </a:rPr>
              <a:t>Head of Department Architecture and the Built Environment</a:t>
            </a:r>
            <a:endParaRPr lang="en-GB" sz="2800" dirty="0">
              <a:latin typeface="Courier New" pitchFamily="49" charset="0"/>
              <a:cs typeface="Courier New" pitchFamily="49" charset="0"/>
            </a:endParaRPr>
          </a:p>
        </p:txBody>
      </p:sp>
      <p:pic>
        <p:nvPicPr>
          <p:cNvPr id="8" name="Picture 7" descr="UWE_blk.jpg"/>
          <p:cNvPicPr>
            <a:picLocks noChangeAspect="1"/>
          </p:cNvPicPr>
          <p:nvPr/>
        </p:nvPicPr>
        <p:blipFill>
          <a:blip r:embed="rId3" cstate="print"/>
          <a:stretch>
            <a:fillRect/>
          </a:stretch>
        </p:blipFill>
        <p:spPr>
          <a:xfrm>
            <a:off x="179512" y="6109290"/>
            <a:ext cx="1445895" cy="560070"/>
          </a:xfrm>
          <a:prstGeom prst="rect">
            <a:avLst/>
          </a:prstGeom>
          <a:noFill/>
          <a:ln>
            <a:noFill/>
          </a:ln>
        </p:spPr>
      </p:pic>
      <p:sp>
        <p:nvSpPr>
          <p:cNvPr id="4" name="Rectangle 3"/>
          <p:cNvSpPr/>
          <p:nvPr/>
        </p:nvSpPr>
        <p:spPr>
          <a:xfrm>
            <a:off x="4355976" y="4795989"/>
            <a:ext cx="4138228" cy="338554"/>
          </a:xfrm>
          <a:prstGeom prst="rect">
            <a:avLst/>
          </a:prstGeom>
        </p:spPr>
        <p:txBody>
          <a:bodyPr wrap="square">
            <a:spAutoFit/>
          </a:bodyPr>
          <a:lstStyle/>
          <a:p>
            <a:r>
              <a:rPr lang="en-US" sz="1600" b="1" dirty="0">
                <a:solidFill>
                  <a:schemeClr val="tx1">
                    <a:lumMod val="85000"/>
                    <a:lumOff val="15000"/>
                  </a:schemeClr>
                </a:solidFill>
                <a:latin typeface="Courier New" pitchFamily="49" charset="0"/>
                <a:ea typeface="+mj-ea"/>
                <a:cs typeface="Courier New" pitchFamily="49" charset="0"/>
              </a:rPr>
              <a:t> </a:t>
            </a:r>
            <a:r>
              <a:rPr lang="en-US" sz="1600" b="1" dirty="0" smtClean="0">
                <a:solidFill>
                  <a:schemeClr val="tx1">
                    <a:lumMod val="85000"/>
                    <a:lumOff val="15000"/>
                  </a:schemeClr>
                </a:solidFill>
                <a:latin typeface="Courier New" pitchFamily="49" charset="0"/>
                <a:ea typeface="+mj-ea"/>
                <a:cs typeface="Courier New" pitchFamily="49" charset="0"/>
              </a:rPr>
              <a:t>UWE Design Research Symposium</a:t>
            </a:r>
            <a:endParaRPr lang="en-GB" sz="1600" b="1" dirty="0">
              <a:solidFill>
                <a:schemeClr val="tx1">
                  <a:lumMod val="85000"/>
                  <a:lumOff val="15000"/>
                </a:schemeClr>
              </a:solidFill>
              <a:latin typeface="Courier New" pitchFamily="49" charset="0"/>
              <a:ea typeface="+mj-ea"/>
              <a:cs typeface="Courier New" pitchFamily="49"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1520" y="44624"/>
            <a:ext cx="8587680" cy="11430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GB" sz="4400" b="1" dirty="0" smtClean="0">
                <a:solidFill>
                  <a:schemeClr val="tx1">
                    <a:lumMod val="75000"/>
                    <a:lumOff val="25000"/>
                  </a:schemeClr>
                </a:solidFill>
                <a:latin typeface="Courier New" pitchFamily="49" charset="0"/>
                <a:ea typeface="+mj-ea"/>
                <a:cs typeface="Courier New" pitchFamily="49" charset="0"/>
              </a:rPr>
              <a:t>space is overwhelmed by..</a:t>
            </a:r>
            <a:endParaRPr kumimoji="0" lang="en-GB" sz="4400" b="1" i="0" u="none" strike="noStrike" kern="1200" cap="none" spc="0" normalizeH="0" baseline="0" noProof="0" dirty="0">
              <a:ln>
                <a:noFill/>
              </a:ln>
              <a:solidFill>
                <a:schemeClr val="tx1">
                  <a:lumMod val="75000"/>
                  <a:lumOff val="25000"/>
                </a:schemeClr>
              </a:solidFill>
              <a:effectLst/>
              <a:uLnTx/>
              <a:uFillTx/>
              <a:latin typeface="Courier New" pitchFamily="49" charset="0"/>
              <a:ea typeface="+mj-ea"/>
              <a:cs typeface="Courier New" pitchFamily="49" charset="0"/>
            </a:endParaRPr>
          </a:p>
        </p:txBody>
      </p:sp>
      <p:sp>
        <p:nvSpPr>
          <p:cNvPr id="17409" name="Rectangle 1"/>
          <p:cNvSpPr>
            <a:spLocks noChangeArrowheads="1"/>
          </p:cNvSpPr>
          <p:nvPr/>
        </p:nvSpPr>
        <p:spPr bwMode="auto">
          <a:xfrm>
            <a:off x="467544" y="2429689"/>
            <a:ext cx="820891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000" i="0" u="none" strike="noStrike" cap="none" normalizeH="0" baseline="0" dirty="0" smtClean="0">
                <a:ln>
                  <a:noFill/>
                </a:ln>
                <a:solidFill>
                  <a:srgbClr val="FF0000"/>
                </a:solidFill>
                <a:effectLst/>
                <a:latin typeface="Candara" pitchFamily="34" charset="0"/>
                <a:ea typeface="Calibri" pitchFamily="34" charset="0"/>
                <a:cs typeface="Times New Roman" pitchFamily="18" charset="0"/>
              </a:rPr>
              <a:t>not-at-present-in-use-maybe-never-again objects</a:t>
            </a:r>
            <a:endParaRPr kumimoji="0" lang="en-US" sz="3000" i="0" u="none" strike="noStrike" cap="none" normalizeH="0" baseline="0" dirty="0" smtClean="0">
              <a:ln>
                <a:noFill/>
              </a:ln>
              <a:solidFill>
                <a:srgbClr val="FF0000"/>
              </a:solidFill>
              <a:effectLst/>
              <a:latin typeface="Candar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dirty="0" smtClean="0">
              <a:ln>
                <a:noFill/>
              </a:ln>
              <a:solidFill>
                <a:schemeClr val="tx1"/>
              </a:solidFill>
              <a:effectLst/>
              <a:latin typeface="Arial" pitchFamily="34" charset="0"/>
            </a:endParaRPr>
          </a:p>
        </p:txBody>
      </p:sp>
      <p:sp>
        <p:nvSpPr>
          <p:cNvPr id="8" name="Rectangle 1"/>
          <p:cNvSpPr>
            <a:spLocks noChangeArrowheads="1"/>
          </p:cNvSpPr>
          <p:nvPr/>
        </p:nvSpPr>
        <p:spPr bwMode="auto">
          <a:xfrm>
            <a:off x="395536" y="3953961"/>
            <a:ext cx="8208912" cy="10464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4400" b="1" i="0" u="none" strike="noStrike" cap="none" normalizeH="0" baseline="0" dirty="0" smtClean="0">
                <a:ln>
                  <a:noFill/>
                </a:ln>
                <a:solidFill>
                  <a:srgbClr val="FF0000"/>
                </a:solidFill>
                <a:effectLst/>
                <a:latin typeface="Candara" pitchFamily="34" charset="0"/>
                <a:ea typeface="Calibri" pitchFamily="34" charset="0"/>
                <a:cs typeface="Times New Roman" pitchFamily="18" charset="0"/>
              </a:rPr>
              <a:t>DEAD- STORAGE</a:t>
            </a:r>
            <a:endParaRPr kumimoji="0" lang="en-US" sz="4400" b="1" i="0" u="none" strike="noStrike" cap="none" normalizeH="0" baseline="0" dirty="0" smtClean="0">
              <a:ln>
                <a:noFill/>
              </a:ln>
              <a:solidFill>
                <a:srgbClr val="FF0000"/>
              </a:solidFill>
              <a:effectLst/>
              <a:latin typeface="Candar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23491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09"/>
                                        </p:tgtEl>
                                        <p:attrNameLst>
                                          <p:attrName>style.visibility</p:attrName>
                                        </p:attrNameLst>
                                      </p:cBhvr>
                                      <p:to>
                                        <p:strVal val="visible"/>
                                      </p:to>
                                    </p:set>
                                    <p:anim calcmode="lin" valueType="num">
                                      <p:cBhvr additive="base">
                                        <p:cTn id="7" dur="500" fill="hold"/>
                                        <p:tgtEl>
                                          <p:spTgt spid="17409"/>
                                        </p:tgtEl>
                                        <p:attrNameLst>
                                          <p:attrName>ppt_x</p:attrName>
                                        </p:attrNameLst>
                                      </p:cBhvr>
                                      <p:tavLst>
                                        <p:tav tm="0">
                                          <p:val>
                                            <p:strVal val="#ppt_x"/>
                                          </p:val>
                                        </p:tav>
                                        <p:tav tm="100000">
                                          <p:val>
                                            <p:strVal val="#ppt_x"/>
                                          </p:val>
                                        </p:tav>
                                      </p:tavLst>
                                    </p:anim>
                                    <p:anim calcmode="lin" valueType="num">
                                      <p:cBhvr additive="base">
                                        <p:cTn id="8" dur="500" fill="hold"/>
                                        <p:tgtEl>
                                          <p:spTgt spid="1740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a6.JPG"/>
          <p:cNvPicPr>
            <a:picLocks noGrp="1" noChangeAspect="1"/>
          </p:cNvPicPr>
          <p:nvPr>
            <p:ph idx="1"/>
          </p:nvPr>
        </p:nvPicPr>
        <p:blipFill>
          <a:blip r:embed="rId2" cstate="print"/>
          <a:stretch>
            <a:fillRect/>
          </a:stretch>
        </p:blipFill>
        <p:spPr>
          <a:xfrm>
            <a:off x="3312368" y="1110792"/>
            <a:ext cx="2664296" cy="1989896"/>
          </a:xfrm>
        </p:spPr>
      </p:pic>
      <p:pic>
        <p:nvPicPr>
          <p:cNvPr id="5" name="Picture 4" descr="nia1.JPG"/>
          <p:cNvPicPr>
            <a:picLocks noChangeAspect="1"/>
          </p:cNvPicPr>
          <p:nvPr/>
        </p:nvPicPr>
        <p:blipFill>
          <a:blip r:embed="rId3" cstate="print">
            <a:lum bright="-10000" contrast="20000"/>
          </a:blip>
          <a:stretch>
            <a:fillRect/>
          </a:stretch>
        </p:blipFill>
        <p:spPr>
          <a:xfrm>
            <a:off x="6120680" y="1110792"/>
            <a:ext cx="2627784" cy="1962727"/>
          </a:xfrm>
          <a:prstGeom prst="rect">
            <a:avLst/>
          </a:prstGeom>
        </p:spPr>
      </p:pic>
      <p:pic>
        <p:nvPicPr>
          <p:cNvPr id="6" name="Picture 5" descr="bea4.JPG"/>
          <p:cNvPicPr>
            <a:picLocks noChangeAspect="1"/>
          </p:cNvPicPr>
          <p:nvPr/>
        </p:nvPicPr>
        <p:blipFill>
          <a:blip r:embed="rId4" cstate="print">
            <a:lum bright="-10000" contrast="20000"/>
          </a:blip>
          <a:stretch>
            <a:fillRect/>
          </a:stretch>
        </p:blipFill>
        <p:spPr>
          <a:xfrm>
            <a:off x="432048" y="1110792"/>
            <a:ext cx="2665418" cy="1990734"/>
          </a:xfrm>
          <a:prstGeom prst="rect">
            <a:avLst/>
          </a:prstGeom>
        </p:spPr>
      </p:pic>
      <p:pic>
        <p:nvPicPr>
          <p:cNvPr id="7" name="Picture 6" descr="photo 2.JPG"/>
          <p:cNvPicPr>
            <a:picLocks noChangeAspect="1"/>
          </p:cNvPicPr>
          <p:nvPr/>
        </p:nvPicPr>
        <p:blipFill>
          <a:blip r:embed="rId5" cstate="print">
            <a:lum bright="-10000" contrast="30000"/>
          </a:blip>
          <a:stretch>
            <a:fillRect/>
          </a:stretch>
        </p:blipFill>
        <p:spPr>
          <a:xfrm rot="5400000">
            <a:off x="123933" y="3606513"/>
            <a:ext cx="2434857" cy="1818628"/>
          </a:xfrm>
          <a:prstGeom prst="rect">
            <a:avLst/>
          </a:prstGeom>
        </p:spPr>
      </p:pic>
      <p:pic>
        <p:nvPicPr>
          <p:cNvPr id="8" name="Picture 7" descr="photo 1.JPG"/>
          <p:cNvPicPr>
            <a:picLocks noChangeAspect="1"/>
          </p:cNvPicPr>
          <p:nvPr/>
        </p:nvPicPr>
        <p:blipFill>
          <a:blip r:embed="rId6" cstate="print">
            <a:lum bright="10000" contrast="10000"/>
          </a:blip>
          <a:srcRect t="18681" b="8284"/>
          <a:stretch>
            <a:fillRect/>
          </a:stretch>
        </p:blipFill>
        <p:spPr>
          <a:xfrm>
            <a:off x="2434320" y="3284984"/>
            <a:ext cx="2520280" cy="1374834"/>
          </a:xfrm>
          <a:prstGeom prst="rect">
            <a:avLst/>
          </a:prstGeom>
        </p:spPr>
      </p:pic>
      <p:pic>
        <p:nvPicPr>
          <p:cNvPr id="10" name="Picture 9" descr="photo.JPG"/>
          <p:cNvPicPr>
            <a:picLocks noChangeAspect="1"/>
          </p:cNvPicPr>
          <p:nvPr/>
        </p:nvPicPr>
        <p:blipFill>
          <a:blip r:embed="rId7" cstate="print">
            <a:lum bright="10000" contrast="10000"/>
          </a:blip>
          <a:stretch>
            <a:fillRect/>
          </a:stretch>
        </p:blipFill>
        <p:spPr>
          <a:xfrm rot="16200000">
            <a:off x="4805158" y="3576375"/>
            <a:ext cx="2412953" cy="1802267"/>
          </a:xfrm>
          <a:prstGeom prst="rect">
            <a:avLst/>
          </a:prstGeom>
        </p:spPr>
      </p:pic>
      <p:pic>
        <p:nvPicPr>
          <p:cNvPr id="11" name="Picture 10" descr="bea1.JPG"/>
          <p:cNvPicPr>
            <a:picLocks noChangeAspect="1"/>
          </p:cNvPicPr>
          <p:nvPr/>
        </p:nvPicPr>
        <p:blipFill>
          <a:blip r:embed="rId8" cstate="print">
            <a:lum bright="-10000" contrast="10000"/>
          </a:blip>
          <a:srcRect t="23868"/>
          <a:stretch>
            <a:fillRect/>
          </a:stretch>
        </p:blipFill>
        <p:spPr>
          <a:xfrm>
            <a:off x="2420368" y="4812228"/>
            <a:ext cx="1615728" cy="918715"/>
          </a:xfrm>
          <a:prstGeom prst="rect">
            <a:avLst/>
          </a:prstGeom>
        </p:spPr>
      </p:pic>
      <p:pic>
        <p:nvPicPr>
          <p:cNvPr id="12" name="Picture 11" descr="bea2.JPG"/>
          <p:cNvPicPr>
            <a:picLocks noChangeAspect="1"/>
          </p:cNvPicPr>
          <p:nvPr/>
        </p:nvPicPr>
        <p:blipFill>
          <a:blip r:embed="rId9" cstate="print"/>
          <a:srcRect r="35294"/>
          <a:stretch>
            <a:fillRect/>
          </a:stretch>
        </p:blipFill>
        <p:spPr>
          <a:xfrm>
            <a:off x="4147998" y="4783200"/>
            <a:ext cx="792088" cy="914277"/>
          </a:xfrm>
          <a:prstGeom prst="rect">
            <a:avLst/>
          </a:prstGeom>
        </p:spPr>
      </p:pic>
      <p:pic>
        <p:nvPicPr>
          <p:cNvPr id="13" name="Picture 12" descr="photo 3.JPG"/>
          <p:cNvPicPr>
            <a:picLocks noChangeAspect="1"/>
          </p:cNvPicPr>
          <p:nvPr/>
        </p:nvPicPr>
        <p:blipFill>
          <a:blip r:embed="rId10" cstate="print">
            <a:lum bright="-10000" contrast="10000"/>
          </a:blip>
          <a:srcRect t="8060"/>
          <a:stretch>
            <a:fillRect/>
          </a:stretch>
        </p:blipFill>
        <p:spPr>
          <a:xfrm rot="5400000">
            <a:off x="6678995" y="3648820"/>
            <a:ext cx="2411760" cy="1656184"/>
          </a:xfrm>
          <a:prstGeom prst="rect">
            <a:avLst/>
          </a:prstGeom>
        </p:spPr>
      </p:pic>
    </p:spTree>
    <p:extLst>
      <p:ext uri="{BB962C8B-B14F-4D97-AF65-F5344CB8AC3E}">
        <p14:creationId xmlns:p14="http://schemas.microsoft.com/office/powerpoint/2010/main" val="545071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rawer clutter.jpg"/>
          <p:cNvPicPr>
            <a:picLocks noChangeAspect="1"/>
          </p:cNvPicPr>
          <p:nvPr/>
        </p:nvPicPr>
        <p:blipFill>
          <a:blip r:embed="rId2" cstate="print"/>
          <a:srcRect r="19378" b="5193"/>
          <a:stretch>
            <a:fillRect/>
          </a:stretch>
        </p:blipFill>
        <p:spPr>
          <a:xfrm>
            <a:off x="467544" y="1066688"/>
            <a:ext cx="2232248" cy="3514440"/>
          </a:xfrm>
          <a:prstGeom prst="rect">
            <a:avLst/>
          </a:prstGeom>
        </p:spPr>
      </p:pic>
      <p:pic>
        <p:nvPicPr>
          <p:cNvPr id="16" name="Picture 15" descr="top shelf.jpg"/>
          <p:cNvPicPr>
            <a:picLocks noChangeAspect="1"/>
          </p:cNvPicPr>
          <p:nvPr/>
        </p:nvPicPr>
        <p:blipFill>
          <a:blip r:embed="rId3" cstate="print"/>
          <a:srcRect b="17119"/>
          <a:stretch>
            <a:fillRect/>
          </a:stretch>
        </p:blipFill>
        <p:spPr>
          <a:xfrm>
            <a:off x="2843808" y="1052736"/>
            <a:ext cx="3024336" cy="1872208"/>
          </a:xfrm>
          <a:prstGeom prst="rect">
            <a:avLst/>
          </a:prstGeom>
        </p:spPr>
      </p:pic>
      <p:pic>
        <p:nvPicPr>
          <p:cNvPr id="17" name="Picture 16" descr="shelf clutter.jpg"/>
          <p:cNvPicPr>
            <a:picLocks noChangeAspect="1"/>
          </p:cNvPicPr>
          <p:nvPr/>
        </p:nvPicPr>
        <p:blipFill>
          <a:blip r:embed="rId4" cstate="print"/>
          <a:srcRect b="7143"/>
          <a:stretch>
            <a:fillRect/>
          </a:stretch>
        </p:blipFill>
        <p:spPr>
          <a:xfrm>
            <a:off x="6007100" y="1052735"/>
            <a:ext cx="2597348" cy="1872209"/>
          </a:xfrm>
          <a:prstGeom prst="rect">
            <a:avLst/>
          </a:prstGeom>
        </p:spPr>
      </p:pic>
      <p:pic>
        <p:nvPicPr>
          <p:cNvPr id="18" name="Picture 17" descr="IMG_0761.JPG"/>
          <p:cNvPicPr>
            <a:picLocks noChangeAspect="1"/>
          </p:cNvPicPr>
          <p:nvPr/>
        </p:nvPicPr>
        <p:blipFill>
          <a:blip r:embed="rId5" cstate="print">
            <a:lum bright="10000" contrast="10000"/>
          </a:blip>
          <a:srcRect t="8331" b="8000"/>
          <a:stretch>
            <a:fillRect/>
          </a:stretch>
        </p:blipFill>
        <p:spPr>
          <a:xfrm>
            <a:off x="2915816" y="3142092"/>
            <a:ext cx="2305394" cy="1440722"/>
          </a:xfrm>
          <a:prstGeom prst="rect">
            <a:avLst/>
          </a:prstGeom>
        </p:spPr>
      </p:pic>
      <p:pic>
        <p:nvPicPr>
          <p:cNvPr id="19" name="Picture 18" descr="IMG_0760.JPG"/>
          <p:cNvPicPr>
            <a:picLocks noChangeAspect="1"/>
          </p:cNvPicPr>
          <p:nvPr/>
        </p:nvPicPr>
        <p:blipFill>
          <a:blip r:embed="rId6" cstate="print"/>
          <a:srcRect b="4514"/>
          <a:stretch>
            <a:fillRect/>
          </a:stretch>
        </p:blipFill>
        <p:spPr>
          <a:xfrm rot="5400000">
            <a:off x="6366597" y="3493891"/>
            <a:ext cx="2549825" cy="1818539"/>
          </a:xfrm>
          <a:prstGeom prst="rect">
            <a:avLst/>
          </a:prstGeom>
        </p:spPr>
      </p:pic>
      <p:pic>
        <p:nvPicPr>
          <p:cNvPr id="20" name="Picture 19" descr="IMG_0758.JPG"/>
          <p:cNvPicPr>
            <a:picLocks noChangeAspect="1"/>
          </p:cNvPicPr>
          <p:nvPr/>
        </p:nvPicPr>
        <p:blipFill>
          <a:blip r:embed="rId7" cstate="print">
            <a:lum bright="10000" contrast="10000"/>
          </a:blip>
          <a:srcRect r="28000" b="8959"/>
          <a:stretch>
            <a:fillRect/>
          </a:stretch>
        </p:blipFill>
        <p:spPr>
          <a:xfrm>
            <a:off x="5349574" y="3126454"/>
            <a:ext cx="1296144" cy="1440160"/>
          </a:xfrm>
          <a:prstGeom prst="rect">
            <a:avLst/>
          </a:prstGeom>
        </p:spPr>
      </p:pic>
      <p:pic>
        <p:nvPicPr>
          <p:cNvPr id="21" name="Picture 20" descr="IMG_0759.JPG"/>
          <p:cNvPicPr>
            <a:picLocks noChangeAspect="1"/>
          </p:cNvPicPr>
          <p:nvPr/>
        </p:nvPicPr>
        <p:blipFill>
          <a:blip r:embed="rId8" cstate="print"/>
          <a:srcRect l="4326" t="15207" b="10990"/>
          <a:stretch>
            <a:fillRect/>
          </a:stretch>
        </p:blipFill>
        <p:spPr>
          <a:xfrm flipH="1">
            <a:off x="4889060" y="4673684"/>
            <a:ext cx="1749693" cy="1008112"/>
          </a:xfrm>
          <a:prstGeom prst="rect">
            <a:avLst/>
          </a:prstGeom>
        </p:spPr>
      </p:pic>
      <p:pic>
        <p:nvPicPr>
          <p:cNvPr id="9" name="Picture 8" descr="ale1.JPG"/>
          <p:cNvPicPr>
            <a:picLocks noChangeAspect="1"/>
          </p:cNvPicPr>
          <p:nvPr/>
        </p:nvPicPr>
        <p:blipFill>
          <a:blip r:embed="rId9" cstate="print">
            <a:lum contrast="10000"/>
          </a:blip>
          <a:srcRect t="20388" r="12812" b="8256"/>
          <a:stretch>
            <a:fillRect/>
          </a:stretch>
        </p:blipFill>
        <p:spPr>
          <a:xfrm>
            <a:off x="3841556" y="4694232"/>
            <a:ext cx="923832" cy="1008112"/>
          </a:xfrm>
          <a:prstGeom prst="rect">
            <a:avLst/>
          </a:prstGeom>
        </p:spPr>
      </p:pic>
      <p:pic>
        <p:nvPicPr>
          <p:cNvPr id="10" name="Picture 9" descr="ale3.JPG"/>
          <p:cNvPicPr>
            <a:picLocks noChangeAspect="1"/>
          </p:cNvPicPr>
          <p:nvPr/>
        </p:nvPicPr>
        <p:blipFill>
          <a:blip r:embed="rId10" cstate="print">
            <a:lum bright="-10000" contrast="-10000"/>
          </a:blip>
          <a:srcRect t="17220" b="10895"/>
          <a:stretch>
            <a:fillRect/>
          </a:stretch>
        </p:blipFill>
        <p:spPr>
          <a:xfrm>
            <a:off x="1897340" y="4725144"/>
            <a:ext cx="1831752" cy="987564"/>
          </a:xfrm>
          <a:prstGeom prst="rect">
            <a:avLst/>
          </a:prstGeom>
        </p:spPr>
      </p:pic>
      <p:pic>
        <p:nvPicPr>
          <p:cNvPr id="11" name="Picture 10" descr="ale4.JPG"/>
          <p:cNvPicPr>
            <a:picLocks noChangeAspect="1"/>
          </p:cNvPicPr>
          <p:nvPr/>
        </p:nvPicPr>
        <p:blipFill>
          <a:blip r:embed="rId11" cstate="print">
            <a:lum bright="10000" contrast="10000"/>
          </a:blip>
          <a:srcRect l="14286" t="21419" b="29090"/>
          <a:stretch>
            <a:fillRect/>
          </a:stretch>
        </p:blipFill>
        <p:spPr>
          <a:xfrm>
            <a:off x="467544" y="4725991"/>
            <a:ext cx="1296144" cy="997838"/>
          </a:xfrm>
          <a:prstGeom prst="rect">
            <a:avLst/>
          </a:prstGeom>
        </p:spPr>
      </p:pic>
    </p:spTree>
    <p:extLst>
      <p:ext uri="{BB962C8B-B14F-4D97-AF65-F5344CB8AC3E}">
        <p14:creationId xmlns:p14="http://schemas.microsoft.com/office/powerpoint/2010/main" val="633892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e-marco\Documents\Files\Research\Book Chapter - Housing\JPE\LGA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7171" y="3500543"/>
            <a:ext cx="2679192" cy="301752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e-marco\Documents\Files\Research\Book Chapter - Housing\JPE\1949 Housing manua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59"/>
          <a:stretch/>
        </p:blipFill>
        <p:spPr bwMode="auto">
          <a:xfrm>
            <a:off x="3223156" y="340632"/>
            <a:ext cx="3941132" cy="306872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e-marco\Documents\Files\Research\Book Chapter - Housing\JPE\parker morris stora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383" y="3500543"/>
            <a:ext cx="2679192" cy="3178454"/>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e-marco\Documents\Files\Research\Book Chapter - Housing\JPE\1944 Housing manua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867"/>
          <a:stretch/>
        </p:blipFill>
        <p:spPr bwMode="auto">
          <a:xfrm>
            <a:off x="291383" y="340633"/>
            <a:ext cx="2931772" cy="3068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09600" y="44624"/>
            <a:ext cx="8229600" cy="11430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a:noFill/>
                </a:ln>
                <a:solidFill>
                  <a:schemeClr val="tx1">
                    <a:lumMod val="75000"/>
                    <a:lumOff val="25000"/>
                  </a:schemeClr>
                </a:solidFill>
                <a:effectLst/>
                <a:uLnTx/>
                <a:uFillTx/>
                <a:latin typeface="Courier New" pitchFamily="49" charset="0"/>
                <a:ea typeface="+mj-ea"/>
                <a:cs typeface="Courier New" pitchFamily="49" charset="0"/>
              </a:rPr>
              <a:t>so how………</a:t>
            </a:r>
            <a:endParaRPr kumimoji="0" lang="en-GB" sz="4400" b="1" i="0" u="none" strike="noStrike" kern="1200" cap="none" spc="0" normalizeH="0" baseline="0" noProof="0" dirty="0">
              <a:ln>
                <a:noFill/>
              </a:ln>
              <a:solidFill>
                <a:schemeClr val="tx1">
                  <a:lumMod val="75000"/>
                  <a:lumOff val="25000"/>
                </a:schemeClr>
              </a:solidFill>
              <a:effectLst/>
              <a:uLnTx/>
              <a:uFillTx/>
              <a:latin typeface="Courier New" pitchFamily="49" charset="0"/>
              <a:ea typeface="+mj-ea"/>
              <a:cs typeface="Courier New" pitchFamily="49" charset="0"/>
            </a:endParaRPr>
          </a:p>
        </p:txBody>
      </p:sp>
      <p:sp>
        <p:nvSpPr>
          <p:cNvPr id="5" name="Rectangle 4"/>
          <p:cNvSpPr/>
          <p:nvPr/>
        </p:nvSpPr>
        <p:spPr>
          <a:xfrm>
            <a:off x="467544" y="1196752"/>
            <a:ext cx="8676456" cy="2862322"/>
          </a:xfrm>
          <a:prstGeom prst="rect">
            <a:avLst/>
          </a:prstGeom>
        </p:spPr>
        <p:txBody>
          <a:bodyPr wrap="square">
            <a:spAutoFit/>
          </a:bodyPr>
          <a:lstStyle/>
          <a:p>
            <a:r>
              <a:rPr lang="en-GB" sz="3600" dirty="0" smtClean="0">
                <a:solidFill>
                  <a:schemeClr val="tx1">
                    <a:lumMod val="65000"/>
                    <a:lumOff val="35000"/>
                  </a:schemeClr>
                </a:solidFill>
                <a:latin typeface="Candara" pitchFamily="34" charset="0"/>
              </a:rPr>
              <a:t>………………………………..so…..</a:t>
            </a:r>
          </a:p>
          <a:p>
            <a:r>
              <a:rPr lang="en-GB" sz="3600" dirty="0" smtClean="0">
                <a:solidFill>
                  <a:schemeClr val="tx1">
                    <a:lumMod val="65000"/>
                    <a:lumOff val="35000"/>
                  </a:schemeClr>
                </a:solidFill>
                <a:latin typeface="Candara" pitchFamily="34" charset="0"/>
              </a:rPr>
              <a:t>what space do we need? how de we live?...........................</a:t>
            </a:r>
            <a:endParaRPr lang="en-GB" sz="3600" b="1" dirty="0" smtClean="0">
              <a:solidFill>
                <a:schemeClr val="tx1">
                  <a:lumMod val="65000"/>
                  <a:lumOff val="35000"/>
                </a:schemeClr>
              </a:solidFill>
              <a:latin typeface="Candara" pitchFamily="34" charset="0"/>
            </a:endParaRPr>
          </a:p>
          <a:p>
            <a:pPr algn="r"/>
            <a:endParaRPr lang="en-US" sz="7200" b="1" dirty="0">
              <a:solidFill>
                <a:srgbClr val="C00000"/>
              </a:solidFill>
              <a:latin typeface="Candara" pitchFamily="34" charset="0"/>
            </a:endParaRPr>
          </a:p>
        </p:txBody>
      </p:sp>
      <p:sp>
        <p:nvSpPr>
          <p:cNvPr id="12" name="Rectangle 11"/>
          <p:cNvSpPr/>
          <p:nvPr/>
        </p:nvSpPr>
        <p:spPr>
          <a:xfrm>
            <a:off x="5796136" y="6381328"/>
            <a:ext cx="3096344" cy="276999"/>
          </a:xfrm>
          <a:prstGeom prst="rect">
            <a:avLst/>
          </a:prstGeom>
        </p:spPr>
        <p:txBody>
          <a:bodyPr wrap="square">
            <a:spAutoFit/>
          </a:bodyPr>
          <a:lstStyle/>
          <a:p>
            <a:pPr algn="r"/>
            <a:r>
              <a:rPr lang="en-GB" sz="1200" i="1" dirty="0" smtClean="0">
                <a:latin typeface="Candara" pitchFamily="34" charset="0"/>
              </a:rPr>
              <a:t>Source: Love Sixties Blog,  The Irish Telegraph</a:t>
            </a:r>
            <a:endParaRPr lang="en-GB" sz="1200" i="1" dirty="0">
              <a:latin typeface="Candara" pitchFamily="34" charset="0"/>
            </a:endParaRPr>
          </a:p>
        </p:txBody>
      </p:sp>
      <p:pic>
        <p:nvPicPr>
          <p:cNvPr id="9" name="Picture 8" descr="flickriver-com.jpg"/>
          <p:cNvPicPr>
            <a:picLocks noChangeAspect="1"/>
          </p:cNvPicPr>
          <p:nvPr/>
        </p:nvPicPr>
        <p:blipFill>
          <a:blip r:embed="rId3" cstate="print">
            <a:lum contrast="20000"/>
          </a:blip>
          <a:stretch>
            <a:fillRect/>
          </a:stretch>
        </p:blipFill>
        <p:spPr>
          <a:xfrm>
            <a:off x="251520" y="4363334"/>
            <a:ext cx="2874199" cy="1873978"/>
          </a:xfrm>
          <a:prstGeom prst="rect">
            <a:avLst/>
          </a:prstGeom>
        </p:spPr>
      </p:pic>
      <p:pic>
        <p:nvPicPr>
          <p:cNvPr id="14" name="Picture 13" descr="obese_682_988635a_1431401a.jpg"/>
          <p:cNvPicPr>
            <a:picLocks noChangeAspect="1"/>
          </p:cNvPicPr>
          <p:nvPr/>
        </p:nvPicPr>
        <p:blipFill>
          <a:blip r:embed="rId4" cstate="print">
            <a:lum contrast="20000"/>
          </a:blip>
          <a:srcRect l="15609" r="6345"/>
          <a:stretch>
            <a:fillRect/>
          </a:stretch>
        </p:blipFill>
        <p:spPr>
          <a:xfrm>
            <a:off x="6300192" y="4365104"/>
            <a:ext cx="2520280" cy="1893983"/>
          </a:xfrm>
          <a:prstGeom prst="rect">
            <a:avLst/>
          </a:prstGeom>
        </p:spPr>
      </p:pic>
      <p:pic>
        <p:nvPicPr>
          <p:cNvPr id="15" name="Picture 14" descr="JaneFondaWorkout_Front_JPG.jpeg"/>
          <p:cNvPicPr>
            <a:picLocks noChangeAspect="1"/>
          </p:cNvPicPr>
          <p:nvPr/>
        </p:nvPicPr>
        <p:blipFill>
          <a:blip r:embed="rId5" cstate="print">
            <a:lum contrast="20000"/>
          </a:blip>
          <a:stretch>
            <a:fillRect/>
          </a:stretch>
        </p:blipFill>
        <p:spPr>
          <a:xfrm>
            <a:off x="5105036" y="4365104"/>
            <a:ext cx="1051140" cy="1899865"/>
          </a:xfrm>
          <a:prstGeom prst="rect">
            <a:avLst/>
          </a:prstGeom>
        </p:spPr>
      </p:pic>
      <p:pic>
        <p:nvPicPr>
          <p:cNvPr id="27650" name="Picture 2" descr="http://www.nlm.nih.gov/exhibition/emotions/images/41.jpg"/>
          <p:cNvPicPr>
            <a:picLocks noChangeAspect="1" noChangeArrowheads="1"/>
          </p:cNvPicPr>
          <p:nvPr/>
        </p:nvPicPr>
        <p:blipFill>
          <a:blip r:embed="rId6" cstate="print">
            <a:lum bright="-10000" contrast="10000"/>
          </a:blip>
          <a:srcRect t="23603"/>
          <a:stretch>
            <a:fillRect/>
          </a:stretch>
        </p:blipFill>
        <p:spPr bwMode="auto">
          <a:xfrm>
            <a:off x="3275856" y="5301208"/>
            <a:ext cx="1656184" cy="943026"/>
          </a:xfrm>
          <a:prstGeom prst="rect">
            <a:avLst/>
          </a:prstGeom>
          <a:noFill/>
        </p:spPr>
      </p:pic>
      <p:pic>
        <p:nvPicPr>
          <p:cNvPr id="16" name="Picture 15" descr="biketowork.jpg"/>
          <p:cNvPicPr>
            <a:picLocks noChangeAspect="1"/>
          </p:cNvPicPr>
          <p:nvPr/>
        </p:nvPicPr>
        <p:blipFill>
          <a:blip r:embed="rId7" cstate="print">
            <a:lum bright="10000" contrast="20000"/>
          </a:blip>
          <a:srcRect t="22222" b="11111"/>
          <a:stretch>
            <a:fillRect/>
          </a:stretch>
        </p:blipFill>
        <p:spPr>
          <a:xfrm>
            <a:off x="3275856" y="4365104"/>
            <a:ext cx="1636546" cy="86409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e-marco\Documents\Files\Research\Book Chapter - Housing\JPE\LGA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309" y="1052736"/>
            <a:ext cx="6542051" cy="48158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72200" y="6372036"/>
            <a:ext cx="598241" cy="369332"/>
          </a:xfrm>
          <a:prstGeom prst="rect">
            <a:avLst/>
          </a:prstGeom>
        </p:spPr>
        <p:txBody>
          <a:bodyPr wrap="none">
            <a:spAutoFit/>
          </a:bodyPr>
          <a:lstStyle/>
          <a:p>
            <a:r>
              <a:rPr lang="en-GB" b="1" dirty="0" smtClean="0">
                <a:solidFill>
                  <a:schemeClr val="tx1">
                    <a:lumMod val="65000"/>
                    <a:lumOff val="35000"/>
                  </a:schemeClr>
                </a:solidFill>
                <a:latin typeface="Courier New" pitchFamily="49" charset="0"/>
                <a:cs typeface="Courier New" pitchFamily="49" charset="0"/>
              </a:rPr>
              <a:t>LHA</a:t>
            </a:r>
            <a:endParaRPr lang="en-GB" dirty="0">
              <a:solidFill>
                <a:schemeClr val="tx1">
                  <a:lumMod val="65000"/>
                  <a:lumOff val="35000"/>
                </a:schemeClr>
              </a:solidFill>
            </a:endParaRPr>
          </a:p>
        </p:txBody>
      </p:sp>
    </p:spTree>
    <p:extLst>
      <p:ext uri="{BB962C8B-B14F-4D97-AF65-F5344CB8AC3E}">
        <p14:creationId xmlns:p14="http://schemas.microsoft.com/office/powerpoint/2010/main" val="674243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e-marco\Documents\Files\Research\Book Chapter - Housing\JPE\BRE Type of Activiti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2238754"/>
            <a:ext cx="4689966" cy="2567823"/>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e-marco\Documents\Files\Research\Book Chapter - Housing\JPE\parkermorris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772816"/>
            <a:ext cx="3168352" cy="3499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69782" y="5517232"/>
            <a:ext cx="2666114" cy="369332"/>
          </a:xfrm>
          <a:prstGeom prst="rect">
            <a:avLst/>
          </a:prstGeom>
        </p:spPr>
        <p:txBody>
          <a:bodyPr wrap="none">
            <a:spAutoFit/>
          </a:bodyPr>
          <a:lstStyle/>
          <a:p>
            <a:r>
              <a:rPr lang="en-GB" b="1" dirty="0" smtClean="0">
                <a:solidFill>
                  <a:schemeClr val="tx1">
                    <a:lumMod val="65000"/>
                    <a:lumOff val="35000"/>
                  </a:schemeClr>
                </a:solidFill>
                <a:latin typeface="Courier New" pitchFamily="49" charset="0"/>
                <a:cs typeface="Courier New" pitchFamily="49" charset="0"/>
              </a:rPr>
              <a:t>Parker Morris 1961</a:t>
            </a:r>
            <a:endParaRPr lang="en-GB" dirty="0">
              <a:solidFill>
                <a:schemeClr val="tx1">
                  <a:lumMod val="65000"/>
                  <a:lumOff val="35000"/>
                </a:schemeClr>
              </a:solidFill>
            </a:endParaRPr>
          </a:p>
        </p:txBody>
      </p:sp>
      <p:sp>
        <p:nvSpPr>
          <p:cNvPr id="5" name="Rectangle 4"/>
          <p:cNvSpPr/>
          <p:nvPr/>
        </p:nvSpPr>
        <p:spPr>
          <a:xfrm>
            <a:off x="7380312" y="5533550"/>
            <a:ext cx="1287532" cy="369332"/>
          </a:xfrm>
          <a:prstGeom prst="rect">
            <a:avLst/>
          </a:prstGeom>
        </p:spPr>
        <p:txBody>
          <a:bodyPr wrap="none">
            <a:spAutoFit/>
          </a:bodyPr>
          <a:lstStyle/>
          <a:p>
            <a:r>
              <a:rPr lang="en-GB" b="1" dirty="0" smtClean="0">
                <a:solidFill>
                  <a:schemeClr val="tx1">
                    <a:lumMod val="65000"/>
                    <a:lumOff val="35000"/>
                  </a:schemeClr>
                </a:solidFill>
                <a:latin typeface="Courier New" pitchFamily="49" charset="0"/>
                <a:cs typeface="Courier New" pitchFamily="49" charset="0"/>
              </a:rPr>
              <a:t>BRE 1993</a:t>
            </a:r>
            <a:endParaRPr lang="en-GB" dirty="0">
              <a:solidFill>
                <a:schemeClr val="tx1">
                  <a:lumMod val="65000"/>
                  <a:lumOff val="35000"/>
                </a:schemeClr>
              </a:solidFill>
            </a:endParaRPr>
          </a:p>
        </p:txBody>
      </p:sp>
    </p:spTree>
    <p:extLst>
      <p:ext uri="{BB962C8B-B14F-4D97-AF65-F5344CB8AC3E}">
        <p14:creationId xmlns:p14="http://schemas.microsoft.com/office/powerpoint/2010/main" val="6309699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651" t="5449" r="20000" b="15673"/>
          <a:stretch/>
        </p:blipFill>
        <p:spPr>
          <a:xfrm>
            <a:off x="179512" y="561233"/>
            <a:ext cx="6271591" cy="6200925"/>
          </a:xfrm>
          <a:prstGeom prst="rect">
            <a:avLst/>
          </a:prstGeom>
        </p:spPr>
      </p:pic>
      <p:sp>
        <p:nvSpPr>
          <p:cNvPr id="3" name="Title 1"/>
          <p:cNvSpPr>
            <a:spLocks noGrp="1"/>
          </p:cNvSpPr>
          <p:nvPr>
            <p:ph type="title"/>
          </p:nvPr>
        </p:nvSpPr>
        <p:spPr>
          <a:xfrm>
            <a:off x="662880" y="-27384"/>
            <a:ext cx="8229600" cy="1143000"/>
          </a:xfrm>
        </p:spPr>
        <p:txBody>
          <a:bodyPr>
            <a:normAutofit fontScale="90000"/>
          </a:bodyPr>
          <a:lstStyle/>
          <a:p>
            <a:pPr algn="r"/>
            <a:r>
              <a:rPr lang="en-GB" b="1" dirty="0" smtClean="0">
                <a:solidFill>
                  <a:schemeClr val="tx1">
                    <a:lumMod val="75000"/>
                    <a:lumOff val="25000"/>
                  </a:schemeClr>
                </a:solidFill>
                <a:latin typeface="Courier New" pitchFamily="49" charset="0"/>
                <a:cs typeface="Courier New" pitchFamily="49" charset="0"/>
              </a:rPr>
              <a:t>so what next?  </a:t>
            </a:r>
            <a:br>
              <a:rPr lang="en-GB" b="1" dirty="0" smtClean="0">
                <a:solidFill>
                  <a:schemeClr val="tx1">
                    <a:lumMod val="75000"/>
                    <a:lumOff val="25000"/>
                  </a:schemeClr>
                </a:solidFill>
                <a:latin typeface="Courier New" pitchFamily="49" charset="0"/>
                <a:cs typeface="Courier New" pitchFamily="49" charset="0"/>
              </a:rPr>
            </a:br>
            <a:r>
              <a:rPr lang="en-GB" sz="3100" b="1" dirty="0" smtClean="0">
                <a:solidFill>
                  <a:srgbClr val="C00000"/>
                </a:solidFill>
                <a:latin typeface="Courier New" pitchFamily="49" charset="0"/>
                <a:cs typeface="Courier New" pitchFamily="49" charset="0"/>
              </a:rPr>
              <a:t>does small means NO-quality?</a:t>
            </a:r>
            <a:endParaRPr lang="en-GB" sz="3100" b="1" dirty="0">
              <a:solidFill>
                <a:srgbClr val="C00000"/>
              </a:solidFill>
              <a:latin typeface="Courier New" pitchFamily="49" charset="0"/>
              <a:cs typeface="Courier New" pitchFamily="49" charset="0"/>
            </a:endParaRPr>
          </a:p>
        </p:txBody>
      </p:sp>
    </p:spTree>
    <p:extLst>
      <p:ext uri="{BB962C8B-B14F-4D97-AF65-F5344CB8AC3E}">
        <p14:creationId xmlns:p14="http://schemas.microsoft.com/office/powerpoint/2010/main" val="42252704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880" y="274638"/>
            <a:ext cx="8229600" cy="778098"/>
          </a:xfrm>
        </p:spPr>
        <p:txBody>
          <a:bodyPr>
            <a:noAutofit/>
          </a:bodyPr>
          <a:lstStyle/>
          <a:p>
            <a:pPr algn="r"/>
            <a:r>
              <a:rPr lang="en-GB" sz="4000" b="1" dirty="0" smtClean="0">
                <a:solidFill>
                  <a:schemeClr val="tx1">
                    <a:lumMod val="75000"/>
                    <a:lumOff val="25000"/>
                  </a:schemeClr>
                </a:solidFill>
                <a:latin typeface="Courier New" pitchFamily="49" charset="0"/>
                <a:cs typeface="Courier New" pitchFamily="49" charset="0"/>
              </a:rPr>
              <a:t>the thinkers</a:t>
            </a:r>
            <a:endParaRPr lang="en-GB" sz="4000" b="1" dirty="0">
              <a:solidFill>
                <a:schemeClr val="tx1">
                  <a:lumMod val="75000"/>
                  <a:lumOff val="25000"/>
                </a:schemeClr>
              </a:solidFill>
              <a:latin typeface="Courier New" pitchFamily="49" charset="0"/>
              <a:cs typeface="Courier New" pitchFamily="49" charset="0"/>
            </a:endParaRPr>
          </a:p>
        </p:txBody>
      </p:sp>
      <p:pic>
        <p:nvPicPr>
          <p:cNvPr id="7" name="Picture 6" descr="72_5Lg.jpg"/>
          <p:cNvPicPr>
            <a:picLocks noChangeAspect="1"/>
          </p:cNvPicPr>
          <p:nvPr/>
        </p:nvPicPr>
        <p:blipFill>
          <a:blip r:embed="rId3" cstate="print"/>
          <a:stretch>
            <a:fillRect/>
          </a:stretch>
        </p:blipFill>
        <p:spPr>
          <a:xfrm>
            <a:off x="395536" y="1628800"/>
            <a:ext cx="5616624" cy="4320480"/>
          </a:xfrm>
          <a:prstGeom prst="rect">
            <a:avLst/>
          </a:prstGeom>
        </p:spPr>
      </p:pic>
      <p:pic>
        <p:nvPicPr>
          <p:cNvPr id="8" name="Picture 7" descr="imagesCACSPLB8.jpg"/>
          <p:cNvPicPr>
            <a:picLocks noChangeAspect="1"/>
          </p:cNvPicPr>
          <p:nvPr/>
        </p:nvPicPr>
        <p:blipFill>
          <a:blip r:embed="rId4" cstate="print"/>
          <a:stretch>
            <a:fillRect/>
          </a:stretch>
        </p:blipFill>
        <p:spPr>
          <a:xfrm>
            <a:off x="6372200" y="2924944"/>
            <a:ext cx="2289423" cy="3040823"/>
          </a:xfrm>
          <a:prstGeom prst="rect">
            <a:avLst/>
          </a:prstGeom>
        </p:spPr>
      </p:pic>
      <p:sp>
        <p:nvSpPr>
          <p:cNvPr id="9" name="TextBox 8"/>
          <p:cNvSpPr txBox="1"/>
          <p:nvPr/>
        </p:nvSpPr>
        <p:spPr>
          <a:xfrm>
            <a:off x="2771800" y="6309320"/>
            <a:ext cx="5976664" cy="276999"/>
          </a:xfrm>
          <a:prstGeom prst="rect">
            <a:avLst/>
          </a:prstGeom>
          <a:noFill/>
        </p:spPr>
        <p:txBody>
          <a:bodyPr wrap="square" rtlCol="0">
            <a:spAutoFit/>
          </a:bodyPr>
          <a:lstStyle/>
          <a:p>
            <a:pPr algn="r"/>
            <a:r>
              <a:rPr lang="en-GB" sz="1200" i="1" dirty="0" smtClean="0">
                <a:latin typeface="Candara" pitchFamily="34" charset="0"/>
              </a:rPr>
              <a:t>Source: Alison and Peter Smithson – from the House of the Future to a house of today</a:t>
            </a:r>
            <a:endParaRPr lang="en-GB" sz="1200" i="1" dirty="0">
              <a:latin typeface="Candara" pitchFamily="34" charset="0"/>
            </a:endParaRPr>
          </a:p>
        </p:txBody>
      </p:sp>
    </p:spTree>
    <p:extLst>
      <p:ext uri="{BB962C8B-B14F-4D97-AF65-F5344CB8AC3E}">
        <p14:creationId xmlns:p14="http://schemas.microsoft.com/office/powerpoint/2010/main" val="9098821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ouse of the future1.jpg"/>
          <p:cNvPicPr>
            <a:picLocks noChangeAspect="1"/>
          </p:cNvPicPr>
          <p:nvPr/>
        </p:nvPicPr>
        <p:blipFill>
          <a:blip r:embed="rId3" cstate="print"/>
          <a:srcRect b="16114"/>
          <a:stretch>
            <a:fillRect/>
          </a:stretch>
        </p:blipFill>
        <p:spPr>
          <a:xfrm>
            <a:off x="387265" y="2852936"/>
            <a:ext cx="5336863" cy="3240360"/>
          </a:xfrm>
          <a:prstGeom prst="rect">
            <a:avLst/>
          </a:prstGeom>
        </p:spPr>
      </p:pic>
      <p:sp>
        <p:nvSpPr>
          <p:cNvPr id="10" name="TextBox 9"/>
          <p:cNvSpPr txBox="1"/>
          <p:nvPr/>
        </p:nvSpPr>
        <p:spPr>
          <a:xfrm>
            <a:off x="2771800" y="6309320"/>
            <a:ext cx="5976664" cy="276999"/>
          </a:xfrm>
          <a:prstGeom prst="rect">
            <a:avLst/>
          </a:prstGeom>
          <a:noFill/>
        </p:spPr>
        <p:txBody>
          <a:bodyPr wrap="square" rtlCol="0">
            <a:spAutoFit/>
          </a:bodyPr>
          <a:lstStyle/>
          <a:p>
            <a:pPr algn="r"/>
            <a:r>
              <a:rPr lang="en-GB" sz="1200" i="1" dirty="0" smtClean="0">
                <a:latin typeface="Candara" pitchFamily="34" charset="0"/>
              </a:rPr>
              <a:t>Source: Alison and Peter Smithson – from the House of the Future to a house of today</a:t>
            </a:r>
            <a:endParaRPr lang="en-GB" sz="1200" i="1" dirty="0">
              <a:latin typeface="Candara" pitchFamily="34" charset="0"/>
            </a:endParaRPr>
          </a:p>
        </p:txBody>
      </p:sp>
      <p:pic>
        <p:nvPicPr>
          <p:cNvPr id="11" name="Picture 10" descr="house of the future2.jpg"/>
          <p:cNvPicPr>
            <a:picLocks noChangeAspect="1"/>
          </p:cNvPicPr>
          <p:nvPr/>
        </p:nvPicPr>
        <p:blipFill>
          <a:blip r:embed="rId4" cstate="print"/>
          <a:stretch>
            <a:fillRect/>
          </a:stretch>
        </p:blipFill>
        <p:spPr>
          <a:xfrm>
            <a:off x="5940152" y="1556792"/>
            <a:ext cx="2911143" cy="4354816"/>
          </a:xfrm>
          <a:prstGeom prst="rect">
            <a:avLst/>
          </a:prstGeom>
        </p:spPr>
      </p:pic>
      <p:sp>
        <p:nvSpPr>
          <p:cNvPr id="8" name="Title 1"/>
          <p:cNvSpPr txBox="1">
            <a:spLocks/>
          </p:cNvSpPr>
          <p:nvPr/>
        </p:nvSpPr>
        <p:spPr>
          <a:xfrm>
            <a:off x="662880" y="274638"/>
            <a:ext cx="8229600" cy="7780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4000" b="1" dirty="0" smtClean="0">
                <a:solidFill>
                  <a:schemeClr val="tx1">
                    <a:lumMod val="75000"/>
                    <a:lumOff val="25000"/>
                  </a:schemeClr>
                </a:solidFill>
                <a:latin typeface="Courier New" pitchFamily="49" charset="0"/>
                <a:cs typeface="Courier New" pitchFamily="49" charset="0"/>
              </a:rPr>
              <a:t>the thinkers</a:t>
            </a:r>
            <a:endParaRPr lang="en-GB" sz="4000" b="1" dirty="0">
              <a:solidFill>
                <a:schemeClr val="tx1">
                  <a:lumMod val="75000"/>
                  <a:lumOff val="25000"/>
                </a:schemeClr>
              </a:solidFill>
              <a:latin typeface="Courier New" pitchFamily="49" charset="0"/>
              <a:cs typeface="Courier New" pitchFamily="49" charset="0"/>
            </a:endParaRPr>
          </a:p>
        </p:txBody>
      </p:sp>
    </p:spTree>
    <p:extLst>
      <p:ext uri="{BB962C8B-B14F-4D97-AF65-F5344CB8AC3E}">
        <p14:creationId xmlns:p14="http://schemas.microsoft.com/office/powerpoint/2010/main" val="315212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lstStyle/>
          <a:p>
            <a:pPr algn="r"/>
            <a:r>
              <a:rPr lang="en-GB" b="1" dirty="0" smtClean="0">
                <a:solidFill>
                  <a:schemeClr val="tx1">
                    <a:lumMod val="75000"/>
                    <a:lumOff val="25000"/>
                  </a:schemeClr>
                </a:solidFill>
                <a:latin typeface="Courier New" pitchFamily="49" charset="0"/>
                <a:cs typeface="Courier New" pitchFamily="49" charset="0"/>
              </a:rPr>
              <a:t>the basics</a:t>
            </a:r>
            <a:endParaRPr lang="en-GB" b="1" dirty="0">
              <a:solidFill>
                <a:schemeClr val="tx1">
                  <a:lumMod val="75000"/>
                  <a:lumOff val="25000"/>
                </a:schemeClr>
              </a:solidFill>
              <a:latin typeface="Courier New" pitchFamily="49" charset="0"/>
              <a:cs typeface="Courier New" pitchFamily="49" charset="0"/>
            </a:endParaRPr>
          </a:p>
        </p:txBody>
      </p:sp>
      <p:sp>
        <p:nvSpPr>
          <p:cNvPr id="7" name="Rectangle 6"/>
          <p:cNvSpPr/>
          <p:nvPr/>
        </p:nvSpPr>
        <p:spPr>
          <a:xfrm>
            <a:off x="539552" y="1484784"/>
            <a:ext cx="8136904" cy="4401205"/>
          </a:xfrm>
          <a:prstGeom prst="rect">
            <a:avLst/>
          </a:prstGeom>
        </p:spPr>
        <p:txBody>
          <a:bodyPr wrap="square">
            <a:spAutoFit/>
          </a:bodyPr>
          <a:lstStyle/>
          <a:p>
            <a:pPr>
              <a:buFont typeface="Candara" pitchFamily="34" charset="0"/>
              <a:buChar char="-"/>
            </a:pPr>
            <a:r>
              <a:rPr lang="en-GB" sz="2800" dirty="0" smtClean="0">
                <a:solidFill>
                  <a:schemeClr val="tx1">
                    <a:lumMod val="65000"/>
                    <a:lumOff val="35000"/>
                  </a:schemeClr>
                </a:solidFill>
                <a:latin typeface="Candara" pitchFamily="34" charset="0"/>
                <a:cs typeface="Courier New" pitchFamily="49" charset="0"/>
              </a:rPr>
              <a:t> The UK is inhabited at </a:t>
            </a:r>
            <a:r>
              <a:rPr lang="en-GB" sz="2800" b="1" dirty="0" smtClean="0">
                <a:solidFill>
                  <a:schemeClr val="tx1">
                    <a:lumMod val="65000"/>
                    <a:lumOff val="35000"/>
                  </a:schemeClr>
                </a:solidFill>
                <a:latin typeface="Candara" pitchFamily="34" charset="0"/>
                <a:cs typeface="Courier New" pitchFamily="49" charset="0"/>
              </a:rPr>
              <a:t>257 people/km</a:t>
            </a:r>
            <a:r>
              <a:rPr lang="en-GB" sz="2800" b="1" baseline="30000" dirty="0" smtClean="0">
                <a:solidFill>
                  <a:schemeClr val="tx1">
                    <a:lumMod val="65000"/>
                    <a:lumOff val="35000"/>
                  </a:schemeClr>
                </a:solidFill>
                <a:latin typeface="Candara" pitchFamily="34" charset="0"/>
                <a:cs typeface="Courier New" pitchFamily="49" charset="0"/>
              </a:rPr>
              <a:t>2</a:t>
            </a:r>
            <a:r>
              <a:rPr lang="en-GB" sz="2800" dirty="0" smtClean="0">
                <a:solidFill>
                  <a:schemeClr val="tx1">
                    <a:lumMod val="65000"/>
                    <a:lumOff val="35000"/>
                  </a:schemeClr>
                </a:solidFill>
                <a:latin typeface="Candara" pitchFamily="34" charset="0"/>
                <a:cs typeface="Courier New" pitchFamily="49" charset="0"/>
              </a:rPr>
              <a:t>, and is one of the most densely populated </a:t>
            </a:r>
          </a:p>
          <a:p>
            <a:pPr>
              <a:buFont typeface="Candara" pitchFamily="34" charset="0"/>
              <a:buChar char="-"/>
            </a:pPr>
            <a:r>
              <a:rPr lang="en-GB" sz="2800" dirty="0" smtClean="0">
                <a:solidFill>
                  <a:schemeClr val="tx1">
                    <a:lumMod val="65000"/>
                    <a:lumOff val="35000"/>
                  </a:schemeClr>
                </a:solidFill>
                <a:latin typeface="Candara" pitchFamily="34" charset="0"/>
              </a:rPr>
              <a:t> On average each person in the UK has </a:t>
            </a:r>
            <a:r>
              <a:rPr lang="en-GB" sz="2800" b="1" dirty="0" smtClean="0">
                <a:solidFill>
                  <a:schemeClr val="tx1">
                    <a:lumMod val="65000"/>
                    <a:lumOff val="35000"/>
                  </a:schemeClr>
                </a:solidFill>
                <a:latin typeface="Candara" pitchFamily="34" charset="0"/>
              </a:rPr>
              <a:t>44m</a:t>
            </a:r>
            <a:r>
              <a:rPr lang="en-GB" sz="2800" b="1" baseline="30000" dirty="0" smtClean="0">
                <a:solidFill>
                  <a:schemeClr val="tx1">
                    <a:lumMod val="65000"/>
                    <a:lumOff val="35000"/>
                  </a:schemeClr>
                </a:solidFill>
                <a:latin typeface="Candara" pitchFamily="34" charset="0"/>
              </a:rPr>
              <a:t>2</a:t>
            </a:r>
            <a:r>
              <a:rPr lang="en-GB" sz="2800" b="1" dirty="0" smtClean="0">
                <a:solidFill>
                  <a:schemeClr val="tx1">
                    <a:lumMod val="65000"/>
                    <a:lumOff val="35000"/>
                  </a:schemeClr>
                </a:solidFill>
                <a:latin typeface="Candara" pitchFamily="34" charset="0"/>
              </a:rPr>
              <a:t> of usable floor area</a:t>
            </a:r>
          </a:p>
          <a:p>
            <a:pPr>
              <a:buFont typeface="Candara" pitchFamily="34" charset="0"/>
              <a:buChar char="-"/>
            </a:pPr>
            <a:r>
              <a:rPr lang="en-GB" sz="2800" dirty="0" smtClean="0">
                <a:solidFill>
                  <a:schemeClr val="tx1">
                    <a:lumMod val="65000"/>
                    <a:lumOff val="35000"/>
                  </a:schemeClr>
                </a:solidFill>
                <a:latin typeface="Candara" panose="020E0502030303020204" pitchFamily="34" charset="0"/>
              </a:rPr>
              <a:t> The UK has the </a:t>
            </a:r>
            <a:r>
              <a:rPr lang="en-GB" sz="2800" b="1" dirty="0" smtClean="0">
                <a:solidFill>
                  <a:schemeClr val="tx1">
                    <a:lumMod val="65000"/>
                    <a:lumOff val="35000"/>
                  </a:schemeClr>
                </a:solidFill>
                <a:latin typeface="Candara" panose="020E0502030303020204" pitchFamily="34" charset="0"/>
              </a:rPr>
              <a:t>5</a:t>
            </a:r>
            <a:r>
              <a:rPr lang="en-GB" sz="2800" b="1" baseline="30000" dirty="0" smtClean="0">
                <a:solidFill>
                  <a:schemeClr val="tx1">
                    <a:lumMod val="65000"/>
                    <a:lumOff val="35000"/>
                  </a:schemeClr>
                </a:solidFill>
                <a:latin typeface="Candara" panose="020E0502030303020204" pitchFamily="34" charset="0"/>
              </a:rPr>
              <a:t>th</a:t>
            </a:r>
            <a:r>
              <a:rPr lang="en-GB" sz="2800" b="1" dirty="0" smtClean="0">
                <a:solidFill>
                  <a:schemeClr val="tx1">
                    <a:lumMod val="65000"/>
                    <a:lumOff val="35000"/>
                  </a:schemeClr>
                </a:solidFill>
                <a:latin typeface="Candara" panose="020E0502030303020204" pitchFamily="34" charset="0"/>
              </a:rPr>
              <a:t> smallest homes in Europe</a:t>
            </a:r>
            <a:r>
              <a:rPr lang="en-GB" sz="2800" dirty="0" smtClean="0">
                <a:solidFill>
                  <a:schemeClr val="tx1">
                    <a:lumMod val="65000"/>
                    <a:lumOff val="35000"/>
                  </a:schemeClr>
                </a:solidFill>
                <a:latin typeface="Candara" panose="020E0502030303020204" pitchFamily="34" charset="0"/>
              </a:rPr>
              <a:t>, averaging 87m</a:t>
            </a:r>
            <a:r>
              <a:rPr lang="en-GB" sz="2800" baseline="30000" dirty="0" smtClean="0">
                <a:solidFill>
                  <a:schemeClr val="tx1">
                    <a:lumMod val="65000"/>
                    <a:lumOff val="35000"/>
                  </a:schemeClr>
                </a:solidFill>
                <a:latin typeface="Candara" panose="020E0502030303020204" pitchFamily="34" charset="0"/>
              </a:rPr>
              <a:t>2</a:t>
            </a:r>
            <a:endParaRPr lang="en-GB" sz="2800" dirty="0" smtClean="0">
              <a:solidFill>
                <a:schemeClr val="tx1">
                  <a:lumMod val="65000"/>
                  <a:lumOff val="35000"/>
                </a:schemeClr>
              </a:solidFill>
              <a:latin typeface="Candara" panose="020E0502030303020204" pitchFamily="34" charset="0"/>
            </a:endParaRPr>
          </a:p>
          <a:p>
            <a:pPr>
              <a:buFont typeface="Candara" pitchFamily="34" charset="0"/>
              <a:buChar char="-"/>
            </a:pPr>
            <a:r>
              <a:rPr lang="en-GB" sz="2800" dirty="0" smtClean="0">
                <a:solidFill>
                  <a:schemeClr val="tx1">
                    <a:lumMod val="65000"/>
                    <a:lumOff val="35000"/>
                  </a:schemeClr>
                </a:solidFill>
                <a:latin typeface="Candara" panose="020E0502030303020204" pitchFamily="34" charset="0"/>
              </a:rPr>
              <a:t> It has the joint </a:t>
            </a:r>
            <a:r>
              <a:rPr lang="en-GB" sz="2800" b="1" dirty="0" smtClean="0">
                <a:solidFill>
                  <a:schemeClr val="tx1">
                    <a:lumMod val="65000"/>
                    <a:lumOff val="35000"/>
                  </a:schemeClr>
                </a:solidFill>
                <a:latin typeface="Candara" panose="020E0502030303020204" pitchFamily="34" charset="0"/>
              </a:rPr>
              <a:t>highest number of rooms per m</a:t>
            </a:r>
            <a:r>
              <a:rPr lang="en-GB" sz="2800" b="1" baseline="30000" dirty="0" smtClean="0">
                <a:solidFill>
                  <a:schemeClr val="tx1">
                    <a:lumMod val="65000"/>
                    <a:lumOff val="35000"/>
                  </a:schemeClr>
                </a:solidFill>
                <a:latin typeface="Candara" panose="020E0502030303020204" pitchFamily="34" charset="0"/>
              </a:rPr>
              <a:t>2</a:t>
            </a:r>
            <a:r>
              <a:rPr lang="en-GB" sz="2800" b="1" dirty="0" smtClean="0">
                <a:solidFill>
                  <a:schemeClr val="tx1">
                    <a:lumMod val="65000"/>
                    <a:lumOff val="35000"/>
                  </a:schemeClr>
                </a:solidFill>
                <a:latin typeface="Candara" panose="020E0502030303020204" pitchFamily="34" charset="0"/>
              </a:rPr>
              <a:t> </a:t>
            </a:r>
            <a:r>
              <a:rPr lang="en-GB" sz="2800" dirty="0" smtClean="0">
                <a:solidFill>
                  <a:schemeClr val="tx1">
                    <a:lumMod val="65000"/>
                    <a:lumOff val="35000"/>
                  </a:schemeClr>
                </a:solidFill>
                <a:latin typeface="Candara" panose="020E0502030303020204" pitchFamily="34" charset="0"/>
              </a:rPr>
              <a:t>-4.7 </a:t>
            </a:r>
          </a:p>
          <a:p>
            <a:pPr>
              <a:buFont typeface="Candara" pitchFamily="34" charset="0"/>
              <a:buChar char="-"/>
            </a:pPr>
            <a:r>
              <a:rPr lang="en-GB" sz="2800" dirty="0" smtClean="0">
                <a:solidFill>
                  <a:schemeClr val="tx1">
                    <a:lumMod val="65000"/>
                    <a:lumOff val="35000"/>
                  </a:schemeClr>
                </a:solidFill>
                <a:latin typeface="Candara" panose="020E0502030303020204" pitchFamily="34" charset="0"/>
              </a:rPr>
              <a:t> And </a:t>
            </a:r>
            <a:r>
              <a:rPr lang="en-GB" sz="2800" b="1" dirty="0" smtClean="0">
                <a:solidFill>
                  <a:schemeClr val="tx1">
                    <a:lumMod val="65000"/>
                    <a:lumOff val="35000"/>
                  </a:schemeClr>
                </a:solidFill>
                <a:latin typeface="Candara" panose="020E0502030303020204" pitchFamily="34" charset="0"/>
              </a:rPr>
              <a:t>the third smallest average room sizes</a:t>
            </a:r>
            <a:r>
              <a:rPr lang="en-GB" sz="2800" dirty="0" smtClean="0">
                <a:solidFill>
                  <a:schemeClr val="tx1">
                    <a:lumMod val="65000"/>
                    <a:lumOff val="35000"/>
                  </a:schemeClr>
                </a:solidFill>
                <a:latin typeface="Candara" panose="020E0502030303020204" pitchFamily="34" charset="0"/>
              </a:rPr>
              <a:t>- 18.5m</a:t>
            </a:r>
            <a:r>
              <a:rPr lang="en-GB" sz="2800" baseline="30000" dirty="0" smtClean="0">
                <a:solidFill>
                  <a:schemeClr val="tx1">
                    <a:lumMod val="65000"/>
                    <a:lumOff val="35000"/>
                  </a:schemeClr>
                </a:solidFill>
                <a:latin typeface="Candara" panose="020E0502030303020204" pitchFamily="34" charset="0"/>
              </a:rPr>
              <a:t>2</a:t>
            </a:r>
          </a:p>
          <a:p>
            <a:pPr>
              <a:buFont typeface="Candara" pitchFamily="34" charset="0"/>
              <a:buChar char="-"/>
            </a:pPr>
            <a:endParaRPr lang="en-US" sz="2800" b="1" dirty="0">
              <a:solidFill>
                <a:schemeClr val="tx1">
                  <a:lumMod val="65000"/>
                  <a:lumOff val="35000"/>
                </a:schemeClr>
              </a:solidFill>
              <a:latin typeface="Candara" pitchFamily="34" charset="0"/>
              <a:cs typeface="Courier New" pitchFamily="49" charset="0"/>
            </a:endParaRPr>
          </a:p>
        </p:txBody>
      </p:sp>
      <p:sp>
        <p:nvSpPr>
          <p:cNvPr id="8" name="Rectangle 7"/>
          <p:cNvSpPr/>
          <p:nvPr/>
        </p:nvSpPr>
        <p:spPr>
          <a:xfrm>
            <a:off x="7287896" y="5733256"/>
            <a:ext cx="1603323" cy="276999"/>
          </a:xfrm>
          <a:prstGeom prst="rect">
            <a:avLst/>
          </a:prstGeom>
        </p:spPr>
        <p:txBody>
          <a:bodyPr wrap="none">
            <a:spAutoFit/>
          </a:bodyPr>
          <a:lstStyle/>
          <a:p>
            <a:pPr algn="r"/>
            <a:r>
              <a:rPr lang="en-GB" sz="1200" i="1" dirty="0" smtClean="0">
                <a:latin typeface="Candara" pitchFamily="34" charset="0"/>
              </a:rPr>
              <a:t>Source: Williams, 2009</a:t>
            </a:r>
            <a:endParaRPr lang="en-GB" sz="1200" i="1" dirty="0">
              <a:latin typeface="Candara" pitchFamily="34" charset="0"/>
            </a:endParaRPr>
          </a:p>
        </p:txBody>
      </p:sp>
    </p:spTree>
    <p:extLst>
      <p:ext uri="{BB962C8B-B14F-4D97-AF65-F5344CB8AC3E}">
        <p14:creationId xmlns:p14="http://schemas.microsoft.com/office/powerpoint/2010/main" val="40835372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ut away house.jpg"/>
          <p:cNvPicPr>
            <a:picLocks noChangeAspect="1"/>
          </p:cNvPicPr>
          <p:nvPr/>
        </p:nvPicPr>
        <p:blipFill>
          <a:blip r:embed="rId3" cstate="print"/>
          <a:srcRect l="6088" t="2751" r="2795"/>
          <a:stretch>
            <a:fillRect/>
          </a:stretch>
        </p:blipFill>
        <p:spPr>
          <a:xfrm>
            <a:off x="102193" y="1484784"/>
            <a:ext cx="3893743" cy="4248472"/>
          </a:xfrm>
          <a:prstGeom prst="rect">
            <a:avLst/>
          </a:prstGeom>
        </p:spPr>
      </p:pic>
      <p:pic>
        <p:nvPicPr>
          <p:cNvPr id="5" name="Picture 4" descr="put away house 2.jpg"/>
          <p:cNvPicPr>
            <a:picLocks noChangeAspect="1"/>
          </p:cNvPicPr>
          <p:nvPr/>
        </p:nvPicPr>
        <p:blipFill>
          <a:blip r:embed="rId4" cstate="print"/>
          <a:stretch>
            <a:fillRect/>
          </a:stretch>
        </p:blipFill>
        <p:spPr>
          <a:xfrm>
            <a:off x="3995936" y="1484784"/>
            <a:ext cx="5148064" cy="4121304"/>
          </a:xfrm>
          <a:prstGeom prst="rect">
            <a:avLst/>
          </a:prstGeom>
        </p:spPr>
      </p:pic>
      <p:sp>
        <p:nvSpPr>
          <p:cNvPr id="6" name="Title 1"/>
          <p:cNvSpPr txBox="1">
            <a:spLocks/>
          </p:cNvSpPr>
          <p:nvPr/>
        </p:nvSpPr>
        <p:spPr>
          <a:xfrm>
            <a:off x="662880" y="274638"/>
            <a:ext cx="8229600" cy="7780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4000" b="1" dirty="0" smtClean="0">
                <a:solidFill>
                  <a:schemeClr val="tx1">
                    <a:lumMod val="75000"/>
                    <a:lumOff val="25000"/>
                  </a:schemeClr>
                </a:solidFill>
                <a:latin typeface="Courier New" pitchFamily="49" charset="0"/>
                <a:cs typeface="Courier New" pitchFamily="49" charset="0"/>
              </a:rPr>
              <a:t>the thinkers</a:t>
            </a:r>
            <a:endParaRPr lang="en-GB" sz="4000" b="1" dirty="0">
              <a:solidFill>
                <a:schemeClr val="tx1">
                  <a:lumMod val="75000"/>
                  <a:lumOff val="25000"/>
                </a:schemeClr>
              </a:solidFill>
              <a:latin typeface="Courier New" pitchFamily="49" charset="0"/>
              <a:cs typeface="Courier New" pitchFamily="49" charset="0"/>
            </a:endParaRPr>
          </a:p>
        </p:txBody>
      </p:sp>
      <p:sp>
        <p:nvSpPr>
          <p:cNvPr id="7" name="Rectangle 6"/>
          <p:cNvSpPr/>
          <p:nvPr/>
        </p:nvSpPr>
        <p:spPr>
          <a:xfrm rot="19941943" flipV="1">
            <a:off x="1379023" y="2634896"/>
            <a:ext cx="1008112" cy="1008112"/>
          </a:xfrm>
          <a:prstGeom prst="rect">
            <a:avLst/>
          </a:prstGeom>
          <a:solidFill>
            <a:schemeClr val="accent2">
              <a:lumMod val="20000"/>
              <a:lumOff val="80000"/>
              <a:alpha val="43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8" name="Rectangle 7"/>
          <p:cNvSpPr/>
          <p:nvPr/>
        </p:nvSpPr>
        <p:spPr>
          <a:xfrm rot="19941943" flipV="1">
            <a:off x="5230491" y="3036958"/>
            <a:ext cx="714871" cy="1008112"/>
          </a:xfrm>
          <a:prstGeom prst="rect">
            <a:avLst/>
          </a:prstGeom>
          <a:solidFill>
            <a:schemeClr val="accent2">
              <a:lumMod val="20000"/>
              <a:lumOff val="80000"/>
              <a:alpha val="43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292677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62880" y="-27384"/>
            <a:ext cx="8229600" cy="1143000"/>
          </a:xfrm>
        </p:spPr>
        <p:txBody>
          <a:bodyPr>
            <a:normAutofit fontScale="90000"/>
          </a:bodyPr>
          <a:lstStyle/>
          <a:p>
            <a:pPr algn="r"/>
            <a:r>
              <a:rPr lang="en-GB" b="1" dirty="0" smtClean="0">
                <a:solidFill>
                  <a:schemeClr val="tx1">
                    <a:lumMod val="75000"/>
                    <a:lumOff val="25000"/>
                  </a:schemeClr>
                </a:solidFill>
                <a:latin typeface="Courier New" pitchFamily="49" charset="0"/>
                <a:cs typeface="Courier New" pitchFamily="49" charset="0"/>
              </a:rPr>
              <a:t>so what next?  </a:t>
            </a:r>
            <a:br>
              <a:rPr lang="en-GB" b="1" dirty="0" smtClean="0">
                <a:solidFill>
                  <a:schemeClr val="tx1">
                    <a:lumMod val="75000"/>
                    <a:lumOff val="25000"/>
                  </a:schemeClr>
                </a:solidFill>
                <a:latin typeface="Courier New" pitchFamily="49" charset="0"/>
                <a:cs typeface="Courier New" pitchFamily="49" charset="0"/>
              </a:rPr>
            </a:br>
            <a:r>
              <a:rPr lang="en-GB" sz="3100" b="1" dirty="0" smtClean="0">
                <a:solidFill>
                  <a:srgbClr val="C00000"/>
                </a:solidFill>
                <a:latin typeface="Courier New" pitchFamily="49" charset="0"/>
                <a:cs typeface="Courier New" pitchFamily="49" charset="0"/>
              </a:rPr>
              <a:t>does small means NO-quality?</a:t>
            </a:r>
            <a:endParaRPr lang="en-GB" sz="3100" b="1" dirty="0">
              <a:solidFill>
                <a:srgbClr val="C00000"/>
              </a:solidFill>
              <a:latin typeface="Courier New" pitchFamily="49" charset="0"/>
              <a:cs typeface="Courier New" pitchFamily="49" charset="0"/>
            </a:endParaRPr>
          </a:p>
        </p:txBody>
      </p:sp>
      <p:sp>
        <p:nvSpPr>
          <p:cNvPr id="4" name="AutoShape 2" descr="data:image/jpeg;base64,/9j/4AAQSkZJRgABAQAAAQABAAD/2wCEAAkGBxITEhUTExMVFRUXFxcYGBgYFxgeGhcXFxcXFhYaFxgaHSggGBslHRUXITEhJSkrLi4uFx8zODMtNygtLisBCgoKDg0OGxAQGyslICUtLSsvKy0tLS0tLS0tMi0tLS0tLS0tLS0tLS0tKy0tLS0tLS0tLS0tLS0tLS0tLS0tLf/AABEIALcBEwMBIgACEQEDEQH/xAAcAAABBQEBAQAAAAAAAAAAAAAFAAIDBAYBBwj/xABJEAACAQIDBAUIBQkHAwUAAAABAhEAAwQSIQUxQVEGEyJhcRQygZGhwdHwQlJykrEVIzNTYoKy0uEWJDRDosLxc5OzB2N0g9P/xAAaAQADAQEBAQAAAAAAAAAAAAAAAQIDBAUG/8QAKhEAAgICAQQCAgEEAwAAAAAAAAECEQMSIRQxQVEEEyJh8DJSgZFxoeH/2gAMAwEAAhEDEQA/AD8Sd9NdGWupbYcKVy4Rv3eytSR9nGDjUr3weFB8PdW4JUEeMe41ZW2RSVPlDaadMfeQHeBVA4MAmKvGaYxjhVJslgvE4diIANVLeEcfRIrQJeXiKmXE2+MVam1wS4oFWcXAGbQ99SnHjiKuv1baQCDVQ7PQbjFK0HI4uTqFkVB1acUg+FXcPYZRCn110ow86DSsYLt311BMVx7CT5xFXnw6HhBqu+DA1nWqTRNA65hFH0gfRVdLAmDEc6LXLoAg5TVO6wjQA+FaJslpFrA27KDgdd5ooGXlWYt4gDQrpV+1jfqt6DUygxxkgvlE6CuFOYqO3dnjrVgX6yNCucInLfXQoQQFEU83dd1R3FJ40ciGHEVD1jE91PW2V4zSJPKqEMe8eBrqMx40iBTIPCaAJyTSQkcaqXnYbqrtiWpqIWFlxHOnnFgVn2vMa51rc6f1i2NEMatJsQDWYa8ZmaseUk6TT+sNwhib/I0JxjcJrly43PSqzzOtaQjREpDIrtdilWpBq/y6OKH0EH4UP27tJbtoW1Dgs9vlEBwdSDu09tNKenSmhOPhXgLPJ8M+gfxILmPcWw7EXgSIEHWOJBrTB14UBsXiHURoWAOnPQeG+jaJwy10/HS14OH5W2/5DHuCajcnlVs4WeEVzyczxrc5ihdwrHdHqqh5KwPaijhQjSmGyDv/AAq1KiWgCb0SJ9RroxLxuPjFHvI7P1R6qXk6DQbqrePoWrAybQP1oq2uNbxqc4W3wE03ydD3eFS3EasgfG/smaibFE6FKtHDKdC5p62I4zRaDkz+IcMYAj0U1MC5EiK0D4ccfZTOpA1FX9nonT2ULGCtkdoSeO+psPgrAO4+mpQ+sAVY6ialyY0kOt4NB5ppnVqDumnjDjmfXSbDnnUWUdVF4VFlMzOlLydudcNn9o0AOZhUVu+K41ocTTM0aaU6AsGOU11wsb4NVHueFV72Igd9NRbFZfkcxUVxOUHuoM+LY/0pvlLc6v6mT9iCZC/V1pEJxEeihwxTc6XlJp/WxboJrhbJ131YFm2NwAoH5QeFc8pbnT+uXsN0GLot8hVC/ZSqpvk02TVRg0JyQ/q1pUzLSq6JsJ4bEK8hSJA1H4GpQs9+lbjpN0cGIUPbhL6DsNwYbyj81PsOvMHFW2M5WBV1JVlOhU8o+Z0Ir5+cK5XY+hwZ1PiXcgxCEDMN6ww3b1M+6rP9qbZ3o49VR4u8qBQxAzZgNJ82J0P2hQDEYbKdDmHAxEjhpwNdHx7SZy/NcW1Rq7XSHDHezjxU1ZXbGGO6/HjI/EVhslLLXTZxUb9MbbJ0vIf3hUoUHc8+EGvOilKOVFhR6L1PzFc6ocq8/TEXBuuOP3jVzZ+2rtt1ZmZ1G9SdCPjTsVGrOGAO4iuXMHPEUQsXEuKGTVWEginNZHeKrYmgOmDK7yD4HWkxA+lHjRK5hQefrqBsEtPa+4qKdo/tTU7BTvmpfJY3RSOHNJtDKr2F4TXLSAcT6TUrYU8CRUTKfrCmIuC1I300WI41Hakb4qQ3BzipGd6oVDdseFPck8j6aga0x3D200BRv4czVK+oHP0Giq4R/pEeuq+JwUcR661i1ZDQJZjzNMImrTWe+ojbroVGLsgy0oqbLSy0wIctLLU2Sn2kEjNu4xSArZa7lrS4cYcgCF03T860Kx2FCklT2SfVWccibotwpWDwtPC0RwNq3ILAn8KZjlTN2N3zupqauha8WU8tKpMtKrJPX1x1o7riH95fjQzb+wVxAFy2VS8B2XiVYcFfmuuh3jhxBF7TuXPKHhrsdcgiTlgkgwN0VocZZzYV0Gk2WUabpQgaV48lR6MX6PF+kuNyMttyBet3WV0BBjgYI3jQGeRFSZpH4VF0u2SmHudVbe4yqyglm3uRLGBpv4d1R4dxlGo+THup4prsXlTa2ZJFKK6WHMesUh3RWxgciuFafBrhFAEZFcC08iugUCCmwdrdSSrSbZ1+yeY94o8vSKx9b1hvhWNimOtOwo2423ZP019BHvro2oh3Mp/eFYMrTStVt+idf2eiLihEinLemsVsrahsgqVLpviYIPGPhRNOkFr6jj0incRVI0btPCq1y0hoR+XLJ+uPR8KX5Wsn6R9INUkvZLv0W79uNx9tVzbPOpLF5HnIwMb6eUreK4Mm+RlkkfJqXr2HH1UwpTSlJwTBSJTi/Gq126TVby+31otB1LQ0gMJUrGhHPU+qrcVMdLpFS2St+SqwNMKVbKVw261sgqdXXOrq3krmSiwoq9XSyVayUslFgVclNK1bKU0pRYEAQc6d1Y5+ypBbpy2amxkGWlVnqfClT2QUa/G7FutiGuKFKm8jz1i+aGJJieVHsXdCWGY7ltknwCya4dlL9a598++qvSG2EwV8STFq5qTrqD8a8hybO9JI8e6RXusbOd7XJPpzGqmyNgNdspcW4omdGRWMzrqVM07a7aJ9sfg1H+in+EteB/irDJJxXB24oqXcEf2Vuzpds+mza5/Yp7dHurtXL182SlvICVspMuSo0CifRWoLD5nnVfbiqdn4nNMZ7G4ifPY8fCpxZJOSTKzY4qDaQCfYaA4cBkU4kK1kZH7QchV824MpJYaGN9U7uxsSD5iHfuu3R7OtrT4xLfW7DHb8zDZdB+stxm9m6rLqZO/jWuabhVGODHGbdmUt7JvBXuXALaIJZzeuQJMCdTGprtrAlrYupdVrZfIHF/sl4nKCbZGaNYraYfBLdw2MRpg2fwM+6gHQ/C2W2Zh1LsynaDEHLBJ6hjBGYwO/urTFJyjbZjmiozaSA93C3lykC4ykSCj23BEkbzaE6g7uVRZbkgFL4nSTbQgTzgjStnatgWbAGv5tuEf517v+e6uOg49+7w+fnWsp55RlRvjwQlBSZk1XvnviJ9EmPXSK1KE110q7s/ZRvtlsuLh5KCToYMxu1rus4QXlrkRWoPRC4NGu2Fb6rXLYP8VDtp7Cv2BNxOydzDVT4MNKLECstcK1IF9VOy0xkdliplSQeY+dasJtS9wuE+IHwqLLUd20d6+d37mHI+40WxNIurte9zB/dFPG27vEKfR/Whtm6GB4EaEHep5EfM08rT2fsWq9DNn2wMX17HKDnLaE6kaRG4VtNn21vA9W6mN4Mgj0Ebu+sblp1q4yEMpII3Eb6Ufxlshy/KOrNvd2Y45HwPxqs1oemhmC2yzQrtB5wsH2aGiHWNz9gofy1F1Ky4/ClNXFr+f4HLZB3mKltYTiQSOOmlVjcbu9R+NQ2Q1skl2ZWktMbzGpgchFJ/Li2kiuhmk2y/ctJOk+2p+stACFU+jWqitOlK9aKzIj59tbd/Jy9vBfa6I/Rp6lpJilQwd3ooRNT2iIqXEpMLvikMLCnSdRXFu2iYKJryFCM5J11irFsCp1od2EGwdrkvz6aVVQo5r66VFv2Pj0bvyteRrOdP8AEOcKyorEMMzEAwFUjeeGuvoqs+0bvlHVwmTrxb8582QuFnfGb2UY6Uf4C9/0vcK5Ko3TR4ntc6J9sfg1aTosv91teB/irNbXGifbH8LVqOiq/wB0tacDz+tXPn7Hb8cvlT8/PzyohghhWtPaxILB2QlYuDzZIIZAZ84+qqjD3fia4oO6OXvrGMtXaNpxU1TDNz8ms2HYo04YILOt/shCGWex2tQN9CcQFBOUhl4GCu/uMH41Gq9x4V0oY3fM055HPuTjxKD4L2zGslLqXblxA4A7BZWgGdGVTpwIp9jZuzkw64ZLl5ES6boKu2cOVKHtG3ugnSKFhTXSvuqo5nFUiZ4Izdsv4u1YVLa2bhcIuWHPbMs7licqje1Db1xQCxgAAk7uHiakjurPdK8G15bVhSBnYkz+wpaPnlSUrnsynDXHqiuzrvkDxjTxqfojFnEfpj1LzmtzpJYGNN4J4U2zsvFqAFuWNAB+htHdpvNrWivR/Zl9sRbF5rDoWggWbOsyB/ljjXZ1EXwcT+LNKybZ23c+HxF1sPYDWfJYAVgJvsA4btTpOlLH4/rMPbKQguoXe2p0OW64nKd5GQGfHhNFLXRjGJhcSozs9w4TKCVX9G6m4V7UARw03GguN2VjltWrdwqpySyXFR9esuR9FhMRx41o5KKtmUYObpAhrZ5GuZefz6qsXNkYmN+H/wCxb/8AzqhgnVrrZ0U5kUg5EXKVJkyYE7t3dSjnjJ8FTwyh3LuCvWLl3qspVpUS1wKIbQEZmkid/KtI/R/DLoXvMedu0xUeDOwzeMVlXwqM6sQpKEEE3LIiDO/P3UewWJvnEYnNfZScPiGFs3CRaabcQFZgMusbiJ3VbfoyoF9I9gC2Bes3gzTlhgVY7yFuId66HtCYNCMJiw8iMrr5yneD7x31odr3gwTNdtswT6V1Q5Mka9YRI754buWfxGCS46sGQOpmVv4eWUalf0m6AfCmpLyGrZPFKKu2dnXWIHVZZj/PUkT3dTHtp42eGVSmdiyC4suq9hnKAk9WY1U6RUrNF8ot4ZJpPyDitX8BtEp2X7S+0fEVFewuTL1oZAzqilbgaWaYB/NCBodalfZbSwSWKu6NmcKAyEAxFszvqZThKNvsXCOSE6XcNoQRI1B408JQMYS5atO5YqZAgMGBBKifMUhteFTdH8FiMVeFpbjqN7vJ7C8+8ncK5dLf4s9FZKjcuB21MNeVZw7AMJOU6qfePRurBYrpJjJyu5VlYk855HmNdOFetYvBPZutZfX6Vtt2e2T/ABKeyf3TxrM9JejK4gZkEXFGh59x7vw9h2hlcPxZy5cEcq3h3ManSfFyCXUjllGuvGBx7q7jOlWKJIzhFbdA1Ea6Nxqo2zypysYYHUEe0RvBq1g9kpcQv1w7IlgLeg3x57JO7gK2WVs89wobg+lWJQRnDgT5wk+kzJ9dSHpjite0N/JfVUmzcBhLig9cFbXQpHd9eKjubLw4mL9snXQTJ8BFV9jFqPt9K8VGrp9wfGlVMYC3wYRwmfhSqPtkVoe13HPlZ3f4tfor+sHGPbR3pR/gb3/S+FEJxH1l+8f5KG9KARgb4aJ6s7t3dWbdmqVHim1jon2x/C1aroqf7rZH7J9Pa+edZHajeZ9sfwtWp6Lz5Ja3eaf4jWGfsd3xzTXdn3ACxRgoGYnkAJmffQTo9tW3iDcDObZVoHYLAqZK6g74B4cDRLGWkO0r/a1Nm5IlvN8kWI7MD6U68RTeiOwrIvhFkK0k6zqqPG8d5pqEYSS9me8pwb9FvqLP69j/APW9My2O0BdYkcMjDWJ4ijy7Lt+V+TdqOp63NOvn5IjLEcd/orPbazYfFsEJCZWnUSzMuVWBGsb9K1yJRX/hhjbk+7/2VsBbL5zKKFOpYwNeZ3f81bbBnL1nWWMk5c3WDLmiYzTE8YoNiv8ACYoEj/JgSBH5xTOtUrWUbGtZnTL5Ydcwj9EREisYYoyVs3nnlF0jSXMOwjVCCMwKtIIlhMjQmVPqoJtBT12H1+lc/wDG3f8APsopauDqMPlOhtHUf9W9QzHGb2G+1c/8TVk0lKl/ODohJygmwgoPP5+fnhUlp3UhkYqROojlB3+NQX8SttCzGAIHpJA46USwmBuOoZUkHdqnxpRxylyhzyxjxIS4+/8ArW9S/Cm3cRdcQzlhv1jfqKtDZt3kB+8vxqJ8HcBjKx5kKSD4H391VKE13IhPG3wVOq0oPgdkWXLq6g5XIGpmCA3Dxo7iJRSSp3aDSWPIa0M2dc7VwnQl5id2iSNPGo5Q5NNocuw8MN1oSO9veaOJs7ALcu3c9zNdV1fR4i6VL5R1enmiKriOLbqY8c6uOScewZMcJdyDamycGxBQZhEdpWkcd7ATMncKDbX2RYWzcZUUELp2RI1FHWj59NDtvN+YueHvFTs3LktRUY0i7hkll4nMIHPWuYbZl23asm5Za2BhraGQwhuudsvaO+DPPWuI5UgroQQQeO/TfVltpXSDNwkHf5o0PgKcMijFr2RkxuUk14BW0NnXbqp1KdYVvW2bd2UGaW1PAxV59n3bedriRnvXWU6aqSsNpz79a4bzKIVmBPIkTG6YOu+pbmKc6M7sOTMx79xNNZFpqJ4n9m5nukmMKIECSGK9qSIOZYBAU7431vuiQw+Hwtps3avMFLEQWuarlAJ3AggevjWU6R2FOCDZe15VZWf2SVMeE1obGAe5hsFkUEJic7SQMqrcaTqRPtrbF2Rh8iTbYW2mlrGWSbclkM22WJDaiNSAVOuYTu3agVmcdgMRaAZ7armYIO0DLNMDQ91aHo7ZbD2SLgCkdowQYEniCaMXbXWDeIHNQdeBHIwfbWjSZlHJKPZnl3SjZj2GtvdRAxkqdN436yee6s1dwouKXUi3GaVcAjw7hp31sP8A1quN/dkXUnOfu5TwryZ8YQA7Ew0kjw14ms3C2Zzk5O2Fb2DsGCMpiBpA3/s8RVK/at/QyqZjzRUl117EKIPKNx/DzqsXdmodd0QdBy4mpTa4JojtII1Mnj2f6Uqa7PJhuP1xSqqYH0U22MP+uT7wP4UB6Z7dw/kOI/Og/mzunXd3Vkk2rbyksoGUwZnjOm/fVfG37V6zcQqCpUzqRuEjj3CoWVnX9UPDMJi9pJcKBZ0adR3H41ueieuFsgsFkESTAEtEk8B315VhbnmnhXqXRJv7nZ37j/Ear5C4Rp8fyby/hsF1r3xdHWsjJJuJk7VsW9w13DnUPRgAYtQCCBn1G49ltR3Vn8K/YT7K/gKO9Ej/AHlPBv4GrNZHOaLlhWOEufBtept9b1mU9ZlyZobzZzRPm76846YknEns5SNwPEa7vVur0+a8s6ePOKbXcBEnlMkfh6K6s6/E4sH9X+CgMA+IsX7VsqrOqGWaFADAkZtfUJqVug159mW8Et7DhxiDdnOxGXqyDqqyTJ5ek1U2djnVCFdhHJiJHCde+PQavYZ2AHbfcIHWP7NfD+tc6y6cG7wvI7su4rZD4azYtsQ2S3kLLOXMXuvAkA7moDj3/PYf7Vz/AMbUUYk7yT4k++hW0TF7D+Nzdv8A0ZrLbaVnTGOsKCnShXu2r6ZgVRbRChROptzqAJ3nia0b7Ltph1vAjJKoFGpEuLY1JGk1Bfx+GdCotOCwUM4USckRJLfsjhWh2HYS5g7aupZZnTNqVuFgezrvHsrshJSlS9HBkhKMbfsz+39kCw6xDFkYbojtWzprv0othcEC/adyGs+bmMDNaKkAeAn01F05PatHuf8A2U630isqBFtyQoWYGoAj69S5KOR2VpKWOOv7AG1bSrmUSVDwJ4AIAI1oJsthncsX/SBeyJ1aPhMazWg23tO1cBiyVJOaZG/QSRmPIUG2AELMWcIFxCnWNQvPUaarrWLalIrWUYfssdFUe4112XPDxBzGBlB1jQgRRrFlkCsbVrIwJBKEzpKwZ1mndC8ND3UzAAoZIMiTAq90osi3h8OmbMEAXNzypE8eVbJ1ibRCjeVJmfxOOQtcAw8FAkMAYbNcRDCjTcxNBdsgNhy7KAwURp5oYpIHKa0A2LhQXZsUM13IWUBSFy3FuECGk6rE0I6S2baYcpafOsKNQQdCg46eqoya0q7mmLbZ32G7XxHUojaEu6oACCRm11UGRpziiCWVCZnc6CSAhPvqviMCQC724DPbKsw0aLWpWeR5VtNoYIJaxDZVCm2mTQaEK2aOW8eqnjhHngMs5OufNGO2giDLDnVwBIOpnKYAJ4j2U3EWwkakmWDaaArlBjUzqx9VUNoCBYCrOW8kenM3DvqcrcliwKzevxIOolNRNZtJw2ouMpRy62P26f7gv/zLP+2tv0bsqcNbLAGM8T3u0/hWH27/AIBP/mWv9taOxjmtYfCBQCHulGngpuGSO+tMfZGebu/+QriigzBcomcwHOIj0eyaqbF2zbCnz2mNyHX1+ue+qGynbE4a6zwGJYHLuAKnUanv9XdVvZGwQgXMWKhbREaAsWbMD91fXWiXJgzPf+rOGa9asvZVusXOFOo1OUspDCCpA38CBXlVrYOIGU3EJAzED9rePD/mvdOni2ylvO2WGPtHPdwrCdTh2bIlwEjXhuOs8j31Mtr4BqzItsi4whUJy6Lpw5e70VYGHvBADbYSDJIPLiKOYpktFVBGonfu17qsYSybtosG0nLpPo/EVFSGsbq/Bgbuy8RPmMfCa7XpmH2Wco/OcO/40qq5+idSdtm4U6srsxhjBABbn7aZZ2bhFEC3ciI1c7jEzDd++kO8fPZ+daQ8eHwrkPR+qJA2xMATm8mViBoWe4fYWPOrOEwagFLYS2izAnQCZ5UjqNddPnw9HOq2LuBFJmBH83Lf6KbbZail2LmG2ZbG57QYcQB+OlEdnuLLB1vLnA+oSNRB0za6GgGBuM0kqYLab+BIq2icvnRaOUxON92aK30gv3HCLfAn6QtqOB4MDyoLt7ArDPdxOZwhOoQZuWij9kin7O/SD3ieDcIozicIXVl1BIjMtokidxEg1vCTkuTnyJQf4mF2SIaDrJIOv1SxMHWQefdWitmwN4cnTlHojWgd3Zr2MUloksCjPnKFdYyiZkTvOnqomFj4+msZrk1xcxLF69bjsoQeZJqnjNk5ntOLtsZCxI1JIZcojTvqTL8+nvqttHd6/VFSu5o0XrdhVUgPnLHcAREgDie6t30dxCJhrauwUgNIO8dpjurznA3pURM/1/pVzrn4lvWa0xzcHaIyw+yKTZp+ld1Xa2ywyrnB3jzgI5HeJ9HfWZt9qQNSN8cJ1E+NN1kT7aLY/ZFoS+Ha3bciD24VhpA3kDdwFOUZZG5EKawpRBOHZbjFAwGWJnvnjHcapts9beYG6v6TPoCRBI0Hhr7aZs2y1u7eNyFLFT56sCe0SQRpGv8AxVjGMjK3aWYPEfGoUWn2LclNXZo+ieNtW7hBYEPKkkQBEkHjM6euifSi6l1UCEMA0nXLpB3EisHinXKQrrM/WE79fTVlbyQO0pj9ofGrU5KGtEfVHbaya9ZK8VPeDPtoZtcFrfVrGZyoUTvghjqe4E+ijOB6u4HU3EQ5eyWYRPfzoNj8Iy3LP5xXVWksrWyB2Cuuubjy9NSscv6i3ljeoeL3zbyXLqACRBK+aD2Zgb4itFitpWr1i8qecFAEkdokaZde6sS15PrL94VCuOUaZ1HHzh399VCU42KeOMq5CFrr7IMFe1l84gHeOR7/AGUzHbSuMmV2BVZO4acTBiapjt+Yc0ETBBgTvMbt3spm2sG4QhXtZivmlwrrI+q2h9dSlJqkFwi7ZVuYPEYgArcW3akMoNxCrQZW4bbI3a3cRwq0t3HDq7avZxItNnX80VCtObVkbiZ3jnUeBvKtq2rOoIRQRI0IA76hw2OQM+ZgoJ3kgAxPr4U1suyHJQl3aNDsra/k1sriVt2ZBVcrMwaQSJJHZMzWswu2cPcRcl62T2dM4566Tw8K8i6S2vKEtpadCwuAxnHJhvnTfxrO4vZWJDjMFIkHsuh0zcYO/Q99dGNyrk5skIbcM9k6bXGuqlu0pcalmV1AHAAzpxn0V53trYzh8wtXXdhEWyrAQN7FRpvokm0FztmbSdN/AQOFWbe1rY0W4NYmDWW077GukFGrRXsKtu2GxWERk7K5jknjmkbyfZING/ybaVALQVbbrOVY0J0B0PGge0ltXbRtreVTMyyPlMa6RJ1B3xpHGql+QloI4JS2FO+JHI6H2VcFK+TKahXHc1OHwa5VnQwDHjrzpUAtbSIAGZ937B9pWlWtmNEAxzj6bes1w45/rN941wfZX2A125I3ID4QfdXP1WP0LZjRjHP0m9Zrly6zCGLHxY1YV/2RP2R8Kcq9w9Qo6uHoLYKKuutt3XwY/gBTUxt/X84W8Wb8OXwo0LWm4eykqA7xupdZH+0LYNw20nkyzKR+01FcLti8hMPO7eM3PdmmKhOGDAkMVgExE7uXH1ULfaJ3AkNKgBhIywZlgIEHnVLPuuIlQjKTNFZ2teNzNm84qD2F0Gg0ldN340NvLezGM+87s3Puqvg9oMs9YoLBlPZ3BJMtxmNO4x31dtXEuSRmUCfOB15HupSzOHOpU8corkrFLvJ/bXMtzv8ATVssAdRXAZ1FZ9ZL0ZWDrmBc7tD3MPjUYwuJG4gjvImjGYEaiKesUusn6QAhUvcQPZ7qmUEecQPGYHpiiIUH/mmlD/Sl1eT9BQxbBIkOp8KsYRigaCh83z7aNE5t2bwqubSzqD6GIPwqoXxKdYFZWV+Y3CCImZ4753jvpxzzl3aRUVfkJeU3CgQsCpGsJbBO46kCeNVjhV5D1UPwly8jE9XmGmUZz2V3QYBExGs8KLpdkaiDyonlyR7Mqca8lbyJeBYHiJ+NN8lPBvn0VYNwUusHcaz6nL7Myu2F55vRTcqcS3q/pVoXa5eVWBVlDKd4OoPiKaz5PLHwU+qslRBEEtqCBOgHpiD7akGDUwQTuXiI0UD3VXGyrQMoCmhAysVidd3r9ZqxhbQtk6se5jI9vzrVSzOuJMt6VxZw4UVxcOOU+mKsO891ND99Zfdk9szB2Lu20YqbVzzT2gpKmREBt3HWYqTBmy5IEggmJJE84111Jq91vM1Klh281Gb7IJqvtk15/wBmlxqqIDgxyioL+GuCMq2z9qQT+Me2jdnYuIYaWmHiQvsNPubKy/pL1hO43AT6gKcfufsjsAbNptxtgDnKmN2mnhvp1/CSIDZfsxrPPMDRa7cwa+dfe53W7cf6mMVTvbetr+hw6j9q6S5+7oo9tbRw5pO+wOSuwauzn4XX+6p9pFKp26SYr9ew7hAA8ABApVt00/7v+g+1hcbVwh87Dn0R7jUQxOE+qw8J+NBgtOy1u8EH4I2YYzYQ8XHoP8tTWbWEO+8y+Mn/AGigWWuGanpcfoNjSjBYU7sWPSP6ikdlWvo4tPUP5qzUmuhjUv4eMNjS/kUcMVaPz40v7PE/5thvT/Ss5mrlHRw8BuaL+y9w7jZ9f9Kd/ZnEjQG3HcazkCug+NJ/Di/IbhxujGJncpPPMPfXD0cxf1Af30+NBxdP1j6zTxfb67fePxqeij7DZBM9HsV9T/Un81OTYOLA/Rf6k+NCvKH+u33j8a6MS/13+83xo6KPsNgoNg4r9VHpT411dh4o/wCWfWnxoScU/wCsf7zfGueUv+sb7xo6KPsewYOwcXP6L/Un81cHR/FH/K/1J/NQjyhvrt6z8aabx+s3rPxo6KPsNg2OjOK+oo/fX40l6M4nfCffFAmud59ZphA5UdFD2KzQHo5e+k9gf/Z/So/yCeOIw4/f/pQKBypacqro4BsH/wAkWx52Ls+gim/k3DDfjFjuQn30Bkcqbmpr4mMNg/1OCG/E3G8LZ94ppvYEbvKG9CigRJrhmqXxsfoNg420MIN2GuN9q4R+FN/LNoebhLQ+0Wb4UDJppNWsONeAsOf2mujzEsp9m2PeTVe90jxLf5zD7MD8BQsimEVail4FZNfxjv5zs32mJ/E1XLUjTc3dTEItTC1OJJrhBpgMJ+da7Syt3+ylQATVaEY7bZRyoSY4zx8KVKnHkTLmzMQzKC2hOo1mfZpRCKVKkxnCtLJ3UqVAHDb7q5lHfXaVAD7TZd0elVP4iphiv2LZ/cj+Eiu0qAG+UL+pt+u5/PThdt/qR6Hf3k0qVIDpu2f1Lei78UpB8P8AUujwuL77dcpUAdzYf6t77yfy0pw/K960+FKlQB2MP/73+ikfJud/1J8aVKgDn9253/UnxrhOF53/AFJ8aVKgYgcL/wC+f+2PdVfEm1PYDgftFSfYBFKlQBXJrlKlQBw13LSpUCGxXIpUqBnQmk1wpSpUANKV1UEUqVAjuUVylSoAYRSpUqYz/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data:image/jpeg;base64,/9j/4AAQSkZJRgABAQAAAQABAAD/2wCEAAkGBxITEhUTExMVFRUXFxcYGBgYFxgeGhcXFxcXFhYaFxgaHSggGBslHRUXITEhJSkrLi4uFx8zODMtNygtLisBCgoKDg0OGxAQGyslICUtLSsvKy0tLS0tLS0tMi0tLS0tLS0tLS0tLS0tKy0tLS0tLS0tLS0tLS0tLS0tLS0tLf/AABEIALcBEwMBIgACEQEDEQH/xAAcAAABBQEBAQAAAAAAAAAAAAAFAAIDBAYBBwj/xABJEAACAQIDBAUIBQkHAwUAAAABAhEAAwQSIQUxQVEGEyJhcRQygZGhwdHwQlJykrEVIzNTYoKy0uEWJDRDosLxc5OzB2N0g9P/xAAaAQADAQEBAQAAAAAAAAAAAAAAAQIDBAUG/8QAKhEAAgICAQQCAgEEAwAAAAAAAAECEQMSIRQxQVEEEyJh8DJSgZFxoeH/2gAMAwEAAhEDEQA/AD8Sd9NdGWupbYcKVy4Rv3eytSR9nGDjUr3weFB8PdW4JUEeMe41ZW2RSVPlDaadMfeQHeBVA4MAmKvGaYxjhVJslgvE4diIANVLeEcfRIrQJeXiKmXE2+MVam1wS4oFWcXAGbQ99SnHjiKuv1baQCDVQ7PQbjFK0HI4uTqFkVB1acUg+FXcPYZRCn110ow86DSsYLt311BMVx7CT5xFXnw6HhBqu+DA1nWqTRNA65hFH0gfRVdLAmDEc6LXLoAg5TVO6wjQA+FaJslpFrA27KDgdd5ooGXlWYt4gDQrpV+1jfqt6DUygxxkgvlE6CuFOYqO3dnjrVgX6yNCucInLfXQoQQFEU83dd1R3FJ40ciGHEVD1jE91PW2V4zSJPKqEMe8eBrqMx40iBTIPCaAJyTSQkcaqXnYbqrtiWpqIWFlxHOnnFgVn2vMa51rc6f1i2NEMatJsQDWYa8ZmaseUk6TT+sNwhib/I0JxjcJrly43PSqzzOtaQjREpDIrtdilWpBq/y6OKH0EH4UP27tJbtoW1Dgs9vlEBwdSDu09tNKenSmhOPhXgLPJ8M+gfxILmPcWw7EXgSIEHWOJBrTB14UBsXiHURoWAOnPQeG+jaJwy10/HS14OH5W2/5DHuCajcnlVs4WeEVzyczxrc5ihdwrHdHqqh5KwPaijhQjSmGyDv/AAq1KiWgCb0SJ9RroxLxuPjFHvI7P1R6qXk6DQbqrePoWrAybQP1oq2uNbxqc4W3wE03ydD3eFS3EasgfG/smaibFE6FKtHDKdC5p62I4zRaDkz+IcMYAj0U1MC5EiK0D4ccfZTOpA1FX9nonT2ULGCtkdoSeO+psPgrAO4+mpQ+sAVY6ialyY0kOt4NB5ppnVqDumnjDjmfXSbDnnUWUdVF4VFlMzOlLydudcNn9o0AOZhUVu+K41ocTTM0aaU6AsGOU11wsb4NVHueFV72Igd9NRbFZfkcxUVxOUHuoM+LY/0pvlLc6v6mT9iCZC/V1pEJxEeihwxTc6XlJp/WxboJrhbJ131YFm2NwAoH5QeFc8pbnT+uXsN0GLot8hVC/ZSqpvk02TVRg0JyQ/q1pUzLSq6JsJ4bEK8hSJA1H4GpQs9+lbjpN0cGIUPbhL6DsNwYbyj81PsOvMHFW2M5WBV1JVlOhU8o+Z0Ir5+cK5XY+hwZ1PiXcgxCEDMN6ww3b1M+6rP9qbZ3o49VR4u8qBQxAzZgNJ82J0P2hQDEYbKdDmHAxEjhpwNdHx7SZy/NcW1Rq7XSHDHezjxU1ZXbGGO6/HjI/EVhslLLXTZxUb9MbbJ0vIf3hUoUHc8+EGvOilKOVFhR6L1PzFc6ocq8/TEXBuuOP3jVzZ+2rtt1ZmZ1G9SdCPjTsVGrOGAO4iuXMHPEUQsXEuKGTVWEginNZHeKrYmgOmDK7yD4HWkxA+lHjRK5hQefrqBsEtPa+4qKdo/tTU7BTvmpfJY3RSOHNJtDKr2F4TXLSAcT6TUrYU8CRUTKfrCmIuC1I300WI41Hakb4qQ3BzipGd6oVDdseFPck8j6aga0x3D200BRv4czVK+oHP0Giq4R/pEeuq+JwUcR661i1ZDQJZjzNMImrTWe+ojbroVGLsgy0oqbLSy0wIctLLU2Sn2kEjNu4xSArZa7lrS4cYcgCF03T860Kx2FCklT2SfVWccibotwpWDwtPC0RwNq3ILAn8KZjlTN2N3zupqauha8WU8tKpMtKrJPX1x1o7riH95fjQzb+wVxAFy2VS8B2XiVYcFfmuuh3jhxBF7TuXPKHhrsdcgiTlgkgwN0VocZZzYV0Gk2WUabpQgaV48lR6MX6PF+kuNyMttyBet3WV0BBjgYI3jQGeRFSZpH4VF0u2SmHudVbe4yqyglm3uRLGBpv4d1R4dxlGo+THup4prsXlTa2ZJFKK6WHMesUh3RWxgciuFafBrhFAEZFcC08iugUCCmwdrdSSrSbZ1+yeY94o8vSKx9b1hvhWNimOtOwo2423ZP019BHvro2oh3Mp/eFYMrTStVt+idf2eiLihEinLemsVsrahsgqVLpviYIPGPhRNOkFr6jj0incRVI0btPCq1y0hoR+XLJ+uPR8KX5Wsn6R9INUkvZLv0W79uNx9tVzbPOpLF5HnIwMb6eUreK4Mm+RlkkfJqXr2HH1UwpTSlJwTBSJTi/Gq126TVby+31otB1LQ0gMJUrGhHPU+qrcVMdLpFS2St+SqwNMKVbKVw261sgqdXXOrq3krmSiwoq9XSyVayUslFgVclNK1bKU0pRYEAQc6d1Y5+ypBbpy2amxkGWlVnqfClT2QUa/G7FutiGuKFKm8jz1i+aGJJieVHsXdCWGY7ltknwCya4dlL9a598++qvSG2EwV8STFq5qTrqD8a8hybO9JI8e6RXusbOd7XJPpzGqmyNgNdspcW4omdGRWMzrqVM07a7aJ9sfg1H+in+EteB/irDJJxXB24oqXcEf2Vuzpds+mza5/Yp7dHurtXL182SlvICVspMuSo0CifRWoLD5nnVfbiqdn4nNMZ7G4ifPY8fCpxZJOSTKzY4qDaQCfYaA4cBkU4kK1kZH7QchV824MpJYaGN9U7uxsSD5iHfuu3R7OtrT4xLfW7DHb8zDZdB+stxm9m6rLqZO/jWuabhVGODHGbdmUt7JvBXuXALaIJZzeuQJMCdTGprtrAlrYupdVrZfIHF/sl4nKCbZGaNYraYfBLdw2MRpg2fwM+6gHQ/C2W2Zh1LsynaDEHLBJ6hjBGYwO/urTFJyjbZjmiozaSA93C3lykC4ykSCj23BEkbzaE6g7uVRZbkgFL4nSTbQgTzgjStnatgWbAGv5tuEf517v+e6uOg49+7w+fnWsp55RlRvjwQlBSZk1XvnviJ9EmPXSK1KE110q7s/ZRvtlsuLh5KCToYMxu1rus4QXlrkRWoPRC4NGu2Fb6rXLYP8VDtp7Cv2BNxOydzDVT4MNKLECstcK1IF9VOy0xkdliplSQeY+dasJtS9wuE+IHwqLLUd20d6+d37mHI+40WxNIurte9zB/dFPG27vEKfR/Whtm6GB4EaEHep5EfM08rT2fsWq9DNn2wMX17HKDnLaE6kaRG4VtNn21vA9W6mN4Mgj0Ebu+sblp1q4yEMpII3Eb6Ufxlshy/KOrNvd2Y45HwPxqs1oemhmC2yzQrtB5wsH2aGiHWNz9gofy1F1Ky4/ClNXFr+f4HLZB3mKltYTiQSOOmlVjcbu9R+NQ2Q1skl2ZWktMbzGpgchFJ/Li2kiuhmk2y/ctJOk+2p+stACFU+jWqitOlK9aKzIj59tbd/Jy9vBfa6I/Rp6lpJilQwd3ooRNT2iIqXEpMLvikMLCnSdRXFu2iYKJryFCM5J11irFsCp1od2EGwdrkvz6aVVQo5r66VFv2Pj0bvyteRrOdP8AEOcKyorEMMzEAwFUjeeGuvoqs+0bvlHVwmTrxb8582QuFnfGb2UY6Uf4C9/0vcK5Ko3TR4ntc6J9sfg1aTosv91teB/irNbXGifbH8LVqOiq/wB0tacDz+tXPn7Hb8cvlT8/PzyohghhWtPaxILB2QlYuDzZIIZAZ84+qqjD3fia4oO6OXvrGMtXaNpxU1TDNz8ms2HYo04YILOt/shCGWex2tQN9CcQFBOUhl4GCu/uMH41Gq9x4V0oY3fM055HPuTjxKD4L2zGslLqXblxA4A7BZWgGdGVTpwIp9jZuzkw64ZLl5ES6boKu2cOVKHtG3ugnSKFhTXSvuqo5nFUiZ4Izdsv4u1YVLa2bhcIuWHPbMs7licqje1Db1xQCxgAAk7uHiakjurPdK8G15bVhSBnYkz+wpaPnlSUrnsynDXHqiuzrvkDxjTxqfojFnEfpj1LzmtzpJYGNN4J4U2zsvFqAFuWNAB+htHdpvNrWivR/Zl9sRbF5rDoWggWbOsyB/ljjXZ1EXwcT+LNKybZ23c+HxF1sPYDWfJYAVgJvsA4btTpOlLH4/rMPbKQguoXe2p0OW64nKd5GQGfHhNFLXRjGJhcSozs9w4TKCVX9G6m4V7UARw03GguN2VjltWrdwqpySyXFR9esuR9FhMRx41o5KKtmUYObpAhrZ5GuZefz6qsXNkYmN+H/wCxb/8AzqhgnVrrZ0U5kUg5EXKVJkyYE7t3dSjnjJ8FTwyh3LuCvWLl3qspVpUS1wKIbQEZmkid/KtI/R/DLoXvMedu0xUeDOwzeMVlXwqM6sQpKEEE3LIiDO/P3UewWJvnEYnNfZScPiGFs3CRaabcQFZgMusbiJ3VbfoyoF9I9gC2Bes3gzTlhgVY7yFuId66HtCYNCMJiw8iMrr5yneD7x31odr3gwTNdtswT6V1Q5Mka9YRI754buWfxGCS46sGQOpmVv4eWUalf0m6AfCmpLyGrZPFKKu2dnXWIHVZZj/PUkT3dTHtp42eGVSmdiyC4suq9hnKAk9WY1U6RUrNF8ot4ZJpPyDitX8BtEp2X7S+0fEVFewuTL1oZAzqilbgaWaYB/NCBodalfZbSwSWKu6NmcKAyEAxFszvqZThKNvsXCOSE6XcNoQRI1B408JQMYS5atO5YqZAgMGBBKifMUhteFTdH8FiMVeFpbjqN7vJ7C8+8ncK5dLf4s9FZKjcuB21MNeVZw7AMJOU6qfePRurBYrpJjJyu5VlYk855HmNdOFetYvBPZutZfX6Vtt2e2T/ABKeyf3TxrM9JejK4gZkEXFGh59x7vw9h2hlcPxZy5cEcq3h3ManSfFyCXUjllGuvGBx7q7jOlWKJIzhFbdA1Ea6Nxqo2zypysYYHUEe0RvBq1g9kpcQv1w7IlgLeg3x57JO7gK2WVs89wobg+lWJQRnDgT5wk+kzJ9dSHpjite0N/JfVUmzcBhLig9cFbXQpHd9eKjubLw4mL9snXQTJ8BFV9jFqPt9K8VGrp9wfGlVMYC3wYRwmfhSqPtkVoe13HPlZ3f4tfor+sHGPbR3pR/gb3/S+FEJxH1l+8f5KG9KARgb4aJ6s7t3dWbdmqVHim1jon2x/C1aroqf7rZH7J9Pa+edZHajeZ9sfwtWp6Lz5Ja3eaf4jWGfsd3xzTXdn3ACxRgoGYnkAJmffQTo9tW3iDcDObZVoHYLAqZK6g74B4cDRLGWkO0r/a1Nm5IlvN8kWI7MD6U68RTeiOwrIvhFkK0k6zqqPG8d5pqEYSS9me8pwb9FvqLP69j/APW9My2O0BdYkcMjDWJ4ijy7Lt+V+TdqOp63NOvn5IjLEcd/orPbazYfFsEJCZWnUSzMuVWBGsb9K1yJRX/hhjbk+7/2VsBbL5zKKFOpYwNeZ3f81bbBnL1nWWMk5c3WDLmiYzTE8YoNiv8ACYoEj/JgSBH5xTOtUrWUbGtZnTL5Ydcwj9EREisYYoyVs3nnlF0jSXMOwjVCCMwKtIIlhMjQmVPqoJtBT12H1+lc/wDG3f8APsopauDqMPlOhtHUf9W9QzHGb2G+1c/8TVk0lKl/ODohJygmwgoPP5+fnhUlp3UhkYqROojlB3+NQX8SttCzGAIHpJA46USwmBuOoZUkHdqnxpRxylyhzyxjxIS4+/8ArW9S/Cm3cRdcQzlhv1jfqKtDZt3kB+8vxqJ8HcBjKx5kKSD4H391VKE13IhPG3wVOq0oPgdkWXLq6g5XIGpmCA3Dxo7iJRSSp3aDSWPIa0M2dc7VwnQl5id2iSNPGo5Q5NNocuw8MN1oSO9veaOJs7ALcu3c9zNdV1fR4i6VL5R1enmiKriOLbqY8c6uOScewZMcJdyDamycGxBQZhEdpWkcd7ATMncKDbX2RYWzcZUUELp2RI1FHWj59NDtvN+YueHvFTs3LktRUY0i7hkll4nMIHPWuYbZl23asm5Za2BhraGQwhuudsvaO+DPPWuI5UgroQQQeO/TfVltpXSDNwkHf5o0PgKcMijFr2RkxuUk14BW0NnXbqp1KdYVvW2bd2UGaW1PAxV59n3bedriRnvXWU6aqSsNpz79a4bzKIVmBPIkTG6YOu+pbmKc6M7sOTMx79xNNZFpqJ4n9m5nukmMKIECSGK9qSIOZYBAU7431vuiQw+Hwtps3avMFLEQWuarlAJ3AggevjWU6R2FOCDZe15VZWf2SVMeE1obGAe5hsFkUEJic7SQMqrcaTqRPtrbF2Rh8iTbYW2mlrGWSbclkM22WJDaiNSAVOuYTu3agVmcdgMRaAZ7armYIO0DLNMDQ91aHo7ZbD2SLgCkdowQYEniCaMXbXWDeIHNQdeBHIwfbWjSZlHJKPZnl3SjZj2GtvdRAxkqdN436yee6s1dwouKXUi3GaVcAjw7hp31sP8A1quN/dkXUnOfu5TwryZ8YQA7Ew0kjw14ms3C2Zzk5O2Fb2DsGCMpiBpA3/s8RVK/at/QyqZjzRUl117EKIPKNx/DzqsXdmodd0QdBy4mpTa4JojtII1Mnj2f6Uqa7PJhuP1xSqqYH0U22MP+uT7wP4UB6Z7dw/kOI/Og/mzunXd3Vkk2rbyksoGUwZnjOm/fVfG37V6zcQqCpUzqRuEjj3CoWVnX9UPDMJi9pJcKBZ0adR3H41ueieuFsgsFkESTAEtEk8B315VhbnmnhXqXRJv7nZ37j/Ear5C4Rp8fyby/hsF1r3xdHWsjJJuJk7VsW9w13DnUPRgAYtQCCBn1G49ltR3Vn8K/YT7K/gKO9Ej/AHlPBv4GrNZHOaLlhWOEufBtept9b1mU9ZlyZobzZzRPm76846YknEns5SNwPEa7vVur0+a8s6ePOKbXcBEnlMkfh6K6s6/E4sH9X+CgMA+IsX7VsqrOqGWaFADAkZtfUJqVug159mW8Et7DhxiDdnOxGXqyDqqyTJ5ek1U2djnVCFdhHJiJHCde+PQavYZ2AHbfcIHWP7NfD+tc6y6cG7wvI7su4rZD4azYtsQ2S3kLLOXMXuvAkA7moDj3/PYf7Vz/AMbUUYk7yT4k++hW0TF7D+Nzdv8A0ZrLbaVnTGOsKCnShXu2r6ZgVRbRChROptzqAJ3nia0b7Ltph1vAjJKoFGpEuLY1JGk1Bfx+GdCotOCwUM4USckRJLfsjhWh2HYS5g7aupZZnTNqVuFgezrvHsrshJSlS9HBkhKMbfsz+39kCw6xDFkYbojtWzprv0othcEC/adyGs+bmMDNaKkAeAn01F05PatHuf8A2U630isqBFtyQoWYGoAj69S5KOR2VpKWOOv7AG1bSrmUSVDwJ4AIAI1oJsthncsX/SBeyJ1aPhMazWg23tO1cBiyVJOaZG/QSRmPIUG2AELMWcIFxCnWNQvPUaarrWLalIrWUYfssdFUe4112XPDxBzGBlB1jQgRRrFlkCsbVrIwJBKEzpKwZ1mndC8ND3UzAAoZIMiTAq90osi3h8OmbMEAXNzypE8eVbJ1ibRCjeVJmfxOOQtcAw8FAkMAYbNcRDCjTcxNBdsgNhy7KAwURp5oYpIHKa0A2LhQXZsUM13IWUBSFy3FuECGk6rE0I6S2baYcpafOsKNQQdCg46eqoya0q7mmLbZ32G7XxHUojaEu6oACCRm11UGRpziiCWVCZnc6CSAhPvqviMCQC724DPbKsw0aLWpWeR5VtNoYIJaxDZVCm2mTQaEK2aOW8eqnjhHngMs5OufNGO2giDLDnVwBIOpnKYAJ4j2U3EWwkakmWDaaArlBjUzqx9VUNoCBYCrOW8kenM3DvqcrcliwKzevxIOolNRNZtJw2ouMpRy62P26f7gv/zLP+2tv0bsqcNbLAGM8T3u0/hWH27/AIBP/mWv9taOxjmtYfCBQCHulGngpuGSO+tMfZGebu/+QriigzBcomcwHOIj0eyaqbF2zbCnz2mNyHX1+ue+qGynbE4a6zwGJYHLuAKnUanv9XdVvZGwQgXMWKhbREaAsWbMD91fXWiXJgzPf+rOGa9asvZVusXOFOo1OUspDCCpA38CBXlVrYOIGU3EJAzED9rePD/mvdOni2ylvO2WGPtHPdwrCdTh2bIlwEjXhuOs8j31Mtr4BqzItsi4whUJy6Lpw5e70VYGHvBADbYSDJIPLiKOYpktFVBGonfu17qsYSybtosG0nLpPo/EVFSGsbq/Bgbuy8RPmMfCa7XpmH2Wco/OcO/40qq5+idSdtm4U6srsxhjBABbn7aZZ2bhFEC3ciI1c7jEzDd++kO8fPZ+daQ8eHwrkPR+qJA2xMATm8mViBoWe4fYWPOrOEwagFLYS2izAnQCZ5UjqNddPnw9HOq2LuBFJmBH83Lf6KbbZail2LmG2ZbG57QYcQB+OlEdnuLLB1vLnA+oSNRB0za6GgGBuM0kqYLab+BIq2icvnRaOUxON92aK30gv3HCLfAn6QtqOB4MDyoLt7ArDPdxOZwhOoQZuWij9kin7O/SD3ieDcIozicIXVl1BIjMtokidxEg1vCTkuTnyJQf4mF2SIaDrJIOv1SxMHWQefdWitmwN4cnTlHojWgd3Zr2MUloksCjPnKFdYyiZkTvOnqomFj4+msZrk1xcxLF69bjsoQeZJqnjNk5ntOLtsZCxI1JIZcojTvqTL8+nvqttHd6/VFSu5o0XrdhVUgPnLHcAREgDie6t30dxCJhrauwUgNIO8dpjurznA3pURM/1/pVzrn4lvWa0xzcHaIyw+yKTZp+ld1Xa2ywyrnB3jzgI5HeJ9HfWZt9qQNSN8cJ1E+NN1kT7aLY/ZFoS+Ha3bciD24VhpA3kDdwFOUZZG5EKawpRBOHZbjFAwGWJnvnjHcapts9beYG6v6TPoCRBI0Hhr7aZs2y1u7eNyFLFT56sCe0SQRpGv8AxVjGMjK3aWYPEfGoUWn2LclNXZo+ieNtW7hBYEPKkkQBEkHjM6euifSi6l1UCEMA0nXLpB3EisHinXKQrrM/WE79fTVlbyQO0pj9ofGrU5KGtEfVHbaya9ZK8VPeDPtoZtcFrfVrGZyoUTvghjqe4E+ijOB6u4HU3EQ5eyWYRPfzoNj8Iy3LP5xXVWksrWyB2Cuuubjy9NSscv6i3ljeoeL3zbyXLqACRBK+aD2Zgb4itFitpWr1i8qecFAEkdokaZde6sS15PrL94VCuOUaZ1HHzh399VCU42KeOMq5CFrr7IMFe1l84gHeOR7/AGUzHbSuMmV2BVZO4acTBiapjt+Yc0ETBBgTvMbt3spm2sG4QhXtZivmlwrrI+q2h9dSlJqkFwi7ZVuYPEYgArcW3akMoNxCrQZW4bbI3a3cRwq0t3HDq7avZxItNnX80VCtObVkbiZ3jnUeBvKtq2rOoIRQRI0IA76hw2OQM+ZgoJ3kgAxPr4U1suyHJQl3aNDsra/k1sriVt2ZBVcrMwaQSJJHZMzWswu2cPcRcl62T2dM4566Tw8K8i6S2vKEtpadCwuAxnHJhvnTfxrO4vZWJDjMFIkHsuh0zcYO/Q99dGNyrk5skIbcM9k6bXGuqlu0pcalmV1AHAAzpxn0V53trYzh8wtXXdhEWyrAQN7FRpvokm0FztmbSdN/AQOFWbe1rY0W4NYmDWW077GukFGrRXsKtu2GxWERk7K5jknjmkbyfZING/ybaVALQVbbrOVY0J0B0PGge0ltXbRtreVTMyyPlMa6RJ1B3xpHGql+QloI4JS2FO+JHI6H2VcFK+TKahXHc1OHwa5VnQwDHjrzpUAtbSIAGZ937B9pWlWtmNEAxzj6bes1w45/rN941wfZX2A125I3ID4QfdXP1WP0LZjRjHP0m9Zrly6zCGLHxY1YV/2RP2R8Kcq9w9Qo6uHoLYKKuutt3XwY/gBTUxt/X84W8Wb8OXwo0LWm4eykqA7xupdZH+0LYNw20nkyzKR+01FcLti8hMPO7eM3PdmmKhOGDAkMVgExE7uXH1ULfaJ3AkNKgBhIywZlgIEHnVLPuuIlQjKTNFZ2teNzNm84qD2F0Gg0ldN340NvLezGM+87s3Puqvg9oMs9YoLBlPZ3BJMtxmNO4x31dtXEuSRmUCfOB15HupSzOHOpU8corkrFLvJ/bXMtzv8ATVssAdRXAZ1FZ9ZL0ZWDrmBc7tD3MPjUYwuJG4gjvImjGYEaiKesUusn6QAhUvcQPZ7qmUEecQPGYHpiiIUH/mmlD/Sl1eT9BQxbBIkOp8KsYRigaCh83z7aNE5t2bwqubSzqD6GIPwqoXxKdYFZWV+Y3CCImZ4753jvpxzzl3aRUVfkJeU3CgQsCpGsJbBO46kCeNVjhV5D1UPwly8jE9XmGmUZz2V3QYBExGs8KLpdkaiDyonlyR7Mqca8lbyJeBYHiJ+NN8lPBvn0VYNwUusHcaz6nL7Myu2F55vRTcqcS3q/pVoXa5eVWBVlDKd4OoPiKaz5PLHwU+qslRBEEtqCBOgHpiD7akGDUwQTuXiI0UD3VXGyrQMoCmhAysVidd3r9ZqxhbQtk6se5jI9vzrVSzOuJMt6VxZw4UVxcOOU+mKsO891ND99Zfdk9szB2Lu20YqbVzzT2gpKmREBt3HWYqTBmy5IEggmJJE84111Jq91vM1Klh281Gb7IJqvtk15/wBmlxqqIDgxyioL+GuCMq2z9qQT+Me2jdnYuIYaWmHiQvsNPubKy/pL1hO43AT6gKcfufsjsAbNptxtgDnKmN2mnhvp1/CSIDZfsxrPPMDRa7cwa+dfe53W7cf6mMVTvbetr+hw6j9q6S5+7oo9tbRw5pO+wOSuwauzn4XX+6p9pFKp26SYr9ew7hAA8ABApVt00/7v+g+1hcbVwh87Dn0R7jUQxOE+qw8J+NBgtOy1u8EH4I2YYzYQ8XHoP8tTWbWEO+8y+Mn/AGigWWuGanpcfoNjSjBYU7sWPSP6ikdlWvo4tPUP5qzUmuhjUv4eMNjS/kUcMVaPz40v7PE/5thvT/Ss5mrlHRw8BuaL+y9w7jZ9f9Kd/ZnEjQG3HcazkCug+NJ/Di/IbhxujGJncpPPMPfXD0cxf1Af30+NBxdP1j6zTxfb67fePxqeij7DZBM9HsV9T/Un81OTYOLA/Rf6k+NCvKH+u33j8a6MS/13+83xo6KPsNgoNg4r9VHpT411dh4o/wCWfWnxoScU/wCsf7zfGueUv+sb7xo6KPsewYOwcXP6L/Un81cHR/FH/K/1J/NQjyhvrt6z8aabx+s3rPxo6KPsNg2OjOK+oo/fX40l6M4nfCffFAmud59ZphA5UdFD2KzQHo5e+k9gf/Z/So/yCeOIw4/f/pQKBypacqro4BsH/wAkWx52Ls+gim/k3DDfjFjuQn30Bkcqbmpr4mMNg/1OCG/E3G8LZ94ppvYEbvKG9CigRJrhmqXxsfoNg420MIN2GuN9q4R+FN/LNoebhLQ+0Wb4UDJppNWsONeAsOf2mujzEsp9m2PeTVe90jxLf5zD7MD8BQsimEVail4FZNfxjv5zs32mJ/E1XLUjTc3dTEItTC1OJJrhBpgMJ+da7Syt3+ylQATVaEY7bZRyoSY4zx8KVKnHkTLmzMQzKC2hOo1mfZpRCKVKkxnCtLJ3UqVAHDb7q5lHfXaVAD7TZd0elVP4iphiv2LZ/cj+Eiu0qAG+UL+pt+u5/PThdt/qR6Hf3k0qVIDpu2f1Lei78UpB8P8AUujwuL77dcpUAdzYf6t77yfy0pw/K960+FKlQB2MP/73+ikfJud/1J8aVKgDn9253/UnxrhOF53/AFJ8aVKgYgcL/wC+f+2PdVfEm1PYDgftFSfYBFKlQBXJrlKlQBw13LSpUCGxXIpUqBnQmk1wpSpUANKV1UEUqVAjuUVylSoAYRSpUqYz/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data:image/jpeg;base64,/9j/4AAQSkZJRgABAQAAAQABAAD/2wCEAAkGBxITEhUTExMVFRUXFxcYGBgYFxgeGhcXFxcXFhYaFxgaHSggGBslHRUXITEhJSkrLi4uFx8zODMtNygtLisBCgoKDg0OGxAQGyslICUtLSsvKy0tLS0tLS0tMi0tLS0tLS0tLS0tLS0tKy0tLS0tLS0tLS0tLS0tLS0tLS0tLf/AABEIALcBEwMBIgACEQEDEQH/xAAcAAABBQEBAQAAAAAAAAAAAAAFAAIDBAYBBwj/xABJEAACAQIDBAUIBQkHAwUAAAABAhEAAwQSIQUxQVEGEyJhcRQygZGhwdHwQlJykrEVIzNTYoKy0uEWJDRDosLxc5OzB2N0g9P/xAAaAQADAQEBAQAAAAAAAAAAAAAAAQIDBAUG/8QAKhEAAgICAQQCAgEEAwAAAAAAAAECEQMSIRQxQVEEEyJh8DJSgZFxoeH/2gAMAwEAAhEDEQA/AD8Sd9NdGWupbYcKVy4Rv3eytSR9nGDjUr3weFB8PdW4JUEeMe41ZW2RSVPlDaadMfeQHeBVA4MAmKvGaYxjhVJslgvE4diIANVLeEcfRIrQJeXiKmXE2+MVam1wS4oFWcXAGbQ99SnHjiKuv1baQCDVQ7PQbjFK0HI4uTqFkVB1acUg+FXcPYZRCn110ow86DSsYLt311BMVx7CT5xFXnw6HhBqu+DA1nWqTRNA65hFH0gfRVdLAmDEc6LXLoAg5TVO6wjQA+FaJslpFrA27KDgdd5ooGXlWYt4gDQrpV+1jfqt6DUygxxkgvlE6CuFOYqO3dnjrVgX6yNCucInLfXQoQQFEU83dd1R3FJ40ciGHEVD1jE91PW2V4zSJPKqEMe8eBrqMx40iBTIPCaAJyTSQkcaqXnYbqrtiWpqIWFlxHOnnFgVn2vMa51rc6f1i2NEMatJsQDWYa8ZmaseUk6TT+sNwhib/I0JxjcJrly43PSqzzOtaQjREpDIrtdilWpBq/y6OKH0EH4UP27tJbtoW1Dgs9vlEBwdSDu09tNKenSmhOPhXgLPJ8M+gfxILmPcWw7EXgSIEHWOJBrTB14UBsXiHURoWAOnPQeG+jaJwy10/HS14OH5W2/5DHuCajcnlVs4WeEVzyczxrc5ihdwrHdHqqh5KwPaijhQjSmGyDv/AAq1KiWgCb0SJ9RroxLxuPjFHvI7P1R6qXk6DQbqrePoWrAybQP1oq2uNbxqc4W3wE03ydD3eFS3EasgfG/smaibFE6FKtHDKdC5p62I4zRaDkz+IcMYAj0U1MC5EiK0D4ccfZTOpA1FX9nonT2ULGCtkdoSeO+psPgrAO4+mpQ+sAVY6ialyY0kOt4NB5ppnVqDumnjDjmfXSbDnnUWUdVF4VFlMzOlLydudcNn9o0AOZhUVu+K41ocTTM0aaU6AsGOU11wsb4NVHueFV72Igd9NRbFZfkcxUVxOUHuoM+LY/0pvlLc6v6mT9iCZC/V1pEJxEeihwxTc6XlJp/WxboJrhbJ131YFm2NwAoH5QeFc8pbnT+uXsN0GLot8hVC/ZSqpvk02TVRg0JyQ/q1pUzLSq6JsJ4bEK8hSJA1H4GpQs9+lbjpN0cGIUPbhL6DsNwYbyj81PsOvMHFW2M5WBV1JVlOhU8o+Z0Ir5+cK5XY+hwZ1PiXcgxCEDMN6ww3b1M+6rP9qbZ3o49VR4u8qBQxAzZgNJ82J0P2hQDEYbKdDmHAxEjhpwNdHx7SZy/NcW1Rq7XSHDHezjxU1ZXbGGO6/HjI/EVhslLLXTZxUb9MbbJ0vIf3hUoUHc8+EGvOilKOVFhR6L1PzFc6ocq8/TEXBuuOP3jVzZ+2rtt1ZmZ1G9SdCPjTsVGrOGAO4iuXMHPEUQsXEuKGTVWEginNZHeKrYmgOmDK7yD4HWkxA+lHjRK5hQefrqBsEtPa+4qKdo/tTU7BTvmpfJY3RSOHNJtDKr2F4TXLSAcT6TUrYU8CRUTKfrCmIuC1I300WI41Hakb4qQ3BzipGd6oVDdseFPck8j6aga0x3D200BRv4czVK+oHP0Giq4R/pEeuq+JwUcR661i1ZDQJZjzNMImrTWe+ojbroVGLsgy0oqbLSy0wIctLLU2Sn2kEjNu4xSArZa7lrS4cYcgCF03T860Kx2FCklT2SfVWccibotwpWDwtPC0RwNq3ILAn8KZjlTN2N3zupqauha8WU8tKpMtKrJPX1x1o7riH95fjQzb+wVxAFy2VS8B2XiVYcFfmuuh3jhxBF7TuXPKHhrsdcgiTlgkgwN0VocZZzYV0Gk2WUabpQgaV48lR6MX6PF+kuNyMttyBet3WV0BBjgYI3jQGeRFSZpH4VF0u2SmHudVbe4yqyglm3uRLGBpv4d1R4dxlGo+THup4prsXlTa2ZJFKK6WHMesUh3RWxgciuFafBrhFAEZFcC08iugUCCmwdrdSSrSbZ1+yeY94o8vSKx9b1hvhWNimOtOwo2423ZP019BHvro2oh3Mp/eFYMrTStVt+idf2eiLihEinLemsVsrahsgqVLpviYIPGPhRNOkFr6jj0incRVI0btPCq1y0hoR+XLJ+uPR8KX5Wsn6R9INUkvZLv0W79uNx9tVzbPOpLF5HnIwMb6eUreK4Mm+RlkkfJqXr2HH1UwpTSlJwTBSJTi/Gq126TVby+31otB1LQ0gMJUrGhHPU+qrcVMdLpFS2St+SqwNMKVbKVw261sgqdXXOrq3krmSiwoq9XSyVayUslFgVclNK1bKU0pRYEAQc6d1Y5+ypBbpy2amxkGWlVnqfClT2QUa/G7FutiGuKFKm8jz1i+aGJJieVHsXdCWGY7ltknwCya4dlL9a598++qvSG2EwV8STFq5qTrqD8a8hybO9JI8e6RXusbOd7XJPpzGqmyNgNdspcW4omdGRWMzrqVM07a7aJ9sfg1H+in+EteB/irDJJxXB24oqXcEf2Vuzpds+mza5/Yp7dHurtXL182SlvICVspMuSo0CifRWoLD5nnVfbiqdn4nNMZ7G4ifPY8fCpxZJOSTKzY4qDaQCfYaA4cBkU4kK1kZH7QchV824MpJYaGN9U7uxsSD5iHfuu3R7OtrT4xLfW7DHb8zDZdB+stxm9m6rLqZO/jWuabhVGODHGbdmUt7JvBXuXALaIJZzeuQJMCdTGprtrAlrYupdVrZfIHF/sl4nKCbZGaNYraYfBLdw2MRpg2fwM+6gHQ/C2W2Zh1LsynaDEHLBJ6hjBGYwO/urTFJyjbZjmiozaSA93C3lykC4ykSCj23BEkbzaE6g7uVRZbkgFL4nSTbQgTzgjStnatgWbAGv5tuEf517v+e6uOg49+7w+fnWsp55RlRvjwQlBSZk1XvnviJ9EmPXSK1KE110q7s/ZRvtlsuLh5KCToYMxu1rus4QXlrkRWoPRC4NGu2Fb6rXLYP8VDtp7Cv2BNxOydzDVT4MNKLECstcK1IF9VOy0xkdliplSQeY+dasJtS9wuE+IHwqLLUd20d6+d37mHI+40WxNIurte9zB/dFPG27vEKfR/Whtm6GB4EaEHep5EfM08rT2fsWq9DNn2wMX17HKDnLaE6kaRG4VtNn21vA9W6mN4Mgj0Ebu+sblp1q4yEMpII3Eb6Ufxlshy/KOrNvd2Y45HwPxqs1oemhmC2yzQrtB5wsH2aGiHWNz9gofy1F1Ky4/ClNXFr+f4HLZB3mKltYTiQSOOmlVjcbu9R+NQ2Q1skl2ZWktMbzGpgchFJ/Li2kiuhmk2y/ctJOk+2p+stACFU+jWqitOlK9aKzIj59tbd/Jy9vBfa6I/Rp6lpJilQwd3ooRNT2iIqXEpMLvikMLCnSdRXFu2iYKJryFCM5J11irFsCp1od2EGwdrkvz6aVVQo5r66VFv2Pj0bvyteRrOdP8AEOcKyorEMMzEAwFUjeeGuvoqs+0bvlHVwmTrxb8582QuFnfGb2UY6Uf4C9/0vcK5Ko3TR4ntc6J9sfg1aTosv91teB/irNbXGifbH8LVqOiq/wB0tacDz+tXPn7Hb8cvlT8/PzyohghhWtPaxILB2QlYuDzZIIZAZ84+qqjD3fia4oO6OXvrGMtXaNpxU1TDNz8ms2HYo04YILOt/shCGWex2tQN9CcQFBOUhl4GCu/uMH41Gq9x4V0oY3fM055HPuTjxKD4L2zGslLqXblxA4A7BZWgGdGVTpwIp9jZuzkw64ZLl5ES6boKu2cOVKHtG3ugnSKFhTXSvuqo5nFUiZ4Izdsv4u1YVLa2bhcIuWHPbMs7licqje1Db1xQCxgAAk7uHiakjurPdK8G15bVhSBnYkz+wpaPnlSUrnsynDXHqiuzrvkDxjTxqfojFnEfpj1LzmtzpJYGNN4J4U2zsvFqAFuWNAB+htHdpvNrWivR/Zl9sRbF5rDoWggWbOsyB/ljjXZ1EXwcT+LNKybZ23c+HxF1sPYDWfJYAVgJvsA4btTpOlLH4/rMPbKQguoXe2p0OW64nKd5GQGfHhNFLXRjGJhcSozs9w4TKCVX9G6m4V7UARw03GguN2VjltWrdwqpySyXFR9esuR9FhMRx41o5KKtmUYObpAhrZ5GuZefz6qsXNkYmN+H/wCxb/8AzqhgnVrrZ0U5kUg5EXKVJkyYE7t3dSjnjJ8FTwyh3LuCvWLl3qspVpUS1wKIbQEZmkid/KtI/R/DLoXvMedu0xUeDOwzeMVlXwqM6sQpKEEE3LIiDO/P3UewWJvnEYnNfZScPiGFs3CRaabcQFZgMusbiJ3VbfoyoF9I9gC2Bes3gzTlhgVY7yFuId66HtCYNCMJiw8iMrr5yneD7x31odr3gwTNdtswT6V1Q5Mka9YRI754buWfxGCS46sGQOpmVv4eWUalf0m6AfCmpLyGrZPFKKu2dnXWIHVZZj/PUkT3dTHtp42eGVSmdiyC4suq9hnKAk9WY1U6RUrNF8ot4ZJpPyDitX8BtEp2X7S+0fEVFewuTL1oZAzqilbgaWaYB/NCBodalfZbSwSWKu6NmcKAyEAxFszvqZThKNvsXCOSE6XcNoQRI1B408JQMYS5atO5YqZAgMGBBKifMUhteFTdH8FiMVeFpbjqN7vJ7C8+8ncK5dLf4s9FZKjcuB21MNeVZw7AMJOU6qfePRurBYrpJjJyu5VlYk855HmNdOFetYvBPZutZfX6Vtt2e2T/ABKeyf3TxrM9JejK4gZkEXFGh59x7vw9h2hlcPxZy5cEcq3h3ManSfFyCXUjllGuvGBx7q7jOlWKJIzhFbdA1Ea6Nxqo2zypysYYHUEe0RvBq1g9kpcQv1w7IlgLeg3x57JO7gK2WVs89wobg+lWJQRnDgT5wk+kzJ9dSHpjite0N/JfVUmzcBhLig9cFbXQpHd9eKjubLw4mL9snXQTJ8BFV9jFqPt9K8VGrp9wfGlVMYC3wYRwmfhSqPtkVoe13HPlZ3f4tfor+sHGPbR3pR/gb3/S+FEJxH1l+8f5KG9KARgb4aJ6s7t3dWbdmqVHim1jon2x/C1aroqf7rZH7J9Pa+edZHajeZ9sfwtWp6Lz5Ja3eaf4jWGfsd3xzTXdn3ACxRgoGYnkAJmffQTo9tW3iDcDObZVoHYLAqZK6g74B4cDRLGWkO0r/a1Nm5IlvN8kWI7MD6U68RTeiOwrIvhFkK0k6zqqPG8d5pqEYSS9me8pwb9FvqLP69j/APW9My2O0BdYkcMjDWJ4ijy7Lt+V+TdqOp63NOvn5IjLEcd/orPbazYfFsEJCZWnUSzMuVWBGsb9K1yJRX/hhjbk+7/2VsBbL5zKKFOpYwNeZ3f81bbBnL1nWWMk5c3WDLmiYzTE8YoNiv8ACYoEj/JgSBH5xTOtUrWUbGtZnTL5Ydcwj9EREisYYoyVs3nnlF0jSXMOwjVCCMwKtIIlhMjQmVPqoJtBT12H1+lc/wDG3f8APsopauDqMPlOhtHUf9W9QzHGb2G+1c/8TVk0lKl/ODohJygmwgoPP5+fnhUlp3UhkYqROojlB3+NQX8SttCzGAIHpJA46USwmBuOoZUkHdqnxpRxylyhzyxjxIS4+/8ArW9S/Cm3cRdcQzlhv1jfqKtDZt3kB+8vxqJ8HcBjKx5kKSD4H391VKE13IhPG3wVOq0oPgdkWXLq6g5XIGpmCA3Dxo7iJRSSp3aDSWPIa0M2dc7VwnQl5id2iSNPGo5Q5NNocuw8MN1oSO9veaOJs7ALcu3c9zNdV1fR4i6VL5R1enmiKriOLbqY8c6uOScewZMcJdyDamycGxBQZhEdpWkcd7ATMncKDbX2RYWzcZUUELp2RI1FHWj59NDtvN+YueHvFTs3LktRUY0i7hkll4nMIHPWuYbZl23asm5Za2BhraGQwhuudsvaO+DPPWuI5UgroQQQeO/TfVltpXSDNwkHf5o0PgKcMijFr2RkxuUk14BW0NnXbqp1KdYVvW2bd2UGaW1PAxV59n3bedriRnvXWU6aqSsNpz79a4bzKIVmBPIkTG6YOu+pbmKc6M7sOTMx79xNNZFpqJ4n9m5nukmMKIECSGK9qSIOZYBAU7431vuiQw+Hwtps3avMFLEQWuarlAJ3AggevjWU6R2FOCDZe15VZWf2SVMeE1obGAe5hsFkUEJic7SQMqrcaTqRPtrbF2Rh8iTbYW2mlrGWSbclkM22WJDaiNSAVOuYTu3agVmcdgMRaAZ7armYIO0DLNMDQ91aHo7ZbD2SLgCkdowQYEniCaMXbXWDeIHNQdeBHIwfbWjSZlHJKPZnl3SjZj2GtvdRAxkqdN436yee6s1dwouKXUi3GaVcAjw7hp31sP8A1quN/dkXUnOfu5TwryZ8YQA7Ew0kjw14ms3C2Zzk5O2Fb2DsGCMpiBpA3/s8RVK/at/QyqZjzRUl117EKIPKNx/DzqsXdmodd0QdBy4mpTa4JojtII1Mnj2f6Uqa7PJhuP1xSqqYH0U22MP+uT7wP4UB6Z7dw/kOI/Og/mzunXd3Vkk2rbyksoGUwZnjOm/fVfG37V6zcQqCpUzqRuEjj3CoWVnX9UPDMJi9pJcKBZ0adR3H41ueieuFsgsFkESTAEtEk8B315VhbnmnhXqXRJv7nZ37j/Ear5C4Rp8fyby/hsF1r3xdHWsjJJuJk7VsW9w13DnUPRgAYtQCCBn1G49ltR3Vn8K/YT7K/gKO9Ej/AHlPBv4GrNZHOaLlhWOEufBtept9b1mU9ZlyZobzZzRPm76846YknEns5SNwPEa7vVur0+a8s6ePOKbXcBEnlMkfh6K6s6/E4sH9X+CgMA+IsX7VsqrOqGWaFADAkZtfUJqVug159mW8Et7DhxiDdnOxGXqyDqqyTJ5ek1U2djnVCFdhHJiJHCde+PQavYZ2AHbfcIHWP7NfD+tc6y6cG7wvI7su4rZD4azYtsQ2S3kLLOXMXuvAkA7moDj3/PYf7Vz/AMbUUYk7yT4k++hW0TF7D+Nzdv8A0ZrLbaVnTGOsKCnShXu2r6ZgVRbRChROptzqAJ3nia0b7Ltph1vAjJKoFGpEuLY1JGk1Bfx+GdCotOCwUM4USckRJLfsjhWh2HYS5g7aupZZnTNqVuFgezrvHsrshJSlS9HBkhKMbfsz+39kCw6xDFkYbojtWzprv0othcEC/adyGs+bmMDNaKkAeAn01F05PatHuf8A2U630isqBFtyQoWYGoAj69S5KOR2VpKWOOv7AG1bSrmUSVDwJ4AIAI1oJsthncsX/SBeyJ1aPhMazWg23tO1cBiyVJOaZG/QSRmPIUG2AELMWcIFxCnWNQvPUaarrWLalIrWUYfssdFUe4112XPDxBzGBlB1jQgRRrFlkCsbVrIwJBKEzpKwZ1mndC8ND3UzAAoZIMiTAq90osi3h8OmbMEAXNzypE8eVbJ1ibRCjeVJmfxOOQtcAw8FAkMAYbNcRDCjTcxNBdsgNhy7KAwURp5oYpIHKa0A2LhQXZsUM13IWUBSFy3FuECGk6rE0I6S2baYcpafOsKNQQdCg46eqoya0q7mmLbZ32G7XxHUojaEu6oACCRm11UGRpziiCWVCZnc6CSAhPvqviMCQC724DPbKsw0aLWpWeR5VtNoYIJaxDZVCm2mTQaEK2aOW8eqnjhHngMs5OufNGO2giDLDnVwBIOpnKYAJ4j2U3EWwkakmWDaaArlBjUzqx9VUNoCBYCrOW8kenM3DvqcrcliwKzevxIOolNRNZtJw2ouMpRy62P26f7gv/zLP+2tv0bsqcNbLAGM8T3u0/hWH27/AIBP/mWv9taOxjmtYfCBQCHulGngpuGSO+tMfZGebu/+QriigzBcomcwHOIj0eyaqbF2zbCnz2mNyHX1+ue+qGynbE4a6zwGJYHLuAKnUanv9XdVvZGwQgXMWKhbREaAsWbMD91fXWiXJgzPf+rOGa9asvZVusXOFOo1OUspDCCpA38CBXlVrYOIGU3EJAzED9rePD/mvdOni2ylvO2WGPtHPdwrCdTh2bIlwEjXhuOs8j31Mtr4BqzItsi4whUJy6Lpw5e70VYGHvBADbYSDJIPLiKOYpktFVBGonfu17qsYSybtosG0nLpPo/EVFSGsbq/Bgbuy8RPmMfCa7XpmH2Wco/OcO/40qq5+idSdtm4U6srsxhjBABbn7aZZ2bhFEC3ciI1c7jEzDd++kO8fPZ+daQ8eHwrkPR+qJA2xMATm8mViBoWe4fYWPOrOEwagFLYS2izAnQCZ5UjqNddPnw9HOq2LuBFJmBH83Lf6KbbZail2LmG2ZbG57QYcQB+OlEdnuLLB1vLnA+oSNRB0za6GgGBuM0kqYLab+BIq2icvnRaOUxON92aK30gv3HCLfAn6QtqOB4MDyoLt7ArDPdxOZwhOoQZuWij9kin7O/SD3ieDcIozicIXVl1BIjMtokidxEg1vCTkuTnyJQf4mF2SIaDrJIOv1SxMHWQefdWitmwN4cnTlHojWgd3Zr2MUloksCjPnKFdYyiZkTvOnqomFj4+msZrk1xcxLF69bjsoQeZJqnjNk5ntOLtsZCxI1JIZcojTvqTL8+nvqttHd6/VFSu5o0XrdhVUgPnLHcAREgDie6t30dxCJhrauwUgNIO8dpjurznA3pURM/1/pVzrn4lvWa0xzcHaIyw+yKTZp+ld1Xa2ywyrnB3jzgI5HeJ9HfWZt9qQNSN8cJ1E+NN1kT7aLY/ZFoS+Ha3bciD24VhpA3kDdwFOUZZG5EKawpRBOHZbjFAwGWJnvnjHcapts9beYG6v6TPoCRBI0Hhr7aZs2y1u7eNyFLFT56sCe0SQRpGv8AxVjGMjK3aWYPEfGoUWn2LclNXZo+ieNtW7hBYEPKkkQBEkHjM6euifSi6l1UCEMA0nXLpB3EisHinXKQrrM/WE79fTVlbyQO0pj9ofGrU5KGtEfVHbaya9ZK8VPeDPtoZtcFrfVrGZyoUTvghjqe4E+ijOB6u4HU3EQ5eyWYRPfzoNj8Iy3LP5xXVWksrWyB2Cuuubjy9NSscv6i3ljeoeL3zbyXLqACRBK+aD2Zgb4itFitpWr1i8qecFAEkdokaZde6sS15PrL94VCuOUaZ1HHzh399VCU42KeOMq5CFrr7IMFe1l84gHeOR7/AGUzHbSuMmV2BVZO4acTBiapjt+Yc0ETBBgTvMbt3spm2sG4QhXtZivmlwrrI+q2h9dSlJqkFwi7ZVuYPEYgArcW3akMoNxCrQZW4bbI3a3cRwq0t3HDq7avZxItNnX80VCtObVkbiZ3jnUeBvKtq2rOoIRQRI0IA76hw2OQM+ZgoJ3kgAxPr4U1suyHJQl3aNDsra/k1sriVt2ZBVcrMwaQSJJHZMzWswu2cPcRcl62T2dM4566Tw8K8i6S2vKEtpadCwuAxnHJhvnTfxrO4vZWJDjMFIkHsuh0zcYO/Q99dGNyrk5skIbcM9k6bXGuqlu0pcalmV1AHAAzpxn0V53trYzh8wtXXdhEWyrAQN7FRpvokm0FztmbSdN/AQOFWbe1rY0W4NYmDWW077GukFGrRXsKtu2GxWERk7K5jknjmkbyfZING/ybaVALQVbbrOVY0J0B0PGge0ltXbRtreVTMyyPlMa6RJ1B3xpHGql+QloI4JS2FO+JHI6H2VcFK+TKahXHc1OHwa5VnQwDHjrzpUAtbSIAGZ937B9pWlWtmNEAxzj6bes1w45/rN941wfZX2A125I3ID4QfdXP1WP0LZjRjHP0m9Zrly6zCGLHxY1YV/2RP2R8Kcq9w9Qo6uHoLYKKuutt3XwY/gBTUxt/X84W8Wb8OXwo0LWm4eykqA7xupdZH+0LYNw20nkyzKR+01FcLti8hMPO7eM3PdmmKhOGDAkMVgExE7uXH1ULfaJ3AkNKgBhIywZlgIEHnVLPuuIlQjKTNFZ2teNzNm84qD2F0Gg0ldN340NvLezGM+87s3Puqvg9oMs9YoLBlPZ3BJMtxmNO4x31dtXEuSRmUCfOB15HupSzOHOpU8corkrFLvJ/bXMtzv8ATVssAdRXAZ1FZ9ZL0ZWDrmBc7tD3MPjUYwuJG4gjvImjGYEaiKesUusn6QAhUvcQPZ7qmUEecQPGYHpiiIUH/mmlD/Sl1eT9BQxbBIkOp8KsYRigaCh83z7aNE5t2bwqubSzqD6GIPwqoXxKdYFZWV+Y3CCImZ4753jvpxzzl3aRUVfkJeU3CgQsCpGsJbBO46kCeNVjhV5D1UPwly8jE9XmGmUZz2V3QYBExGs8KLpdkaiDyonlyR7Mqca8lbyJeBYHiJ+NN8lPBvn0VYNwUusHcaz6nL7Myu2F55vRTcqcS3q/pVoXa5eVWBVlDKd4OoPiKaz5PLHwU+qslRBEEtqCBOgHpiD7akGDUwQTuXiI0UD3VXGyrQMoCmhAysVidd3r9ZqxhbQtk6se5jI9vzrVSzOuJMt6VxZw4UVxcOOU+mKsO891ND99Zfdk9szB2Lu20YqbVzzT2gpKmREBt3HWYqTBmy5IEggmJJE84111Jq91vM1Klh281Gb7IJqvtk15/wBmlxqqIDgxyioL+GuCMq2z9qQT+Me2jdnYuIYaWmHiQvsNPubKy/pL1hO43AT6gKcfufsjsAbNptxtgDnKmN2mnhvp1/CSIDZfsxrPPMDRa7cwa+dfe53W7cf6mMVTvbetr+hw6j9q6S5+7oo9tbRw5pO+wOSuwauzn4XX+6p9pFKp26SYr9ew7hAA8ABApVt00/7v+g+1hcbVwh87Dn0R7jUQxOE+qw8J+NBgtOy1u8EH4I2YYzYQ8XHoP8tTWbWEO+8y+Mn/AGigWWuGanpcfoNjSjBYU7sWPSP6ikdlWvo4tPUP5qzUmuhjUv4eMNjS/kUcMVaPz40v7PE/5thvT/Ss5mrlHRw8BuaL+y9w7jZ9f9Kd/ZnEjQG3HcazkCug+NJ/Di/IbhxujGJncpPPMPfXD0cxf1Af30+NBxdP1j6zTxfb67fePxqeij7DZBM9HsV9T/Un81OTYOLA/Rf6k+NCvKH+u33j8a6MS/13+83xo6KPsNgoNg4r9VHpT411dh4o/wCWfWnxoScU/wCsf7zfGueUv+sb7xo6KPsewYOwcXP6L/Un81cHR/FH/K/1J/NQjyhvrt6z8aabx+s3rPxo6KPsNg2OjOK+oo/fX40l6M4nfCffFAmud59ZphA5UdFD2KzQHo5e+k9gf/Z/So/yCeOIw4/f/pQKBypacqro4BsH/wAkWx52Ls+gim/k3DDfjFjuQn30Bkcqbmpr4mMNg/1OCG/E3G8LZ94ppvYEbvKG9CigRJrhmqXxsfoNg420MIN2GuN9q4R+FN/LNoebhLQ+0Wb4UDJppNWsONeAsOf2mujzEsp9m2PeTVe90jxLf5zD7MD8BQsimEVail4FZNfxjv5zs32mJ/E1XLUjTc3dTEItTC1OJJrhBpgMJ+da7Syt3+ylQATVaEY7bZRyoSY4zx8KVKnHkTLmzMQzKC2hOo1mfZpRCKVKkxnCtLJ3UqVAHDb7q5lHfXaVAD7TZd0elVP4iphiv2LZ/cj+Eiu0qAG+UL+pt+u5/PThdt/qR6Hf3k0qVIDpu2f1Lei78UpB8P8AUujwuL77dcpUAdzYf6t77yfy0pw/K960+FKlQB2MP/73+ikfJud/1J8aVKgDn9253/UnxrhOF53/AFJ8aVKgYgcL/wC+f+2PdVfEm1PYDgftFSfYBFKlQBXJrlKlQBw13LSpUCGxXIpUqBnQmk1wpSpUANKV1UEUqVAjuUVylSoAYRSpUqYz/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14587"/>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descr="Image result for barratt ho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4910" y="2614587"/>
            <a:ext cx="2892953" cy="173577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Image result for barratt homes"/>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907863" y="2622028"/>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675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62880" y="-27384"/>
            <a:ext cx="8229600" cy="1143000"/>
          </a:xfrm>
        </p:spPr>
        <p:txBody>
          <a:bodyPr>
            <a:normAutofit fontScale="90000"/>
          </a:bodyPr>
          <a:lstStyle/>
          <a:p>
            <a:pPr algn="r"/>
            <a:r>
              <a:rPr lang="en-GB" b="1" dirty="0" smtClean="0">
                <a:solidFill>
                  <a:schemeClr val="tx1">
                    <a:lumMod val="75000"/>
                    <a:lumOff val="25000"/>
                  </a:schemeClr>
                </a:solidFill>
                <a:latin typeface="Courier New" pitchFamily="49" charset="0"/>
                <a:cs typeface="Courier New" pitchFamily="49" charset="0"/>
              </a:rPr>
              <a:t>so what next?  </a:t>
            </a:r>
            <a:br>
              <a:rPr lang="en-GB" b="1" dirty="0" smtClean="0">
                <a:solidFill>
                  <a:schemeClr val="tx1">
                    <a:lumMod val="75000"/>
                    <a:lumOff val="25000"/>
                  </a:schemeClr>
                </a:solidFill>
                <a:latin typeface="Courier New" pitchFamily="49" charset="0"/>
                <a:cs typeface="Courier New" pitchFamily="49" charset="0"/>
              </a:rPr>
            </a:br>
            <a:r>
              <a:rPr lang="en-GB" sz="3100" b="1" dirty="0" smtClean="0">
                <a:solidFill>
                  <a:srgbClr val="C00000"/>
                </a:solidFill>
                <a:latin typeface="Courier New" pitchFamily="49" charset="0"/>
                <a:cs typeface="Courier New" pitchFamily="49" charset="0"/>
              </a:rPr>
              <a:t>So how do we enact dialog?</a:t>
            </a:r>
            <a:endParaRPr lang="en-GB" sz="3100" b="1" dirty="0">
              <a:solidFill>
                <a:srgbClr val="C00000"/>
              </a:solidFill>
              <a:latin typeface="Courier New" pitchFamily="49" charset="0"/>
              <a:cs typeface="Courier New" pitchFamily="49"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5257" t="33159" r="14327"/>
          <a:stretch/>
        </p:blipFill>
        <p:spPr>
          <a:xfrm>
            <a:off x="0" y="1036320"/>
            <a:ext cx="7391400" cy="5849064"/>
          </a:xfrm>
          <a:prstGeom prst="rect">
            <a:avLst/>
          </a:prstGeom>
        </p:spPr>
      </p:pic>
      <p:sp>
        <p:nvSpPr>
          <p:cNvPr id="4" name="Rectangle 3"/>
          <p:cNvSpPr/>
          <p:nvPr/>
        </p:nvSpPr>
        <p:spPr>
          <a:xfrm>
            <a:off x="888504" y="1268760"/>
            <a:ext cx="6347792" cy="24482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29288" y="3489960"/>
            <a:ext cx="2088232" cy="32639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38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2880" y="-27384"/>
            <a:ext cx="8229600" cy="1143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mtClean="0">
                <a:solidFill>
                  <a:schemeClr val="tx1">
                    <a:lumMod val="75000"/>
                    <a:lumOff val="25000"/>
                  </a:schemeClr>
                </a:solidFill>
                <a:latin typeface="Courier New" pitchFamily="49" charset="0"/>
                <a:cs typeface="Courier New" pitchFamily="49" charset="0"/>
              </a:rPr>
              <a:t>so what next?  </a:t>
            </a:r>
            <a:br>
              <a:rPr lang="en-GB" b="1" smtClean="0">
                <a:solidFill>
                  <a:schemeClr val="tx1">
                    <a:lumMod val="75000"/>
                    <a:lumOff val="25000"/>
                  </a:schemeClr>
                </a:solidFill>
                <a:latin typeface="Courier New" pitchFamily="49" charset="0"/>
                <a:cs typeface="Courier New" pitchFamily="49" charset="0"/>
              </a:rPr>
            </a:br>
            <a:r>
              <a:rPr lang="en-GB" sz="3100" b="1" smtClean="0">
                <a:solidFill>
                  <a:srgbClr val="C00000"/>
                </a:solidFill>
                <a:latin typeface="Courier New" pitchFamily="49" charset="0"/>
                <a:cs typeface="Courier New" pitchFamily="49" charset="0"/>
              </a:rPr>
              <a:t>dialog………...what dialog?</a:t>
            </a:r>
            <a:endParaRPr lang="en-GB" sz="3100" b="1" dirty="0">
              <a:solidFill>
                <a:srgbClr val="C00000"/>
              </a:solidFill>
              <a:latin typeface="Courier New" pitchFamily="49" charset="0"/>
              <a:cs typeface="Courier New"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038" y="1247801"/>
            <a:ext cx="3840426" cy="57606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1282353"/>
            <a:ext cx="3831365" cy="5747047"/>
          </a:xfrm>
          <a:prstGeom prst="rect">
            <a:avLst/>
          </a:prstGeom>
        </p:spPr>
      </p:pic>
    </p:spTree>
    <p:extLst>
      <p:ext uri="{BB962C8B-B14F-4D97-AF65-F5344CB8AC3E}">
        <p14:creationId xmlns:p14="http://schemas.microsoft.com/office/powerpoint/2010/main" val="28484523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62880" y="-27384"/>
            <a:ext cx="8229600" cy="1143000"/>
          </a:xfrm>
        </p:spPr>
        <p:txBody>
          <a:bodyPr>
            <a:normAutofit fontScale="90000"/>
          </a:bodyPr>
          <a:lstStyle/>
          <a:p>
            <a:pPr algn="r"/>
            <a:r>
              <a:rPr lang="en-GB" b="1" dirty="0" smtClean="0">
                <a:solidFill>
                  <a:schemeClr val="tx1">
                    <a:lumMod val="75000"/>
                    <a:lumOff val="25000"/>
                  </a:schemeClr>
                </a:solidFill>
                <a:latin typeface="Courier New" pitchFamily="49" charset="0"/>
                <a:cs typeface="Courier New" pitchFamily="49" charset="0"/>
              </a:rPr>
              <a:t>so what next?  </a:t>
            </a:r>
            <a:br>
              <a:rPr lang="en-GB" b="1" dirty="0" smtClean="0">
                <a:solidFill>
                  <a:schemeClr val="tx1">
                    <a:lumMod val="75000"/>
                    <a:lumOff val="25000"/>
                  </a:schemeClr>
                </a:solidFill>
                <a:latin typeface="Courier New" pitchFamily="49" charset="0"/>
                <a:cs typeface="Courier New" pitchFamily="49" charset="0"/>
              </a:rPr>
            </a:br>
            <a:r>
              <a:rPr lang="en-GB" sz="3100" b="1" dirty="0" smtClean="0">
                <a:solidFill>
                  <a:srgbClr val="C00000"/>
                </a:solidFill>
                <a:latin typeface="Courier New" pitchFamily="49" charset="0"/>
                <a:cs typeface="Courier New" pitchFamily="49" charset="0"/>
              </a:rPr>
              <a:t>dialog………...what dialog?</a:t>
            </a:r>
            <a:endParaRPr lang="en-GB" sz="3100" b="1" dirty="0">
              <a:solidFill>
                <a:srgbClr val="C00000"/>
              </a:solidFill>
              <a:latin typeface="Courier New" pitchFamily="49" charset="0"/>
              <a:cs typeface="Courier New" pitchFamily="49" charset="0"/>
            </a:endParaRPr>
          </a:p>
        </p:txBody>
      </p:sp>
      <p:pic>
        <p:nvPicPr>
          <p:cNvPr id="2080" name="Picture 32" descr="C:\Users\e-marco\Documents\Files\Research\PhD Proposal\RA submission\Focus Group\_MG_98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3844" y="1240160"/>
            <a:ext cx="3283260" cy="2188840"/>
          </a:xfrm>
          <a:prstGeom prst="rect">
            <a:avLst/>
          </a:prstGeom>
          <a:noFill/>
          <a:extLst>
            <a:ext uri="{909E8E84-426E-40DD-AFC4-6F175D3DCCD1}">
              <a14:hiddenFill xmlns:a14="http://schemas.microsoft.com/office/drawing/2010/main">
                <a:solidFill>
                  <a:srgbClr val="FFFFFF"/>
                </a:solidFill>
              </a14:hiddenFill>
            </a:ext>
          </a:extLst>
        </p:spPr>
      </p:pic>
      <p:pic>
        <p:nvPicPr>
          <p:cNvPr id="2081" name="Picture 33" descr="C:\Users\e-marco\Documents\Files\Research\PhD Proposal\RA submission\Focus Group\_MG_98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8164" y="3599304"/>
            <a:ext cx="3308940" cy="2205960"/>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C:\Users\e-marco\Documents\Files\Research\PhD Proposal\RA submission\Focus Group\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1154561"/>
            <a:ext cx="2316630" cy="2316630"/>
          </a:xfrm>
          <a:prstGeom prst="rect">
            <a:avLst/>
          </a:prstGeom>
          <a:noFill/>
          <a:extLst>
            <a:ext uri="{909E8E84-426E-40DD-AFC4-6F175D3DCCD1}">
              <a14:hiddenFill xmlns:a14="http://schemas.microsoft.com/office/drawing/2010/main">
                <a:solidFill>
                  <a:srgbClr val="FFFFFF"/>
                </a:solidFill>
              </a14:hiddenFill>
            </a:ext>
          </a:extLst>
        </p:spPr>
      </p:pic>
      <p:pic>
        <p:nvPicPr>
          <p:cNvPr id="2083" name="Picture 35" descr="C:\Users\e-marco\Documents\Files\Research\PhD Proposal\RA submission\Focus Group\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3560642"/>
            <a:ext cx="2316630" cy="2316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9370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2880" y="-27384"/>
            <a:ext cx="8229600" cy="1143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mtClean="0">
                <a:solidFill>
                  <a:schemeClr val="tx1">
                    <a:lumMod val="75000"/>
                    <a:lumOff val="25000"/>
                  </a:schemeClr>
                </a:solidFill>
                <a:latin typeface="Courier New" pitchFamily="49" charset="0"/>
                <a:cs typeface="Courier New" pitchFamily="49" charset="0"/>
              </a:rPr>
              <a:t>so what next?  </a:t>
            </a:r>
            <a:br>
              <a:rPr lang="en-GB" b="1" smtClean="0">
                <a:solidFill>
                  <a:schemeClr val="tx1">
                    <a:lumMod val="75000"/>
                    <a:lumOff val="25000"/>
                  </a:schemeClr>
                </a:solidFill>
                <a:latin typeface="Courier New" pitchFamily="49" charset="0"/>
                <a:cs typeface="Courier New" pitchFamily="49" charset="0"/>
              </a:rPr>
            </a:br>
            <a:r>
              <a:rPr lang="en-GB" sz="3100" b="1" smtClean="0">
                <a:solidFill>
                  <a:srgbClr val="C00000"/>
                </a:solidFill>
                <a:latin typeface="Courier New" pitchFamily="49" charset="0"/>
                <a:cs typeface="Courier New" pitchFamily="49" charset="0"/>
              </a:rPr>
              <a:t>dialog………...what dialog?</a:t>
            </a:r>
            <a:endParaRPr lang="en-GB" sz="3100" b="1" dirty="0">
              <a:solidFill>
                <a:srgbClr val="C00000"/>
              </a:solidFill>
              <a:latin typeface="Courier New" pitchFamily="49" charset="0"/>
              <a:cs typeface="Courier New" pitchFamily="49" charset="0"/>
            </a:endParaRPr>
          </a:p>
        </p:txBody>
      </p:sp>
      <p:pic>
        <p:nvPicPr>
          <p:cNvPr id="3074" name="Picture 2" descr="C:\Users\e-marco\Documents\Files\Research\PhD Proposal\RA submission\Focus Group\FullSizeRender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2060848"/>
            <a:ext cx="3312368" cy="331236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e-marco\Documents\Files\Research\PhD Proposal\RA submission\Focus Group\FullSizeRender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6" y="2060848"/>
            <a:ext cx="3312368"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9370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2880" y="-27384"/>
            <a:ext cx="8229600" cy="1143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mtClean="0">
                <a:solidFill>
                  <a:schemeClr val="tx1">
                    <a:lumMod val="75000"/>
                    <a:lumOff val="25000"/>
                  </a:schemeClr>
                </a:solidFill>
                <a:latin typeface="Courier New" pitchFamily="49" charset="0"/>
                <a:cs typeface="Courier New" pitchFamily="49" charset="0"/>
              </a:rPr>
              <a:t>so what next?  </a:t>
            </a:r>
            <a:br>
              <a:rPr lang="en-GB" b="1" smtClean="0">
                <a:solidFill>
                  <a:schemeClr val="tx1">
                    <a:lumMod val="75000"/>
                    <a:lumOff val="25000"/>
                  </a:schemeClr>
                </a:solidFill>
                <a:latin typeface="Courier New" pitchFamily="49" charset="0"/>
                <a:cs typeface="Courier New" pitchFamily="49" charset="0"/>
              </a:rPr>
            </a:br>
            <a:r>
              <a:rPr lang="en-GB" sz="3100" b="1" smtClean="0">
                <a:solidFill>
                  <a:srgbClr val="C00000"/>
                </a:solidFill>
                <a:latin typeface="Courier New" pitchFamily="49" charset="0"/>
                <a:cs typeface="Courier New" pitchFamily="49" charset="0"/>
              </a:rPr>
              <a:t>dialog………...what dialog?</a:t>
            </a:r>
            <a:endParaRPr lang="en-GB" sz="3100" b="1" dirty="0">
              <a:solidFill>
                <a:srgbClr val="C00000"/>
              </a:solidFill>
              <a:latin typeface="Courier New" pitchFamily="49" charset="0"/>
              <a:cs typeface="Courier New" pitchFamily="49" charset="0"/>
            </a:endParaRPr>
          </a:p>
        </p:txBody>
      </p:sp>
      <p:pic>
        <p:nvPicPr>
          <p:cNvPr id="4098" name="Picture 2" descr="C:\Users\e-marco\Documents\Files\Research\PhD Proposal\RA submission\Focus Group\_MG_99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1561044"/>
            <a:ext cx="3067827" cy="204521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e-marco\Documents\Files\Research\PhD Proposal\RA submission\Focus Group\_MG_99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9383" y="1513570"/>
            <a:ext cx="2861129" cy="42916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e-marco\Documents\Files\Research\PhD Proposal\RA submission\Focus Group\_MG_99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6470" y="3771588"/>
            <a:ext cx="3050514" cy="203367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e-marco\Documents\Files\Research\PhD Proposal\RA submission\Focus Group\_MG_99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953" b="1765"/>
          <a:stretch/>
        </p:blipFill>
        <p:spPr bwMode="auto">
          <a:xfrm>
            <a:off x="-9073" y="1561044"/>
            <a:ext cx="2708865" cy="4244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248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2880" y="-27384"/>
            <a:ext cx="8229600" cy="1143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mtClean="0">
                <a:solidFill>
                  <a:schemeClr val="tx1">
                    <a:lumMod val="75000"/>
                    <a:lumOff val="25000"/>
                  </a:schemeClr>
                </a:solidFill>
                <a:latin typeface="Courier New" pitchFamily="49" charset="0"/>
                <a:cs typeface="Courier New" pitchFamily="49" charset="0"/>
              </a:rPr>
              <a:t>so what next?  </a:t>
            </a:r>
            <a:br>
              <a:rPr lang="en-GB" b="1" smtClean="0">
                <a:solidFill>
                  <a:schemeClr val="tx1">
                    <a:lumMod val="75000"/>
                    <a:lumOff val="25000"/>
                  </a:schemeClr>
                </a:solidFill>
                <a:latin typeface="Courier New" pitchFamily="49" charset="0"/>
                <a:cs typeface="Courier New" pitchFamily="49" charset="0"/>
              </a:rPr>
            </a:br>
            <a:r>
              <a:rPr lang="en-GB" sz="3100" b="1" smtClean="0">
                <a:solidFill>
                  <a:srgbClr val="C00000"/>
                </a:solidFill>
                <a:latin typeface="Courier New" pitchFamily="49" charset="0"/>
                <a:cs typeface="Courier New" pitchFamily="49" charset="0"/>
              </a:rPr>
              <a:t>dialog………...what dialog?</a:t>
            </a:r>
            <a:endParaRPr lang="en-GB" sz="3100" b="1" dirty="0">
              <a:solidFill>
                <a:srgbClr val="C00000"/>
              </a:solidFill>
              <a:latin typeface="Courier New" pitchFamily="49" charset="0"/>
              <a:cs typeface="Courier New" pitchFamily="49" charset="0"/>
            </a:endParaRPr>
          </a:p>
        </p:txBody>
      </p:sp>
      <p:pic>
        <p:nvPicPr>
          <p:cNvPr id="5122" name="Picture 2" descr="C:\Users\e-marco\Documents\Files\Research\PhD Proposal\RA submission\Focus Group\_MG_99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80"/>
          <a:stretch/>
        </p:blipFill>
        <p:spPr bwMode="auto">
          <a:xfrm>
            <a:off x="3131840" y="1268760"/>
            <a:ext cx="1732638" cy="254488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e-marco\Documents\Files\Research\PhD Proposal\RA submission\Focus Group\_MG_99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5" y="1268760"/>
            <a:ext cx="3817331" cy="254488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e-marco\Documents\Files\Research\PhD Proposal\RA submission\Focus Group\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069" b="4345"/>
          <a:stretch/>
        </p:blipFill>
        <p:spPr bwMode="auto">
          <a:xfrm>
            <a:off x="239168" y="1268760"/>
            <a:ext cx="2748656" cy="25448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b="6157"/>
          <a:stretch/>
        </p:blipFill>
        <p:spPr>
          <a:xfrm>
            <a:off x="230851" y="3984395"/>
            <a:ext cx="2756973" cy="2587227"/>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b="4006"/>
          <a:stretch/>
        </p:blipFill>
        <p:spPr>
          <a:xfrm>
            <a:off x="3249643" y="3988899"/>
            <a:ext cx="2690509" cy="2582723"/>
          </a:xfrm>
          <a:prstGeom prst="rect">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b="3624"/>
          <a:stretch/>
        </p:blipFill>
        <p:spPr>
          <a:xfrm>
            <a:off x="6195280" y="3972160"/>
            <a:ext cx="2697200" cy="2599462"/>
          </a:xfrm>
          <a:prstGeom prst="rect">
            <a:avLst/>
          </a:prstGeom>
        </p:spPr>
      </p:pic>
    </p:spTree>
    <p:extLst>
      <p:ext uri="{BB962C8B-B14F-4D97-AF65-F5344CB8AC3E}">
        <p14:creationId xmlns:p14="http://schemas.microsoft.com/office/powerpoint/2010/main" val="1137248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2880" y="-27384"/>
            <a:ext cx="8229600" cy="1143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mtClean="0">
                <a:solidFill>
                  <a:schemeClr val="tx1">
                    <a:lumMod val="75000"/>
                    <a:lumOff val="25000"/>
                  </a:schemeClr>
                </a:solidFill>
                <a:latin typeface="Courier New" pitchFamily="49" charset="0"/>
                <a:cs typeface="Courier New" pitchFamily="49" charset="0"/>
              </a:rPr>
              <a:t>so what next?  </a:t>
            </a:r>
            <a:br>
              <a:rPr lang="en-GB" b="1" smtClean="0">
                <a:solidFill>
                  <a:schemeClr val="tx1">
                    <a:lumMod val="75000"/>
                    <a:lumOff val="25000"/>
                  </a:schemeClr>
                </a:solidFill>
                <a:latin typeface="Courier New" pitchFamily="49" charset="0"/>
                <a:cs typeface="Courier New" pitchFamily="49" charset="0"/>
              </a:rPr>
            </a:br>
            <a:r>
              <a:rPr lang="en-GB" sz="3100" b="1" smtClean="0">
                <a:solidFill>
                  <a:srgbClr val="C00000"/>
                </a:solidFill>
                <a:latin typeface="Courier New" pitchFamily="49" charset="0"/>
                <a:cs typeface="Courier New" pitchFamily="49" charset="0"/>
              </a:rPr>
              <a:t>dialog………...what dialog?</a:t>
            </a:r>
            <a:endParaRPr lang="en-GB" sz="3100" b="1" dirty="0">
              <a:solidFill>
                <a:srgbClr val="C00000"/>
              </a:solidFill>
              <a:latin typeface="Courier New" pitchFamily="49" charset="0"/>
              <a:cs typeface="Courier New" pitchFamily="49" charset="0"/>
            </a:endParaRPr>
          </a:p>
        </p:txBody>
      </p:sp>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887"/>
          <a:stretch/>
        </p:blipFill>
        <p:spPr bwMode="auto">
          <a:xfrm>
            <a:off x="4100171" y="1220149"/>
            <a:ext cx="2704077" cy="254488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9168" y="1260525"/>
            <a:ext cx="3756768" cy="25045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851" y="3943281"/>
            <a:ext cx="3765085" cy="251005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821029" y="4361627"/>
            <a:ext cx="2510054" cy="1673369"/>
          </a:xfrm>
          <a:prstGeom prst="rect">
            <a:avLst/>
          </a:prstGeom>
        </p:spPr>
      </p:pic>
    </p:spTree>
    <p:extLst>
      <p:ext uri="{BB962C8B-B14F-4D97-AF65-F5344CB8AC3E}">
        <p14:creationId xmlns:p14="http://schemas.microsoft.com/office/powerpoint/2010/main" val="9883369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2880" y="-27384"/>
            <a:ext cx="8229600" cy="1143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mtClean="0">
                <a:solidFill>
                  <a:schemeClr val="tx1">
                    <a:lumMod val="75000"/>
                    <a:lumOff val="25000"/>
                  </a:schemeClr>
                </a:solidFill>
                <a:latin typeface="Courier New" pitchFamily="49" charset="0"/>
                <a:cs typeface="Courier New" pitchFamily="49" charset="0"/>
              </a:rPr>
              <a:t>so what next?  </a:t>
            </a:r>
            <a:br>
              <a:rPr lang="en-GB" b="1" smtClean="0">
                <a:solidFill>
                  <a:schemeClr val="tx1">
                    <a:lumMod val="75000"/>
                    <a:lumOff val="25000"/>
                  </a:schemeClr>
                </a:solidFill>
                <a:latin typeface="Courier New" pitchFamily="49" charset="0"/>
                <a:cs typeface="Courier New" pitchFamily="49" charset="0"/>
              </a:rPr>
            </a:br>
            <a:r>
              <a:rPr lang="en-GB" sz="3100" b="1" smtClean="0">
                <a:solidFill>
                  <a:srgbClr val="C00000"/>
                </a:solidFill>
                <a:latin typeface="Courier New" pitchFamily="49" charset="0"/>
                <a:cs typeface="Courier New" pitchFamily="49" charset="0"/>
              </a:rPr>
              <a:t>dialog………...what dialog?</a:t>
            </a:r>
            <a:endParaRPr lang="en-GB" sz="3100" b="1" dirty="0">
              <a:solidFill>
                <a:srgbClr val="C00000"/>
              </a:solidFill>
              <a:latin typeface="Courier New" pitchFamily="49" charset="0"/>
              <a:cs typeface="Courier New"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076400"/>
            <a:ext cx="8640960" cy="5760640"/>
          </a:xfrm>
          <a:prstGeom prst="rect">
            <a:avLst/>
          </a:prstGeom>
        </p:spPr>
      </p:pic>
    </p:spTree>
    <p:extLst>
      <p:ext uri="{BB962C8B-B14F-4D97-AF65-F5344CB8AC3E}">
        <p14:creationId xmlns:p14="http://schemas.microsoft.com/office/powerpoint/2010/main" val="17448193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rmAutofit fontScale="90000"/>
          </a:bodyPr>
          <a:lstStyle/>
          <a:p>
            <a:pPr algn="r"/>
            <a:r>
              <a:rPr lang="en-GB" b="1" dirty="0" smtClean="0">
                <a:solidFill>
                  <a:schemeClr val="tx1">
                    <a:lumMod val="75000"/>
                    <a:lumOff val="25000"/>
                  </a:schemeClr>
                </a:solidFill>
                <a:latin typeface="Courier New" pitchFamily="49" charset="0"/>
                <a:cs typeface="Courier New" pitchFamily="49" charset="0"/>
              </a:rPr>
              <a:t>so YES </a:t>
            </a:r>
            <a:br>
              <a:rPr lang="en-GB" b="1" dirty="0" smtClean="0">
                <a:solidFill>
                  <a:schemeClr val="tx1">
                    <a:lumMod val="75000"/>
                    <a:lumOff val="25000"/>
                  </a:schemeClr>
                </a:solidFill>
                <a:latin typeface="Courier New" pitchFamily="49" charset="0"/>
                <a:cs typeface="Courier New" pitchFamily="49" charset="0"/>
              </a:rPr>
            </a:br>
            <a:r>
              <a:rPr lang="en-GB" sz="3100" b="1" dirty="0" smtClean="0">
                <a:solidFill>
                  <a:srgbClr val="C00000"/>
                </a:solidFill>
                <a:latin typeface="Courier New" pitchFamily="49" charset="0"/>
                <a:cs typeface="Courier New" pitchFamily="49" charset="0"/>
              </a:rPr>
              <a:t>new dwellings are getting smaller</a:t>
            </a:r>
            <a:endParaRPr lang="en-GB" sz="3100" b="1" dirty="0">
              <a:solidFill>
                <a:srgbClr val="C00000"/>
              </a:solidFill>
              <a:latin typeface="Courier New" pitchFamily="49" charset="0"/>
              <a:cs typeface="Courier New" pitchFamily="49" charset="0"/>
            </a:endParaRPr>
          </a:p>
        </p:txBody>
      </p:sp>
      <p:graphicFrame>
        <p:nvGraphicFramePr>
          <p:cNvPr id="9" name="Object 3"/>
          <p:cNvGraphicFramePr>
            <a:graphicFrameLocks noChangeAspect="1"/>
          </p:cNvGraphicFramePr>
          <p:nvPr>
            <p:extLst>
              <p:ext uri="{D42A27DB-BD31-4B8C-83A1-F6EECF244321}">
                <p14:modId xmlns:p14="http://schemas.microsoft.com/office/powerpoint/2010/main" val="242839480"/>
              </p:ext>
            </p:extLst>
          </p:nvPr>
        </p:nvGraphicFramePr>
        <p:xfrm>
          <a:off x="512763" y="2021041"/>
          <a:ext cx="8120062" cy="383857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1259632" y="3356992"/>
            <a:ext cx="494803" cy="1512168"/>
          </a:xfrm>
          <a:prstGeom prst="rect">
            <a:avLst/>
          </a:prstGeom>
          <a:noFill/>
          <a:ln w="38100" cmpd="sng">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nvGraphicFramePr>
        <p:xfrm>
          <a:off x="5076056" y="5982424"/>
          <a:ext cx="3528392" cy="182880"/>
        </p:xfrm>
        <a:graphic>
          <a:graphicData uri="http://schemas.openxmlformats.org/drawingml/2006/table">
            <a:tbl>
              <a:tblPr/>
              <a:tblGrid>
                <a:gridCol w="3528392"/>
              </a:tblGrid>
              <a:tr h="182880">
                <a:tc>
                  <a:txBody>
                    <a:bodyPr/>
                    <a:lstStyle/>
                    <a:p>
                      <a:pPr algn="l" fontAlgn="b"/>
                      <a:r>
                        <a:rPr lang="en-US" sz="1200" b="0" i="1" u="none" strike="noStrike" dirty="0" smtClean="0">
                          <a:latin typeface="Candara" pitchFamily="34" charset="0"/>
                        </a:rPr>
                        <a:t>Source</a:t>
                      </a:r>
                      <a:r>
                        <a:rPr lang="en-US" sz="1200" b="0" i="1" u="none" strike="noStrike" dirty="0">
                          <a:latin typeface="Candara" pitchFamily="34" charset="0"/>
                        </a:rPr>
                        <a:t>: </a:t>
                      </a:r>
                      <a:r>
                        <a:rPr lang="en-US" sz="1200" b="0" i="1" u="none" strike="noStrike" dirty="0" smtClean="0">
                          <a:latin typeface="Candara" pitchFamily="34" charset="0"/>
                        </a:rPr>
                        <a:t>Housing Statistics </a:t>
                      </a:r>
                      <a:r>
                        <a:rPr lang="en-US" sz="1200" b="0" i="1" u="none" strike="noStrike" dirty="0">
                          <a:latin typeface="Candara" pitchFamily="34" charset="0"/>
                        </a:rPr>
                        <a:t>in the EU, 2005/6 (MIIR,2007)</a:t>
                      </a:r>
                    </a:p>
                  </a:txBody>
                  <a:tcPr marL="0" marR="0" marT="0" marB="0" anchor="b">
                    <a:lnL>
                      <a:noFill/>
                    </a:lnL>
                    <a:lnR>
                      <a:noFill/>
                    </a:lnR>
                    <a:lnT>
                      <a:noFill/>
                    </a:lnT>
                    <a:lnB>
                      <a:noFill/>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2880" y="-27384"/>
            <a:ext cx="8229600" cy="1143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mtClean="0">
                <a:solidFill>
                  <a:schemeClr val="tx1">
                    <a:lumMod val="75000"/>
                    <a:lumOff val="25000"/>
                  </a:schemeClr>
                </a:solidFill>
                <a:latin typeface="Courier New" pitchFamily="49" charset="0"/>
                <a:cs typeface="Courier New" pitchFamily="49" charset="0"/>
              </a:rPr>
              <a:t>so what next?  </a:t>
            </a:r>
            <a:br>
              <a:rPr lang="en-GB" b="1" smtClean="0">
                <a:solidFill>
                  <a:schemeClr val="tx1">
                    <a:lumMod val="75000"/>
                    <a:lumOff val="25000"/>
                  </a:schemeClr>
                </a:solidFill>
                <a:latin typeface="Courier New" pitchFamily="49" charset="0"/>
                <a:cs typeface="Courier New" pitchFamily="49" charset="0"/>
              </a:rPr>
            </a:br>
            <a:r>
              <a:rPr lang="en-GB" sz="3100" b="1" smtClean="0">
                <a:solidFill>
                  <a:srgbClr val="C00000"/>
                </a:solidFill>
                <a:latin typeface="Courier New" pitchFamily="49" charset="0"/>
                <a:cs typeface="Courier New" pitchFamily="49" charset="0"/>
              </a:rPr>
              <a:t>dialog………...what dialog?</a:t>
            </a:r>
            <a:endParaRPr lang="en-GB" sz="3100" b="1" dirty="0">
              <a:solidFill>
                <a:srgbClr val="C00000"/>
              </a:solidFill>
              <a:latin typeface="Courier New" pitchFamily="49" charset="0"/>
              <a:cs typeface="Courier New"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076400"/>
            <a:ext cx="8640960" cy="5760639"/>
          </a:xfrm>
          <a:prstGeom prst="rect">
            <a:avLst/>
          </a:prstGeom>
        </p:spPr>
      </p:pic>
    </p:spTree>
    <p:extLst>
      <p:ext uri="{BB962C8B-B14F-4D97-AF65-F5344CB8AC3E}">
        <p14:creationId xmlns:p14="http://schemas.microsoft.com/office/powerpoint/2010/main" val="42788774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2880" y="-27384"/>
            <a:ext cx="8229600" cy="1143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mtClean="0">
                <a:solidFill>
                  <a:schemeClr val="tx1">
                    <a:lumMod val="75000"/>
                    <a:lumOff val="25000"/>
                  </a:schemeClr>
                </a:solidFill>
                <a:latin typeface="Courier New" pitchFamily="49" charset="0"/>
                <a:cs typeface="Courier New" pitchFamily="49" charset="0"/>
              </a:rPr>
              <a:t>so what next?  </a:t>
            </a:r>
            <a:br>
              <a:rPr lang="en-GB" b="1" smtClean="0">
                <a:solidFill>
                  <a:schemeClr val="tx1">
                    <a:lumMod val="75000"/>
                    <a:lumOff val="25000"/>
                  </a:schemeClr>
                </a:solidFill>
                <a:latin typeface="Courier New" pitchFamily="49" charset="0"/>
                <a:cs typeface="Courier New" pitchFamily="49" charset="0"/>
              </a:rPr>
            </a:br>
            <a:r>
              <a:rPr lang="en-GB" sz="3100" b="1" smtClean="0">
                <a:solidFill>
                  <a:srgbClr val="C00000"/>
                </a:solidFill>
                <a:latin typeface="Courier New" pitchFamily="49" charset="0"/>
                <a:cs typeface="Courier New" pitchFamily="49" charset="0"/>
              </a:rPr>
              <a:t>dialog………...what dialog?</a:t>
            </a:r>
            <a:endParaRPr lang="en-GB" sz="3100" b="1" dirty="0">
              <a:solidFill>
                <a:srgbClr val="C00000"/>
              </a:solidFill>
              <a:latin typeface="Courier New" pitchFamily="49" charset="0"/>
              <a:cs typeface="Courier New"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87" y="1076400"/>
            <a:ext cx="3840426" cy="5760640"/>
          </a:xfrm>
          <a:prstGeom prst="rect">
            <a:avLst/>
          </a:prstGeom>
        </p:spPr>
      </p:pic>
    </p:spTree>
    <p:extLst>
      <p:ext uri="{BB962C8B-B14F-4D97-AF65-F5344CB8AC3E}">
        <p14:creationId xmlns:p14="http://schemas.microsoft.com/office/powerpoint/2010/main" val="42788774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2880" y="-27384"/>
            <a:ext cx="8229600" cy="1143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mtClean="0">
                <a:solidFill>
                  <a:schemeClr val="tx1">
                    <a:lumMod val="75000"/>
                    <a:lumOff val="25000"/>
                  </a:schemeClr>
                </a:solidFill>
                <a:latin typeface="Courier New" pitchFamily="49" charset="0"/>
                <a:cs typeface="Courier New" pitchFamily="49" charset="0"/>
              </a:rPr>
              <a:t>so what next?  </a:t>
            </a:r>
            <a:br>
              <a:rPr lang="en-GB" b="1" smtClean="0">
                <a:solidFill>
                  <a:schemeClr val="tx1">
                    <a:lumMod val="75000"/>
                    <a:lumOff val="25000"/>
                  </a:schemeClr>
                </a:solidFill>
                <a:latin typeface="Courier New" pitchFamily="49" charset="0"/>
                <a:cs typeface="Courier New" pitchFamily="49" charset="0"/>
              </a:rPr>
            </a:br>
            <a:r>
              <a:rPr lang="en-GB" sz="3100" b="1" smtClean="0">
                <a:solidFill>
                  <a:srgbClr val="C00000"/>
                </a:solidFill>
                <a:latin typeface="Courier New" pitchFamily="49" charset="0"/>
                <a:cs typeface="Courier New" pitchFamily="49" charset="0"/>
              </a:rPr>
              <a:t>dialog………...what dialog?</a:t>
            </a:r>
            <a:endParaRPr lang="en-GB" sz="3100" b="1" dirty="0">
              <a:solidFill>
                <a:srgbClr val="C00000"/>
              </a:solidFill>
              <a:latin typeface="Courier New" pitchFamily="49" charset="0"/>
              <a:cs typeface="Courier New"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076400"/>
            <a:ext cx="8640960" cy="5760639"/>
          </a:xfrm>
          <a:prstGeom prst="rect">
            <a:avLst/>
          </a:prstGeom>
        </p:spPr>
      </p:pic>
    </p:spTree>
    <p:extLst>
      <p:ext uri="{BB962C8B-B14F-4D97-AF65-F5344CB8AC3E}">
        <p14:creationId xmlns:p14="http://schemas.microsoft.com/office/powerpoint/2010/main" val="42788774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09600" y="44624"/>
            <a:ext cx="8229600" cy="11430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a:noFill/>
                </a:ln>
                <a:solidFill>
                  <a:schemeClr val="tx1">
                    <a:lumMod val="75000"/>
                    <a:lumOff val="25000"/>
                  </a:schemeClr>
                </a:solidFill>
                <a:effectLst/>
                <a:uLnTx/>
                <a:uFillTx/>
                <a:latin typeface="Courier New" pitchFamily="49" charset="0"/>
                <a:ea typeface="+mj-ea"/>
                <a:cs typeface="Courier New" pitchFamily="49" charset="0"/>
              </a:rPr>
              <a:t>but………</a:t>
            </a:r>
            <a:endParaRPr kumimoji="0" lang="en-GB" sz="4400" b="1" i="0" u="none" strike="noStrike" kern="1200" cap="none" spc="0" normalizeH="0" baseline="0" noProof="0" dirty="0">
              <a:ln>
                <a:noFill/>
              </a:ln>
              <a:solidFill>
                <a:schemeClr val="tx1">
                  <a:lumMod val="75000"/>
                  <a:lumOff val="25000"/>
                </a:schemeClr>
              </a:solidFill>
              <a:effectLst/>
              <a:uLnTx/>
              <a:uFillTx/>
              <a:latin typeface="Courier New" pitchFamily="49" charset="0"/>
              <a:ea typeface="+mj-ea"/>
              <a:cs typeface="Courier New" pitchFamily="49" charset="0"/>
            </a:endParaRPr>
          </a:p>
        </p:txBody>
      </p:sp>
      <p:sp>
        <p:nvSpPr>
          <p:cNvPr id="2051" name="Rectangle 3"/>
          <p:cNvSpPr>
            <a:spLocks noChangeArrowheads="1"/>
          </p:cNvSpPr>
          <p:nvPr/>
        </p:nvSpPr>
        <p:spPr bwMode="auto">
          <a:xfrm>
            <a:off x="539552" y="1268179"/>
            <a:ext cx="8064896"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GB" sz="2800" b="0" i="0" u="none" strike="noStrike" cap="none" normalizeH="0" baseline="0" dirty="0" smtClean="0">
                <a:ln>
                  <a:noFill/>
                </a:ln>
                <a:solidFill>
                  <a:schemeClr val="tx1">
                    <a:lumMod val="65000"/>
                    <a:lumOff val="35000"/>
                  </a:schemeClr>
                </a:solidFill>
                <a:effectLst/>
                <a:latin typeface="Candara" pitchFamily="34" charset="0"/>
                <a:ea typeface="Calibri" pitchFamily="34" charset="0"/>
                <a:cs typeface="Times New Roman" pitchFamily="18" charset="0"/>
              </a:rPr>
              <a:t>UK has a </a:t>
            </a:r>
            <a:r>
              <a:rPr kumimoji="0" lang="en-GB" sz="2800" b="1" i="0" u="none" strike="noStrike" cap="none" normalizeH="0" baseline="0" dirty="0" smtClean="0">
                <a:ln>
                  <a:noFill/>
                </a:ln>
                <a:solidFill>
                  <a:schemeClr val="tx1">
                    <a:lumMod val="65000"/>
                    <a:lumOff val="35000"/>
                  </a:schemeClr>
                </a:solidFill>
                <a:effectLst/>
                <a:latin typeface="Candara" pitchFamily="34" charset="0"/>
                <a:ea typeface="Calibri" pitchFamily="34" charset="0"/>
                <a:cs typeface="Times New Roman" pitchFamily="18" charset="0"/>
              </a:rPr>
              <a:t>low number of people per dwelling </a:t>
            </a:r>
            <a:r>
              <a:rPr kumimoji="0" lang="en-GB" sz="2800" b="0" i="0" u="none" strike="noStrike" cap="none" normalizeH="0" baseline="0" dirty="0" smtClean="0">
                <a:ln>
                  <a:noFill/>
                </a:ln>
                <a:solidFill>
                  <a:schemeClr val="tx1">
                    <a:lumMod val="65000"/>
                    <a:lumOff val="35000"/>
                  </a:schemeClr>
                </a:solidFill>
                <a:effectLst/>
                <a:latin typeface="Candara" pitchFamily="34" charset="0"/>
                <a:ea typeface="Calibri" pitchFamily="34" charset="0"/>
                <a:cs typeface="Times New Roman" pitchFamily="18" charset="0"/>
              </a:rPr>
              <a:t>-  2.3</a:t>
            </a:r>
            <a:endParaRPr kumimoji="0" lang="en-US" sz="2800" b="0" i="0" u="none" strike="noStrike" cap="none" normalizeH="0" baseline="0" dirty="0" smtClean="0">
              <a:ln>
                <a:noFill/>
              </a:ln>
              <a:solidFill>
                <a:schemeClr val="tx1">
                  <a:lumMod val="65000"/>
                  <a:lumOff val="35000"/>
                </a:schemeClr>
              </a:solidFill>
              <a:effectLst/>
              <a:latin typeface="Candara" pitchFamily="34" charset="0"/>
            </a:endParaRP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GB" sz="2800" b="0" i="0" u="none" strike="noStrike" cap="none" normalizeH="0" baseline="0" dirty="0" smtClean="0">
                <a:ln>
                  <a:noFill/>
                </a:ln>
                <a:solidFill>
                  <a:schemeClr val="tx1">
                    <a:lumMod val="65000"/>
                    <a:lumOff val="35000"/>
                  </a:schemeClr>
                </a:solidFill>
                <a:effectLst/>
                <a:latin typeface="Candara" pitchFamily="34" charset="0"/>
                <a:ea typeface="Calibri" pitchFamily="34" charset="0"/>
                <a:cs typeface="Times New Roman" pitchFamily="18" charset="0"/>
              </a:rPr>
              <a:t>7% of households in the UK &gt;4 people -</a:t>
            </a:r>
            <a:r>
              <a:rPr kumimoji="0" lang="en-GB" sz="2800" b="0" i="0" u="none" strike="noStrike" cap="none" normalizeH="0" dirty="0" smtClean="0">
                <a:ln>
                  <a:noFill/>
                </a:ln>
                <a:solidFill>
                  <a:schemeClr val="tx1">
                    <a:lumMod val="65000"/>
                    <a:lumOff val="35000"/>
                  </a:schemeClr>
                </a:solidFill>
                <a:effectLst/>
                <a:latin typeface="Candara" pitchFamily="34" charset="0"/>
                <a:ea typeface="Calibri" pitchFamily="34" charset="0"/>
                <a:cs typeface="Times New Roman" pitchFamily="18" charset="0"/>
              </a:rPr>
              <a:t> </a:t>
            </a:r>
            <a:r>
              <a:rPr kumimoji="0" lang="en-GB" sz="2800" b="0" i="0" u="none" strike="noStrike" cap="none" normalizeH="0" baseline="0" dirty="0" smtClean="0">
                <a:ln>
                  <a:noFill/>
                </a:ln>
                <a:solidFill>
                  <a:schemeClr val="tx1">
                    <a:lumMod val="65000"/>
                    <a:lumOff val="35000"/>
                  </a:schemeClr>
                </a:solidFill>
                <a:effectLst/>
                <a:latin typeface="Candara" pitchFamily="34" charset="0"/>
                <a:ea typeface="Calibri" pitchFamily="34" charset="0"/>
                <a:cs typeface="Times New Roman" pitchFamily="18" charset="0"/>
              </a:rPr>
              <a:t>half of the figure 30 years ago</a:t>
            </a:r>
            <a:endParaRPr kumimoji="0" lang="en-US" sz="2800" b="0" i="0" u="none" strike="noStrike" cap="none" normalizeH="0" baseline="0" dirty="0" smtClean="0">
              <a:ln>
                <a:noFill/>
              </a:ln>
              <a:solidFill>
                <a:schemeClr val="tx1">
                  <a:lumMod val="65000"/>
                  <a:lumOff val="35000"/>
                </a:schemeClr>
              </a:solidFill>
              <a:effectLst/>
              <a:latin typeface="Candara" pitchFamily="34" charset="0"/>
            </a:endParaRP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GB" sz="2800" b="1" i="0" u="none" strike="noStrike" cap="none" normalizeH="0" baseline="0" dirty="0" smtClean="0">
                <a:ln>
                  <a:noFill/>
                </a:ln>
                <a:solidFill>
                  <a:schemeClr val="tx1">
                    <a:lumMod val="65000"/>
                    <a:lumOff val="35000"/>
                  </a:schemeClr>
                </a:solidFill>
                <a:effectLst/>
                <a:latin typeface="Candara" pitchFamily="34" charset="0"/>
                <a:ea typeface="Calibri" pitchFamily="34" charset="0"/>
                <a:cs typeface="Times New Roman" pitchFamily="18" charset="0"/>
              </a:rPr>
              <a:t>1 person households rose </a:t>
            </a:r>
            <a:r>
              <a:rPr kumimoji="0" lang="en-GB" sz="2800" b="0" i="0" u="none" strike="noStrike" cap="none" normalizeH="0" baseline="0" dirty="0" smtClean="0">
                <a:ln>
                  <a:noFill/>
                </a:ln>
                <a:solidFill>
                  <a:schemeClr val="tx1">
                    <a:lumMod val="65000"/>
                    <a:lumOff val="35000"/>
                  </a:schemeClr>
                </a:solidFill>
                <a:effectLst/>
                <a:latin typeface="Candara" pitchFamily="34" charset="0"/>
                <a:ea typeface="Calibri" pitchFamily="34" charset="0"/>
                <a:cs typeface="Times New Roman" pitchFamily="18" charset="0"/>
              </a:rPr>
              <a:t>from 18% to 29% over 30 years</a:t>
            </a:r>
            <a:endParaRPr kumimoji="0" lang="en-US" sz="2800" b="0" i="0" u="none" strike="noStrike" cap="none" normalizeH="0" baseline="0" dirty="0" smtClean="0">
              <a:ln>
                <a:noFill/>
              </a:ln>
              <a:solidFill>
                <a:schemeClr val="tx1">
                  <a:lumMod val="65000"/>
                  <a:lumOff val="35000"/>
                </a:schemeClr>
              </a:solidFill>
              <a:effectLst/>
              <a:latin typeface="Candara" pitchFamily="34" charset="0"/>
            </a:endParaRPr>
          </a:p>
          <a:p>
            <a:pPr marL="228600" marR="0" lvl="0" indent="-228600" algn="l" defTabSz="914400" rtl="0" eaLnBrk="0" fontAlgn="base" latinLnBrk="0" hangingPunct="0">
              <a:lnSpc>
                <a:spcPct val="100000"/>
              </a:lnSpc>
              <a:spcBef>
                <a:spcPct val="0"/>
              </a:spcBef>
              <a:spcAft>
                <a:spcPct val="0"/>
              </a:spcAft>
              <a:buClrTx/>
              <a:buSzTx/>
              <a:buFontTx/>
              <a:buChar char="-"/>
              <a:tabLst/>
            </a:pPr>
            <a:r>
              <a:rPr lang="en-GB" sz="2800" dirty="0" smtClean="0">
                <a:solidFill>
                  <a:schemeClr val="tx1">
                    <a:lumMod val="65000"/>
                    <a:lumOff val="35000"/>
                  </a:schemeClr>
                </a:solidFill>
                <a:latin typeface="Candara" pitchFamily="34" charset="0"/>
                <a:ea typeface="Calibri" pitchFamily="34" charset="0"/>
                <a:cs typeface="Times New Roman" pitchFamily="18" charset="0"/>
              </a:rPr>
              <a:t>By 2016 there will be </a:t>
            </a:r>
            <a:r>
              <a:rPr kumimoji="0" lang="en-GB" sz="2800" b="0" i="0" u="none" strike="noStrike" cap="none" normalizeH="0" baseline="0" dirty="0" smtClean="0">
                <a:ln>
                  <a:noFill/>
                </a:ln>
                <a:solidFill>
                  <a:schemeClr val="tx1">
                    <a:lumMod val="65000"/>
                    <a:lumOff val="35000"/>
                  </a:schemeClr>
                </a:solidFill>
                <a:effectLst/>
                <a:latin typeface="Candara" pitchFamily="34" charset="0"/>
                <a:ea typeface="Calibri" pitchFamily="34" charset="0"/>
                <a:cs typeface="Times New Roman" pitchFamily="18" charset="0"/>
              </a:rPr>
              <a:t>almost 70% more single person households, nearly half of which will contain pensioners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GB" sz="2800" b="0" i="0" u="none" strike="noStrike" cap="none" normalizeH="0" baseline="0" dirty="0" smtClean="0">
                <a:ln>
                  <a:noFill/>
                </a:ln>
                <a:solidFill>
                  <a:schemeClr val="tx1">
                    <a:lumMod val="65000"/>
                    <a:lumOff val="35000"/>
                  </a:schemeClr>
                </a:solidFill>
                <a:effectLst/>
                <a:latin typeface="Candara" pitchFamily="34" charset="0"/>
                <a:ea typeface="Calibri" pitchFamily="34" charset="0"/>
                <a:cs typeface="Times New Roman" pitchFamily="18" charset="0"/>
              </a:rPr>
              <a:t>By 2070 the UK is expected to be a </a:t>
            </a:r>
            <a:r>
              <a:rPr kumimoji="0" lang="en-GB" sz="2800" b="1" i="0" u="none" strike="noStrike" cap="none" normalizeH="0" baseline="0" dirty="0" smtClean="0">
                <a:ln>
                  <a:noFill/>
                </a:ln>
                <a:solidFill>
                  <a:schemeClr val="tx1">
                    <a:lumMod val="65000"/>
                    <a:lumOff val="35000"/>
                  </a:schemeClr>
                </a:solidFill>
                <a:effectLst/>
                <a:latin typeface="Candara" pitchFamily="34" charset="0"/>
                <a:ea typeface="Calibri" pitchFamily="34" charset="0"/>
                <a:cs typeface="Times New Roman" pitchFamily="18" charset="0"/>
              </a:rPr>
              <a:t>‘super-aged’</a:t>
            </a:r>
            <a:r>
              <a:rPr kumimoji="0" lang="en-GB" sz="2800" b="0" i="0" u="none" strike="noStrike" cap="none" normalizeH="0" baseline="0" dirty="0" smtClean="0">
                <a:ln>
                  <a:noFill/>
                </a:ln>
                <a:solidFill>
                  <a:schemeClr val="tx1">
                    <a:lumMod val="65000"/>
                    <a:lumOff val="35000"/>
                  </a:schemeClr>
                </a:solidFill>
                <a:effectLst/>
                <a:latin typeface="Candara" pitchFamily="34" charset="0"/>
                <a:ea typeface="Calibri" pitchFamily="34" charset="0"/>
                <a:cs typeface="Times New Roman" pitchFamily="18" charset="0"/>
              </a:rPr>
              <a:t> population. </a:t>
            </a:r>
            <a:endParaRPr kumimoji="0" lang="en-GB" sz="2800" b="0" i="0" u="none" strike="noStrike" cap="none" normalizeH="0" baseline="0" dirty="0" smtClean="0">
              <a:ln>
                <a:noFill/>
              </a:ln>
              <a:solidFill>
                <a:schemeClr val="tx1">
                  <a:lumMod val="65000"/>
                  <a:lumOff val="35000"/>
                </a:schemeClr>
              </a:solidFill>
              <a:effectLst/>
              <a:latin typeface="Candara" pitchFamily="34" charset="0"/>
            </a:endParaRPr>
          </a:p>
        </p:txBody>
      </p:sp>
      <p:sp>
        <p:nvSpPr>
          <p:cNvPr id="9" name="Rectangle 8"/>
          <p:cNvSpPr/>
          <p:nvPr/>
        </p:nvSpPr>
        <p:spPr>
          <a:xfrm>
            <a:off x="7287896" y="5733256"/>
            <a:ext cx="1603323" cy="276999"/>
          </a:xfrm>
          <a:prstGeom prst="rect">
            <a:avLst/>
          </a:prstGeom>
        </p:spPr>
        <p:txBody>
          <a:bodyPr wrap="none">
            <a:spAutoFit/>
          </a:bodyPr>
          <a:lstStyle/>
          <a:p>
            <a:pPr algn="r"/>
            <a:r>
              <a:rPr lang="en-GB" sz="1200" i="1" dirty="0" smtClean="0">
                <a:latin typeface="Candara" pitchFamily="34" charset="0"/>
              </a:rPr>
              <a:t>Source: Williams, 2009</a:t>
            </a:r>
            <a:endParaRPr lang="en-GB" sz="1200" b="1" i="1" dirty="0">
              <a:solidFill>
                <a:srgbClr val="00B050"/>
              </a:solidFill>
              <a:latin typeface="Candara" pitchFamily="34" charset="0"/>
            </a:endParaRPr>
          </a:p>
        </p:txBody>
      </p:sp>
    </p:spTree>
    <p:extLst>
      <p:ext uri="{BB962C8B-B14F-4D97-AF65-F5344CB8AC3E}">
        <p14:creationId xmlns:p14="http://schemas.microsoft.com/office/powerpoint/2010/main" val="34399204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09600" y="44624"/>
            <a:ext cx="8229600" cy="11430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a:noFill/>
                </a:ln>
                <a:solidFill>
                  <a:schemeClr val="tx1">
                    <a:lumMod val="75000"/>
                    <a:lumOff val="25000"/>
                  </a:schemeClr>
                </a:solidFill>
                <a:effectLst/>
                <a:uLnTx/>
                <a:uFillTx/>
                <a:latin typeface="Courier New" pitchFamily="49" charset="0"/>
                <a:ea typeface="+mj-ea"/>
                <a:cs typeface="Courier New" pitchFamily="49" charset="0"/>
              </a:rPr>
              <a:t>so how………</a:t>
            </a:r>
            <a:endParaRPr kumimoji="0" lang="en-GB" sz="4400" b="1" i="0" u="none" strike="noStrike" kern="1200" cap="none" spc="0" normalizeH="0" baseline="0" noProof="0" dirty="0">
              <a:ln>
                <a:noFill/>
              </a:ln>
              <a:solidFill>
                <a:schemeClr val="tx1">
                  <a:lumMod val="75000"/>
                  <a:lumOff val="25000"/>
                </a:schemeClr>
              </a:solidFill>
              <a:effectLst/>
              <a:uLnTx/>
              <a:uFillTx/>
              <a:latin typeface="Courier New" pitchFamily="49" charset="0"/>
              <a:ea typeface="+mj-ea"/>
              <a:cs typeface="Courier New" pitchFamily="49" charset="0"/>
            </a:endParaRPr>
          </a:p>
        </p:txBody>
      </p:sp>
      <p:sp>
        <p:nvSpPr>
          <p:cNvPr id="5" name="Rectangle 4"/>
          <p:cNvSpPr/>
          <p:nvPr/>
        </p:nvSpPr>
        <p:spPr>
          <a:xfrm>
            <a:off x="323528" y="1268760"/>
            <a:ext cx="8496944" cy="2308324"/>
          </a:xfrm>
          <a:prstGeom prst="rect">
            <a:avLst/>
          </a:prstGeom>
        </p:spPr>
        <p:txBody>
          <a:bodyPr wrap="square">
            <a:spAutoFit/>
          </a:bodyPr>
          <a:lstStyle/>
          <a:p>
            <a:r>
              <a:rPr lang="en-GB" sz="3600" dirty="0" smtClean="0">
                <a:solidFill>
                  <a:schemeClr val="tx1">
                    <a:lumMod val="65000"/>
                    <a:lumOff val="35000"/>
                  </a:schemeClr>
                </a:solidFill>
                <a:latin typeface="Candara" pitchFamily="34" charset="0"/>
              </a:rPr>
              <a:t>……about our house designs </a:t>
            </a:r>
          </a:p>
          <a:p>
            <a:r>
              <a:rPr lang="en-GB" sz="3600" dirty="0" smtClean="0">
                <a:solidFill>
                  <a:schemeClr val="tx1">
                    <a:lumMod val="65000"/>
                    <a:lumOff val="35000"/>
                  </a:schemeClr>
                </a:solidFill>
                <a:latin typeface="Candara" pitchFamily="34" charset="0"/>
              </a:rPr>
              <a:t>what space do we have? how has it changed ? </a:t>
            </a:r>
          </a:p>
          <a:p>
            <a:endParaRPr lang="en-GB" sz="3600" b="1" dirty="0" smtClean="0">
              <a:solidFill>
                <a:schemeClr val="tx1">
                  <a:lumMod val="65000"/>
                  <a:lumOff val="35000"/>
                </a:schemeClr>
              </a:solidFill>
              <a:latin typeface="Candara" pitchFamily="34" charset="0"/>
            </a:endParaRPr>
          </a:p>
        </p:txBody>
      </p:sp>
      <p:sp>
        <p:nvSpPr>
          <p:cNvPr id="12" name="Rectangle 11"/>
          <p:cNvSpPr/>
          <p:nvPr/>
        </p:nvSpPr>
        <p:spPr>
          <a:xfrm>
            <a:off x="5796136" y="6381328"/>
            <a:ext cx="3096344" cy="276999"/>
          </a:xfrm>
          <a:prstGeom prst="rect">
            <a:avLst/>
          </a:prstGeom>
        </p:spPr>
        <p:txBody>
          <a:bodyPr wrap="square">
            <a:spAutoFit/>
          </a:bodyPr>
          <a:lstStyle/>
          <a:p>
            <a:pPr algn="r"/>
            <a:r>
              <a:rPr lang="en-GB" sz="1200" i="1" dirty="0" smtClean="0">
                <a:latin typeface="Candara" pitchFamily="34" charset="0"/>
              </a:rPr>
              <a:t>Source: Jodie Marks</a:t>
            </a:r>
            <a:endParaRPr lang="en-GB" sz="1200" i="1" dirty="0">
              <a:latin typeface="Candara" pitchFamily="34" charset="0"/>
            </a:endParaRPr>
          </a:p>
        </p:txBody>
      </p:sp>
      <p:pic>
        <p:nvPicPr>
          <p:cNvPr id="9" name="Picture 8" descr="BritishHousing_models.jpg"/>
          <p:cNvPicPr>
            <a:picLocks noChangeAspect="1"/>
          </p:cNvPicPr>
          <p:nvPr/>
        </p:nvPicPr>
        <p:blipFill>
          <a:blip r:embed="rId3" cstate="print"/>
          <a:stretch>
            <a:fillRect/>
          </a:stretch>
        </p:blipFill>
        <p:spPr>
          <a:xfrm>
            <a:off x="6300192" y="2708920"/>
            <a:ext cx="2411760" cy="3617640"/>
          </a:xfrm>
          <a:prstGeom prst="rect">
            <a:avLst/>
          </a:prstGeom>
        </p:spPr>
      </p:pic>
      <p:pic>
        <p:nvPicPr>
          <p:cNvPr id="13" name="Picture 12" descr="BritishHousing_models2.jpg"/>
          <p:cNvPicPr>
            <a:picLocks noChangeAspect="1"/>
          </p:cNvPicPr>
          <p:nvPr/>
        </p:nvPicPr>
        <p:blipFill>
          <a:blip r:embed="rId4" cstate="print"/>
          <a:stretch>
            <a:fillRect/>
          </a:stretch>
        </p:blipFill>
        <p:spPr>
          <a:xfrm>
            <a:off x="2555776" y="3933056"/>
            <a:ext cx="3593233" cy="2379193"/>
          </a:xfrm>
          <a:prstGeom prst="rect">
            <a:avLst/>
          </a:prstGeom>
        </p:spPr>
      </p:pic>
    </p:spTree>
    <p:extLst>
      <p:ext uri="{BB962C8B-B14F-4D97-AF65-F5344CB8AC3E}">
        <p14:creationId xmlns:p14="http://schemas.microsoft.com/office/powerpoint/2010/main" val="5201339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62880" y="-27384"/>
            <a:ext cx="8229600" cy="1143000"/>
          </a:xfrm>
        </p:spPr>
        <p:txBody>
          <a:bodyPr>
            <a:normAutofit fontScale="90000"/>
          </a:bodyPr>
          <a:lstStyle/>
          <a:p>
            <a:pPr algn="r"/>
            <a:r>
              <a:rPr lang="en-GB" b="1" dirty="0" smtClean="0">
                <a:solidFill>
                  <a:schemeClr val="tx1">
                    <a:lumMod val="75000"/>
                    <a:lumOff val="25000"/>
                  </a:schemeClr>
                </a:solidFill>
                <a:latin typeface="Courier New" pitchFamily="49" charset="0"/>
                <a:cs typeface="Courier New" pitchFamily="49" charset="0"/>
              </a:rPr>
              <a:t>what are the minimums?  </a:t>
            </a:r>
            <a:br>
              <a:rPr lang="en-GB" b="1" dirty="0" smtClean="0">
                <a:solidFill>
                  <a:schemeClr val="tx1">
                    <a:lumMod val="75000"/>
                    <a:lumOff val="25000"/>
                  </a:schemeClr>
                </a:solidFill>
                <a:latin typeface="Courier New" pitchFamily="49" charset="0"/>
                <a:cs typeface="Courier New" pitchFamily="49" charset="0"/>
              </a:rPr>
            </a:br>
            <a:r>
              <a:rPr lang="en-GB" sz="3100" b="1" dirty="0" smtClean="0">
                <a:solidFill>
                  <a:srgbClr val="C00000"/>
                </a:solidFill>
                <a:latin typeface="Courier New" pitchFamily="49" charset="0"/>
                <a:cs typeface="Courier New" pitchFamily="49" charset="0"/>
              </a:rPr>
              <a:t>does small means NO-quality?</a:t>
            </a:r>
            <a:endParaRPr lang="en-GB" sz="3100" b="1" dirty="0">
              <a:solidFill>
                <a:srgbClr val="C00000"/>
              </a:solidFill>
              <a:latin typeface="Courier New" pitchFamily="49" charset="0"/>
              <a:cs typeface="Courier New" pitchFamily="49"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492" r="7620"/>
          <a:stretch/>
        </p:blipFill>
        <p:spPr>
          <a:xfrm>
            <a:off x="0" y="1175094"/>
            <a:ext cx="9144000" cy="5143500"/>
          </a:xfrm>
          <a:prstGeom prst="rect">
            <a:avLst/>
          </a:prstGeom>
        </p:spPr>
      </p:pic>
    </p:spTree>
    <p:extLst>
      <p:ext uri="{BB962C8B-B14F-4D97-AF65-F5344CB8AC3E}">
        <p14:creationId xmlns:p14="http://schemas.microsoft.com/office/powerpoint/2010/main" val="1123671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79512" y="215752"/>
            <a:ext cx="4464496" cy="4248472"/>
          </a:xfrm>
        </p:spPr>
        <p:txBody>
          <a:bodyPr>
            <a:normAutofit/>
          </a:bodyPr>
          <a:lstStyle/>
          <a:p>
            <a:pPr algn="l"/>
            <a:r>
              <a:rPr lang="en-GB" sz="3200" dirty="0" smtClean="0">
                <a:solidFill>
                  <a:schemeClr val="tx1">
                    <a:lumMod val="75000"/>
                    <a:lumOff val="25000"/>
                  </a:schemeClr>
                </a:solidFill>
                <a:latin typeface="Candara" panose="020E0502030303020204" pitchFamily="34" charset="0"/>
                <a:cs typeface="Courier New" pitchFamily="49" charset="0"/>
              </a:rPr>
              <a:t>material possessions</a:t>
            </a:r>
            <a:br>
              <a:rPr lang="en-GB" sz="3200" dirty="0" smtClean="0">
                <a:solidFill>
                  <a:schemeClr val="tx1">
                    <a:lumMod val="75000"/>
                    <a:lumOff val="25000"/>
                  </a:schemeClr>
                </a:solidFill>
                <a:latin typeface="Candara" panose="020E0502030303020204" pitchFamily="34" charset="0"/>
                <a:cs typeface="Courier New" pitchFamily="49" charset="0"/>
              </a:rPr>
            </a:br>
            <a:r>
              <a:rPr lang="en-GB" sz="3200" dirty="0">
                <a:solidFill>
                  <a:schemeClr val="tx1">
                    <a:lumMod val="75000"/>
                    <a:lumOff val="25000"/>
                  </a:schemeClr>
                </a:solidFill>
                <a:latin typeface="Candara" panose="020E0502030303020204" pitchFamily="34" charset="0"/>
                <a:cs typeface="Courier New" pitchFamily="49" charset="0"/>
              </a:rPr>
              <a:t/>
            </a:r>
            <a:br>
              <a:rPr lang="en-GB" sz="3200" dirty="0">
                <a:solidFill>
                  <a:schemeClr val="tx1">
                    <a:lumMod val="75000"/>
                    <a:lumOff val="25000"/>
                  </a:schemeClr>
                </a:solidFill>
                <a:latin typeface="Candara" panose="020E0502030303020204" pitchFamily="34" charset="0"/>
                <a:cs typeface="Courier New" pitchFamily="49" charset="0"/>
              </a:rPr>
            </a:br>
            <a:r>
              <a:rPr lang="en-GB" sz="3200" dirty="0" smtClean="0">
                <a:solidFill>
                  <a:schemeClr val="tx1">
                    <a:lumMod val="75000"/>
                    <a:lumOff val="25000"/>
                  </a:schemeClr>
                </a:solidFill>
                <a:latin typeface="Candara" panose="020E0502030303020204" pitchFamily="34" charset="0"/>
                <a:cs typeface="Courier New" pitchFamily="49" charset="0"/>
              </a:rPr>
              <a:t>storage provision </a:t>
            </a:r>
            <a:endParaRPr lang="en-GB" sz="3200" dirty="0">
              <a:solidFill>
                <a:srgbClr val="C00000"/>
              </a:solidFill>
              <a:latin typeface="Candara" panose="020E0502030303020204" pitchFamily="34" charset="0"/>
              <a:cs typeface="Courier New" pitchFamily="49" charset="0"/>
            </a:endParaRPr>
          </a:p>
        </p:txBody>
      </p:sp>
      <p:pic>
        <p:nvPicPr>
          <p:cNvPr id="5" name="Picture 4" descr="house_space.png"/>
          <p:cNvPicPr>
            <a:picLocks noChangeAspect="1"/>
          </p:cNvPicPr>
          <p:nvPr/>
        </p:nvPicPr>
        <p:blipFill>
          <a:blip r:embed="rId2" cstate="print"/>
          <a:stretch>
            <a:fillRect/>
          </a:stretch>
        </p:blipFill>
        <p:spPr>
          <a:xfrm>
            <a:off x="683568" y="2937962"/>
            <a:ext cx="8280920" cy="3559398"/>
          </a:xfrm>
          <a:prstGeom prst="rect">
            <a:avLst/>
          </a:prstGeom>
        </p:spPr>
      </p:pic>
    </p:spTree>
    <p:extLst>
      <p:ext uri="{BB962C8B-B14F-4D97-AF65-F5344CB8AC3E}">
        <p14:creationId xmlns:p14="http://schemas.microsoft.com/office/powerpoint/2010/main" val="3396158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use_enables.png"/>
          <p:cNvPicPr>
            <a:picLocks noChangeAspect="1"/>
          </p:cNvPicPr>
          <p:nvPr/>
        </p:nvPicPr>
        <p:blipFill>
          <a:blip r:embed="rId2" cstate="print"/>
          <a:stretch>
            <a:fillRect/>
          </a:stretch>
        </p:blipFill>
        <p:spPr>
          <a:xfrm>
            <a:off x="1019549" y="1341116"/>
            <a:ext cx="7104902" cy="4175768"/>
          </a:xfrm>
          <a:prstGeom prst="rect">
            <a:avLst/>
          </a:prstGeom>
        </p:spPr>
      </p:pic>
    </p:spTree>
    <p:extLst>
      <p:ext uri="{BB962C8B-B14F-4D97-AF65-F5344CB8AC3E}">
        <p14:creationId xmlns:p14="http://schemas.microsoft.com/office/powerpoint/2010/main" val="20209186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09600" y="44624"/>
            <a:ext cx="8229600" cy="11430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a:noFill/>
                </a:ln>
                <a:solidFill>
                  <a:schemeClr val="tx1">
                    <a:lumMod val="75000"/>
                    <a:lumOff val="25000"/>
                  </a:schemeClr>
                </a:solidFill>
                <a:effectLst/>
                <a:uLnTx/>
                <a:uFillTx/>
                <a:latin typeface="Courier New" pitchFamily="49" charset="0"/>
                <a:ea typeface="+mj-ea"/>
                <a:cs typeface="Courier New" pitchFamily="49" charset="0"/>
              </a:rPr>
              <a:t>so how………</a:t>
            </a:r>
            <a:endParaRPr kumimoji="0" lang="en-GB" sz="4400" b="1" i="0" u="none" strike="noStrike" kern="1200" cap="none" spc="0" normalizeH="0" baseline="0" noProof="0" dirty="0">
              <a:ln>
                <a:noFill/>
              </a:ln>
              <a:solidFill>
                <a:schemeClr val="tx1">
                  <a:lumMod val="75000"/>
                  <a:lumOff val="25000"/>
                </a:schemeClr>
              </a:solidFill>
              <a:effectLst/>
              <a:uLnTx/>
              <a:uFillTx/>
              <a:latin typeface="Courier New" pitchFamily="49" charset="0"/>
              <a:ea typeface="+mj-ea"/>
              <a:cs typeface="Courier New" pitchFamily="49" charset="0"/>
            </a:endParaRPr>
          </a:p>
        </p:txBody>
      </p:sp>
      <p:sp>
        <p:nvSpPr>
          <p:cNvPr id="5" name="Rectangle 4"/>
          <p:cNvSpPr/>
          <p:nvPr/>
        </p:nvSpPr>
        <p:spPr>
          <a:xfrm>
            <a:off x="323528" y="1268760"/>
            <a:ext cx="8496944" cy="1754326"/>
          </a:xfrm>
          <a:prstGeom prst="rect">
            <a:avLst/>
          </a:prstGeom>
        </p:spPr>
        <p:txBody>
          <a:bodyPr wrap="square">
            <a:spAutoFit/>
          </a:bodyPr>
          <a:lstStyle/>
          <a:p>
            <a:r>
              <a:rPr lang="en-GB" sz="3600" dirty="0" smtClean="0">
                <a:solidFill>
                  <a:schemeClr val="tx1">
                    <a:lumMod val="65000"/>
                    <a:lumOff val="35000"/>
                  </a:schemeClr>
                </a:solidFill>
                <a:latin typeface="Candara" pitchFamily="34" charset="0"/>
              </a:rPr>
              <a:t>……about our houses </a:t>
            </a:r>
          </a:p>
          <a:p>
            <a:r>
              <a:rPr lang="en-GB" sz="3600" dirty="0" smtClean="0">
                <a:solidFill>
                  <a:schemeClr val="tx1">
                    <a:lumMod val="65000"/>
                    <a:lumOff val="35000"/>
                  </a:schemeClr>
                </a:solidFill>
                <a:latin typeface="Candara" pitchFamily="34" charset="0"/>
              </a:rPr>
              <a:t>what do they contain? what do we collect?</a:t>
            </a:r>
          </a:p>
          <a:p>
            <a:endParaRPr lang="en-GB" sz="3600" b="1" dirty="0" smtClean="0">
              <a:solidFill>
                <a:schemeClr val="tx1">
                  <a:lumMod val="65000"/>
                  <a:lumOff val="35000"/>
                </a:schemeClr>
              </a:solidFill>
              <a:latin typeface="Candara" pitchFamily="34" charset="0"/>
            </a:endParaRPr>
          </a:p>
        </p:txBody>
      </p:sp>
      <p:pic>
        <p:nvPicPr>
          <p:cNvPr id="6" name="Picture 5" descr="junk 013.jpg"/>
          <p:cNvPicPr>
            <a:picLocks noChangeAspect="1"/>
          </p:cNvPicPr>
          <p:nvPr/>
        </p:nvPicPr>
        <p:blipFill>
          <a:blip r:embed="rId3" cstate="print">
            <a:lum bright="10000" contrast="10000"/>
          </a:blip>
          <a:srcRect r="8535"/>
          <a:stretch>
            <a:fillRect/>
          </a:stretch>
        </p:blipFill>
        <p:spPr>
          <a:xfrm>
            <a:off x="251520" y="4365104"/>
            <a:ext cx="2304256" cy="1889448"/>
          </a:xfrm>
          <a:prstGeom prst="rect">
            <a:avLst/>
          </a:prstGeom>
        </p:spPr>
      </p:pic>
      <p:pic>
        <p:nvPicPr>
          <p:cNvPr id="8" name="Picture 7" descr="junk 012.jpg"/>
          <p:cNvPicPr>
            <a:picLocks noChangeAspect="1"/>
          </p:cNvPicPr>
          <p:nvPr/>
        </p:nvPicPr>
        <p:blipFill>
          <a:blip r:embed="rId4" cstate="print"/>
          <a:srcRect l="8571" r="17143"/>
          <a:stretch>
            <a:fillRect/>
          </a:stretch>
        </p:blipFill>
        <p:spPr>
          <a:xfrm>
            <a:off x="2699792" y="4365104"/>
            <a:ext cx="1872208" cy="1890210"/>
          </a:xfrm>
          <a:prstGeom prst="rect">
            <a:avLst/>
          </a:prstGeom>
        </p:spPr>
      </p:pic>
      <p:pic>
        <p:nvPicPr>
          <p:cNvPr id="10" name="Picture 9" descr="junk 014.jpg"/>
          <p:cNvPicPr>
            <a:picLocks noChangeAspect="1"/>
          </p:cNvPicPr>
          <p:nvPr/>
        </p:nvPicPr>
        <p:blipFill>
          <a:blip r:embed="rId5" cstate="print"/>
          <a:srcRect r="17143"/>
          <a:stretch>
            <a:fillRect/>
          </a:stretch>
        </p:blipFill>
        <p:spPr>
          <a:xfrm>
            <a:off x="4716016" y="4365104"/>
            <a:ext cx="2088232" cy="1890210"/>
          </a:xfrm>
          <a:prstGeom prst="rect">
            <a:avLst/>
          </a:prstGeom>
        </p:spPr>
      </p:pic>
      <p:pic>
        <p:nvPicPr>
          <p:cNvPr id="11" name="Picture 10" descr="junk 019.jpg"/>
          <p:cNvPicPr>
            <a:picLocks noChangeAspect="1"/>
          </p:cNvPicPr>
          <p:nvPr/>
        </p:nvPicPr>
        <p:blipFill>
          <a:blip r:embed="rId6" cstate="print"/>
          <a:srcRect l="17241" r="5172"/>
          <a:stretch>
            <a:fillRect/>
          </a:stretch>
        </p:blipFill>
        <p:spPr>
          <a:xfrm>
            <a:off x="6948264" y="4365104"/>
            <a:ext cx="1936766" cy="1872208"/>
          </a:xfrm>
          <a:prstGeom prst="rect">
            <a:avLst/>
          </a:prstGeom>
        </p:spPr>
      </p:pic>
      <p:sp>
        <p:nvSpPr>
          <p:cNvPr id="12" name="Rectangle 11"/>
          <p:cNvSpPr/>
          <p:nvPr/>
        </p:nvSpPr>
        <p:spPr>
          <a:xfrm>
            <a:off x="5796136" y="6381328"/>
            <a:ext cx="3096344" cy="276999"/>
          </a:xfrm>
          <a:prstGeom prst="rect">
            <a:avLst/>
          </a:prstGeom>
        </p:spPr>
        <p:txBody>
          <a:bodyPr wrap="square">
            <a:spAutoFit/>
          </a:bodyPr>
          <a:lstStyle/>
          <a:p>
            <a:pPr algn="r"/>
            <a:r>
              <a:rPr lang="en-GB" sz="1200" i="1" dirty="0" smtClean="0">
                <a:latin typeface="Candara" pitchFamily="34" charset="0"/>
              </a:rPr>
              <a:t>Source: Graham Shepherd Garage and Attic</a:t>
            </a:r>
            <a:endParaRPr lang="en-GB" sz="1200" i="1" dirty="0">
              <a:latin typeface="Candara" pitchFamily="34" charset="0"/>
            </a:endParaRPr>
          </a:p>
        </p:txBody>
      </p:sp>
      <p:sp>
        <p:nvSpPr>
          <p:cNvPr id="2" name="Rectangle 1"/>
          <p:cNvSpPr/>
          <p:nvPr/>
        </p:nvSpPr>
        <p:spPr>
          <a:xfrm>
            <a:off x="5267532" y="2852936"/>
            <a:ext cx="3571668" cy="1323439"/>
          </a:xfrm>
          <a:prstGeom prst="rect">
            <a:avLst/>
          </a:prstGeom>
        </p:spPr>
        <p:txBody>
          <a:bodyPr wrap="square">
            <a:spAutoFit/>
          </a:bodyPr>
          <a:lstStyle/>
          <a:p>
            <a:pPr algn="r"/>
            <a:r>
              <a:rPr lang="en-GB" sz="8000" b="1" dirty="0">
                <a:solidFill>
                  <a:srgbClr val="C00000"/>
                </a:solidFill>
                <a:latin typeface="Candara" pitchFamily="34" charset="0"/>
              </a:rPr>
              <a:t>STUFF</a:t>
            </a:r>
            <a:endParaRPr lang="en-US" sz="8000" b="1" dirty="0">
              <a:solidFill>
                <a:srgbClr val="C00000"/>
              </a:solidFill>
              <a:latin typeface="Candara" pitchFamily="34" charset="0"/>
            </a:endParaRPr>
          </a:p>
        </p:txBody>
      </p:sp>
    </p:spTree>
    <p:extLst>
      <p:ext uri="{BB962C8B-B14F-4D97-AF65-F5344CB8AC3E}">
        <p14:creationId xmlns:p14="http://schemas.microsoft.com/office/powerpoint/2010/main" val="7989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1615</TotalTime>
  <Words>1080</Words>
  <Application>Microsoft Office PowerPoint</Application>
  <PresentationFormat>On-screen Show (4:3)</PresentationFormat>
  <Paragraphs>133</Paragraphs>
  <Slides>32</Slides>
  <Notes>25</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Enacting Dialog through an Architecture Model</vt:lpstr>
      <vt:lpstr>the basics</vt:lpstr>
      <vt:lpstr>so YES  new dwellings are getting smaller</vt:lpstr>
      <vt:lpstr>PowerPoint Presentation</vt:lpstr>
      <vt:lpstr>PowerPoint Presentation</vt:lpstr>
      <vt:lpstr>what are the minimums?   does small means NO-quality?</vt:lpstr>
      <vt:lpstr>material possessions  storage provision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next?   does small means NO-quality?</vt:lpstr>
      <vt:lpstr>the thinkers</vt:lpstr>
      <vt:lpstr>PowerPoint Presentation</vt:lpstr>
      <vt:lpstr>PowerPoint Presentation</vt:lpstr>
      <vt:lpstr>so what next?   does small means NO-quality?</vt:lpstr>
      <vt:lpstr>so what next?   So how do we enact dialog?</vt:lpstr>
      <vt:lpstr>PowerPoint Presentation</vt:lpstr>
      <vt:lpstr>so what next?   dialog………...what dialog?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Poida and Sa</dc:creator>
  <cp:lastModifiedBy>Elena Marco</cp:lastModifiedBy>
  <cp:revision>112</cp:revision>
  <cp:lastPrinted>2015-10-22T08:20:27Z</cp:lastPrinted>
  <dcterms:created xsi:type="dcterms:W3CDTF">2011-11-25T13:06:11Z</dcterms:created>
  <dcterms:modified xsi:type="dcterms:W3CDTF">2016-05-05T10:56:43Z</dcterms:modified>
</cp:coreProperties>
</file>