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78" r:id="rId3"/>
    <p:sldId id="279" r:id="rId4"/>
    <p:sldId id="265" r:id="rId5"/>
    <p:sldId id="273" r:id="rId6"/>
    <p:sldId id="276" r:id="rId7"/>
    <p:sldId id="274" r:id="rId8"/>
    <p:sldId id="275" r:id="rId9"/>
    <p:sldId id="280" r:id="rId10"/>
    <p:sldId id="277" r:id="rId11"/>
    <p:sldId id="271" r:id="rId12"/>
    <p:sldId id="281" r:id="rId1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0" autoAdjust="0"/>
    <p:restoredTop sz="90964" autoAdjust="0"/>
  </p:normalViewPr>
  <p:slideViewPr>
    <p:cSldViewPr>
      <p:cViewPr varScale="1">
        <p:scale>
          <a:sx n="97" d="100"/>
          <a:sy n="97" d="100"/>
        </p:scale>
        <p:origin x="3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EC1F3-F663-4088-AD54-0136781DB15D}" type="doc">
      <dgm:prSet loTypeId="urn:microsoft.com/office/officeart/2005/8/layout/process1" loCatId="process" qsTypeId="urn:microsoft.com/office/officeart/2005/8/quickstyle/simple1" qsCatId="simple" csTypeId="urn:microsoft.com/office/officeart/2005/8/colors/accent1_2" csCatId="accent1" phldr="1"/>
      <dgm:spPr/>
    </dgm:pt>
    <dgm:pt modelId="{EF52CD1B-620A-499C-A60A-54789661EF7D}">
      <dgm:prSet phldrT="[Text]"/>
      <dgm:spPr>
        <a:solidFill>
          <a:schemeClr val="accent2">
            <a:lumMod val="75000"/>
          </a:schemeClr>
        </a:solidFill>
      </dgm:spPr>
      <dgm:t>
        <a:bodyPr/>
        <a:lstStyle/>
        <a:p>
          <a:r>
            <a:rPr lang="en-US" dirty="0" smtClean="0">
              <a:latin typeface="Cambria" panose="02040503050406030204" pitchFamily="18" charset="0"/>
            </a:rPr>
            <a:t>Horizon </a:t>
          </a:r>
          <a:r>
            <a:rPr lang="en-US" dirty="0" smtClean="0">
              <a:latin typeface="Cambria" panose="02040503050406030204" pitchFamily="18" charset="0"/>
            </a:rPr>
            <a:t>Scanning</a:t>
          </a:r>
          <a:endParaRPr lang="en-US" dirty="0">
            <a:latin typeface="Cambria" panose="02040503050406030204" pitchFamily="18" charset="0"/>
          </a:endParaRPr>
        </a:p>
      </dgm:t>
    </dgm:pt>
    <dgm:pt modelId="{E355A015-4CC8-4BFB-9907-D986A060C7A9}" type="parTrans" cxnId="{6CEB8CCA-9072-49EB-8AB3-D50008AD1DC3}">
      <dgm:prSet/>
      <dgm:spPr/>
      <dgm:t>
        <a:bodyPr/>
        <a:lstStyle/>
        <a:p>
          <a:endParaRPr lang="en-US"/>
        </a:p>
      </dgm:t>
    </dgm:pt>
    <dgm:pt modelId="{2FC240A0-783D-45B4-833B-1EABB6222108}" type="sibTrans" cxnId="{6CEB8CCA-9072-49EB-8AB3-D50008AD1DC3}">
      <dgm:prSet/>
      <dgm:spPr>
        <a:solidFill>
          <a:schemeClr val="accent2">
            <a:lumMod val="50000"/>
          </a:schemeClr>
        </a:solidFill>
      </dgm:spPr>
      <dgm:t>
        <a:bodyPr/>
        <a:lstStyle/>
        <a:p>
          <a:endParaRPr lang="en-US" dirty="0"/>
        </a:p>
      </dgm:t>
    </dgm:pt>
    <dgm:pt modelId="{E38DC327-9C9C-47ED-9CB3-AB395F8EF594}">
      <dgm:prSet phldrT="[Text]"/>
      <dgm:spPr>
        <a:solidFill>
          <a:schemeClr val="accent2">
            <a:lumMod val="75000"/>
          </a:schemeClr>
        </a:solidFill>
      </dgm:spPr>
      <dgm:t>
        <a:bodyPr/>
        <a:lstStyle/>
        <a:p>
          <a:r>
            <a:rPr lang="en-US" dirty="0" smtClean="0">
              <a:latin typeface="Cambria" panose="02040503050406030204" pitchFamily="18" charset="0"/>
            </a:rPr>
            <a:t>Focus group</a:t>
          </a:r>
          <a:endParaRPr lang="en-US" dirty="0">
            <a:latin typeface="Cambria" panose="02040503050406030204" pitchFamily="18" charset="0"/>
          </a:endParaRPr>
        </a:p>
      </dgm:t>
    </dgm:pt>
    <dgm:pt modelId="{4CD0ECFC-043D-4B57-8A79-6C140BF75CFD}" type="parTrans" cxnId="{ABFB13DF-6338-4921-B0A2-4F0FFCA82F16}">
      <dgm:prSet/>
      <dgm:spPr/>
      <dgm:t>
        <a:bodyPr/>
        <a:lstStyle/>
        <a:p>
          <a:endParaRPr lang="en-US"/>
        </a:p>
      </dgm:t>
    </dgm:pt>
    <dgm:pt modelId="{1A71E77E-7EAB-40DF-8FA5-B26BDB194AC3}" type="sibTrans" cxnId="{ABFB13DF-6338-4921-B0A2-4F0FFCA82F16}">
      <dgm:prSet/>
      <dgm:spPr>
        <a:solidFill>
          <a:schemeClr val="bg1"/>
        </a:solidFill>
      </dgm:spPr>
      <dgm:t>
        <a:bodyPr/>
        <a:lstStyle/>
        <a:p>
          <a:endParaRPr lang="en-US" dirty="0"/>
        </a:p>
      </dgm:t>
    </dgm:pt>
    <dgm:pt modelId="{071A7852-B1CD-4FE6-A391-DDBF62DEBF48}">
      <dgm:prSet phldrT="[Text]" custT="1"/>
      <dgm:spPr>
        <a:solidFill>
          <a:schemeClr val="accent2">
            <a:lumMod val="75000"/>
          </a:schemeClr>
        </a:solidFill>
      </dgm:spPr>
      <dgm:t>
        <a:bodyPr/>
        <a:lstStyle/>
        <a:p>
          <a:r>
            <a:rPr lang="en-US" sz="1800" dirty="0" smtClean="0">
              <a:latin typeface="Cambria" panose="02040503050406030204" pitchFamily="18" charset="0"/>
            </a:rPr>
            <a:t>GIS analysis </a:t>
          </a:r>
          <a:br>
            <a:rPr lang="en-US" sz="1800" dirty="0" smtClean="0">
              <a:latin typeface="Cambria" panose="02040503050406030204" pitchFamily="18" charset="0"/>
            </a:rPr>
          </a:br>
          <a:r>
            <a:rPr lang="en-US" sz="1800" dirty="0" smtClean="0">
              <a:latin typeface="Cambria" panose="02040503050406030204" pitchFamily="18" charset="0"/>
            </a:rPr>
            <a:t>of equitable policy making</a:t>
          </a:r>
          <a:endParaRPr lang="en-US" sz="1800" dirty="0">
            <a:latin typeface="Cambria" panose="02040503050406030204" pitchFamily="18" charset="0"/>
          </a:endParaRPr>
        </a:p>
      </dgm:t>
    </dgm:pt>
    <dgm:pt modelId="{B0EECACD-E623-4DD6-9FF3-3E1FFD769DF0}" type="parTrans" cxnId="{B3DCED3D-F6E4-42A8-B4AC-AE1AC4D3F1B3}">
      <dgm:prSet/>
      <dgm:spPr/>
      <dgm:t>
        <a:bodyPr/>
        <a:lstStyle/>
        <a:p>
          <a:endParaRPr lang="en-US"/>
        </a:p>
      </dgm:t>
    </dgm:pt>
    <dgm:pt modelId="{210118A4-D936-4AD9-BD62-821E18DBA6E6}" type="sibTrans" cxnId="{B3DCED3D-F6E4-42A8-B4AC-AE1AC4D3F1B3}">
      <dgm:prSet/>
      <dgm:spPr/>
      <dgm:t>
        <a:bodyPr/>
        <a:lstStyle/>
        <a:p>
          <a:endParaRPr lang="en-US"/>
        </a:p>
      </dgm:t>
    </dgm:pt>
    <dgm:pt modelId="{CC56CAE4-A0BD-4500-85D1-2DF3733383AC}">
      <dgm:prSet custT="1"/>
      <dgm:spPr>
        <a:solidFill>
          <a:schemeClr val="accent2">
            <a:lumMod val="75000"/>
          </a:schemeClr>
        </a:solidFill>
      </dgm:spPr>
      <dgm:t>
        <a:bodyPr/>
        <a:lstStyle/>
        <a:p>
          <a:r>
            <a:rPr lang="en-US" sz="1800" dirty="0" smtClean="0">
              <a:latin typeface="Cambria" panose="02040503050406030204" pitchFamily="18" charset="0"/>
            </a:rPr>
            <a:t>Scope 3 quantification of GHG emissions</a:t>
          </a:r>
          <a:endParaRPr lang="en-US" sz="1800" dirty="0">
            <a:latin typeface="Cambria" panose="02040503050406030204" pitchFamily="18" charset="0"/>
          </a:endParaRPr>
        </a:p>
      </dgm:t>
    </dgm:pt>
    <dgm:pt modelId="{26BDD6B5-A123-4FC8-A26D-4589BC087610}" type="parTrans" cxnId="{4D6EB56C-91A0-4B4C-909F-A3A115436782}">
      <dgm:prSet/>
      <dgm:spPr/>
      <dgm:t>
        <a:bodyPr/>
        <a:lstStyle/>
        <a:p>
          <a:endParaRPr lang="en-US"/>
        </a:p>
      </dgm:t>
    </dgm:pt>
    <dgm:pt modelId="{B63A5B04-DB89-4F00-803A-FBAAA530A9FE}" type="sibTrans" cxnId="{4D6EB56C-91A0-4B4C-909F-A3A115436782}">
      <dgm:prSet/>
      <dgm:spPr>
        <a:solidFill>
          <a:schemeClr val="bg1"/>
        </a:solidFill>
        <a:ln>
          <a:solidFill>
            <a:schemeClr val="bg1"/>
          </a:solidFill>
        </a:ln>
      </dgm:spPr>
      <dgm:t>
        <a:bodyPr/>
        <a:lstStyle/>
        <a:p>
          <a:endParaRPr lang="en-US" dirty="0"/>
        </a:p>
      </dgm:t>
    </dgm:pt>
    <dgm:pt modelId="{8BA5D07C-9ED7-4859-988F-92C777232AE9}" type="pres">
      <dgm:prSet presAssocID="{783EC1F3-F663-4088-AD54-0136781DB15D}" presName="Name0" presStyleCnt="0">
        <dgm:presLayoutVars>
          <dgm:dir/>
          <dgm:resizeHandles val="exact"/>
        </dgm:presLayoutVars>
      </dgm:prSet>
      <dgm:spPr/>
    </dgm:pt>
    <dgm:pt modelId="{F04446CC-EAC1-4653-A1DB-14DD16E1CDF7}" type="pres">
      <dgm:prSet presAssocID="{EF52CD1B-620A-499C-A60A-54789661EF7D}" presName="node" presStyleLbl="node1" presStyleIdx="0" presStyleCnt="4" custLinFactX="-4021" custLinFactNeighborX="-100000" custLinFactNeighborY="-1450">
        <dgm:presLayoutVars>
          <dgm:bulletEnabled val="1"/>
        </dgm:presLayoutVars>
      </dgm:prSet>
      <dgm:spPr/>
      <dgm:t>
        <a:bodyPr/>
        <a:lstStyle/>
        <a:p>
          <a:endParaRPr lang="en-US"/>
        </a:p>
      </dgm:t>
    </dgm:pt>
    <dgm:pt modelId="{90BE2C01-1929-498C-BF2C-7E8B558447F2}" type="pres">
      <dgm:prSet presAssocID="{2FC240A0-783D-45B4-833B-1EABB6222108}" presName="sibTrans" presStyleLbl="sibTrans2D1" presStyleIdx="0" presStyleCnt="3"/>
      <dgm:spPr/>
      <dgm:t>
        <a:bodyPr/>
        <a:lstStyle/>
        <a:p>
          <a:endParaRPr lang="en-US"/>
        </a:p>
      </dgm:t>
    </dgm:pt>
    <dgm:pt modelId="{35E65E17-5AA8-4832-8097-0DFEBD42139A}" type="pres">
      <dgm:prSet presAssocID="{2FC240A0-783D-45B4-833B-1EABB6222108}" presName="connectorText" presStyleLbl="sibTrans2D1" presStyleIdx="0" presStyleCnt="3"/>
      <dgm:spPr/>
      <dgm:t>
        <a:bodyPr/>
        <a:lstStyle/>
        <a:p>
          <a:endParaRPr lang="en-US"/>
        </a:p>
      </dgm:t>
    </dgm:pt>
    <dgm:pt modelId="{5FEB9C65-4B05-4823-A2E4-31B6B2586019}" type="pres">
      <dgm:prSet presAssocID="{E38DC327-9C9C-47ED-9CB3-AB395F8EF594}" presName="node" presStyleLbl="node1" presStyleIdx="1" presStyleCnt="4" custLinFactNeighborX="4693">
        <dgm:presLayoutVars>
          <dgm:bulletEnabled val="1"/>
        </dgm:presLayoutVars>
      </dgm:prSet>
      <dgm:spPr/>
      <dgm:t>
        <a:bodyPr/>
        <a:lstStyle/>
        <a:p>
          <a:endParaRPr lang="en-US"/>
        </a:p>
      </dgm:t>
    </dgm:pt>
    <dgm:pt modelId="{AB0D7B3A-6DFA-4DF7-94E0-45085978F985}" type="pres">
      <dgm:prSet presAssocID="{1A71E77E-7EAB-40DF-8FA5-B26BDB194AC3}" presName="sibTrans" presStyleLbl="sibTrans2D1" presStyleIdx="1" presStyleCnt="3" custScaleX="62375" custScaleY="74515" custLinFactNeighborX="-44176" custLinFactNeighborY="-3117"/>
      <dgm:spPr/>
      <dgm:t>
        <a:bodyPr/>
        <a:lstStyle/>
        <a:p>
          <a:endParaRPr lang="en-US"/>
        </a:p>
      </dgm:t>
    </dgm:pt>
    <dgm:pt modelId="{373EE984-3A0F-4D66-8D62-5CBF072BA91A}" type="pres">
      <dgm:prSet presAssocID="{1A71E77E-7EAB-40DF-8FA5-B26BDB194AC3}" presName="connectorText" presStyleLbl="sibTrans2D1" presStyleIdx="1" presStyleCnt="3"/>
      <dgm:spPr/>
      <dgm:t>
        <a:bodyPr/>
        <a:lstStyle/>
        <a:p>
          <a:endParaRPr lang="en-US"/>
        </a:p>
      </dgm:t>
    </dgm:pt>
    <dgm:pt modelId="{891A0103-6887-45C5-89C9-4AEDC6D89FF4}" type="pres">
      <dgm:prSet presAssocID="{CC56CAE4-A0BD-4500-85D1-2DF3733383AC}" presName="node" presStyleLbl="node1" presStyleIdx="2" presStyleCnt="4" custScaleX="148838" custScaleY="109759" custLinFactNeighborX="82750" custLinFactNeighborY="-82696">
        <dgm:presLayoutVars>
          <dgm:bulletEnabled val="1"/>
        </dgm:presLayoutVars>
      </dgm:prSet>
      <dgm:spPr/>
      <dgm:t>
        <a:bodyPr/>
        <a:lstStyle/>
        <a:p>
          <a:endParaRPr lang="en-US"/>
        </a:p>
      </dgm:t>
    </dgm:pt>
    <dgm:pt modelId="{1A5B22B9-7E05-49A2-9C78-1CC3FADAAB98}" type="pres">
      <dgm:prSet presAssocID="{B63A5B04-DB89-4F00-803A-FBAAA530A9FE}" presName="sibTrans" presStyleLbl="sibTrans2D1" presStyleIdx="2" presStyleCnt="3" custLinFactNeighborX="12364" custLinFactNeighborY="-17763"/>
      <dgm:spPr/>
      <dgm:t>
        <a:bodyPr/>
        <a:lstStyle/>
        <a:p>
          <a:endParaRPr lang="en-US"/>
        </a:p>
      </dgm:t>
    </dgm:pt>
    <dgm:pt modelId="{A70E4119-5F9C-4121-AC70-1B1B0B7F7B3F}" type="pres">
      <dgm:prSet presAssocID="{B63A5B04-DB89-4F00-803A-FBAAA530A9FE}" presName="connectorText" presStyleLbl="sibTrans2D1" presStyleIdx="2" presStyleCnt="3"/>
      <dgm:spPr/>
      <dgm:t>
        <a:bodyPr/>
        <a:lstStyle/>
        <a:p>
          <a:endParaRPr lang="en-US"/>
        </a:p>
      </dgm:t>
    </dgm:pt>
    <dgm:pt modelId="{4B023A86-2C8C-4F0F-9E42-13BCEA1F5E97}" type="pres">
      <dgm:prSet presAssocID="{071A7852-B1CD-4FE6-A391-DDBF62DEBF48}" presName="node" presStyleLbl="node1" presStyleIdx="3" presStyleCnt="4" custScaleX="173887" custScaleY="112848" custLinFactX="-100000" custLinFactY="3437" custLinFactNeighborX="-159558" custLinFactNeighborY="100000">
        <dgm:presLayoutVars>
          <dgm:bulletEnabled val="1"/>
        </dgm:presLayoutVars>
      </dgm:prSet>
      <dgm:spPr/>
      <dgm:t>
        <a:bodyPr/>
        <a:lstStyle/>
        <a:p>
          <a:endParaRPr lang="en-US"/>
        </a:p>
      </dgm:t>
    </dgm:pt>
  </dgm:ptLst>
  <dgm:cxnLst>
    <dgm:cxn modelId="{2E9F6697-55E4-4CC5-A196-BBA6A87E8281}" type="presOf" srcId="{CC56CAE4-A0BD-4500-85D1-2DF3733383AC}" destId="{891A0103-6887-45C5-89C9-4AEDC6D89FF4}" srcOrd="0" destOrd="0" presId="urn:microsoft.com/office/officeart/2005/8/layout/process1"/>
    <dgm:cxn modelId="{4D6EB56C-91A0-4B4C-909F-A3A115436782}" srcId="{783EC1F3-F663-4088-AD54-0136781DB15D}" destId="{CC56CAE4-A0BD-4500-85D1-2DF3733383AC}" srcOrd="2" destOrd="0" parTransId="{26BDD6B5-A123-4FC8-A26D-4589BC087610}" sibTransId="{B63A5B04-DB89-4F00-803A-FBAAA530A9FE}"/>
    <dgm:cxn modelId="{2CEF4C16-028C-4764-88B4-FB47573BCBA0}" type="presOf" srcId="{783EC1F3-F663-4088-AD54-0136781DB15D}" destId="{8BA5D07C-9ED7-4859-988F-92C777232AE9}" srcOrd="0" destOrd="0" presId="urn:microsoft.com/office/officeart/2005/8/layout/process1"/>
    <dgm:cxn modelId="{68476743-5BAA-46B3-A74D-F42CB056B5DC}" type="presOf" srcId="{EF52CD1B-620A-499C-A60A-54789661EF7D}" destId="{F04446CC-EAC1-4653-A1DB-14DD16E1CDF7}" srcOrd="0" destOrd="0" presId="urn:microsoft.com/office/officeart/2005/8/layout/process1"/>
    <dgm:cxn modelId="{CA5F5A01-B3A0-46D7-8ACC-ADAB5BF99263}" type="presOf" srcId="{2FC240A0-783D-45B4-833B-1EABB6222108}" destId="{90BE2C01-1929-498C-BF2C-7E8B558447F2}" srcOrd="0" destOrd="0" presId="urn:microsoft.com/office/officeart/2005/8/layout/process1"/>
    <dgm:cxn modelId="{EF7D0ABE-1514-4CA8-9086-2B6635DE5D53}" type="presOf" srcId="{1A71E77E-7EAB-40DF-8FA5-B26BDB194AC3}" destId="{373EE984-3A0F-4D66-8D62-5CBF072BA91A}" srcOrd="1" destOrd="0" presId="urn:microsoft.com/office/officeart/2005/8/layout/process1"/>
    <dgm:cxn modelId="{DBB084F3-ADEE-4E94-8E72-F00C502FD3B6}" type="presOf" srcId="{071A7852-B1CD-4FE6-A391-DDBF62DEBF48}" destId="{4B023A86-2C8C-4F0F-9E42-13BCEA1F5E97}" srcOrd="0" destOrd="0" presId="urn:microsoft.com/office/officeart/2005/8/layout/process1"/>
    <dgm:cxn modelId="{BE108636-4FC0-4A2E-AA4E-8783D4F9FF47}" type="presOf" srcId="{B63A5B04-DB89-4F00-803A-FBAAA530A9FE}" destId="{1A5B22B9-7E05-49A2-9C78-1CC3FADAAB98}" srcOrd="0" destOrd="0" presId="urn:microsoft.com/office/officeart/2005/8/layout/process1"/>
    <dgm:cxn modelId="{44D58C43-74C9-4D60-87F5-379DA133720F}" type="presOf" srcId="{1A71E77E-7EAB-40DF-8FA5-B26BDB194AC3}" destId="{AB0D7B3A-6DFA-4DF7-94E0-45085978F985}" srcOrd="0" destOrd="0" presId="urn:microsoft.com/office/officeart/2005/8/layout/process1"/>
    <dgm:cxn modelId="{B3DCED3D-F6E4-42A8-B4AC-AE1AC4D3F1B3}" srcId="{783EC1F3-F663-4088-AD54-0136781DB15D}" destId="{071A7852-B1CD-4FE6-A391-DDBF62DEBF48}" srcOrd="3" destOrd="0" parTransId="{B0EECACD-E623-4DD6-9FF3-3E1FFD769DF0}" sibTransId="{210118A4-D936-4AD9-BD62-821E18DBA6E6}"/>
    <dgm:cxn modelId="{D6DFD094-228A-4966-B2A3-0ECB4316B2A8}" type="presOf" srcId="{E38DC327-9C9C-47ED-9CB3-AB395F8EF594}" destId="{5FEB9C65-4B05-4823-A2E4-31B6B2586019}" srcOrd="0" destOrd="0" presId="urn:microsoft.com/office/officeart/2005/8/layout/process1"/>
    <dgm:cxn modelId="{B103A80B-D481-4816-98E0-BFFE0A77D39E}" type="presOf" srcId="{B63A5B04-DB89-4F00-803A-FBAAA530A9FE}" destId="{A70E4119-5F9C-4121-AC70-1B1B0B7F7B3F}" srcOrd="1" destOrd="0" presId="urn:microsoft.com/office/officeart/2005/8/layout/process1"/>
    <dgm:cxn modelId="{A6CC10C0-A091-4235-9B64-5ADA40DAF999}" type="presOf" srcId="{2FC240A0-783D-45B4-833B-1EABB6222108}" destId="{35E65E17-5AA8-4832-8097-0DFEBD42139A}" srcOrd="1" destOrd="0" presId="urn:microsoft.com/office/officeart/2005/8/layout/process1"/>
    <dgm:cxn modelId="{ABFB13DF-6338-4921-B0A2-4F0FFCA82F16}" srcId="{783EC1F3-F663-4088-AD54-0136781DB15D}" destId="{E38DC327-9C9C-47ED-9CB3-AB395F8EF594}" srcOrd="1" destOrd="0" parTransId="{4CD0ECFC-043D-4B57-8A79-6C140BF75CFD}" sibTransId="{1A71E77E-7EAB-40DF-8FA5-B26BDB194AC3}"/>
    <dgm:cxn modelId="{6CEB8CCA-9072-49EB-8AB3-D50008AD1DC3}" srcId="{783EC1F3-F663-4088-AD54-0136781DB15D}" destId="{EF52CD1B-620A-499C-A60A-54789661EF7D}" srcOrd="0" destOrd="0" parTransId="{E355A015-4CC8-4BFB-9907-D986A060C7A9}" sibTransId="{2FC240A0-783D-45B4-833B-1EABB6222108}"/>
    <dgm:cxn modelId="{5ED262C8-480B-4446-A4E7-85E95F98C13B}" type="presParOf" srcId="{8BA5D07C-9ED7-4859-988F-92C777232AE9}" destId="{F04446CC-EAC1-4653-A1DB-14DD16E1CDF7}" srcOrd="0" destOrd="0" presId="urn:microsoft.com/office/officeart/2005/8/layout/process1"/>
    <dgm:cxn modelId="{EBB32DE7-09A1-4C6E-8B90-27240318BC8C}" type="presParOf" srcId="{8BA5D07C-9ED7-4859-988F-92C777232AE9}" destId="{90BE2C01-1929-498C-BF2C-7E8B558447F2}" srcOrd="1" destOrd="0" presId="urn:microsoft.com/office/officeart/2005/8/layout/process1"/>
    <dgm:cxn modelId="{F9E70210-6FAE-4B3F-BED0-8D7FCE978EA4}" type="presParOf" srcId="{90BE2C01-1929-498C-BF2C-7E8B558447F2}" destId="{35E65E17-5AA8-4832-8097-0DFEBD42139A}" srcOrd="0" destOrd="0" presId="urn:microsoft.com/office/officeart/2005/8/layout/process1"/>
    <dgm:cxn modelId="{03CDB18B-3458-4435-A877-144E1B0A9957}" type="presParOf" srcId="{8BA5D07C-9ED7-4859-988F-92C777232AE9}" destId="{5FEB9C65-4B05-4823-A2E4-31B6B2586019}" srcOrd="2" destOrd="0" presId="urn:microsoft.com/office/officeart/2005/8/layout/process1"/>
    <dgm:cxn modelId="{E7AC3365-5A0C-4AEC-893B-64980E0E734B}" type="presParOf" srcId="{8BA5D07C-9ED7-4859-988F-92C777232AE9}" destId="{AB0D7B3A-6DFA-4DF7-94E0-45085978F985}" srcOrd="3" destOrd="0" presId="urn:microsoft.com/office/officeart/2005/8/layout/process1"/>
    <dgm:cxn modelId="{02B6C420-D884-4C53-A6FB-BCD4DF4D9190}" type="presParOf" srcId="{AB0D7B3A-6DFA-4DF7-94E0-45085978F985}" destId="{373EE984-3A0F-4D66-8D62-5CBF072BA91A}" srcOrd="0" destOrd="0" presId="urn:microsoft.com/office/officeart/2005/8/layout/process1"/>
    <dgm:cxn modelId="{7034F490-B97F-4720-9F85-0D837297FBB9}" type="presParOf" srcId="{8BA5D07C-9ED7-4859-988F-92C777232AE9}" destId="{891A0103-6887-45C5-89C9-4AEDC6D89FF4}" srcOrd="4" destOrd="0" presId="urn:microsoft.com/office/officeart/2005/8/layout/process1"/>
    <dgm:cxn modelId="{FADE5CCC-E81D-4B25-BE3F-544DFC31C889}" type="presParOf" srcId="{8BA5D07C-9ED7-4859-988F-92C777232AE9}" destId="{1A5B22B9-7E05-49A2-9C78-1CC3FADAAB98}" srcOrd="5" destOrd="0" presId="urn:microsoft.com/office/officeart/2005/8/layout/process1"/>
    <dgm:cxn modelId="{820A55A7-D00C-47C9-8243-324C7B2B774B}" type="presParOf" srcId="{1A5B22B9-7E05-49A2-9C78-1CC3FADAAB98}" destId="{A70E4119-5F9C-4121-AC70-1B1B0B7F7B3F}" srcOrd="0" destOrd="0" presId="urn:microsoft.com/office/officeart/2005/8/layout/process1"/>
    <dgm:cxn modelId="{45C5E455-6BEB-474F-A82D-A93D1CD95E06}" type="presParOf" srcId="{8BA5D07C-9ED7-4859-988F-92C777232AE9}" destId="{4B023A86-2C8C-4F0F-9E42-13BCEA1F5E9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446CC-EAC1-4653-A1DB-14DD16E1CDF7}">
      <dsp:nvSpPr>
        <dsp:cNvPr id="0" name=""/>
        <dsp:cNvSpPr/>
      </dsp:nvSpPr>
      <dsp:spPr>
        <a:xfrm>
          <a:off x="0" y="1562459"/>
          <a:ext cx="1074007" cy="124400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mbria" panose="02040503050406030204" pitchFamily="18" charset="0"/>
            </a:rPr>
            <a:t>Horizon </a:t>
          </a:r>
          <a:r>
            <a:rPr lang="en-US" sz="1700" kern="1200" dirty="0" smtClean="0">
              <a:latin typeface="Cambria" panose="02040503050406030204" pitchFamily="18" charset="0"/>
            </a:rPr>
            <a:t>Scanning</a:t>
          </a:r>
          <a:endParaRPr lang="en-US" sz="1700" kern="1200" dirty="0">
            <a:latin typeface="Cambria" panose="02040503050406030204" pitchFamily="18" charset="0"/>
          </a:endParaRPr>
        </a:p>
      </dsp:txBody>
      <dsp:txXfrm>
        <a:off x="31457" y="1593916"/>
        <a:ext cx="1011093" cy="1181091"/>
      </dsp:txXfrm>
    </dsp:sp>
    <dsp:sp modelId="{90BE2C01-1929-498C-BF2C-7E8B558447F2}">
      <dsp:nvSpPr>
        <dsp:cNvPr id="0" name=""/>
        <dsp:cNvSpPr/>
      </dsp:nvSpPr>
      <dsp:spPr>
        <a:xfrm rot="40242">
          <a:off x="1190711" y="2060386"/>
          <a:ext cx="247449" cy="266353"/>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190714" y="2113223"/>
        <a:ext cx="173214" cy="159811"/>
      </dsp:txXfrm>
    </dsp:sp>
    <dsp:sp modelId="{5FEB9C65-4B05-4823-A2E4-31B6B2586019}">
      <dsp:nvSpPr>
        <dsp:cNvPr id="0" name=""/>
        <dsp:cNvSpPr/>
      </dsp:nvSpPr>
      <dsp:spPr>
        <a:xfrm>
          <a:off x="1540860" y="1580497"/>
          <a:ext cx="1074007" cy="124400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mbria" panose="02040503050406030204" pitchFamily="18" charset="0"/>
            </a:rPr>
            <a:t>Focus group</a:t>
          </a:r>
          <a:endParaRPr lang="en-US" sz="1700" kern="1200" dirty="0">
            <a:latin typeface="Cambria" panose="02040503050406030204" pitchFamily="18" charset="0"/>
          </a:endParaRPr>
        </a:p>
      </dsp:txBody>
      <dsp:txXfrm>
        <a:off x="1572317" y="1611954"/>
        <a:ext cx="1011093" cy="1181091"/>
      </dsp:txXfrm>
    </dsp:sp>
    <dsp:sp modelId="{AB0D7B3A-6DFA-4DF7-94E0-45085978F985}">
      <dsp:nvSpPr>
        <dsp:cNvPr id="0" name=""/>
        <dsp:cNvSpPr/>
      </dsp:nvSpPr>
      <dsp:spPr>
        <a:xfrm rot="20026934">
          <a:off x="2667387" y="1639604"/>
          <a:ext cx="277396" cy="19847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670450" y="1692451"/>
        <a:ext cx="217854" cy="119083"/>
      </dsp:txXfrm>
    </dsp:sp>
    <dsp:sp modelId="{891A0103-6887-45C5-89C9-4AEDC6D89FF4}">
      <dsp:nvSpPr>
        <dsp:cNvPr id="0" name=""/>
        <dsp:cNvSpPr/>
      </dsp:nvSpPr>
      <dsp:spPr>
        <a:xfrm>
          <a:off x="3367644" y="491053"/>
          <a:ext cx="1598530" cy="1365407"/>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mbria" panose="02040503050406030204" pitchFamily="18" charset="0"/>
            </a:rPr>
            <a:t>Scope 3 quantification of GHG emissions</a:t>
          </a:r>
          <a:endParaRPr lang="en-US" sz="1800" kern="1200" dirty="0">
            <a:latin typeface="Cambria" panose="02040503050406030204" pitchFamily="18" charset="0"/>
          </a:endParaRPr>
        </a:p>
      </dsp:txBody>
      <dsp:txXfrm>
        <a:off x="3407635" y="531044"/>
        <a:ext cx="1518548" cy="1285425"/>
      </dsp:txXfrm>
    </dsp:sp>
    <dsp:sp modelId="{1A5B22B9-7E05-49A2-9C78-1CC3FADAAB98}">
      <dsp:nvSpPr>
        <dsp:cNvPr id="0" name=""/>
        <dsp:cNvSpPr/>
      </dsp:nvSpPr>
      <dsp:spPr>
        <a:xfrm rot="5329224">
          <a:off x="4005115" y="2155377"/>
          <a:ext cx="493472" cy="266353"/>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044246" y="2168703"/>
        <a:ext cx="413566" cy="159811"/>
      </dsp:txXfrm>
    </dsp:sp>
    <dsp:sp modelId="{4B023A86-2C8C-4F0F-9E42-13BCEA1F5E97}">
      <dsp:nvSpPr>
        <dsp:cNvPr id="0" name=""/>
        <dsp:cNvSpPr/>
      </dsp:nvSpPr>
      <dsp:spPr>
        <a:xfrm>
          <a:off x="3280808" y="2787344"/>
          <a:ext cx="1867558" cy="140383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mbria" panose="02040503050406030204" pitchFamily="18" charset="0"/>
            </a:rPr>
            <a:t>GIS analysis </a:t>
          </a:r>
          <a:br>
            <a:rPr lang="en-US" sz="1800" kern="1200" dirty="0" smtClean="0">
              <a:latin typeface="Cambria" panose="02040503050406030204" pitchFamily="18" charset="0"/>
            </a:rPr>
          </a:br>
          <a:r>
            <a:rPr lang="en-US" sz="1800" kern="1200" dirty="0" smtClean="0">
              <a:latin typeface="Cambria" panose="02040503050406030204" pitchFamily="18" charset="0"/>
            </a:rPr>
            <a:t>of equitable policy making</a:t>
          </a:r>
          <a:endParaRPr lang="en-US" sz="1800" kern="1200" dirty="0">
            <a:latin typeface="Cambria" panose="02040503050406030204" pitchFamily="18" charset="0"/>
          </a:endParaRPr>
        </a:p>
      </dsp:txBody>
      <dsp:txXfrm>
        <a:off x="3321925" y="2828461"/>
        <a:ext cx="1785324" cy="13216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429D7064-254D-42EB-AF49-49596D9666B3}" type="datetimeFigureOut">
              <a:rPr lang="en-GB" smtClean="0"/>
              <a:t>11/05/2017</a:t>
            </a:fld>
            <a:endParaRPr lang="en-GB"/>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4A179CB2-A3C0-439A-B9CE-95FF0BC1F067}" type="slidenum">
              <a:rPr lang="en-GB" smtClean="0"/>
              <a:t>‹#›</a:t>
            </a:fld>
            <a:endParaRPr lang="en-GB"/>
          </a:p>
        </p:txBody>
      </p:sp>
    </p:spTree>
    <p:extLst>
      <p:ext uri="{BB962C8B-B14F-4D97-AF65-F5344CB8AC3E}">
        <p14:creationId xmlns:p14="http://schemas.microsoft.com/office/powerpoint/2010/main" val="123988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4B45778-934D-4D13-8228-419360B0F863}" type="datetimeFigureOut">
              <a:rPr lang="en-GB" smtClean="0"/>
              <a:t>11/05/2017</a:t>
            </a:fld>
            <a:endParaRPr lang="en-GB" dirty="0"/>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725BC96E-A805-4DB7-A107-EA2E20CAA175}" type="slidenum">
              <a:rPr lang="en-GB" smtClean="0"/>
              <a:t>‹#›</a:t>
            </a:fld>
            <a:endParaRPr lang="en-GB" dirty="0"/>
          </a:p>
        </p:txBody>
      </p:sp>
    </p:spTree>
    <p:extLst>
      <p:ext uri="{BB962C8B-B14F-4D97-AF65-F5344CB8AC3E}">
        <p14:creationId xmlns:p14="http://schemas.microsoft.com/office/powerpoint/2010/main" val="20696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1200" dirty="0" smtClean="0">
                <a:solidFill>
                  <a:schemeClr val="tx1"/>
                </a:solidFill>
                <a:latin typeface="Cambria" panose="02040503050406030204" pitchFamily="18" charset="0"/>
              </a:rPr>
              <a:t>2</a:t>
            </a:r>
            <a:r>
              <a:rPr lang="en-US" sz="1200" baseline="30000" dirty="0" smtClean="0">
                <a:solidFill>
                  <a:schemeClr val="tx1"/>
                </a:solidFill>
                <a:latin typeface="Cambria" panose="02040503050406030204" pitchFamily="18" charset="0"/>
              </a:rPr>
              <a:t>nd</a:t>
            </a:r>
            <a:r>
              <a:rPr lang="en-US" sz="1200" dirty="0" smtClean="0">
                <a:solidFill>
                  <a:schemeClr val="tx1"/>
                </a:solidFill>
                <a:latin typeface="Cambria" panose="02040503050406030204" pitchFamily="18" charset="0"/>
              </a:rPr>
              <a:t> year PhD Researcher at the University of the West of England, Bristol, UK</a:t>
            </a:r>
          </a:p>
          <a:p>
            <a:pPr marL="342900" indent="-342900" algn="l">
              <a:buFont typeface="Arial" panose="020B0604020202020204" pitchFamily="34" charset="0"/>
              <a:buChar char="•"/>
            </a:pPr>
            <a:r>
              <a:rPr lang="en-US" sz="1200" dirty="0" smtClean="0">
                <a:solidFill>
                  <a:schemeClr val="tx1"/>
                </a:solidFill>
                <a:latin typeface="Cambria" panose="02040503050406030204" pitchFamily="18" charset="0"/>
              </a:rPr>
              <a:t>Research interests: water, energy and food at urban scale, social equity, cross-sectoral partnerships</a:t>
            </a:r>
          </a:p>
          <a:p>
            <a:pPr marL="342900" indent="-342900" algn="l">
              <a:buFont typeface="Arial" panose="020B0604020202020204" pitchFamily="34" charset="0"/>
              <a:buChar char="•"/>
            </a:pPr>
            <a:r>
              <a:rPr lang="en-US" sz="1200" dirty="0" smtClean="0">
                <a:solidFill>
                  <a:schemeClr val="tx1"/>
                </a:solidFill>
                <a:latin typeface="Cambria" panose="02040503050406030204" pitchFamily="18" charset="0"/>
              </a:rPr>
              <a:t>Thematic</a:t>
            </a:r>
            <a:r>
              <a:rPr lang="en-US" sz="1200" baseline="0" dirty="0" smtClean="0">
                <a:solidFill>
                  <a:schemeClr val="tx1"/>
                </a:solidFill>
                <a:latin typeface="Cambria" panose="02040503050406030204" pitchFamily="18" charset="0"/>
              </a:rPr>
              <a:t>  and discourse analysis of a focus group with local food waste practitioners</a:t>
            </a:r>
            <a:endParaRPr lang="en-US" sz="1200" dirty="0" smtClean="0">
              <a:solidFill>
                <a:schemeClr val="tx1"/>
              </a:solidFill>
              <a:latin typeface="Cambria" panose="02040503050406030204" pitchFamily="18" charset="0"/>
            </a:endParaRPr>
          </a:p>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1</a:t>
            </a:fld>
            <a:endParaRPr lang="en-GB" dirty="0"/>
          </a:p>
        </p:txBody>
      </p:sp>
    </p:spTree>
    <p:extLst>
      <p:ext uri="{BB962C8B-B14F-4D97-AF65-F5344CB8AC3E}">
        <p14:creationId xmlns:p14="http://schemas.microsoft.com/office/powerpoint/2010/main" val="79913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mbria" panose="02040503050406030204" pitchFamily="18" charset="0"/>
              </a:rPr>
              <a:t>What can be learnt from the local governance and context and tradition? (or the other way round)</a:t>
            </a:r>
          </a:p>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2</a:t>
            </a:fld>
            <a:endParaRPr lang="en-GB" dirty="0"/>
          </a:p>
        </p:txBody>
      </p:sp>
    </p:spTree>
    <p:extLst>
      <p:ext uri="{BB962C8B-B14F-4D97-AF65-F5344CB8AC3E}">
        <p14:creationId xmlns:p14="http://schemas.microsoft.com/office/powerpoint/2010/main" val="47625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Dat</a:t>
            </a:r>
            <a:r>
              <a:rPr lang="en-GB" baseline="0" dirty="0" smtClean="0"/>
              <a:t>a on,….</a:t>
            </a:r>
            <a:r>
              <a:rPr lang="en-GB" sz="1200" i="1" dirty="0" smtClean="0"/>
              <a:t> on food waste volumes, participation in recycling, waste composition, social deprivation</a:t>
            </a:r>
            <a:r>
              <a:rPr lang="en-GB" sz="1200" i="1" baseline="0" dirty="0" smtClean="0"/>
              <a:t> – few slides later?</a:t>
            </a:r>
            <a:endParaRPr lang="en-GB" sz="1200" i="1" dirty="0" smtClean="0"/>
          </a:p>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3</a:t>
            </a:fld>
            <a:endParaRPr lang="en-GB" dirty="0"/>
          </a:p>
        </p:txBody>
      </p:sp>
    </p:spTree>
    <p:extLst>
      <p:ext uri="{BB962C8B-B14F-4D97-AF65-F5344CB8AC3E}">
        <p14:creationId xmlns:p14="http://schemas.microsoft.com/office/powerpoint/2010/main" val="326491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Targets: </a:t>
            </a:r>
            <a:r>
              <a:rPr lang="en-GB" sz="1200" kern="1200" dirty="0" smtClean="0">
                <a:solidFill>
                  <a:schemeClr val="tx1"/>
                </a:solidFill>
                <a:effectLst/>
                <a:latin typeface="+mn-lt"/>
                <a:ea typeface="+mn-ea"/>
                <a:cs typeface="+mn-cs"/>
              </a:rPr>
              <a:t>The Partnership is committed, as a minimum, to meeting</a:t>
            </a:r>
          </a:p>
          <a:p>
            <a:r>
              <a:rPr lang="en-GB" sz="1200" kern="1200" dirty="0" smtClean="0">
                <a:solidFill>
                  <a:schemeClr val="tx1"/>
                </a:solidFill>
                <a:effectLst/>
                <a:latin typeface="+mn-lt"/>
                <a:ea typeface="+mn-ea"/>
                <a:cs typeface="+mn-cs"/>
              </a:rPr>
              <a:t>the national household waste recycling targets </a:t>
            </a:r>
            <a:r>
              <a:rPr lang="en-GB" sz="1200" b="0" kern="1200" dirty="0" smtClean="0">
                <a:solidFill>
                  <a:schemeClr val="tx1"/>
                </a:solidFill>
                <a:effectLst/>
                <a:latin typeface="+mn-lt"/>
                <a:ea typeface="+mn-ea"/>
                <a:cs typeface="+mn-cs"/>
              </a:rPr>
              <a:t>of 40% by 2010</a:t>
            </a:r>
            <a:r>
              <a:rPr lang="en-GB" sz="1200" kern="1200" dirty="0" smtClean="0">
                <a:solidFill>
                  <a:schemeClr val="tx1"/>
                </a:solidFill>
                <a:effectLst/>
                <a:latin typeface="+mn-lt"/>
                <a:ea typeface="+mn-ea"/>
                <a:cs typeface="+mn-cs"/>
              </a:rPr>
              <a:t>, 45% by 2015</a:t>
            </a:r>
          </a:p>
          <a:p>
            <a:r>
              <a:rPr lang="en-GB" sz="1200" kern="1200" dirty="0" smtClean="0">
                <a:solidFill>
                  <a:schemeClr val="tx1"/>
                </a:solidFill>
                <a:effectLst/>
                <a:latin typeface="+mn-lt"/>
                <a:ea typeface="+mn-ea"/>
                <a:cs typeface="+mn-cs"/>
              </a:rPr>
              <a:t>and 50% by 2020.  (from 2000 level?)-&gt; what’s this in tonnage/vol?</a:t>
            </a:r>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4</a:t>
            </a:fld>
            <a:endParaRPr lang="en-GB" dirty="0"/>
          </a:p>
        </p:txBody>
      </p:sp>
    </p:spTree>
    <p:extLst>
      <p:ext uri="{BB962C8B-B14F-4D97-AF65-F5344CB8AC3E}">
        <p14:creationId xmlns:p14="http://schemas.microsoft.com/office/powerpoint/2010/main" val="269057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1" dirty="0" smtClean="0">
              <a:solidFill>
                <a:schemeClr val="tx1"/>
              </a:solidFill>
              <a:latin typeface="Cambria" panose="02040503050406030204" pitchFamily="18" charset="0"/>
            </a:endParaRPr>
          </a:p>
          <a:p>
            <a:pPr algn="l"/>
            <a:endParaRPr lang="en-US" sz="1100" b="1" dirty="0" smtClean="0">
              <a:solidFill>
                <a:schemeClr val="tx1"/>
              </a:solidFill>
              <a:latin typeface="Cambria" panose="02040503050406030204" pitchFamily="18" charset="0"/>
            </a:endParaRPr>
          </a:p>
          <a:p>
            <a:pPr algn="l"/>
            <a:r>
              <a:rPr lang="en-US" sz="1200" dirty="0" smtClean="0">
                <a:solidFill>
                  <a:schemeClr val="tx1"/>
                </a:solidFill>
                <a:latin typeface="Cambria" panose="02040503050406030204" pitchFamily="18" charset="0"/>
              </a:rPr>
              <a:t>“P01: “</a:t>
            </a:r>
          </a:p>
          <a:p>
            <a:pPr algn="l"/>
            <a:endParaRPr lang="en-US" sz="1200" dirty="0" smtClean="0">
              <a:solidFill>
                <a:schemeClr val="tx1"/>
              </a:solidFill>
              <a:latin typeface="Cambria" panose="02040503050406030204" pitchFamily="18" charset="0"/>
            </a:endParaRPr>
          </a:p>
          <a:p>
            <a:pPr algn="l"/>
            <a:r>
              <a:rPr lang="en-US" sz="1200" dirty="0" smtClean="0">
                <a:solidFill>
                  <a:schemeClr val="tx1"/>
                </a:solidFill>
                <a:latin typeface="Cambria" panose="02040503050406030204" pitchFamily="18" charset="0"/>
              </a:rPr>
              <a:t>P02: “They’re always saying “we do what customers want us to do, we’re being led by the customers”… I don’t… I kinda disagree with that now, because I think they do have so much power, you know, there’s a big 5 …</a:t>
            </a:r>
            <a:r>
              <a:rPr lang="en-US" sz="1200" u="sng" dirty="0" smtClean="0">
                <a:solidFill>
                  <a:schemeClr val="tx1"/>
                </a:solidFill>
                <a:latin typeface="Cambria" panose="02040503050406030204" pitchFamily="18" charset="0"/>
              </a:rPr>
              <a:t>they dominate the market, they have so much power, so that they could actually start to change behaviour,</a:t>
            </a:r>
            <a:r>
              <a:rPr lang="en-US" sz="1200" dirty="0" smtClean="0">
                <a:solidFill>
                  <a:schemeClr val="tx1"/>
                </a:solidFill>
                <a:latin typeface="Cambria" panose="02040503050406030204" pitchFamily="18" charset="0"/>
              </a:rPr>
              <a:t> the way we consume, the way we cook…”</a:t>
            </a:r>
          </a:p>
          <a:p>
            <a:pPr algn="l"/>
            <a:endParaRPr lang="en-US" sz="1200" dirty="0" smtClean="0">
              <a:solidFill>
                <a:schemeClr val="tx1"/>
              </a:solidFill>
              <a:latin typeface="Cambria" panose="02040503050406030204" pitchFamily="18" charset="0"/>
            </a:endParaRPr>
          </a:p>
          <a:p>
            <a:pPr algn="l"/>
            <a:r>
              <a:rPr lang="en-US" sz="1200" dirty="0" smtClean="0">
                <a:solidFill>
                  <a:schemeClr val="tx1"/>
                </a:solidFill>
                <a:latin typeface="Cambria" panose="02040503050406030204" pitchFamily="18" charset="0"/>
              </a:rPr>
              <a:t>P03: “The only way to break that cycle really is for consumers to either shop somewhere else – which is quite radical -  or for supermarkets to take a huge risks of what they stock... but within that cycle it’s always like “we can’t buy it cause it’s not there” and “we’re not gonna supply, cause you’re not gonna buy it”. And I don’t know quite…</a:t>
            </a:r>
            <a:r>
              <a:rPr lang="en-US" sz="1200" u="sng" dirty="0" smtClean="0">
                <a:solidFill>
                  <a:schemeClr val="tx1"/>
                </a:solidFill>
                <a:latin typeface="Cambria" panose="02040503050406030204" pitchFamily="18" charset="0"/>
              </a:rPr>
              <a:t>cause it is a bit of a cycle</a:t>
            </a:r>
            <a:r>
              <a:rPr lang="en-US" sz="1200" dirty="0" smtClean="0">
                <a:solidFill>
                  <a:schemeClr val="tx1"/>
                </a:solidFill>
                <a:latin typeface="Cambria" panose="02040503050406030204" pitchFamily="18" charset="0"/>
              </a:rPr>
              <a:t>…work out how to break it…” </a:t>
            </a:r>
          </a:p>
          <a:p>
            <a:pPr algn="l"/>
            <a:endParaRPr lang="en-US" sz="1200" dirty="0" smtClean="0">
              <a:solidFill>
                <a:schemeClr val="tx1"/>
              </a:solidFill>
              <a:latin typeface="Cambria" panose="02040503050406030204" pitchFamily="18" charset="0"/>
            </a:endParaRPr>
          </a:p>
          <a:p>
            <a:pPr algn="l"/>
            <a:r>
              <a:rPr lang="en-US" sz="1200" dirty="0" smtClean="0">
                <a:solidFill>
                  <a:schemeClr val="tx1"/>
                </a:solidFill>
                <a:latin typeface="Cambria" panose="02040503050406030204" pitchFamily="18" charset="0"/>
              </a:rPr>
              <a:t>P06: “I think if they’ve been incentivised, and whether it’s genuinely impacted them on an individual level, they need to know that, otherwise they’ve got no sense of responsibility to do it. People are selfish</a:t>
            </a:r>
            <a:r>
              <a:rPr lang="en-US" sz="1200" u="sng" dirty="0" smtClean="0">
                <a:solidFill>
                  <a:schemeClr val="tx1"/>
                </a:solidFill>
                <a:latin typeface="Cambria" panose="02040503050406030204" pitchFamily="18" charset="0"/>
              </a:rPr>
              <a:t>. Humans are selfish and they just care about what suits them”</a:t>
            </a:r>
            <a:br>
              <a:rPr lang="en-US" sz="1200" u="sng"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P03: “I think It’s recognising that for some people food waste is gonna be at down their list of priorities they have to worry about with their lives...Sustainability, it shouldn’t be a luxury, but</a:t>
            </a:r>
            <a:r>
              <a:rPr lang="en-US" sz="1200" u="sng" dirty="0" smtClean="0">
                <a:solidFill>
                  <a:schemeClr val="tx1"/>
                </a:solidFill>
                <a:latin typeface="Cambria" panose="02040503050406030204" pitchFamily="18" charset="0"/>
              </a:rPr>
              <a:t> it is kinda be easier for people in the middle class</a:t>
            </a:r>
            <a:r>
              <a:rPr lang="en-US" sz="1200" dirty="0" smtClean="0">
                <a:solidFill>
                  <a:schemeClr val="tx1"/>
                </a:solidFill>
                <a:latin typeface="Cambria" panose="02040503050406030204" pitchFamily="18" charset="0"/>
              </a:rPr>
              <a:t>, because they have time and resources to think about it…and it can become a badge of pride, especially in Bristol, whereas I think if you look at areas of society which have far greater concerns than what they’re putting in their food waste bin”</a:t>
            </a:r>
            <a:endParaRPr lang="en-US" sz="1200" dirty="0">
              <a:solidFill>
                <a:schemeClr val="tx1"/>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25BC96E-A805-4DB7-A107-EA2E20CAA175}" type="slidenum">
              <a:rPr lang="en-GB" smtClean="0"/>
              <a:t>6</a:t>
            </a:fld>
            <a:endParaRPr lang="en-GB" dirty="0"/>
          </a:p>
        </p:txBody>
      </p:sp>
    </p:spTree>
    <p:extLst>
      <p:ext uri="{BB962C8B-B14F-4D97-AF65-F5344CB8AC3E}">
        <p14:creationId xmlns:p14="http://schemas.microsoft.com/office/powerpoint/2010/main" val="14561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mbria" panose="02040503050406030204" pitchFamily="18" charset="0"/>
              </a:rPr>
              <a:t>P05: “So it’s tricky because there are two types of flats in Bristol: there are houses of multiple occupancy, so it’d be like an old house converted to a flat an there you just have a normal standard kerbside collection. And also you have bigger flats  – like student block or high rise building with social housing, where you have MRCs – mini recycle centres, these are bigger capacity for the number of people living there. They sometimes have a dedicated food waste area and to encourage them recycle there it’s tricky.”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mbria" panose="02040503050406030204" pitchFamily="18" charset="0"/>
              </a:rPr>
              <a:t>P03: “I don’t know whether it’s stating completely obvious but I guess the biggest thing is, if you go back even a decade or so, just the fact that there are domestic food waste bins.”</a:t>
            </a:r>
          </a:p>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8</a:t>
            </a:fld>
            <a:endParaRPr lang="en-GB" dirty="0"/>
          </a:p>
        </p:txBody>
      </p:sp>
    </p:spTree>
    <p:extLst>
      <p:ext uri="{BB962C8B-B14F-4D97-AF65-F5344CB8AC3E}">
        <p14:creationId xmlns:p14="http://schemas.microsoft.com/office/powerpoint/2010/main" val="373748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tx1"/>
                </a:solidFill>
                <a:latin typeface="Cambria" panose="02040503050406030204" pitchFamily="18" charset="0"/>
              </a:rPr>
              <a:t/>
            </a:r>
            <a:br>
              <a:rPr lang="en-US" sz="1200" dirty="0" smtClean="0">
                <a:solidFill>
                  <a:schemeClr val="tx1"/>
                </a:solidFill>
                <a:latin typeface="Cambria" panose="02040503050406030204" pitchFamily="18" charset="0"/>
              </a:rPr>
            </a:br>
            <a:r>
              <a:rPr lang="en-US" sz="1200" b="1" dirty="0" smtClean="0">
                <a:solidFill>
                  <a:schemeClr val="tx1"/>
                </a:solidFill>
                <a:latin typeface="Cambria" panose="02040503050406030204" pitchFamily="18" charset="0"/>
              </a:rPr>
              <a:t>Legislation</a:t>
            </a:r>
            <a:r>
              <a:rPr lang="en-US" sz="1200" dirty="0" smtClean="0">
                <a:solidFill>
                  <a:schemeClr val="tx1"/>
                </a:solidFill>
                <a:latin typeface="Cambria" panose="02040503050406030204" pitchFamily="18" charset="0"/>
              </a:rPr>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P03: “</a:t>
            </a:r>
            <a:r>
              <a:rPr lang="en-US" sz="1200" u="sng" dirty="0" smtClean="0">
                <a:solidFill>
                  <a:schemeClr val="tx1"/>
                </a:solidFill>
                <a:latin typeface="Cambria" panose="02040503050406030204" pitchFamily="18" charset="0"/>
              </a:rPr>
              <a:t>I think I’d also be tempted to say – legislation is the main one</a:t>
            </a:r>
            <a:r>
              <a:rPr lang="en-US" sz="1200" dirty="0" smtClean="0">
                <a:solidFill>
                  <a:schemeClr val="tx1"/>
                </a:solidFill>
                <a:latin typeface="Cambria" panose="02040503050406030204" pitchFamily="18" charset="0"/>
              </a:rPr>
              <a:t>. Cause I know that’s ironic, cause I work in the education and engagement side, so I should say it’s all about changing values, but it’s difficult to ignore examples like plastic bags, where people have been going on about plastic bags for years and year and then they introduced 5 p charge...so that’s the change. </a:t>
            </a:r>
            <a:r>
              <a:rPr lang="en-US" sz="1200" u="sng" dirty="0" smtClean="0">
                <a:solidFill>
                  <a:schemeClr val="tx1"/>
                </a:solidFill>
                <a:latin typeface="Cambria" panose="02040503050406030204" pitchFamily="18" charset="0"/>
              </a:rPr>
              <a:t>So I think if you do want to see a real, considerable change, then legislation would be the best way</a:t>
            </a:r>
            <a:r>
              <a:rPr lang="en-US" sz="1200" dirty="0" smtClean="0">
                <a:solidFill>
                  <a:schemeClr val="tx1"/>
                </a:solidFill>
                <a:latin typeface="Cambria" panose="02040503050406030204" pitchFamily="18" charset="0"/>
              </a:rPr>
              <a:t>”</a:t>
            </a:r>
          </a:p>
          <a:p>
            <a:pPr algn="l"/>
            <a:r>
              <a:rPr lang="en-US" sz="1200" b="1" dirty="0" smtClean="0">
                <a:solidFill>
                  <a:schemeClr val="tx1"/>
                </a:solidFill>
                <a:latin typeface="Cambria" panose="02040503050406030204" pitchFamily="18" charset="0"/>
              </a:rPr>
              <a:t/>
            </a:r>
            <a:br>
              <a:rPr lang="en-US" sz="1200" b="1" dirty="0" smtClean="0">
                <a:solidFill>
                  <a:schemeClr val="tx1"/>
                </a:solidFill>
                <a:latin typeface="Cambria" panose="02040503050406030204" pitchFamily="18" charset="0"/>
              </a:rPr>
            </a:br>
            <a:r>
              <a:rPr lang="en-US" sz="1200" b="1" dirty="0" smtClean="0">
                <a:solidFill>
                  <a:schemeClr val="tx1"/>
                </a:solidFill>
                <a:latin typeface="Cambria" panose="02040503050406030204" pitchFamily="18" charset="0"/>
              </a:rPr>
              <a:t>Incentives</a:t>
            </a:r>
            <a:br>
              <a:rPr lang="en-US" sz="1200" b="1"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P06: “I think</a:t>
            </a:r>
            <a:r>
              <a:rPr lang="en-US" sz="1200" u="sng" dirty="0" smtClean="0">
                <a:solidFill>
                  <a:schemeClr val="tx1"/>
                </a:solidFill>
                <a:latin typeface="Cambria" panose="02040503050406030204" pitchFamily="18" charset="0"/>
              </a:rPr>
              <a:t> if they’ve been incentivised</a:t>
            </a:r>
            <a:r>
              <a:rPr lang="en-US" sz="1200" dirty="0" smtClean="0">
                <a:solidFill>
                  <a:schemeClr val="tx1"/>
                </a:solidFill>
                <a:latin typeface="Cambria" panose="02040503050406030204" pitchFamily="18" charset="0"/>
              </a:rPr>
              <a:t>, and if it’d genuinely impact them on an individual level, then they need to know that. Otherwise they’ve got no sense of responsibility to do it.”</a:t>
            </a:r>
          </a:p>
          <a:p>
            <a:pPr algn="l"/>
            <a:r>
              <a:rPr lang="en-US" sz="1200" dirty="0" smtClean="0">
                <a:solidFill>
                  <a:schemeClr val="tx1"/>
                </a:solidFill>
                <a:latin typeface="Cambria" panose="02040503050406030204" pitchFamily="18" charset="0"/>
              </a:rPr>
              <a:t/>
            </a:r>
            <a:br>
              <a:rPr lang="en-US" sz="1200" dirty="0" smtClean="0">
                <a:solidFill>
                  <a:schemeClr val="tx1"/>
                </a:solidFill>
                <a:latin typeface="Cambria" panose="02040503050406030204" pitchFamily="18" charset="0"/>
              </a:rPr>
            </a:br>
            <a:r>
              <a:rPr lang="en-US" sz="1200" b="1" dirty="0" smtClean="0">
                <a:solidFill>
                  <a:schemeClr val="tx1"/>
                </a:solidFill>
                <a:latin typeface="Cambria" panose="02040503050406030204" pitchFamily="18" charset="0"/>
              </a:rPr>
              <a:t>Behavioural change</a:t>
            </a:r>
            <a:br>
              <a:rPr lang="en-US" sz="1200" b="1"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P04: “</a:t>
            </a:r>
            <a:r>
              <a:rPr lang="en-US" sz="1200" u="sng" dirty="0" smtClean="0">
                <a:solidFill>
                  <a:schemeClr val="tx1"/>
                </a:solidFill>
                <a:latin typeface="Cambria" panose="02040503050406030204" pitchFamily="18" charset="0"/>
              </a:rPr>
              <a:t>The behaviour change advice is out there </a:t>
            </a:r>
            <a:r>
              <a:rPr lang="en-US" sz="1200" dirty="0" smtClean="0">
                <a:solidFill>
                  <a:schemeClr val="tx1"/>
                </a:solidFill>
                <a:latin typeface="Cambria" panose="02040503050406030204" pitchFamily="18" charset="0"/>
              </a:rPr>
              <a:t>and – you know, there’s lots of options if businesses have the time and capacity to do it...but if they don’t...</a:t>
            </a:r>
            <a:r>
              <a:rPr lang="en-US" sz="1200" u="sng" dirty="0" smtClean="0">
                <a:solidFill>
                  <a:schemeClr val="tx1"/>
                </a:solidFill>
                <a:latin typeface="Cambria" panose="02040503050406030204" pitchFamily="18" charset="0"/>
              </a:rPr>
              <a:t>there has to be a push…”</a:t>
            </a:r>
          </a:p>
          <a:p>
            <a:pPr algn="l"/>
            <a:endParaRPr lang="en-US" sz="1200" dirty="0" smtClean="0">
              <a:solidFill>
                <a:schemeClr val="tx1"/>
              </a:solidFill>
              <a:latin typeface="Cambria" panose="02040503050406030204" pitchFamily="18" charset="0"/>
            </a:endParaRPr>
          </a:p>
          <a:p>
            <a:pPr algn="l"/>
            <a:r>
              <a:rPr lang="en-US" sz="1200" dirty="0" smtClean="0">
                <a:solidFill>
                  <a:schemeClr val="tx1"/>
                </a:solidFill>
                <a:latin typeface="Cambria" panose="02040503050406030204" pitchFamily="18" charset="0"/>
              </a:rPr>
              <a:t>P03: “</a:t>
            </a:r>
            <a:r>
              <a:rPr lang="en-US" sz="1200" u="sng" dirty="0" smtClean="0">
                <a:solidFill>
                  <a:schemeClr val="tx1"/>
                </a:solidFill>
                <a:latin typeface="Cambria" panose="02040503050406030204" pitchFamily="18" charset="0"/>
              </a:rPr>
              <a:t>I think behavioural change can be really difficult </a:t>
            </a:r>
            <a:r>
              <a:rPr lang="en-US" sz="1200" dirty="0" smtClean="0">
                <a:solidFill>
                  <a:schemeClr val="tx1"/>
                </a:solidFill>
                <a:latin typeface="Cambria" panose="02040503050406030204" pitchFamily="18" charset="0"/>
              </a:rPr>
              <a:t>… so I’m not an expert in it, but I am increasingly aware I need to be, because humans are incredibly complex they’re conflicting and one behavioural change activity won’t necessarily result in a behaviour expected. So  I suppose it’s about realizing. (…) I think, w</a:t>
            </a:r>
            <a:r>
              <a:rPr lang="en-US" sz="1200" u="sng" dirty="0" smtClean="0">
                <a:solidFill>
                  <a:schemeClr val="tx1"/>
                </a:solidFill>
                <a:latin typeface="Cambria" panose="02040503050406030204" pitchFamily="18" charset="0"/>
              </a:rPr>
              <a:t>ith behavioural change -it’s very, very easy to do behavioural change badly and it’s very difficult to do it well</a:t>
            </a:r>
            <a:r>
              <a:rPr lang="en-US" sz="1200" dirty="0" smtClean="0">
                <a:solidFill>
                  <a:schemeClr val="tx1"/>
                </a:solidFill>
                <a:latin typeface="Cambria" panose="02040503050406030204" pitchFamily="18" charset="0"/>
              </a:rPr>
              <a:t>…”</a:t>
            </a:r>
          </a:p>
          <a:p>
            <a:pPr algn="l"/>
            <a:endParaRPr lang="en-US" sz="1200" dirty="0" smtClean="0">
              <a:solidFill>
                <a:schemeClr val="tx1"/>
              </a:solidFill>
              <a:latin typeface="Cambria" panose="02040503050406030204" pitchFamily="18" charset="0"/>
            </a:endParaRPr>
          </a:p>
          <a:p>
            <a:pPr algn="l"/>
            <a:r>
              <a:rPr lang="en-US" sz="1200" b="1" dirty="0" smtClean="0">
                <a:solidFill>
                  <a:schemeClr val="tx1"/>
                </a:solidFill>
                <a:latin typeface="Cambria" panose="02040503050406030204" pitchFamily="18" charset="0"/>
              </a:rPr>
              <a:t>Education</a:t>
            </a:r>
            <a:r>
              <a:rPr lang="en-US" sz="1200" dirty="0" smtClean="0">
                <a:solidFill>
                  <a:schemeClr val="tx1"/>
                </a:solidFill>
                <a:latin typeface="Cambria" panose="02040503050406030204" pitchFamily="18" charset="0"/>
              </a:rPr>
              <a:t/>
            </a:r>
            <a:br>
              <a:rPr lang="en-US" sz="1200" dirty="0" smtClean="0">
                <a:solidFill>
                  <a:schemeClr val="tx1"/>
                </a:solidFill>
                <a:latin typeface="Cambria" panose="02040503050406030204" pitchFamily="18" charset="0"/>
              </a:rPr>
            </a:br>
            <a:r>
              <a:rPr lang="en-US" sz="1200" dirty="0" smtClean="0">
                <a:solidFill>
                  <a:schemeClr val="tx1"/>
                </a:solidFill>
                <a:latin typeface="Cambria" panose="02040503050406030204" pitchFamily="18" charset="0"/>
              </a:rPr>
              <a:t>P05: “They don’t see it that way. It’s because it’s “dirty”…that’s the waste bin, so when you start to separate out now you’ve got 2 “smelly bins”… and it’s like…uhh [sighs]..</a:t>
            </a:r>
            <a:r>
              <a:rPr lang="en-US" sz="1200" u="sng" dirty="0" smtClean="0">
                <a:solidFill>
                  <a:schemeClr val="tx1"/>
                </a:solidFill>
                <a:latin typeface="Cambria" panose="02040503050406030204" pitchFamily="18" charset="0"/>
              </a:rPr>
              <a:t>It’s education more than anything – training people to understand </a:t>
            </a:r>
            <a:r>
              <a:rPr lang="en-US" sz="1200" dirty="0" smtClean="0">
                <a:solidFill>
                  <a:schemeClr val="tx1"/>
                </a:solidFill>
                <a:latin typeface="Cambria" panose="02040503050406030204" pitchFamily="18" charset="0"/>
              </a:rPr>
              <a:t>– “it’s food – you would have eaten it. So there you go – and this is just another bin”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mbria" panose="02040503050406030204" pitchFamily="18" charset="0"/>
              </a:rPr>
              <a:t>P05: “So it’s tricky because there are two types of flats in Bristol: there are houses of multiple occupancy, so it’d be like an old house converted to a flat an there you just have a normal standard kerbside collection. And also you have bigger flats  – like student block or high rise building with social housing, where you have MRCs – mini recycle centres, these are bigger capacity for the number of people living there. They sometimes have a dedicated food waste area and to encourage them recycle there it’s tricky.”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mbria" panose="02040503050406030204" pitchFamily="18" charset="0"/>
              </a:rPr>
              <a:t>P03: “I don’t know whether it’s stating completely obvious but I guess the biggest thing is, if you go back even a decade or so, just the fact that there are domestic food waste bins.”</a:t>
            </a:r>
          </a:p>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9</a:t>
            </a:fld>
            <a:endParaRPr lang="en-GB" dirty="0"/>
          </a:p>
        </p:txBody>
      </p:sp>
    </p:spTree>
    <p:extLst>
      <p:ext uri="{BB962C8B-B14F-4D97-AF65-F5344CB8AC3E}">
        <p14:creationId xmlns:p14="http://schemas.microsoft.com/office/powerpoint/2010/main" val="13125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11</a:t>
            </a:fld>
            <a:endParaRPr lang="en-GB" dirty="0"/>
          </a:p>
        </p:txBody>
      </p:sp>
    </p:spTree>
    <p:extLst>
      <p:ext uri="{BB962C8B-B14F-4D97-AF65-F5344CB8AC3E}">
        <p14:creationId xmlns:p14="http://schemas.microsoft.com/office/powerpoint/2010/main" val="107136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5BC96E-A805-4DB7-A107-EA2E20CAA175}" type="slidenum">
              <a:rPr lang="en-GB" smtClean="0"/>
              <a:t>12</a:t>
            </a:fld>
            <a:endParaRPr lang="en-GB" dirty="0"/>
          </a:p>
        </p:txBody>
      </p:sp>
    </p:spTree>
    <p:extLst>
      <p:ext uri="{BB962C8B-B14F-4D97-AF65-F5344CB8AC3E}">
        <p14:creationId xmlns:p14="http://schemas.microsoft.com/office/powerpoint/2010/main" val="266654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5AA523-4BA3-4BE5-86CC-C8ED302877F9}"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987F8F-1B4A-4A85-8637-9F0C2A2B6F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AA523-4BA3-4BE5-86CC-C8ED302877F9}" type="datetimeFigureOut">
              <a:rPr lang="en-US" smtClean="0"/>
              <a:t>5/11/2017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87F8F-1B4A-4A85-8637-9F0C2A2B6F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watersecuritynetwork.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6" name="Rectangle 5"/>
          <p:cNvSpPr/>
          <p:nvPr/>
        </p:nvSpPr>
        <p:spPr>
          <a:xfrm>
            <a:off x="0" y="6026697"/>
            <a:ext cx="9144000" cy="83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7544" y="1254040"/>
            <a:ext cx="8247395" cy="1457701"/>
          </a:xfrm>
          <a:effectLst>
            <a:outerShdw blurRad="50800" dist="38100" dir="2700000" algn="tl" rotWithShape="0">
              <a:prstClr val="black">
                <a:alpha val="40000"/>
              </a:prstClr>
            </a:outerShdw>
          </a:effectLst>
        </p:spPr>
        <p:txBody>
          <a:bodyPr>
            <a:normAutofit fontScale="90000"/>
          </a:bodyPr>
          <a:lstStyle/>
          <a:p>
            <a:r>
              <a:rPr lang="en-US" sz="3200" b="1" dirty="0" smtClean="0">
                <a:solidFill>
                  <a:schemeClr val="bg1"/>
                </a:solidFill>
                <a:latin typeface="Cambria" panose="02040503050406030204" pitchFamily="18" charset="0"/>
              </a:rPr>
              <a:t>Towards quantification of food waste in cities: from “complete speculation!” to “it will be measured”</a:t>
            </a:r>
            <a:endParaRPr lang="en-US" sz="3200" b="1" dirty="0">
              <a:solidFill>
                <a:schemeClr val="bg1"/>
              </a:solidFill>
              <a:latin typeface="Cambria" panose="02040503050406030204" pitchFamily="18" charset="0"/>
            </a:endParaRPr>
          </a:p>
        </p:txBody>
      </p:sp>
      <p:sp>
        <p:nvSpPr>
          <p:cNvPr id="3" name="Subtitle 2"/>
          <p:cNvSpPr>
            <a:spLocks noGrp="1"/>
          </p:cNvSpPr>
          <p:nvPr>
            <p:ph type="subTitle" idx="1"/>
          </p:nvPr>
        </p:nvSpPr>
        <p:spPr>
          <a:xfrm>
            <a:off x="2649981" y="3717032"/>
            <a:ext cx="6400800" cy="1752600"/>
          </a:xfrm>
          <a:effectLst/>
        </p:spPr>
        <p:txBody>
          <a:bodyPr>
            <a:normAutofit/>
          </a:bodyPr>
          <a:lstStyle/>
          <a:p>
            <a:pPr algn="r"/>
            <a:r>
              <a:rPr lang="en-GB" sz="18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t>Ola Michalec, PG Researcher</a:t>
            </a:r>
            <a:br>
              <a:rPr lang="en-GB" sz="18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br>
            <a:r>
              <a:rPr lang="en-GB" sz="18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t>Supervisory team: Prof Jim Longhurst </a:t>
            </a:r>
            <a:br>
              <a:rPr lang="en-GB" sz="18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br>
            <a:r>
              <a:rPr lang="en-GB" sz="18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t>and Dr Enda Hayes</a:t>
            </a:r>
            <a:r>
              <a:rPr lang="en-GB" sz="20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t/>
            </a:r>
            <a:br>
              <a:rPr lang="en-GB" sz="20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br>
            <a:r>
              <a:rPr lang="en-GB" sz="20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t/>
            </a:r>
            <a:br>
              <a:rPr lang="en-GB" sz="20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br>
            <a:r>
              <a:rPr lang="en-GB" sz="1600" b="1" kern="0" dirty="0">
                <a:solidFill>
                  <a:schemeClr val="bg1"/>
                </a:solidFill>
                <a:effectLst>
                  <a:outerShdw blurRad="50800" dist="38100" dir="2700000" algn="tl" rotWithShape="0">
                    <a:prstClr val="black">
                      <a:alpha val="40000"/>
                    </a:prstClr>
                  </a:outerShdw>
                </a:effectLst>
                <a:latin typeface="Cambria" panose="02040503050406030204" pitchFamily="18" charset="0"/>
              </a:rPr>
              <a:t>@Ola_Michalec</a:t>
            </a:r>
            <a:endParaRPr lang="en-US" sz="2400" dirty="0">
              <a:solidFill>
                <a:schemeClr val="bg1"/>
              </a:solidFill>
              <a:effectLst>
                <a:outerShdw blurRad="50800" dist="38100" dir="2700000" algn="tl" rotWithShape="0">
                  <a:prstClr val="black">
                    <a:alpha val="40000"/>
                  </a:prstClr>
                </a:outerShdw>
              </a:effectLst>
              <a:latin typeface="Cambria" panose="02040503050406030204" pitchFamily="18" charset="0"/>
            </a:endParaRPr>
          </a:p>
        </p:txBody>
      </p:sp>
      <p:pic>
        <p:nvPicPr>
          <p:cNvPr id="4" name="Picture 3"/>
          <p:cNvPicPr>
            <a:picLocks noChangeAspect="1"/>
          </p:cNvPicPr>
          <p:nvPr/>
        </p:nvPicPr>
        <p:blipFill>
          <a:blip r:embed="rId4"/>
          <a:stretch>
            <a:fillRect/>
          </a:stretch>
        </p:blipFill>
        <p:spPr>
          <a:xfrm>
            <a:off x="7045438" y="4725144"/>
            <a:ext cx="506012" cy="506012"/>
          </a:xfrm>
          <a:prstGeom prst="rect">
            <a:avLst/>
          </a:prstGeom>
        </p:spPr>
      </p:pic>
      <p:pic>
        <p:nvPicPr>
          <p:cNvPr id="5" name="Picture 4"/>
          <p:cNvPicPr>
            <a:picLocks noChangeAspect="1"/>
          </p:cNvPicPr>
          <p:nvPr/>
        </p:nvPicPr>
        <p:blipFill>
          <a:blip r:embed="rId5"/>
          <a:stretch>
            <a:fillRect/>
          </a:stretch>
        </p:blipFill>
        <p:spPr>
          <a:xfrm>
            <a:off x="251520" y="106765"/>
            <a:ext cx="1475360" cy="725487"/>
          </a:xfrm>
          <a:prstGeom prst="rect">
            <a:avLst/>
          </a:prstGeom>
          <a:effectLst>
            <a:softEdge rad="3175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048" y="6037007"/>
            <a:ext cx="8711952" cy="831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71" y="73934"/>
            <a:ext cx="5657106" cy="791148"/>
          </a:xfrm>
        </p:spPr>
        <p:txBody>
          <a:bodyPr>
            <a:normAutofit/>
          </a:bodyPr>
          <a:lstStyle/>
          <a:p>
            <a:r>
              <a:rPr lang="en-US" sz="3200" b="1" dirty="0" smtClean="0">
                <a:solidFill>
                  <a:schemeClr val="accent2"/>
                </a:solidFill>
                <a:latin typeface="Cambria" panose="02040503050406030204" pitchFamily="18" charset="0"/>
              </a:rPr>
              <a:t>Next steps</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1043608" y="1124744"/>
            <a:ext cx="7200800" cy="2592288"/>
          </a:xfrm>
        </p:spPr>
        <p:txBody>
          <a:bodyPr>
            <a:normAutofit fontScale="25000" lnSpcReduction="20000"/>
          </a:bodyPr>
          <a:lstStyle/>
          <a:p>
            <a:pPr algn="just"/>
            <a:r>
              <a:rPr lang="en-US" sz="6400" b="1" dirty="0" smtClean="0">
                <a:solidFill>
                  <a:schemeClr val="tx1"/>
                </a:solidFill>
                <a:latin typeface="Cambria" panose="02040503050406030204" pitchFamily="18" charset="0"/>
              </a:rPr>
              <a:t>Research priorities:</a:t>
            </a:r>
          </a:p>
          <a:p>
            <a:pPr marL="342900" indent="-342900" algn="just">
              <a:buFont typeface="Arial" panose="020B0604020202020204" pitchFamily="34" charset="0"/>
              <a:buChar char="•"/>
            </a:pPr>
            <a:r>
              <a:rPr lang="en-US" sz="6400" dirty="0" smtClean="0">
                <a:solidFill>
                  <a:schemeClr val="tx1"/>
                </a:solidFill>
                <a:latin typeface="Cambria" panose="02040503050406030204" pitchFamily="18" charset="0"/>
              </a:rPr>
              <a:t>Food waste recycling in flats</a:t>
            </a:r>
          </a:p>
          <a:p>
            <a:pPr marL="342900" indent="-342900" algn="just">
              <a:buFont typeface="Arial" panose="020B0604020202020204" pitchFamily="34" charset="0"/>
              <a:buChar char="•"/>
            </a:pPr>
            <a:r>
              <a:rPr lang="en-US" sz="6400" dirty="0" smtClean="0">
                <a:solidFill>
                  <a:schemeClr val="tx1"/>
                </a:solidFill>
                <a:latin typeface="Cambria" panose="02040503050406030204" pitchFamily="18" charset="0"/>
              </a:rPr>
              <a:t>Measuring </a:t>
            </a:r>
            <a:r>
              <a:rPr lang="en-US" sz="6400" dirty="0" smtClean="0">
                <a:solidFill>
                  <a:schemeClr val="tx1"/>
                </a:solidFill>
                <a:latin typeface="Cambria" panose="02040503050406030204" pitchFamily="18" charset="0"/>
              </a:rPr>
              <a:t>food waste as opposed to reliance on “colloquial evidence”</a:t>
            </a:r>
          </a:p>
          <a:p>
            <a:pPr marL="342900" indent="-342900" algn="just">
              <a:buFont typeface="Arial" panose="020B0604020202020204" pitchFamily="34" charset="0"/>
              <a:buChar char="•"/>
            </a:pPr>
            <a:endParaRPr lang="en-US" sz="6400" dirty="0">
              <a:solidFill>
                <a:schemeClr val="tx1"/>
              </a:solidFill>
              <a:latin typeface="Cambria" panose="02040503050406030204" pitchFamily="18" charset="0"/>
            </a:endParaRPr>
          </a:p>
          <a:p>
            <a:pPr algn="just"/>
            <a:endParaRPr lang="en-US" sz="6400" b="1" dirty="0" smtClean="0">
              <a:solidFill>
                <a:schemeClr val="tx1"/>
              </a:solidFill>
              <a:latin typeface="Cambria" panose="02040503050406030204" pitchFamily="18" charset="0"/>
            </a:endParaRPr>
          </a:p>
          <a:p>
            <a:pPr algn="just"/>
            <a:endParaRPr lang="en-US" sz="6400" b="1" dirty="0">
              <a:solidFill>
                <a:schemeClr val="tx1"/>
              </a:solidFill>
              <a:latin typeface="Cambria" panose="02040503050406030204" pitchFamily="18" charset="0"/>
            </a:endParaRPr>
          </a:p>
          <a:p>
            <a:pPr algn="just"/>
            <a:endParaRPr lang="en-US" sz="6400" b="1" dirty="0" smtClean="0">
              <a:solidFill>
                <a:schemeClr val="tx1"/>
              </a:solidFill>
              <a:latin typeface="Cambria" panose="02040503050406030204" pitchFamily="18" charset="0"/>
            </a:endParaRPr>
          </a:p>
          <a:p>
            <a:pPr algn="just"/>
            <a:endParaRPr lang="en-US" sz="6400" b="1" dirty="0">
              <a:solidFill>
                <a:schemeClr val="tx1"/>
              </a:solidFill>
              <a:latin typeface="Cambria" panose="02040503050406030204" pitchFamily="18" charset="0"/>
            </a:endParaRPr>
          </a:p>
          <a:p>
            <a:pPr algn="just"/>
            <a:endParaRPr lang="en-US" sz="6400" b="1" dirty="0" smtClean="0">
              <a:solidFill>
                <a:schemeClr val="tx1"/>
              </a:solidFill>
              <a:latin typeface="Cambria" panose="02040503050406030204" pitchFamily="18" charset="0"/>
            </a:endParaRPr>
          </a:p>
          <a:p>
            <a:pPr algn="just"/>
            <a:endParaRPr lang="en-US" sz="6400" b="1" dirty="0">
              <a:solidFill>
                <a:schemeClr val="tx1"/>
              </a:solidFill>
              <a:latin typeface="Cambria" panose="02040503050406030204" pitchFamily="18" charset="0"/>
            </a:endParaRPr>
          </a:p>
          <a:p>
            <a:pPr algn="just"/>
            <a:endParaRPr lang="en-US" sz="6400" b="1" dirty="0" smtClean="0">
              <a:solidFill>
                <a:schemeClr val="tx1"/>
              </a:solidFill>
              <a:latin typeface="Cambria" panose="02040503050406030204" pitchFamily="18" charset="0"/>
            </a:endParaRPr>
          </a:p>
          <a:p>
            <a:pPr algn="just"/>
            <a:endParaRPr lang="en-US" sz="6400" b="1" dirty="0">
              <a:solidFill>
                <a:schemeClr val="tx1"/>
              </a:solidFill>
              <a:latin typeface="Cambria" panose="02040503050406030204" pitchFamily="18" charset="0"/>
            </a:endParaRPr>
          </a:p>
          <a:p>
            <a:pPr algn="just"/>
            <a:r>
              <a:rPr lang="en-US" sz="6400" b="1" dirty="0" smtClean="0">
                <a:solidFill>
                  <a:schemeClr val="tx1"/>
                </a:solidFill>
                <a:latin typeface="Cambria" panose="02040503050406030204" pitchFamily="18" charset="0"/>
              </a:rPr>
              <a:t>Potential </a:t>
            </a:r>
            <a:r>
              <a:rPr lang="en-US" sz="6400" b="1" dirty="0" smtClean="0">
                <a:solidFill>
                  <a:schemeClr val="tx1"/>
                </a:solidFill>
                <a:latin typeface="Cambria" panose="02040503050406030204" pitchFamily="18" charset="0"/>
              </a:rPr>
              <a:t>data issues:</a:t>
            </a:r>
          </a:p>
          <a:p>
            <a:pPr marL="342900" indent="-342900" algn="just">
              <a:buFont typeface="Arial" panose="020B0604020202020204" pitchFamily="34" charset="0"/>
              <a:buChar char="•"/>
            </a:pPr>
            <a:r>
              <a:rPr lang="en-GB" sz="6400" dirty="0" smtClean="0">
                <a:solidFill>
                  <a:schemeClr val="tx1"/>
                </a:solidFill>
                <a:latin typeface="Cambria" panose="02040503050406030204" pitchFamily="18" charset="0"/>
              </a:rPr>
              <a:t>Privacy</a:t>
            </a:r>
          </a:p>
          <a:p>
            <a:pPr marL="342900" indent="-342900" algn="just">
              <a:buFont typeface="Arial" panose="020B0604020202020204" pitchFamily="34" charset="0"/>
              <a:buChar char="•"/>
            </a:pPr>
            <a:r>
              <a:rPr lang="en-GB" sz="6400" dirty="0" smtClean="0">
                <a:solidFill>
                  <a:schemeClr val="tx1"/>
                </a:solidFill>
                <a:latin typeface="Cambria" panose="02040503050406030204" pitchFamily="18" charset="0"/>
              </a:rPr>
              <a:t>Short </a:t>
            </a:r>
            <a:r>
              <a:rPr lang="en-GB" sz="6400" dirty="0">
                <a:solidFill>
                  <a:schemeClr val="tx1"/>
                </a:solidFill>
                <a:latin typeface="Cambria" panose="02040503050406030204" pitchFamily="18" charset="0"/>
              </a:rPr>
              <a:t>term </a:t>
            </a:r>
            <a:r>
              <a:rPr lang="en-GB" sz="6400" dirty="0" smtClean="0">
                <a:solidFill>
                  <a:schemeClr val="tx1"/>
                </a:solidFill>
                <a:latin typeface="Cambria" panose="02040503050406030204" pitchFamily="18" charset="0"/>
              </a:rPr>
              <a:t>licensing</a:t>
            </a:r>
          </a:p>
          <a:p>
            <a:pPr marL="342900" indent="-342900" algn="just">
              <a:buFont typeface="Arial" panose="020B0604020202020204" pitchFamily="34" charset="0"/>
              <a:buChar char="•"/>
            </a:pPr>
            <a:r>
              <a:rPr lang="en-GB" sz="6400" dirty="0" smtClean="0">
                <a:solidFill>
                  <a:schemeClr val="tx1"/>
                </a:solidFill>
                <a:latin typeface="Cambria" panose="02040503050406030204" pitchFamily="18" charset="0"/>
              </a:rPr>
              <a:t>Varying </a:t>
            </a:r>
            <a:r>
              <a:rPr lang="en-GB" sz="6400" dirty="0">
                <a:solidFill>
                  <a:schemeClr val="tx1"/>
                </a:solidFill>
                <a:latin typeface="Cambria" panose="02040503050406030204" pitchFamily="18" charset="0"/>
              </a:rPr>
              <a:t>data </a:t>
            </a:r>
            <a:r>
              <a:rPr lang="en-GB" sz="6400" dirty="0" smtClean="0">
                <a:solidFill>
                  <a:schemeClr val="tx1"/>
                </a:solidFill>
                <a:latin typeface="Cambria" panose="02040503050406030204" pitchFamily="18" charset="0"/>
              </a:rPr>
              <a:t>resolution</a:t>
            </a:r>
          </a:p>
          <a:p>
            <a:pPr marL="342900" indent="-342900" algn="just">
              <a:buFont typeface="Arial" panose="020B0604020202020204" pitchFamily="34" charset="0"/>
              <a:buChar char="•"/>
            </a:pPr>
            <a:r>
              <a:rPr lang="en-GB" sz="6400" dirty="0" smtClean="0">
                <a:solidFill>
                  <a:schemeClr val="tx1"/>
                </a:solidFill>
                <a:latin typeface="Cambria" panose="02040503050406030204" pitchFamily="18" charset="0"/>
              </a:rPr>
              <a:t>Quality </a:t>
            </a:r>
            <a:r>
              <a:rPr lang="en-GB" sz="6400" dirty="0">
                <a:solidFill>
                  <a:schemeClr val="tx1"/>
                </a:solidFill>
                <a:latin typeface="Cambria" panose="02040503050406030204" pitchFamily="18" charset="0"/>
              </a:rPr>
              <a:t>of secondary </a:t>
            </a:r>
            <a:r>
              <a:rPr lang="en-GB" sz="6400" dirty="0" smtClean="0">
                <a:solidFill>
                  <a:schemeClr val="tx1"/>
                </a:solidFill>
                <a:latin typeface="Cambria" panose="02040503050406030204" pitchFamily="18" charset="0"/>
              </a:rPr>
              <a:t>datasets</a:t>
            </a:r>
          </a:p>
          <a:p>
            <a:pPr marL="342900" indent="-342900" algn="just">
              <a:buFont typeface="Arial" panose="020B0604020202020204" pitchFamily="34" charset="0"/>
              <a:buChar char="•"/>
            </a:pPr>
            <a:r>
              <a:rPr lang="en-GB" sz="6400" dirty="0" smtClean="0">
                <a:solidFill>
                  <a:schemeClr val="tx1"/>
                </a:solidFill>
                <a:latin typeface="Cambria" panose="02040503050406030204" pitchFamily="18" charset="0"/>
              </a:rPr>
              <a:t>(Over)reliance </a:t>
            </a:r>
            <a:r>
              <a:rPr lang="en-GB" sz="6400" dirty="0">
                <a:solidFill>
                  <a:schemeClr val="tx1"/>
                </a:solidFill>
                <a:latin typeface="Cambria" panose="02040503050406030204" pitchFamily="18" charset="0"/>
              </a:rPr>
              <a:t>on external stakeholders for data </a:t>
            </a:r>
            <a:r>
              <a:rPr lang="en-GB" sz="6400" dirty="0" smtClean="0">
                <a:solidFill>
                  <a:schemeClr val="tx1"/>
                </a:solidFill>
                <a:latin typeface="Cambria" panose="02040503050406030204" pitchFamily="18" charset="0"/>
              </a:rPr>
              <a:t>provision</a:t>
            </a:r>
          </a:p>
          <a:p>
            <a:pPr marL="342900" indent="-342900" algn="just">
              <a:buFont typeface="Arial" panose="020B0604020202020204" pitchFamily="34" charset="0"/>
              <a:buChar char="•"/>
            </a:pPr>
            <a:r>
              <a:rPr lang="en-US" sz="6400" b="1" dirty="0" smtClean="0">
                <a:solidFill>
                  <a:schemeClr val="tx1"/>
                </a:solidFill>
                <a:latin typeface="Cambria" panose="02040503050406030204" pitchFamily="18" charset="0"/>
              </a:rPr>
              <a:t>…or </a:t>
            </a:r>
            <a:r>
              <a:rPr lang="en-US" sz="6400" b="1" dirty="0">
                <a:solidFill>
                  <a:schemeClr val="tx1"/>
                </a:solidFill>
                <a:latin typeface="Cambria" panose="02040503050406030204" pitchFamily="18" charset="0"/>
              </a:rPr>
              <a:t>simply the reality of  practice-based, </a:t>
            </a:r>
            <a:r>
              <a:rPr lang="en-US" sz="6400" b="1" dirty="0" smtClean="0">
                <a:solidFill>
                  <a:schemeClr val="tx1"/>
                </a:solidFill>
                <a:latin typeface="Cambria" panose="02040503050406030204" pitchFamily="18" charset="0"/>
              </a:rPr>
              <a:t>inter-disciplinary</a:t>
            </a:r>
            <a:r>
              <a:rPr lang="en-US" sz="6400" b="1" dirty="0">
                <a:solidFill>
                  <a:schemeClr val="tx1"/>
                </a:solidFill>
                <a:latin typeface="Cambria" panose="02040503050406030204" pitchFamily="18" charset="0"/>
              </a:rPr>
              <a:t>, “real world” research</a:t>
            </a:r>
            <a:r>
              <a:rPr lang="en-US" sz="6400" dirty="0">
                <a:solidFill>
                  <a:schemeClr val="tx1"/>
                </a:solidFill>
                <a:latin typeface="Cambria" panose="02040503050406030204" pitchFamily="18" charset="0"/>
              </a:rPr>
              <a:t>?</a:t>
            </a:r>
          </a:p>
          <a:p>
            <a:pPr algn="just"/>
            <a:endParaRPr lang="en-GB" sz="3600" dirty="0" smtClean="0">
              <a:solidFill>
                <a:schemeClr val="tx1"/>
              </a:solidFill>
              <a:latin typeface="Cambria" panose="02040503050406030204" pitchFamily="18" charset="0"/>
            </a:endParaRPr>
          </a:p>
          <a:p>
            <a:pPr marL="342900" indent="-342900" algn="just">
              <a:buFont typeface="Arial" panose="020B0604020202020204" pitchFamily="34" charset="0"/>
              <a:buChar char="•"/>
            </a:pPr>
            <a:endParaRPr lang="en-US" sz="3400" dirty="0" smtClean="0">
              <a:solidFill>
                <a:schemeClr val="tx1"/>
              </a:solidFill>
              <a:latin typeface="Cambria" panose="02040503050406030204" pitchFamily="18" charset="0"/>
            </a:endParaRPr>
          </a:p>
          <a:p>
            <a:pPr marL="342900" indent="-342900" algn="just">
              <a:buFont typeface="Arial" panose="020B0604020202020204" pitchFamily="34" charset="0"/>
              <a:buChar char="•"/>
            </a:pPr>
            <a:endParaRPr lang="en-US" sz="3400" dirty="0" smtClean="0">
              <a:solidFill>
                <a:schemeClr val="tx1"/>
              </a:solidFill>
              <a:latin typeface="Cambria" panose="02040503050406030204" pitchFamily="18" charset="0"/>
            </a:endParaRPr>
          </a:p>
          <a:p>
            <a:pPr marL="342900" indent="-342900" algn="just">
              <a:buFont typeface="Arial" panose="020B0604020202020204" pitchFamily="34" charset="0"/>
              <a:buChar char="•"/>
            </a:pPr>
            <a:endParaRPr lang="en-US" sz="3400" dirty="0">
              <a:solidFill>
                <a:schemeClr val="tx1"/>
              </a:solidFill>
              <a:latin typeface="Cambria" panose="02040503050406030204" pitchFamily="18" charset="0"/>
            </a:endParaRPr>
          </a:p>
          <a:p>
            <a:pPr algn="just"/>
            <a:r>
              <a:rPr lang="en-US" sz="3400" dirty="0" smtClean="0">
                <a:solidFill>
                  <a:schemeClr val="tx1"/>
                </a:solidFill>
                <a:latin typeface="Cambria" panose="02040503050406030204" pitchFamily="18" charset="0"/>
              </a:rPr>
              <a:t/>
            </a:r>
            <a:br>
              <a:rPr lang="en-US" sz="3400" dirty="0" smtClean="0">
                <a:solidFill>
                  <a:schemeClr val="tx1"/>
                </a:solidFill>
                <a:latin typeface="Cambria" panose="02040503050406030204" pitchFamily="18" charset="0"/>
              </a:rPr>
            </a:br>
            <a:r>
              <a:rPr lang="en-US" sz="2400" b="1" dirty="0" smtClean="0">
                <a:solidFill>
                  <a:schemeClr val="tx1"/>
                </a:solidFill>
                <a:latin typeface="Cambria" panose="02040503050406030204" pitchFamily="18" charset="0"/>
              </a:rPr>
              <a:t/>
            </a:r>
            <a:br>
              <a:rPr lang="en-US" sz="2400" b="1" dirty="0" smtClean="0">
                <a:solidFill>
                  <a:schemeClr val="tx1"/>
                </a:solidFill>
                <a:latin typeface="Cambria" panose="02040503050406030204" pitchFamily="18" charset="0"/>
              </a:rPr>
            </a:br>
            <a:endParaRPr lang="en-US" sz="2400" b="1" dirty="0" smtClean="0">
              <a:solidFill>
                <a:schemeClr val="tx1"/>
              </a:solidFill>
              <a:latin typeface="Cambria" panose="02040503050406030204" pitchFamily="18" charset="0"/>
            </a:endParaRPr>
          </a:p>
          <a:p>
            <a:pPr algn="l"/>
            <a:r>
              <a:rPr lang="en-US" sz="2400" b="1" dirty="0">
                <a:solidFill>
                  <a:schemeClr val="tx1"/>
                </a:solidFill>
                <a:latin typeface="Cambria" panose="02040503050406030204" pitchFamily="18" charset="0"/>
              </a:rPr>
              <a:t/>
            </a:r>
            <a:br>
              <a:rPr lang="en-US" sz="2400" b="1" dirty="0">
                <a:solidFill>
                  <a:schemeClr val="tx1"/>
                </a:solidFill>
                <a:latin typeface="Cambria" panose="02040503050406030204" pitchFamily="18" charset="0"/>
              </a:rPr>
            </a:br>
            <a:endParaRPr lang="en-US" sz="2400" b="1"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l"/>
            <a:r>
              <a:rPr lang="en-US" sz="2200" b="1" dirty="0">
                <a:solidFill>
                  <a:schemeClr val="tx1"/>
                </a:solidFill>
                <a:latin typeface="Cambria" panose="02040503050406030204" pitchFamily="18" charset="0"/>
              </a:rPr>
              <a:t/>
            </a:r>
            <a:br>
              <a:rPr lang="en-US" sz="2200" b="1" dirty="0">
                <a:solidFill>
                  <a:schemeClr val="tx1"/>
                </a:solidFill>
                <a:latin typeface="Cambria" panose="02040503050406030204" pitchFamily="18" charset="0"/>
              </a:rPr>
            </a:br>
            <a:endParaRPr lang="en-US" sz="2600" b="1" dirty="0">
              <a:solidFill>
                <a:schemeClr val="tx1"/>
              </a:solidFill>
              <a:latin typeface="Cambria" panose="02040503050406030204" pitchFamily="18" charset="0"/>
            </a:endParaRPr>
          </a:p>
        </p:txBody>
      </p:sp>
      <p:pic>
        <p:nvPicPr>
          <p:cNvPr id="10" name="Picture 9"/>
          <p:cNvPicPr>
            <a:picLocks noChangeAspect="1"/>
          </p:cNvPicPr>
          <p:nvPr/>
        </p:nvPicPr>
        <p:blipFill>
          <a:blip r:embed="rId2"/>
          <a:stretch>
            <a:fillRect/>
          </a:stretch>
        </p:blipFill>
        <p:spPr>
          <a:xfrm>
            <a:off x="251520" y="106765"/>
            <a:ext cx="1475360" cy="725487"/>
          </a:xfrm>
          <a:prstGeom prst="rect">
            <a:avLst/>
          </a:prstGeom>
          <a:effectLst>
            <a:softEdge rad="31750"/>
          </a:effectLst>
        </p:spPr>
      </p:pic>
      <p:pic>
        <p:nvPicPr>
          <p:cNvPr id="4" name="Picture 3"/>
          <p:cNvPicPr>
            <a:picLocks noChangeAspect="1"/>
          </p:cNvPicPr>
          <p:nvPr/>
        </p:nvPicPr>
        <p:blipFill>
          <a:blip r:embed="rId3"/>
          <a:stretch>
            <a:fillRect/>
          </a:stretch>
        </p:blipFill>
        <p:spPr>
          <a:xfrm>
            <a:off x="3671900" y="2270855"/>
            <a:ext cx="1944216" cy="14581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6880" y="6093296"/>
            <a:ext cx="6085480" cy="700089"/>
          </a:xfrm>
          <a:prstGeom prst="rect">
            <a:avLst/>
          </a:prstGeom>
        </p:spPr>
      </p:pic>
    </p:spTree>
    <p:extLst>
      <p:ext uri="{BB962C8B-B14F-4D97-AF65-F5344CB8AC3E}">
        <p14:creationId xmlns:p14="http://schemas.microsoft.com/office/powerpoint/2010/main" val="378686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99" y="42426"/>
            <a:ext cx="8229600" cy="1143000"/>
          </a:xfrm>
        </p:spPr>
        <p:txBody>
          <a:bodyPr>
            <a:normAutofit/>
          </a:bodyPr>
          <a:lstStyle/>
          <a:p>
            <a:r>
              <a:rPr lang="en-GB" sz="3200" b="1" dirty="0">
                <a:solidFill>
                  <a:schemeClr val="accent2"/>
                </a:solidFill>
                <a:latin typeface="Cambria" panose="02040503050406030204" pitchFamily="18" charset="0"/>
              </a:rPr>
              <a:t>References</a:t>
            </a:r>
            <a:endParaRPr lang="en-GB" b="1" dirty="0">
              <a:solidFill>
                <a:schemeClr val="accent2"/>
              </a:solidFill>
              <a:latin typeface="Cambria" panose="02040503050406030204" pitchFamily="18" charset="0"/>
            </a:endParaRPr>
          </a:p>
        </p:txBody>
      </p:sp>
      <p:sp>
        <p:nvSpPr>
          <p:cNvPr id="3" name="Content Placeholder 2"/>
          <p:cNvSpPr>
            <a:spLocks noGrp="1"/>
          </p:cNvSpPr>
          <p:nvPr>
            <p:ph idx="1"/>
          </p:nvPr>
        </p:nvSpPr>
        <p:spPr>
          <a:xfrm>
            <a:off x="323528" y="1163346"/>
            <a:ext cx="8254864" cy="5832648"/>
          </a:xfrm>
        </p:spPr>
        <p:txBody>
          <a:bodyPr>
            <a:noAutofit/>
          </a:bodyPr>
          <a:lstStyle/>
          <a:p>
            <a:r>
              <a:rPr lang="en-US" sz="1400" dirty="0" smtClean="0">
                <a:latin typeface="Cambria" panose="02040503050406030204" pitchFamily="18" charset="0"/>
              </a:rPr>
              <a:t>Bristol City Council (2016) </a:t>
            </a:r>
            <a:r>
              <a:rPr lang="en-US" sz="1400" dirty="0"/>
              <a:t>Towards a Zero Waste Bristol: Waste and Resource Management </a:t>
            </a:r>
            <a:r>
              <a:rPr lang="en-US" sz="1400" dirty="0" smtClean="0"/>
              <a:t>Strategy</a:t>
            </a:r>
          </a:p>
          <a:p>
            <a:r>
              <a:rPr lang="en-US" sz="1400" dirty="0" smtClean="0">
                <a:latin typeface="Cambria" panose="02040503050406030204" pitchFamily="18" charset="0"/>
              </a:rPr>
              <a:t>Bulkeley</a:t>
            </a:r>
            <a:r>
              <a:rPr lang="en-US" sz="1400" dirty="0">
                <a:latin typeface="Cambria" panose="02040503050406030204" pitchFamily="18" charset="0"/>
              </a:rPr>
              <a:t>, H., Edwards, G.A.S. &amp; Fuller, S. </a:t>
            </a:r>
            <a:r>
              <a:rPr lang="en-US" sz="1400" dirty="0" smtClean="0">
                <a:latin typeface="Cambria" panose="02040503050406030204" pitchFamily="18" charset="0"/>
              </a:rPr>
              <a:t>(2013), </a:t>
            </a:r>
            <a:r>
              <a:rPr lang="en-US" sz="1400" dirty="0">
                <a:latin typeface="Cambria" panose="02040503050406030204" pitchFamily="18" charset="0"/>
              </a:rPr>
              <a:t>"Contesting climate justice in the city: Examining politics and practice in urban climate change experiments", Global Environmental Change, vol. 25, pp. 31; 31-40; 40</a:t>
            </a:r>
            <a:r>
              <a:rPr lang="en-US" sz="1400" dirty="0" smtClean="0">
                <a:latin typeface="Cambria" panose="02040503050406030204" pitchFamily="18" charset="0"/>
              </a:rPr>
              <a:t>.</a:t>
            </a:r>
          </a:p>
          <a:p>
            <a:r>
              <a:rPr lang="en-US" sz="1400" dirty="0" smtClean="0">
                <a:latin typeface="Cambria" panose="02040503050406030204" pitchFamily="18" charset="0"/>
              </a:rPr>
              <a:t>Cairns</a:t>
            </a:r>
            <a:r>
              <a:rPr lang="en-US" sz="1400" dirty="0">
                <a:latin typeface="Cambria" panose="02040503050406030204" pitchFamily="18" charset="0"/>
              </a:rPr>
              <a:t>, R. &amp; Krzywoszynska, A. </a:t>
            </a:r>
            <a:r>
              <a:rPr lang="en-US" sz="1400" dirty="0" smtClean="0">
                <a:latin typeface="Cambria" panose="02040503050406030204" pitchFamily="18" charset="0"/>
              </a:rPr>
              <a:t>(2016) </a:t>
            </a:r>
            <a:r>
              <a:rPr lang="en-US" sz="1400" dirty="0">
                <a:latin typeface="Cambria" panose="02040503050406030204" pitchFamily="18" charset="0"/>
              </a:rPr>
              <a:t>"Anatomy of a buzzword: The emergence of ‘the water-energy-food nexus’ in UK natural resource debates", Environmental Science &amp; Policy, vol. 64, pp. 164-170</a:t>
            </a:r>
            <a:r>
              <a:rPr lang="en-US" sz="1400" dirty="0" smtClean="0">
                <a:latin typeface="Cambria" panose="02040503050406030204" pitchFamily="18" charset="0"/>
              </a:rPr>
              <a:t>.</a:t>
            </a:r>
          </a:p>
          <a:p>
            <a:r>
              <a:rPr lang="en-US" sz="1400" dirty="0">
                <a:latin typeface="Cambria" panose="02040503050406030204" pitchFamily="18" charset="0"/>
              </a:rPr>
              <a:t>Chatterton, T., Anable, J., Barnes, J. and Yeboah, G. (2016) Mapping household direct energy consumption in the United Kingdom to provide a new perspective on energy justice. Energy Research &amp; Social Science, 18. pp. 71-87</a:t>
            </a:r>
            <a:r>
              <a:rPr lang="en-US" sz="1400" dirty="0" smtClean="0">
                <a:latin typeface="Cambria" panose="02040503050406030204" pitchFamily="18" charset="0"/>
              </a:rPr>
              <a:t>.</a:t>
            </a:r>
          </a:p>
          <a:p>
            <a:r>
              <a:rPr lang="en-US" sz="1400" dirty="0">
                <a:latin typeface="Cambria" panose="02040503050406030204" pitchFamily="18" charset="0"/>
              </a:rPr>
              <a:t>House of Commons (2016) Food Waste –Briefing Paper. Number CBP07552,</a:t>
            </a:r>
            <a:endParaRPr lang="en-US" sz="1400" dirty="0" smtClean="0">
              <a:latin typeface="Cambria" panose="02040503050406030204" pitchFamily="18" charset="0"/>
            </a:endParaRPr>
          </a:p>
          <a:p>
            <a:r>
              <a:rPr lang="en-US" sz="1400" dirty="0" smtClean="0">
                <a:latin typeface="Cambria" panose="02040503050406030204" pitchFamily="18" charset="0"/>
              </a:rPr>
              <a:t>Luke</a:t>
            </a:r>
            <a:r>
              <a:rPr lang="en-US" sz="1400" dirty="0">
                <a:latin typeface="Cambria" panose="02040503050406030204" pitchFamily="18" charset="0"/>
              </a:rPr>
              <a:t>, T.W. 2005, "Neither sustainable nor development: reconsidering sustainability in development", Sustainable Development, vol. 13, no. 4, pp. 228-238</a:t>
            </a:r>
            <a:r>
              <a:rPr lang="en-US" sz="1400" dirty="0" smtClean="0">
                <a:latin typeface="Cambria" panose="02040503050406030204" pitchFamily="18" charset="0"/>
              </a:rPr>
              <a:t>.</a:t>
            </a:r>
          </a:p>
          <a:p>
            <a:r>
              <a:rPr lang="en-GB" sz="1400" dirty="0" smtClean="0">
                <a:latin typeface="Cambria" panose="02040503050406030204" pitchFamily="18" charset="0"/>
              </a:rPr>
              <a:t>Stringer, L.C.; Quinn, C.H., Berman, R.J.; Le, H.T.V.; Msuya, F.E.; Orchard S.E.; </a:t>
            </a:r>
            <a:r>
              <a:rPr lang="en-GB" sz="1400" dirty="0">
                <a:latin typeface="Cambria" panose="02040503050406030204" pitchFamily="18" charset="0"/>
              </a:rPr>
              <a:t>and </a:t>
            </a:r>
            <a:r>
              <a:rPr lang="en-GB" sz="1400" dirty="0" smtClean="0">
                <a:latin typeface="Cambria" panose="02040503050406030204" pitchFamily="18" charset="0"/>
              </a:rPr>
              <a:t>Pezzuti, </a:t>
            </a:r>
            <a:r>
              <a:rPr lang="en-GB" sz="1400" dirty="0">
                <a:latin typeface="Cambria" panose="02040503050406030204" pitchFamily="18" charset="0"/>
              </a:rPr>
              <a:t>J.C.B.</a:t>
            </a:r>
            <a:r>
              <a:rPr lang="en-GB" sz="1400" dirty="0" smtClean="0">
                <a:latin typeface="Cambria" panose="02040503050406030204" pitchFamily="18" charset="0"/>
              </a:rPr>
              <a:t>  (2014) </a:t>
            </a:r>
            <a:r>
              <a:rPr lang="en-GB" sz="1400" dirty="0">
                <a:latin typeface="Cambria" panose="02040503050406030204" pitchFamily="18" charset="0"/>
              </a:rPr>
              <a:t>Combining nexus and resilience thinking in a novel framework to enable more equitable and just </a:t>
            </a:r>
            <a:r>
              <a:rPr lang="en-GB" sz="1400" dirty="0" smtClean="0">
                <a:latin typeface="Cambria" panose="02040503050406030204" pitchFamily="18" charset="0"/>
              </a:rPr>
              <a:t>outcomes. </a:t>
            </a:r>
            <a:r>
              <a:rPr lang="en-US" sz="1400" dirty="0">
                <a:latin typeface="Cambria" panose="02040503050406030204" pitchFamily="18" charset="0"/>
              </a:rPr>
              <a:t>Centre for Climate Change Economics and Policy Working Paper </a:t>
            </a:r>
            <a:r>
              <a:rPr lang="en-US" sz="1400" dirty="0" smtClean="0">
                <a:latin typeface="Cambria" panose="02040503050406030204" pitchFamily="18" charset="0"/>
              </a:rPr>
              <a:t>No.193. Sustainability Research Institute: Leeds</a:t>
            </a:r>
          </a:p>
          <a:p>
            <a:r>
              <a:rPr lang="en-US" sz="1400" dirty="0">
                <a:latin typeface="Cambria" panose="02040503050406030204" pitchFamily="18" charset="0"/>
              </a:rPr>
              <a:t>Wodak, R. &amp; Meyer, M. </a:t>
            </a:r>
            <a:r>
              <a:rPr lang="en-US" sz="1400" dirty="0" smtClean="0">
                <a:latin typeface="Cambria" panose="02040503050406030204" pitchFamily="18" charset="0"/>
              </a:rPr>
              <a:t>(2009), </a:t>
            </a:r>
            <a:r>
              <a:rPr lang="en-US" sz="1400" dirty="0">
                <a:latin typeface="Cambria" panose="02040503050406030204" pitchFamily="18" charset="0"/>
              </a:rPr>
              <a:t>Methods of critical discourse analysis, 2nd edn, SAGE, London</a:t>
            </a:r>
            <a:r>
              <a:rPr lang="en-US" sz="1400" dirty="0" smtClean="0">
                <a:latin typeface="Cambria" panose="02040503050406030204" pitchFamily="18" charset="0"/>
              </a:rPr>
              <a:t>.</a:t>
            </a:r>
          </a:p>
        </p:txBody>
      </p:sp>
      <p:pic>
        <p:nvPicPr>
          <p:cNvPr id="4" name="Picture 3"/>
          <p:cNvPicPr>
            <a:picLocks noChangeAspect="1"/>
          </p:cNvPicPr>
          <p:nvPr/>
        </p:nvPicPr>
        <p:blipFill>
          <a:blip r:embed="rId3"/>
          <a:stretch>
            <a:fillRect/>
          </a:stretch>
        </p:blipFill>
        <p:spPr>
          <a:xfrm>
            <a:off x="457200" y="251183"/>
            <a:ext cx="1475360" cy="7254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8220" y="5949280"/>
            <a:ext cx="6085480" cy="700089"/>
          </a:xfrm>
          <a:prstGeom prst="rect">
            <a:avLst/>
          </a:prstGeom>
        </p:spPr>
      </p:pic>
    </p:spTree>
    <p:extLst>
      <p:ext uri="{BB962C8B-B14F-4D97-AF65-F5344CB8AC3E}">
        <p14:creationId xmlns:p14="http://schemas.microsoft.com/office/powerpoint/2010/main" val="403379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99" y="42426"/>
            <a:ext cx="8229600" cy="1143000"/>
          </a:xfrm>
        </p:spPr>
        <p:txBody>
          <a:bodyPr>
            <a:normAutofit/>
          </a:bodyPr>
          <a:lstStyle/>
          <a:p>
            <a:r>
              <a:rPr lang="en-GB" sz="3200" b="1" dirty="0" smtClean="0">
                <a:solidFill>
                  <a:schemeClr val="accent2"/>
                </a:solidFill>
                <a:latin typeface="Cambria" panose="02040503050406030204" pitchFamily="18" charset="0"/>
              </a:rPr>
              <a:t>Acknowledgements</a:t>
            </a:r>
            <a:endParaRPr lang="en-GB" b="1" dirty="0">
              <a:solidFill>
                <a:schemeClr val="accent2"/>
              </a:solidFill>
              <a:latin typeface="Cambria" panose="02040503050406030204" pitchFamily="18" charset="0"/>
            </a:endParaRPr>
          </a:p>
        </p:txBody>
      </p:sp>
      <p:sp>
        <p:nvSpPr>
          <p:cNvPr id="3" name="Content Placeholder 2"/>
          <p:cNvSpPr>
            <a:spLocks noGrp="1"/>
          </p:cNvSpPr>
          <p:nvPr>
            <p:ph idx="1"/>
          </p:nvPr>
        </p:nvSpPr>
        <p:spPr>
          <a:xfrm>
            <a:off x="323528" y="1394183"/>
            <a:ext cx="8254864" cy="5832648"/>
          </a:xfrm>
        </p:spPr>
        <p:txBody>
          <a:bodyPr>
            <a:noAutofit/>
          </a:bodyPr>
          <a:lstStyle/>
          <a:p>
            <a:pPr marL="0" indent="0" algn="ctr">
              <a:buNone/>
            </a:pPr>
            <a:r>
              <a:rPr lang="en-US" sz="1600" dirty="0" smtClean="0">
                <a:latin typeface="Cambria" panose="02040503050406030204" pitchFamily="18" charset="0"/>
              </a:rPr>
              <a:t>The project is jointly funded by the University of the West of England, Bristol City Council and Lloyd’s Register Foundation,  a charitable foundation helping to protect life and property by supporting engineering-related education, public engagement and application of research.</a:t>
            </a:r>
          </a:p>
          <a:p>
            <a:pPr marL="0" indent="0">
              <a:buNone/>
            </a:pPr>
            <a:endParaRPr lang="en-US" sz="1600" dirty="0">
              <a:latin typeface="Cambria" panose="02040503050406030204" pitchFamily="18" charset="0"/>
            </a:endParaRPr>
          </a:p>
          <a:p>
            <a:pPr marL="0" indent="0" algn="ctr">
              <a:buNone/>
            </a:pPr>
            <a:endParaRPr lang="en-US" sz="1600" dirty="0" smtClean="0">
              <a:latin typeface="Cambria" panose="02040503050406030204" pitchFamily="18" charset="0"/>
              <a:hlinkClick r:id="rId3"/>
            </a:endParaRPr>
          </a:p>
          <a:p>
            <a:pPr marL="0" indent="0" algn="ctr">
              <a:buNone/>
            </a:pPr>
            <a:r>
              <a:rPr lang="en-US" sz="1600" dirty="0" smtClean="0">
                <a:latin typeface="Cambria" panose="02040503050406030204" pitchFamily="18" charset="0"/>
                <a:hlinkClick r:id="rId3"/>
              </a:rPr>
              <a:t>www.watersecuritynetwork.org</a:t>
            </a:r>
            <a:endParaRPr lang="en-US" sz="1600" dirty="0" smtClean="0">
              <a:latin typeface="Cambria" panose="02040503050406030204" pitchFamily="18" charset="0"/>
            </a:endParaRPr>
          </a:p>
          <a:p>
            <a:pPr marL="0" indent="0">
              <a:buNone/>
            </a:pPr>
            <a:endParaRPr lang="en-US" sz="1600" dirty="0" smtClean="0">
              <a:latin typeface="Cambria" panose="02040503050406030204" pitchFamily="18" charset="0"/>
            </a:endParaRPr>
          </a:p>
          <a:p>
            <a:pPr marL="0" indent="0" algn="ctr">
              <a:buNone/>
            </a:pPr>
            <a:r>
              <a:rPr lang="en-US" sz="1600" dirty="0" smtClean="0">
                <a:latin typeface="Cambria" panose="02040503050406030204" pitchFamily="18" charset="0"/>
              </a:rPr>
              <a:t>        @Ola_Michalec</a:t>
            </a:r>
            <a:br>
              <a:rPr lang="en-US" sz="1600" dirty="0" smtClean="0">
                <a:latin typeface="Cambria" panose="02040503050406030204" pitchFamily="18" charset="0"/>
              </a:rPr>
            </a:br>
            <a:r>
              <a:rPr lang="en-US" sz="1600" dirty="0" smtClean="0">
                <a:latin typeface="Cambria" panose="02040503050406030204" pitchFamily="18" charset="0"/>
              </a:rPr>
              <a:t>         e: Aleksandra.Michalec@uwe.ac.uk</a:t>
            </a:r>
            <a:endParaRPr lang="en-US" sz="1600" dirty="0">
              <a:latin typeface="Cambria" panose="02040503050406030204" pitchFamily="18" charset="0"/>
            </a:endParaRPr>
          </a:p>
          <a:p>
            <a:pPr marL="0" indent="0">
              <a:buNone/>
            </a:pPr>
            <a:endParaRPr lang="en-US" sz="1400" dirty="0" smtClean="0">
              <a:latin typeface="Cambria" panose="02040503050406030204" pitchFamily="18" charset="0"/>
            </a:endParaRPr>
          </a:p>
        </p:txBody>
      </p:sp>
      <p:pic>
        <p:nvPicPr>
          <p:cNvPr id="4" name="Picture 3"/>
          <p:cNvPicPr>
            <a:picLocks noChangeAspect="1"/>
          </p:cNvPicPr>
          <p:nvPr/>
        </p:nvPicPr>
        <p:blipFill>
          <a:blip r:embed="rId4"/>
          <a:stretch>
            <a:fillRect/>
          </a:stretch>
        </p:blipFill>
        <p:spPr>
          <a:xfrm>
            <a:off x="457200" y="251183"/>
            <a:ext cx="1475360" cy="72548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8220" y="5949280"/>
            <a:ext cx="6085480" cy="700089"/>
          </a:xfrm>
          <a:prstGeom prst="rect">
            <a:avLst/>
          </a:prstGeom>
        </p:spPr>
      </p:pic>
      <p:pic>
        <p:nvPicPr>
          <p:cNvPr id="7" name="Picture 6"/>
          <p:cNvPicPr>
            <a:picLocks noChangeAspect="1"/>
          </p:cNvPicPr>
          <p:nvPr/>
        </p:nvPicPr>
        <p:blipFill>
          <a:blip r:embed="rId6"/>
          <a:stretch>
            <a:fillRect/>
          </a:stretch>
        </p:blipFill>
        <p:spPr>
          <a:xfrm>
            <a:off x="3563888" y="3284984"/>
            <a:ext cx="506012" cy="506012"/>
          </a:xfrm>
          <a:prstGeom prst="rect">
            <a:avLst/>
          </a:prstGeom>
        </p:spPr>
      </p:pic>
    </p:spTree>
    <p:extLst>
      <p:ext uri="{BB962C8B-B14F-4D97-AF65-F5344CB8AC3E}">
        <p14:creationId xmlns:p14="http://schemas.microsoft.com/office/powerpoint/2010/main" val="18302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84490"/>
            <a:ext cx="5112568" cy="936104"/>
          </a:xfrm>
        </p:spPr>
        <p:txBody>
          <a:bodyPr>
            <a:normAutofit fontScale="90000"/>
          </a:bodyPr>
          <a:lstStyle/>
          <a:p>
            <a:r>
              <a:rPr lang="en-US" sz="3200" b="1" dirty="0" smtClean="0">
                <a:solidFill>
                  <a:schemeClr val="accent2"/>
                </a:solidFill>
                <a:latin typeface="Cambria" panose="02040503050406030204" pitchFamily="18" charset="0"/>
              </a:rPr>
              <a:t>Research questions </a:t>
            </a:r>
            <a:r>
              <a:rPr lang="en-US" sz="3200" b="1" dirty="0" smtClean="0">
                <a:solidFill>
                  <a:schemeClr val="accent2"/>
                </a:solidFill>
                <a:latin typeface="Cambria" panose="02040503050406030204" pitchFamily="18" charset="0"/>
              </a:rPr>
              <a:t/>
            </a:r>
            <a:br>
              <a:rPr lang="en-US" sz="3200" b="1" dirty="0" smtClean="0">
                <a:solidFill>
                  <a:schemeClr val="accent2"/>
                </a:solidFill>
                <a:latin typeface="Cambria" panose="02040503050406030204" pitchFamily="18" charset="0"/>
              </a:rPr>
            </a:br>
            <a:r>
              <a:rPr lang="en-US" sz="3200" b="1" dirty="0" smtClean="0">
                <a:solidFill>
                  <a:schemeClr val="accent2"/>
                </a:solidFill>
                <a:latin typeface="Cambria" panose="02040503050406030204" pitchFamily="18" charset="0"/>
              </a:rPr>
              <a:t>and </a:t>
            </a:r>
            <a:r>
              <a:rPr lang="en-US" sz="3200" b="1" dirty="0" smtClean="0">
                <a:solidFill>
                  <a:schemeClr val="accent2"/>
                </a:solidFill>
                <a:latin typeface="Cambria" panose="02040503050406030204" pitchFamily="18" charset="0"/>
              </a:rPr>
              <a:t>objectives</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107504" y="1528311"/>
            <a:ext cx="8712968" cy="4420969"/>
          </a:xfrm>
        </p:spPr>
        <p:txBody>
          <a:bodyPr>
            <a:normAutofit/>
          </a:bodyPr>
          <a:lstStyle/>
          <a:p>
            <a:pPr algn="l"/>
            <a:r>
              <a:rPr lang="en-US" sz="1800" b="1" dirty="0" smtClean="0">
                <a:solidFill>
                  <a:schemeClr val="tx1"/>
                </a:solidFill>
                <a:latin typeface="Cambria" panose="02040503050406030204" pitchFamily="18" charset="0"/>
              </a:rPr>
              <a:t>QUESTIONS: </a:t>
            </a:r>
            <a:endParaRPr lang="en-US" sz="1800" dirty="0">
              <a:solidFill>
                <a:schemeClr val="tx1"/>
              </a:solidFill>
              <a:latin typeface="Cambria" panose="02040503050406030204" pitchFamily="18" charset="0"/>
            </a:endParaRPr>
          </a:p>
          <a:p>
            <a:pPr marL="285750" indent="-285750" algn="l">
              <a:buFont typeface="Arial" panose="020B0604020202020204" pitchFamily="34" charset="0"/>
              <a:buChar char="•"/>
            </a:pPr>
            <a:r>
              <a:rPr lang="en-US" sz="1800" dirty="0" smtClean="0">
                <a:solidFill>
                  <a:schemeClr val="tx1"/>
                </a:solidFill>
                <a:latin typeface="Cambria" panose="02040503050406030204" pitchFamily="18" charset="0"/>
              </a:rPr>
              <a:t>How to reduce carbon footprint of food waste at the urban scale?</a:t>
            </a:r>
          </a:p>
          <a:p>
            <a:pPr marL="285750" indent="-285750" algn="l">
              <a:buFont typeface="Arial" panose="020B0604020202020204" pitchFamily="34" charset="0"/>
              <a:buChar char="•"/>
            </a:pPr>
            <a:r>
              <a:rPr lang="en-US" sz="1800" dirty="0" smtClean="0">
                <a:solidFill>
                  <a:schemeClr val="tx1"/>
                </a:solidFill>
                <a:latin typeface="Cambria" panose="02040503050406030204" pitchFamily="18" charset="0"/>
              </a:rPr>
              <a:t>How to implement food waste policies in equitable way? </a:t>
            </a:r>
          </a:p>
          <a:p>
            <a:pPr algn="l"/>
            <a:endParaRPr lang="en-US" sz="1800" dirty="0">
              <a:solidFill>
                <a:schemeClr val="tx1"/>
              </a:solidFill>
              <a:latin typeface="Cambria" panose="02040503050406030204" pitchFamily="18" charset="0"/>
            </a:endParaRPr>
          </a:p>
          <a:p>
            <a:pPr algn="l"/>
            <a:endParaRPr lang="en-US" sz="1800" dirty="0" smtClean="0">
              <a:solidFill>
                <a:schemeClr val="tx1"/>
              </a:solidFill>
              <a:latin typeface="Cambria" panose="02040503050406030204" pitchFamily="18" charset="0"/>
            </a:endParaRPr>
          </a:p>
          <a:p>
            <a:pPr algn="l"/>
            <a:endParaRPr lang="en-US" sz="1800" b="1" dirty="0">
              <a:solidFill>
                <a:schemeClr val="tx1"/>
              </a:solidFill>
              <a:latin typeface="Cambria" panose="02040503050406030204" pitchFamily="18" charset="0"/>
            </a:endParaRPr>
          </a:p>
          <a:p>
            <a:pPr algn="just"/>
            <a:r>
              <a:rPr lang="en-GB" sz="1800" b="1" dirty="0" smtClean="0">
                <a:solidFill>
                  <a:schemeClr val="tx1"/>
                </a:solidFill>
                <a:latin typeface="Cambria" panose="02040503050406030204" pitchFamily="18" charset="0"/>
              </a:rPr>
              <a:t>OBJECTIVES</a:t>
            </a:r>
            <a:r>
              <a:rPr lang="en-US" sz="1800" dirty="0" smtClean="0">
                <a:solidFill>
                  <a:schemeClr val="tx1"/>
                </a:solidFill>
                <a:latin typeface="Cambria" panose="02040503050406030204" pitchFamily="18" charset="0"/>
              </a:rPr>
              <a:t>: </a:t>
            </a:r>
          </a:p>
          <a:p>
            <a:pPr marL="285750" indent="-285750" algn="just">
              <a:buFont typeface="Arial" panose="020B0604020202020204" pitchFamily="34" charset="0"/>
              <a:buChar char="•"/>
            </a:pPr>
            <a:r>
              <a:rPr lang="en-US" sz="1800" dirty="0" smtClean="0">
                <a:solidFill>
                  <a:schemeClr val="tx1"/>
                </a:solidFill>
                <a:latin typeface="Cambria" panose="02040503050406030204" pitchFamily="18" charset="0"/>
              </a:rPr>
              <a:t>To facilitate </a:t>
            </a:r>
            <a:r>
              <a:rPr lang="en-US" sz="1800" dirty="0">
                <a:solidFill>
                  <a:schemeClr val="tx1"/>
                </a:solidFill>
                <a:latin typeface="Cambria" panose="02040503050406030204" pitchFamily="18" charset="0"/>
              </a:rPr>
              <a:t>cross-sectoral </a:t>
            </a:r>
            <a:r>
              <a:rPr lang="en-US" sz="1800" dirty="0" smtClean="0">
                <a:solidFill>
                  <a:schemeClr val="tx1"/>
                </a:solidFill>
                <a:latin typeface="Cambria" panose="02040503050406030204" pitchFamily="18" charset="0"/>
              </a:rPr>
              <a:t>partnerships, learning and decision making;</a:t>
            </a:r>
            <a:endParaRPr lang="en-US" sz="1800" dirty="0">
              <a:solidFill>
                <a:schemeClr val="tx1"/>
              </a:solidFill>
              <a:latin typeface="Cambria" panose="02040503050406030204" pitchFamily="18" charset="0"/>
            </a:endParaRPr>
          </a:p>
          <a:p>
            <a:pPr marL="285750" indent="-285750" algn="just">
              <a:buFont typeface="Arial" panose="020B0604020202020204" pitchFamily="34" charset="0"/>
              <a:buChar char="•"/>
            </a:pPr>
            <a:r>
              <a:rPr lang="en-US" sz="1800" dirty="0" smtClean="0">
                <a:solidFill>
                  <a:schemeClr val="tx1"/>
                </a:solidFill>
                <a:latin typeface="Cambria" panose="02040503050406030204" pitchFamily="18" charset="0"/>
              </a:rPr>
              <a:t>To gather </a:t>
            </a:r>
            <a:r>
              <a:rPr lang="en-US" sz="1800" dirty="0">
                <a:solidFill>
                  <a:schemeClr val="tx1"/>
                </a:solidFill>
                <a:latin typeface="Cambria" panose="02040503050406030204" pitchFamily="18" charset="0"/>
              </a:rPr>
              <a:t>in one place those who traditionally design, manage and evaluate local actions and those who are affected by </a:t>
            </a:r>
            <a:r>
              <a:rPr lang="en-US" sz="1800" dirty="0" smtClean="0">
                <a:solidFill>
                  <a:schemeClr val="tx1"/>
                </a:solidFill>
                <a:latin typeface="Cambria" panose="02040503050406030204" pitchFamily="18" charset="0"/>
              </a:rPr>
              <a:t>them;</a:t>
            </a:r>
          </a:p>
          <a:p>
            <a:pPr marL="285750" indent="-285750" algn="just">
              <a:buFont typeface="Arial" panose="020B0604020202020204" pitchFamily="34" charset="0"/>
              <a:buChar char="•"/>
            </a:pPr>
            <a:r>
              <a:rPr lang="en-US" sz="1800" dirty="0" smtClean="0">
                <a:solidFill>
                  <a:schemeClr val="tx1"/>
                </a:solidFill>
                <a:latin typeface="Cambria" panose="02040503050406030204" pitchFamily="18" charset="0"/>
              </a:rPr>
              <a:t>To quantify </a:t>
            </a:r>
            <a:r>
              <a:rPr lang="en-US" sz="1800" dirty="0">
                <a:solidFill>
                  <a:schemeClr val="tx1"/>
                </a:solidFill>
                <a:latin typeface="Cambria" panose="02040503050406030204" pitchFamily="18" charset="0"/>
              </a:rPr>
              <a:t>environmental and social impact </a:t>
            </a:r>
            <a:r>
              <a:rPr lang="en-US" sz="1800" dirty="0" smtClean="0">
                <a:solidFill>
                  <a:schemeClr val="tx1"/>
                </a:solidFill>
                <a:latin typeface="Cambria" panose="02040503050406030204" pitchFamily="18" charset="0"/>
              </a:rPr>
              <a:t>of innovative food </a:t>
            </a:r>
            <a:r>
              <a:rPr lang="en-US" sz="1800" dirty="0">
                <a:solidFill>
                  <a:schemeClr val="tx1"/>
                </a:solidFill>
                <a:latin typeface="Cambria" panose="02040503050406030204" pitchFamily="18" charset="0"/>
              </a:rPr>
              <a:t>waste </a:t>
            </a:r>
            <a:r>
              <a:rPr lang="en-US" sz="1800" dirty="0" smtClean="0">
                <a:solidFill>
                  <a:schemeClr val="tx1"/>
                </a:solidFill>
                <a:latin typeface="Cambria" panose="02040503050406030204" pitchFamily="18" charset="0"/>
              </a:rPr>
              <a:t>solutions currently rolled out across the city.</a:t>
            </a:r>
            <a:endParaRPr lang="en-US" sz="1800" dirty="0">
              <a:solidFill>
                <a:schemeClr val="tx1"/>
              </a:solidFill>
              <a:latin typeface="Cambria" panose="02040503050406030204" pitchFamily="18" charset="0"/>
            </a:endParaRPr>
          </a:p>
        </p:txBody>
      </p:sp>
      <p:pic>
        <p:nvPicPr>
          <p:cNvPr id="1028" name="Picture 4" descr="http://style.uwe.ac.uk/branding/couplets/engine/images/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70000"/>
                    </a14:imgEffect>
                  </a14:imgLayer>
                </a14:imgProps>
              </a:ext>
            </a:extLst>
          </a:blip>
          <a:srcRect/>
          <a:stretch>
            <a:fillRect/>
          </a:stretch>
        </p:blipFill>
        <p:spPr bwMode="auto">
          <a:xfrm>
            <a:off x="107504" y="215932"/>
            <a:ext cx="1478059" cy="7200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563" y="5949280"/>
            <a:ext cx="6085480" cy="700089"/>
          </a:xfrm>
          <a:prstGeom prst="rect">
            <a:avLst/>
          </a:prstGeom>
        </p:spPr>
      </p:pic>
    </p:spTree>
    <p:extLst>
      <p:ext uri="{BB962C8B-B14F-4D97-AF65-F5344CB8AC3E}">
        <p14:creationId xmlns:p14="http://schemas.microsoft.com/office/powerpoint/2010/main" val="214301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399" y="85711"/>
            <a:ext cx="7302624" cy="791148"/>
          </a:xfrm>
        </p:spPr>
        <p:txBody>
          <a:bodyPr>
            <a:noAutofit/>
          </a:bodyPr>
          <a:lstStyle/>
          <a:p>
            <a:r>
              <a:rPr lang="en-US" sz="2800" b="1" dirty="0" smtClean="0">
                <a:solidFill>
                  <a:schemeClr val="accent2"/>
                </a:solidFill>
                <a:latin typeface="Cambria" panose="02040503050406030204" pitchFamily="18" charset="0"/>
              </a:rPr>
              <a:t>Methodological framework</a:t>
            </a:r>
            <a:endParaRPr lang="en-US" sz="2800" b="1" dirty="0">
              <a:solidFill>
                <a:schemeClr val="accent2"/>
              </a:solidFill>
              <a:latin typeface="Cambria" panose="02040503050406030204" pitchFamily="18" charset="0"/>
            </a:endParaRPr>
          </a:p>
        </p:txBody>
      </p:sp>
      <p:pic>
        <p:nvPicPr>
          <p:cNvPr id="10" name="Picture 9"/>
          <p:cNvPicPr>
            <a:picLocks noChangeAspect="1"/>
          </p:cNvPicPr>
          <p:nvPr/>
        </p:nvPicPr>
        <p:blipFill>
          <a:blip r:embed="rId3"/>
          <a:stretch>
            <a:fillRect/>
          </a:stretch>
        </p:blipFill>
        <p:spPr>
          <a:xfrm>
            <a:off x="251520" y="106765"/>
            <a:ext cx="1475360" cy="725487"/>
          </a:xfrm>
          <a:prstGeom prst="rect">
            <a:avLst/>
          </a:prstGeom>
          <a:effectLst>
            <a:softEdge rad="31750"/>
          </a:effectLst>
        </p:spPr>
      </p:pic>
      <p:graphicFrame>
        <p:nvGraphicFramePr>
          <p:cNvPr id="4" name="Diagram 3"/>
          <p:cNvGraphicFramePr/>
          <p:nvPr>
            <p:extLst>
              <p:ext uri="{D42A27DB-BD31-4B8C-83A1-F6EECF244321}">
                <p14:modId xmlns:p14="http://schemas.microsoft.com/office/powerpoint/2010/main" val="2166489010"/>
              </p:ext>
            </p:extLst>
          </p:nvPr>
        </p:nvGraphicFramePr>
        <p:xfrm>
          <a:off x="1501971" y="1174912"/>
          <a:ext cx="6912768" cy="4405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p:cNvSpPr/>
          <p:nvPr/>
        </p:nvSpPr>
        <p:spPr>
          <a:xfrm>
            <a:off x="4400695" y="3197392"/>
            <a:ext cx="288032" cy="36004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1971" y="6059179"/>
            <a:ext cx="6085480" cy="700089"/>
          </a:xfrm>
          <a:prstGeom prst="rect">
            <a:avLst/>
          </a:prstGeom>
        </p:spPr>
      </p:pic>
    </p:spTree>
    <p:extLst>
      <p:ext uri="{BB962C8B-B14F-4D97-AF65-F5344CB8AC3E}">
        <p14:creationId xmlns:p14="http://schemas.microsoft.com/office/powerpoint/2010/main" val="144697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73934"/>
            <a:ext cx="7302624" cy="791148"/>
          </a:xfrm>
        </p:spPr>
        <p:txBody>
          <a:bodyPr>
            <a:normAutofit/>
          </a:bodyPr>
          <a:lstStyle/>
          <a:p>
            <a:r>
              <a:rPr lang="en-US" sz="3200" b="1" dirty="0" smtClean="0">
                <a:solidFill>
                  <a:schemeClr val="accent2"/>
                </a:solidFill>
                <a:latin typeface="Cambria" panose="02040503050406030204" pitchFamily="18" charset="0"/>
              </a:rPr>
              <a:t>Horizon Scanning</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279834" y="1228972"/>
            <a:ext cx="8568952" cy="2219305"/>
          </a:xfrm>
        </p:spPr>
        <p:txBody>
          <a:bodyPr>
            <a:noAutofit/>
          </a:bodyPr>
          <a:lstStyle/>
          <a:p>
            <a:pPr marL="285750" indent="-285750" algn="just">
              <a:buFont typeface="Arial" panose="020B0604020202020204" pitchFamily="34" charset="0"/>
              <a:buChar char="•"/>
            </a:pPr>
            <a:r>
              <a:rPr lang="en-US" sz="1600" dirty="0" smtClean="0">
                <a:solidFill>
                  <a:schemeClr val="tx1"/>
                </a:solidFill>
                <a:latin typeface="Cambria" panose="02040503050406030204" pitchFamily="18" charset="0"/>
              </a:rPr>
              <a:t>City-wide </a:t>
            </a:r>
            <a:r>
              <a:rPr lang="en-US" sz="1600" dirty="0" smtClean="0">
                <a:solidFill>
                  <a:schemeClr val="tx1"/>
                </a:solidFill>
                <a:latin typeface="Cambria" panose="02040503050406030204" pitchFamily="18" charset="0"/>
              </a:rPr>
              <a:t>weekly free collection of residential organic waste in Bristol (with few exceptions, e.g. some flats) since 2006;</a:t>
            </a:r>
          </a:p>
          <a:p>
            <a:pPr marL="285750" indent="-285750" algn="just">
              <a:buFont typeface="Arial" panose="020B0604020202020204" pitchFamily="34" charset="0"/>
              <a:buChar char="•"/>
            </a:pPr>
            <a:r>
              <a:rPr lang="en-US" sz="1600" dirty="0" smtClean="0">
                <a:solidFill>
                  <a:schemeClr val="tx1"/>
                </a:solidFill>
                <a:latin typeface="Cambria" panose="02040503050406030204" pitchFamily="18" charset="0"/>
              </a:rPr>
              <a:t>Landfill amount of waste per person decreased dramatically since policy rollout in 2006 but stalled after 2009 - are there barriers to participation? Barriers to policy implementation?</a:t>
            </a:r>
          </a:p>
          <a:p>
            <a:pPr marL="285750" indent="-285750" algn="just">
              <a:buFont typeface="Arial" panose="020B0604020202020204" pitchFamily="34" charset="0"/>
              <a:buChar char="•"/>
            </a:pPr>
            <a:r>
              <a:rPr lang="en-US" sz="1600" dirty="0" smtClean="0">
                <a:solidFill>
                  <a:schemeClr val="tx1"/>
                </a:solidFill>
                <a:latin typeface="Cambria" panose="02040503050406030204" pitchFamily="18" charset="0"/>
              </a:rPr>
              <a:t>Waste composition analysis suggests that organic waste comprises on average 39% of residential landfill bin (BCC, 2016, data from 2014</a:t>
            </a:r>
            <a:r>
              <a:rPr lang="en-US" sz="1600" dirty="0" smtClean="0">
                <a:solidFill>
                  <a:schemeClr val="tx1"/>
                </a:solidFill>
                <a:latin typeface="Cambria" panose="02040503050406030204" pitchFamily="18" charset="0"/>
              </a:rPr>
              <a:t>)</a:t>
            </a:r>
            <a:endParaRPr lang="en-US" sz="1800" dirty="0">
              <a:solidFill>
                <a:schemeClr val="tx1"/>
              </a:solidFill>
              <a:latin typeface="Cambria" panose="02040503050406030204" pitchFamily="18" charset="0"/>
            </a:endParaRPr>
          </a:p>
        </p:txBody>
      </p:sp>
      <p:pic>
        <p:nvPicPr>
          <p:cNvPr id="1026" name="Picture 2" descr="C:\Users\a-michalec\AppData\Local\Microsoft\Windows\Temporary Internet Files\Content.Outlook\71YUEN6U\IWSN_logo 3.jpg"/>
          <p:cNvPicPr>
            <a:picLocks noChangeAspect="1" noChangeArrowheads="1"/>
          </p:cNvPicPr>
          <p:nvPr/>
        </p:nvPicPr>
        <p:blipFill>
          <a:blip r:embed="rId3" cstate="print"/>
          <a:srcRect/>
          <a:stretch>
            <a:fillRect/>
          </a:stretch>
        </p:blipFill>
        <p:spPr bwMode="auto">
          <a:xfrm>
            <a:off x="2987824" y="6162914"/>
            <a:ext cx="869218" cy="427818"/>
          </a:xfrm>
          <a:prstGeom prst="rect">
            <a:avLst/>
          </a:prstGeom>
          <a:noFill/>
        </p:spPr>
      </p:pic>
      <p:pic>
        <p:nvPicPr>
          <p:cNvPr id="1030" name="Picture 6" descr="https://pbs.twimg.com/profile_images/2709043078/01a9fdf3b8ff92c5897dc51ce5afccf0_400x400.jpeg"/>
          <p:cNvPicPr>
            <a:picLocks noChangeAspect="1" noChangeArrowheads="1"/>
          </p:cNvPicPr>
          <p:nvPr/>
        </p:nvPicPr>
        <p:blipFill>
          <a:blip r:embed="rId4" cstate="print"/>
          <a:srcRect/>
          <a:stretch>
            <a:fillRect/>
          </a:stretch>
        </p:blipFill>
        <p:spPr bwMode="auto">
          <a:xfrm>
            <a:off x="5076057" y="6182105"/>
            <a:ext cx="504055" cy="504055"/>
          </a:xfrm>
          <a:prstGeom prst="rect">
            <a:avLst/>
          </a:prstGeom>
          <a:noFill/>
        </p:spPr>
      </p:pic>
      <p:pic>
        <p:nvPicPr>
          <p:cNvPr id="1032" name="Picture 8" descr="http://www.lr.org/en/_images/213-32326_Corporate_Site_Logo.png"/>
          <p:cNvPicPr>
            <a:picLocks noChangeAspect="1" noChangeArrowheads="1"/>
          </p:cNvPicPr>
          <p:nvPr/>
        </p:nvPicPr>
        <p:blipFill>
          <a:blip r:embed="rId5" cstate="print"/>
          <a:srcRect/>
          <a:stretch>
            <a:fillRect/>
          </a:stretch>
        </p:blipFill>
        <p:spPr bwMode="auto">
          <a:xfrm>
            <a:off x="7164288" y="6182105"/>
            <a:ext cx="881336" cy="458295"/>
          </a:xfrm>
          <a:prstGeom prst="rect">
            <a:avLst/>
          </a:prstGeom>
          <a:noFill/>
        </p:spPr>
      </p:pic>
      <p:pic>
        <p:nvPicPr>
          <p:cNvPr id="1034" name="Picture 10" descr="S:\FET\Centres\AQM\logos\AQM_LOGO_Hi_Res.jpg"/>
          <p:cNvPicPr>
            <a:picLocks noChangeAspect="1" noChangeArrowheads="1"/>
          </p:cNvPicPr>
          <p:nvPr/>
        </p:nvPicPr>
        <p:blipFill>
          <a:blip r:embed="rId6" cstate="print"/>
          <a:srcRect/>
          <a:stretch>
            <a:fillRect/>
          </a:stretch>
        </p:blipFill>
        <p:spPr bwMode="auto">
          <a:xfrm>
            <a:off x="323529" y="6261526"/>
            <a:ext cx="1152128" cy="378874"/>
          </a:xfrm>
          <a:prstGeom prst="rect">
            <a:avLst/>
          </a:prstGeom>
          <a:noFill/>
        </p:spPr>
      </p:pic>
      <p:pic>
        <p:nvPicPr>
          <p:cNvPr id="10" name="Picture 9"/>
          <p:cNvPicPr>
            <a:picLocks noChangeAspect="1"/>
          </p:cNvPicPr>
          <p:nvPr/>
        </p:nvPicPr>
        <p:blipFill>
          <a:blip r:embed="rId7"/>
          <a:stretch>
            <a:fillRect/>
          </a:stretch>
        </p:blipFill>
        <p:spPr>
          <a:xfrm>
            <a:off x="251520" y="106765"/>
            <a:ext cx="1475360" cy="725487"/>
          </a:xfrm>
          <a:prstGeom prst="rect">
            <a:avLst/>
          </a:prstGeom>
          <a:effectLst>
            <a:softEdge rad="31750"/>
          </a:effectLst>
        </p:spPr>
      </p:pic>
      <p:pic>
        <p:nvPicPr>
          <p:cNvPr id="4" name="Picture 3"/>
          <p:cNvPicPr>
            <a:picLocks noChangeAspect="1"/>
          </p:cNvPicPr>
          <p:nvPr/>
        </p:nvPicPr>
        <p:blipFill>
          <a:blip r:embed="rId8"/>
          <a:stretch>
            <a:fillRect/>
          </a:stretch>
        </p:blipFill>
        <p:spPr>
          <a:xfrm>
            <a:off x="1896091" y="3615405"/>
            <a:ext cx="5000326" cy="2505482"/>
          </a:xfrm>
          <a:prstGeom prst="rect">
            <a:avLst/>
          </a:prstGeom>
        </p:spPr>
      </p:pic>
      <p:sp>
        <p:nvSpPr>
          <p:cNvPr id="13" name="TextBox 12"/>
          <p:cNvSpPr txBox="1"/>
          <p:nvPr/>
        </p:nvSpPr>
        <p:spPr>
          <a:xfrm>
            <a:off x="1896091" y="6108730"/>
            <a:ext cx="964372" cy="261610"/>
          </a:xfrm>
          <a:prstGeom prst="rect">
            <a:avLst/>
          </a:prstGeom>
          <a:noFill/>
        </p:spPr>
        <p:txBody>
          <a:bodyPr wrap="square" rtlCol="0">
            <a:spAutoFit/>
          </a:bodyPr>
          <a:lstStyle/>
          <a:p>
            <a:r>
              <a:rPr lang="en-GB" sz="1050" dirty="0" smtClean="0">
                <a:latin typeface="Cambria" panose="02040503050406030204" pitchFamily="18" charset="0"/>
              </a:rPr>
              <a:t>(BCC, 2016)</a:t>
            </a:r>
            <a:endParaRPr lang="en-GB" sz="1050" dirty="0">
              <a:latin typeface="Cambria" panose="02040503050406030204" pitchFamily="18" charset="0"/>
            </a:endParaRPr>
          </a:p>
        </p:txBody>
      </p:sp>
      <p:sp>
        <p:nvSpPr>
          <p:cNvPr id="6" name="Rectangle 5"/>
          <p:cNvSpPr/>
          <p:nvPr/>
        </p:nvSpPr>
        <p:spPr>
          <a:xfrm>
            <a:off x="1979712" y="3615405"/>
            <a:ext cx="482186" cy="17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75856" y="3933056"/>
            <a:ext cx="23042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422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75878"/>
            <a:ext cx="7302624" cy="791148"/>
          </a:xfrm>
        </p:spPr>
        <p:txBody>
          <a:bodyPr>
            <a:normAutofit/>
          </a:bodyPr>
          <a:lstStyle/>
          <a:p>
            <a:r>
              <a:rPr lang="en-US" sz="3200" b="1" dirty="0" smtClean="0">
                <a:solidFill>
                  <a:schemeClr val="accent2"/>
                </a:solidFill>
                <a:latin typeface="Cambria" panose="02040503050406030204" pitchFamily="18" charset="0"/>
              </a:rPr>
              <a:t>Horizon Scanning</a:t>
            </a:r>
            <a:endParaRPr lang="en-US" sz="3200" b="1" dirty="0">
              <a:solidFill>
                <a:schemeClr val="accent2"/>
              </a:solidFill>
              <a:latin typeface="Cambria" panose="02040503050406030204" pitchFamily="18" charset="0"/>
            </a:endParaRPr>
          </a:p>
        </p:txBody>
      </p:sp>
      <p:pic>
        <p:nvPicPr>
          <p:cNvPr id="1026" name="Picture 2" descr="C:\Users\a-michalec\AppData\Local\Microsoft\Windows\Temporary Internet Files\Content.Outlook\71YUEN6U\IWSN_logo 3.jpg"/>
          <p:cNvPicPr>
            <a:picLocks noChangeAspect="1" noChangeArrowheads="1"/>
          </p:cNvPicPr>
          <p:nvPr/>
        </p:nvPicPr>
        <p:blipFill>
          <a:blip r:embed="rId2" cstate="print"/>
          <a:srcRect/>
          <a:stretch>
            <a:fillRect/>
          </a:stretch>
        </p:blipFill>
        <p:spPr bwMode="auto">
          <a:xfrm>
            <a:off x="2996829" y="6304445"/>
            <a:ext cx="1008112" cy="496180"/>
          </a:xfrm>
          <a:prstGeom prst="rect">
            <a:avLst/>
          </a:prstGeom>
          <a:noFill/>
        </p:spPr>
      </p:pic>
      <p:pic>
        <p:nvPicPr>
          <p:cNvPr id="1030" name="Picture 6" descr="https://pbs.twimg.com/profile_images/2709043078/01a9fdf3b8ff92c5897dc51ce5afccf0_400x400.jpeg"/>
          <p:cNvPicPr>
            <a:picLocks noChangeAspect="1" noChangeArrowheads="1"/>
          </p:cNvPicPr>
          <p:nvPr/>
        </p:nvPicPr>
        <p:blipFill>
          <a:blip r:embed="rId3" cstate="print"/>
          <a:srcRect/>
          <a:stretch>
            <a:fillRect/>
          </a:stretch>
        </p:blipFill>
        <p:spPr bwMode="auto">
          <a:xfrm>
            <a:off x="5143336" y="6144220"/>
            <a:ext cx="648072" cy="648072"/>
          </a:xfrm>
          <a:prstGeom prst="rect">
            <a:avLst/>
          </a:prstGeom>
          <a:noFill/>
        </p:spPr>
      </p:pic>
      <p:pic>
        <p:nvPicPr>
          <p:cNvPr id="1032" name="Picture 8" descr="http://www.lr.org/en/_images/213-32326_Corporate_Site_Logo.png"/>
          <p:cNvPicPr>
            <a:picLocks noChangeAspect="1" noChangeArrowheads="1"/>
          </p:cNvPicPr>
          <p:nvPr/>
        </p:nvPicPr>
        <p:blipFill>
          <a:blip r:embed="rId4" cstate="print"/>
          <a:srcRect/>
          <a:stretch>
            <a:fillRect/>
          </a:stretch>
        </p:blipFill>
        <p:spPr bwMode="auto">
          <a:xfrm>
            <a:off x="7143997" y="6316807"/>
            <a:ext cx="921703" cy="479286"/>
          </a:xfrm>
          <a:prstGeom prst="rect">
            <a:avLst/>
          </a:prstGeom>
          <a:noFill/>
        </p:spPr>
      </p:pic>
      <p:pic>
        <p:nvPicPr>
          <p:cNvPr id="1034" name="Picture 10" descr="S:\FET\Centres\AQM\logos\AQM_LOGO_Hi_Res.jpg"/>
          <p:cNvPicPr>
            <a:picLocks noChangeAspect="1" noChangeArrowheads="1"/>
          </p:cNvPicPr>
          <p:nvPr/>
        </p:nvPicPr>
        <p:blipFill>
          <a:blip r:embed="rId5" cstate="print"/>
          <a:srcRect/>
          <a:stretch>
            <a:fillRect/>
          </a:stretch>
        </p:blipFill>
        <p:spPr bwMode="auto">
          <a:xfrm>
            <a:off x="346266" y="6290684"/>
            <a:ext cx="1512168" cy="497272"/>
          </a:xfrm>
          <a:prstGeom prst="rect">
            <a:avLst/>
          </a:prstGeom>
          <a:noFill/>
        </p:spPr>
      </p:pic>
      <p:pic>
        <p:nvPicPr>
          <p:cNvPr id="10" name="Picture 9"/>
          <p:cNvPicPr>
            <a:picLocks noChangeAspect="1"/>
          </p:cNvPicPr>
          <p:nvPr/>
        </p:nvPicPr>
        <p:blipFill>
          <a:blip r:embed="rId6"/>
          <a:stretch>
            <a:fillRect/>
          </a:stretch>
        </p:blipFill>
        <p:spPr>
          <a:xfrm>
            <a:off x="251520" y="106765"/>
            <a:ext cx="1475360" cy="725487"/>
          </a:xfrm>
          <a:prstGeom prst="rect">
            <a:avLst/>
          </a:prstGeom>
          <a:effectLst>
            <a:softEdge rad="31750"/>
          </a:effectLst>
        </p:spPr>
      </p:pic>
      <p:pic>
        <p:nvPicPr>
          <p:cNvPr id="3" name="Picture 2"/>
          <p:cNvPicPr>
            <a:picLocks noChangeAspect="1"/>
          </p:cNvPicPr>
          <p:nvPr/>
        </p:nvPicPr>
        <p:blipFill>
          <a:blip r:embed="rId7"/>
          <a:stretch>
            <a:fillRect/>
          </a:stretch>
        </p:blipFill>
        <p:spPr>
          <a:xfrm>
            <a:off x="6319325" y="3709502"/>
            <a:ext cx="2566638" cy="1597290"/>
          </a:xfrm>
          <a:prstGeom prst="rect">
            <a:avLst/>
          </a:prstGeom>
        </p:spPr>
      </p:pic>
      <p:pic>
        <p:nvPicPr>
          <p:cNvPr id="5" name="Picture 4"/>
          <p:cNvPicPr>
            <a:picLocks noChangeAspect="1"/>
          </p:cNvPicPr>
          <p:nvPr/>
        </p:nvPicPr>
        <p:blipFill>
          <a:blip r:embed="rId8"/>
          <a:stretch>
            <a:fillRect/>
          </a:stretch>
        </p:blipFill>
        <p:spPr>
          <a:xfrm>
            <a:off x="6272472" y="1308860"/>
            <a:ext cx="2609314" cy="1591194"/>
          </a:xfrm>
          <a:prstGeom prst="rect">
            <a:avLst/>
          </a:prstGeom>
        </p:spPr>
      </p:pic>
      <p:pic>
        <p:nvPicPr>
          <p:cNvPr id="6" name="Picture 5"/>
          <p:cNvPicPr>
            <a:picLocks noChangeAspect="1"/>
          </p:cNvPicPr>
          <p:nvPr/>
        </p:nvPicPr>
        <p:blipFill>
          <a:blip r:embed="rId9"/>
          <a:stretch>
            <a:fillRect/>
          </a:stretch>
        </p:blipFill>
        <p:spPr>
          <a:xfrm>
            <a:off x="2001028" y="3709503"/>
            <a:ext cx="2578534" cy="1597290"/>
          </a:xfrm>
          <a:prstGeom prst="rect">
            <a:avLst/>
          </a:prstGeom>
        </p:spPr>
      </p:pic>
      <p:pic>
        <p:nvPicPr>
          <p:cNvPr id="7" name="Picture 6"/>
          <p:cNvPicPr>
            <a:picLocks noChangeAspect="1"/>
          </p:cNvPicPr>
          <p:nvPr/>
        </p:nvPicPr>
        <p:blipFill>
          <a:blip r:embed="rId10"/>
          <a:stretch>
            <a:fillRect/>
          </a:stretch>
        </p:blipFill>
        <p:spPr>
          <a:xfrm>
            <a:off x="6624151" y="5589240"/>
            <a:ext cx="2261812" cy="304826"/>
          </a:xfrm>
          <a:prstGeom prst="rect">
            <a:avLst/>
          </a:prstGeom>
        </p:spPr>
      </p:pic>
      <p:sp>
        <p:nvSpPr>
          <p:cNvPr id="11" name="TextBox 10"/>
          <p:cNvSpPr txBox="1"/>
          <p:nvPr/>
        </p:nvSpPr>
        <p:spPr>
          <a:xfrm>
            <a:off x="194352" y="1308860"/>
            <a:ext cx="5665894" cy="341632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latin typeface="Cambria" panose="02040503050406030204" pitchFamily="18" charset="0"/>
              </a:rPr>
              <a:t>No </a:t>
            </a:r>
            <a:r>
              <a:rPr lang="en-US" sz="1600" dirty="0">
                <a:latin typeface="Cambria" panose="02040503050406030204" pitchFamily="18" charset="0"/>
              </a:rPr>
              <a:t>specific food waste policies were implemented in the UK. </a:t>
            </a:r>
            <a:r>
              <a:rPr lang="en-US" sz="1600" dirty="0" smtClean="0">
                <a:latin typeface="Cambria" panose="02040503050406030204" pitchFamily="18" charset="0"/>
              </a:rPr>
              <a:t>The </a:t>
            </a:r>
            <a:r>
              <a:rPr lang="en-US" sz="1600" dirty="0">
                <a:latin typeface="Cambria" panose="02040503050406030204" pitchFamily="18" charset="0"/>
              </a:rPr>
              <a:t>issue of food waste was included in the </a:t>
            </a:r>
            <a:r>
              <a:rPr lang="en-US" sz="1600" dirty="0" smtClean="0">
                <a:latin typeface="Cambria" panose="02040503050406030204" pitchFamily="18" charset="0"/>
              </a:rPr>
              <a:t>waste-to-energy  (AD) or </a:t>
            </a:r>
            <a:r>
              <a:rPr lang="en-US" sz="1600" dirty="0">
                <a:latin typeface="Cambria" panose="02040503050406030204" pitchFamily="18" charset="0"/>
              </a:rPr>
              <a:t>reduction of </a:t>
            </a:r>
            <a:r>
              <a:rPr lang="en-US" sz="1600" dirty="0" smtClean="0">
                <a:latin typeface="Cambria" panose="02040503050406030204" pitchFamily="18" charset="0"/>
              </a:rPr>
              <a:t>waste policies;</a:t>
            </a:r>
          </a:p>
          <a:p>
            <a:pPr marL="285750" indent="-285750" algn="just">
              <a:buFont typeface="Arial" panose="020B0604020202020204" pitchFamily="34" charset="0"/>
              <a:buChar char="•"/>
            </a:pPr>
            <a:r>
              <a:rPr lang="en-US" sz="1600" dirty="0" smtClean="0">
                <a:latin typeface="Cambria" panose="02040503050406030204" pitchFamily="18" charset="0"/>
              </a:rPr>
              <a:t>UK government currently favours voluntary approach, </a:t>
            </a:r>
            <a:r>
              <a:rPr lang="en-US" sz="1600" dirty="0" smtClean="0">
                <a:latin typeface="Cambria" panose="02040503050406030204" pitchFamily="18" charset="0"/>
              </a:rPr>
              <a:t/>
            </a:r>
            <a:br>
              <a:rPr lang="en-US" sz="1600" dirty="0" smtClean="0">
                <a:latin typeface="Cambria" panose="02040503050406030204" pitchFamily="18" charset="0"/>
              </a:rPr>
            </a:br>
            <a:r>
              <a:rPr lang="en-US" sz="1600" dirty="0" smtClean="0">
                <a:latin typeface="Cambria" panose="02040503050406030204" pitchFamily="18" charset="0"/>
              </a:rPr>
              <a:t>e.g</a:t>
            </a:r>
            <a:r>
              <a:rPr lang="en-US" sz="1600" dirty="0" smtClean="0">
                <a:latin typeface="Cambria" panose="02040503050406030204" pitchFamily="18" charset="0"/>
              </a:rPr>
              <a:t>. there is no policy obligation or incentive to </a:t>
            </a:r>
            <a:r>
              <a:rPr lang="en-GB" sz="1600" dirty="0" smtClean="0">
                <a:latin typeface="Cambria" panose="02040503050406030204" pitchFamily="18" charset="0"/>
              </a:rPr>
              <a:t>limit food waste. (HoC, 2016)</a:t>
            </a:r>
          </a:p>
          <a:p>
            <a:endParaRPr lang="en-GB" sz="1600" dirty="0" smtClean="0">
              <a:latin typeface="Cambria" panose="02040503050406030204" pitchFamily="18" charset="0"/>
            </a:endParaRPr>
          </a:p>
          <a:p>
            <a:endParaRPr lang="en-GB" sz="1600" dirty="0" smtClean="0">
              <a:latin typeface="Cambria" panose="02040503050406030204" pitchFamily="18" charset="0"/>
            </a:endParaRPr>
          </a:p>
          <a:p>
            <a:endParaRPr lang="en-GB" sz="1600" dirty="0">
              <a:latin typeface="Cambria" panose="02040503050406030204" pitchFamily="18" charset="0"/>
            </a:endParaRPr>
          </a:p>
          <a:p>
            <a:endParaRPr lang="en-GB" sz="1600" dirty="0">
              <a:latin typeface="Cambria" panose="02040503050406030204" pitchFamily="18" charset="0"/>
            </a:endParaRPr>
          </a:p>
          <a:p>
            <a:pPr marL="285750" indent="-285750">
              <a:buFont typeface="Arial" panose="020B0604020202020204" pitchFamily="34" charset="0"/>
              <a:buChar char="•"/>
            </a:pPr>
            <a:endParaRPr lang="en-GB" sz="1400" dirty="0" smtClean="0">
              <a:latin typeface="Cambria" panose="02040503050406030204" pitchFamily="18" charset="0"/>
            </a:endParaRPr>
          </a:p>
          <a:p>
            <a:pPr marL="285750" indent="-285750">
              <a:buFont typeface="Arial" panose="020B0604020202020204" pitchFamily="34" charset="0"/>
              <a:buChar char="•"/>
            </a:pPr>
            <a:endParaRPr lang="en-GB" sz="1400" dirty="0">
              <a:latin typeface="Cambria" panose="02040503050406030204" pitchFamily="18" charset="0"/>
            </a:endParaRPr>
          </a:p>
          <a:p>
            <a:endParaRPr lang="en-GB" sz="1400" dirty="0" smtClean="0">
              <a:latin typeface="Cambria" panose="02040503050406030204" pitchFamily="18" charset="0"/>
            </a:endParaRPr>
          </a:p>
          <a:p>
            <a:pPr marL="285750" indent="-285750">
              <a:buFont typeface="Arial" panose="020B0604020202020204" pitchFamily="34" charset="0"/>
              <a:buChar char="•"/>
            </a:pPr>
            <a:endParaRPr lang="en-GB" sz="1400" dirty="0" smtClean="0">
              <a:latin typeface="Cambria" panose="02040503050406030204" pitchFamily="18" charset="0"/>
            </a:endParaRPr>
          </a:p>
        </p:txBody>
      </p:sp>
      <p:sp>
        <p:nvSpPr>
          <p:cNvPr id="4" name="TextBox 3"/>
          <p:cNvSpPr txBox="1"/>
          <p:nvPr/>
        </p:nvSpPr>
        <p:spPr>
          <a:xfrm>
            <a:off x="2102162" y="5507757"/>
            <a:ext cx="2376264" cy="461665"/>
          </a:xfrm>
          <a:prstGeom prst="rect">
            <a:avLst/>
          </a:prstGeom>
          <a:noFill/>
        </p:spPr>
        <p:txBody>
          <a:bodyPr wrap="square" rtlCol="0">
            <a:spAutoFit/>
          </a:bodyPr>
          <a:lstStyle/>
          <a:p>
            <a:r>
              <a:rPr lang="en-GB" sz="1200" dirty="0" smtClean="0">
                <a:latin typeface="Cambria" panose="02040503050406030204" pitchFamily="18" charset="0"/>
              </a:rPr>
              <a:t>Poo bus – fuelled by methane derived from organic waste</a:t>
            </a:r>
            <a:endParaRPr lang="en-GB" sz="1200" dirty="0">
              <a:latin typeface="Cambria" panose="02040503050406030204" pitchFamily="18" charset="0"/>
            </a:endParaRPr>
          </a:p>
        </p:txBody>
      </p:sp>
      <p:sp>
        <p:nvSpPr>
          <p:cNvPr id="12" name="TextBox 11"/>
          <p:cNvSpPr txBox="1"/>
          <p:nvPr/>
        </p:nvSpPr>
        <p:spPr>
          <a:xfrm>
            <a:off x="6570935" y="2891805"/>
            <a:ext cx="2691541" cy="461665"/>
          </a:xfrm>
          <a:prstGeom prst="rect">
            <a:avLst/>
          </a:prstGeom>
          <a:noFill/>
        </p:spPr>
        <p:txBody>
          <a:bodyPr wrap="square" rtlCol="0">
            <a:spAutoFit/>
          </a:bodyPr>
          <a:lstStyle/>
          <a:p>
            <a:r>
              <a:rPr lang="en-GB" sz="1200" dirty="0" smtClean="0">
                <a:latin typeface="Cambria" panose="02040503050406030204" pitchFamily="18" charset="0"/>
              </a:rPr>
              <a:t>Fare Share – Surplus Food Redistribution Charity</a:t>
            </a:r>
            <a:endParaRPr lang="en-GB" sz="1200" dirty="0">
              <a:latin typeface="Cambria" panose="02040503050406030204" pitchFamily="18" charset="0"/>
            </a:endParaRPr>
          </a:p>
        </p:txBody>
      </p:sp>
    </p:spTree>
    <p:extLst>
      <p:ext uri="{BB962C8B-B14F-4D97-AF65-F5344CB8AC3E}">
        <p14:creationId xmlns:p14="http://schemas.microsoft.com/office/powerpoint/2010/main" val="107744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4738"/>
            <a:ext cx="5657106" cy="791148"/>
          </a:xfrm>
        </p:spPr>
        <p:txBody>
          <a:bodyPr>
            <a:normAutofit/>
          </a:bodyPr>
          <a:lstStyle/>
          <a:p>
            <a:r>
              <a:rPr lang="en-US" sz="3200" b="1" dirty="0">
                <a:solidFill>
                  <a:schemeClr val="accent2"/>
                </a:solidFill>
                <a:latin typeface="Cambria" panose="02040503050406030204" pitchFamily="18" charset="0"/>
              </a:rPr>
              <a:t>Focus </a:t>
            </a:r>
            <a:r>
              <a:rPr lang="en-US" sz="3200" b="1" dirty="0" smtClean="0">
                <a:solidFill>
                  <a:schemeClr val="accent2"/>
                </a:solidFill>
                <a:latin typeface="Cambria" panose="02040503050406030204" pitchFamily="18" charset="0"/>
              </a:rPr>
              <a:t>group- Results 1/4</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184163" y="1015572"/>
            <a:ext cx="8784976" cy="940107"/>
          </a:xfrm>
        </p:spPr>
        <p:txBody>
          <a:bodyPr>
            <a:normAutofit fontScale="25000" lnSpcReduction="20000"/>
          </a:bodyPr>
          <a:lstStyle/>
          <a:p>
            <a:pPr algn="l"/>
            <a:endParaRPr lang="en-US" sz="5600" b="1" dirty="0" smtClean="0">
              <a:solidFill>
                <a:schemeClr val="tx1"/>
              </a:solidFill>
              <a:latin typeface="Cambria" panose="02040503050406030204" pitchFamily="18" charset="0"/>
            </a:endParaRPr>
          </a:p>
          <a:p>
            <a:pPr algn="l"/>
            <a:r>
              <a:rPr lang="en-US" sz="7200" b="1" dirty="0" smtClean="0">
                <a:solidFill>
                  <a:schemeClr val="tx1"/>
                </a:solidFill>
                <a:latin typeface="Cambria" panose="02040503050406030204" pitchFamily="18" charset="0"/>
              </a:rPr>
              <a:t>Theme 1: </a:t>
            </a:r>
            <a:r>
              <a:rPr lang="en-US" sz="7200" b="1" dirty="0">
                <a:solidFill>
                  <a:schemeClr val="tx1"/>
                </a:solidFill>
                <a:latin typeface="Cambria" panose="02040503050406030204" pitchFamily="18" charset="0"/>
              </a:rPr>
              <a:t>Ways of seeing the world through food </a:t>
            </a:r>
            <a:r>
              <a:rPr lang="en-US" sz="7200" b="1" dirty="0" smtClean="0">
                <a:solidFill>
                  <a:schemeClr val="tx1"/>
                </a:solidFill>
                <a:latin typeface="Cambria" panose="02040503050406030204" pitchFamily="18" charset="0"/>
              </a:rPr>
              <a:t>waste</a:t>
            </a:r>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4800" dirty="0" smtClean="0">
                <a:solidFill>
                  <a:schemeClr val="tx1"/>
                </a:solidFill>
                <a:latin typeface="Cambria" panose="02040503050406030204" pitchFamily="18" charset="0"/>
              </a:rPr>
              <a:t/>
            </a:r>
            <a:br>
              <a:rPr lang="en-US" sz="4800" dirty="0" smtClean="0">
                <a:solidFill>
                  <a:schemeClr val="tx1"/>
                </a:solidFill>
                <a:latin typeface="Cambria" panose="02040503050406030204" pitchFamily="18" charset="0"/>
              </a:rPr>
            </a:br>
            <a:r>
              <a:rPr lang="en-US" sz="4800" dirty="0" smtClean="0">
                <a:solidFill>
                  <a:schemeClr val="tx1"/>
                </a:solidFill>
                <a:latin typeface="Cambria" panose="02040503050406030204" pitchFamily="18" charset="0"/>
              </a:rPr>
              <a:t/>
            </a:r>
            <a:br>
              <a:rPr lang="en-US" sz="4800" dirty="0" smtClean="0">
                <a:solidFill>
                  <a:schemeClr val="tx1"/>
                </a:solidFill>
                <a:latin typeface="Cambria" panose="02040503050406030204" pitchFamily="18" charset="0"/>
              </a:rPr>
            </a:br>
            <a:endParaRPr lang="en-US" sz="2200" dirty="0">
              <a:solidFill>
                <a:schemeClr val="tx1"/>
              </a:solidFill>
              <a:latin typeface="Cambria" panose="02040503050406030204" pitchFamily="18" charset="0"/>
            </a:endParaRPr>
          </a:p>
          <a:p>
            <a:pPr algn="l"/>
            <a:endParaRPr lang="en-US" sz="2200" dirty="0" smtClean="0">
              <a:solidFill>
                <a:schemeClr val="tx1"/>
              </a:solidFill>
              <a:latin typeface="Cambria" panose="02040503050406030204" pitchFamily="18" charset="0"/>
            </a:endParaRPr>
          </a:p>
          <a:p>
            <a:pPr algn="l"/>
            <a:endParaRPr lang="en-US" sz="2400" b="1" dirty="0" smtClean="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l"/>
            <a:r>
              <a:rPr lang="en-US" sz="2200" b="1" dirty="0">
                <a:solidFill>
                  <a:schemeClr val="tx1"/>
                </a:solidFill>
                <a:latin typeface="Cambria" panose="02040503050406030204" pitchFamily="18" charset="0"/>
              </a:rPr>
              <a:t/>
            </a:r>
            <a:br>
              <a:rPr lang="en-US" sz="2200" b="1" dirty="0">
                <a:solidFill>
                  <a:schemeClr val="tx1"/>
                </a:solidFill>
                <a:latin typeface="Cambria" panose="02040503050406030204" pitchFamily="18" charset="0"/>
              </a:rPr>
            </a:br>
            <a:endParaRPr lang="en-US" sz="2600" b="1" dirty="0">
              <a:solidFill>
                <a:schemeClr val="tx1"/>
              </a:solidFill>
              <a:latin typeface="Cambria" panose="02040503050406030204" pitchFamily="18" charset="0"/>
            </a:endParaRPr>
          </a:p>
        </p:txBody>
      </p:sp>
      <p:pic>
        <p:nvPicPr>
          <p:cNvPr id="10" name="Picture 9"/>
          <p:cNvPicPr>
            <a:picLocks noChangeAspect="1"/>
          </p:cNvPicPr>
          <p:nvPr/>
        </p:nvPicPr>
        <p:blipFill>
          <a:blip r:embed="rId3"/>
          <a:stretch>
            <a:fillRect/>
          </a:stretch>
        </p:blipFill>
        <p:spPr>
          <a:xfrm>
            <a:off x="251520" y="106765"/>
            <a:ext cx="1475360" cy="725487"/>
          </a:xfrm>
          <a:prstGeom prst="rect">
            <a:avLst/>
          </a:prstGeom>
          <a:effectLst>
            <a:softEdge rad="31750"/>
          </a:effectLst>
        </p:spPr>
      </p:pic>
      <p:sp>
        <p:nvSpPr>
          <p:cNvPr id="4" name="Rounded Rectangular Callout 3"/>
          <p:cNvSpPr/>
          <p:nvPr/>
        </p:nvSpPr>
        <p:spPr>
          <a:xfrm>
            <a:off x="334710" y="2260755"/>
            <a:ext cx="3312368" cy="96663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ular Callout 4"/>
          <p:cNvSpPr/>
          <p:nvPr/>
        </p:nvSpPr>
        <p:spPr>
          <a:xfrm>
            <a:off x="4821703" y="2167333"/>
            <a:ext cx="3973066" cy="1574211"/>
          </a:xfrm>
          <a:prstGeom prst="wedgeRoundRectCallout">
            <a:avLst>
              <a:gd name="adj1" fmla="val 25433"/>
              <a:gd name="adj2" fmla="val 6139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298106" y="4819691"/>
            <a:ext cx="3625822" cy="1197132"/>
          </a:xfrm>
          <a:prstGeom prst="wedgeRoundRectCallout">
            <a:avLst>
              <a:gd name="adj1" fmla="val -21759"/>
              <a:gd name="adj2" fmla="val 658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5580112" y="4684676"/>
            <a:ext cx="3214657" cy="1224136"/>
          </a:xfrm>
          <a:prstGeom prst="wedgeRoundRectCallout">
            <a:avLst>
              <a:gd name="adj1" fmla="val 26673"/>
              <a:gd name="adj2" fmla="val 616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1892" y="2343850"/>
            <a:ext cx="3231996" cy="738664"/>
          </a:xfrm>
          <a:prstGeom prst="rect">
            <a:avLst/>
          </a:prstGeom>
          <a:noFill/>
        </p:spPr>
        <p:txBody>
          <a:bodyPr wrap="square" rtlCol="0">
            <a:spAutoFit/>
          </a:bodyPr>
          <a:lstStyle/>
          <a:p>
            <a:pPr algn="just"/>
            <a:r>
              <a:rPr lang="en-US" sz="1400" dirty="0" smtClean="0">
                <a:solidFill>
                  <a:prstClr val="black"/>
                </a:solidFill>
                <a:latin typeface="Cambria" panose="02040503050406030204" pitchFamily="18" charset="0"/>
              </a:rPr>
              <a:t>“I </a:t>
            </a:r>
            <a:r>
              <a:rPr lang="en-US" sz="1400" dirty="0">
                <a:solidFill>
                  <a:prstClr val="black"/>
                </a:solidFill>
                <a:latin typeface="Cambria" panose="02040503050406030204" pitchFamily="18" charset="0"/>
              </a:rPr>
              <a:t>spoke to some manufacturers about that…they say for their brand, </a:t>
            </a:r>
            <a:r>
              <a:rPr lang="en-US" sz="1400" dirty="0" smtClean="0">
                <a:solidFill>
                  <a:prstClr val="black"/>
                </a:solidFill>
                <a:latin typeface="Cambria" panose="02040503050406030204" pitchFamily="18" charset="0"/>
              </a:rPr>
              <a:t>the </a:t>
            </a:r>
            <a:r>
              <a:rPr lang="en-US" sz="1400" b="1" dirty="0" smtClean="0">
                <a:solidFill>
                  <a:prstClr val="black"/>
                </a:solidFill>
                <a:latin typeface="Cambria" panose="02040503050406030204" pitchFamily="18" charset="0"/>
              </a:rPr>
              <a:t>customers expect </a:t>
            </a:r>
            <a:r>
              <a:rPr lang="en-US" sz="1400" dirty="0" smtClean="0">
                <a:solidFill>
                  <a:prstClr val="black"/>
                </a:solidFill>
                <a:latin typeface="Cambria" panose="02040503050406030204" pitchFamily="18" charset="0"/>
              </a:rPr>
              <a:t>a </a:t>
            </a:r>
            <a:r>
              <a:rPr lang="en-US" sz="1400" dirty="0">
                <a:solidFill>
                  <a:prstClr val="black"/>
                </a:solidFill>
                <a:latin typeface="Cambria" panose="02040503050406030204" pitchFamily="18" charset="0"/>
              </a:rPr>
              <a:t>certain taste </a:t>
            </a:r>
            <a:r>
              <a:rPr lang="en-US" sz="1400" dirty="0" smtClean="0">
                <a:solidFill>
                  <a:prstClr val="black"/>
                </a:solidFill>
                <a:latin typeface="Cambria" panose="02040503050406030204" pitchFamily="18" charset="0"/>
              </a:rPr>
              <a:t>“</a:t>
            </a:r>
            <a:endParaRPr lang="en-GB" sz="2000" dirty="0"/>
          </a:p>
        </p:txBody>
      </p:sp>
      <p:sp>
        <p:nvSpPr>
          <p:cNvPr id="9" name="TextBox 8"/>
          <p:cNvSpPr txBox="1"/>
          <p:nvPr/>
        </p:nvSpPr>
        <p:spPr>
          <a:xfrm>
            <a:off x="390707" y="4847272"/>
            <a:ext cx="3466042" cy="1169551"/>
          </a:xfrm>
          <a:prstGeom prst="rect">
            <a:avLst/>
          </a:prstGeom>
          <a:noFill/>
        </p:spPr>
        <p:txBody>
          <a:bodyPr wrap="square" rtlCol="0">
            <a:spAutoFit/>
          </a:bodyPr>
          <a:lstStyle/>
          <a:p>
            <a:pPr algn="just"/>
            <a:r>
              <a:rPr lang="en-US" sz="1400" dirty="0" smtClean="0">
                <a:solidFill>
                  <a:prstClr val="black"/>
                </a:solidFill>
                <a:latin typeface="Cambria" panose="02040503050406030204" pitchFamily="18" charset="0"/>
              </a:rPr>
              <a:t>“I think </a:t>
            </a:r>
            <a:r>
              <a:rPr lang="en-US" sz="1400" b="1" dirty="0" smtClean="0">
                <a:solidFill>
                  <a:prstClr val="black"/>
                </a:solidFill>
                <a:latin typeface="Cambria" panose="02040503050406030204" pitchFamily="18" charset="0"/>
              </a:rPr>
              <a:t>supermarkets </a:t>
            </a:r>
            <a:r>
              <a:rPr lang="en-US" sz="1400" b="1" dirty="0">
                <a:solidFill>
                  <a:prstClr val="black"/>
                </a:solidFill>
                <a:latin typeface="Cambria" panose="02040503050406030204" pitchFamily="18" charset="0"/>
              </a:rPr>
              <a:t>dominate the market, they have so much power, so that they could actually start to change behaviour</a:t>
            </a:r>
            <a:r>
              <a:rPr lang="en-US" sz="1400" u="sng" dirty="0">
                <a:solidFill>
                  <a:prstClr val="black"/>
                </a:solidFill>
                <a:latin typeface="Cambria" panose="02040503050406030204" pitchFamily="18" charset="0"/>
              </a:rPr>
              <a:t>,</a:t>
            </a:r>
            <a:r>
              <a:rPr lang="en-US" sz="1400" dirty="0">
                <a:solidFill>
                  <a:prstClr val="black"/>
                </a:solidFill>
                <a:latin typeface="Cambria" panose="02040503050406030204" pitchFamily="18" charset="0"/>
              </a:rPr>
              <a:t> the way we consume, the way we cook…”</a:t>
            </a:r>
            <a:endParaRPr lang="en-GB" sz="2000" dirty="0"/>
          </a:p>
        </p:txBody>
      </p:sp>
      <p:sp>
        <p:nvSpPr>
          <p:cNvPr id="11" name="TextBox 10"/>
          <p:cNvSpPr txBox="1"/>
          <p:nvPr/>
        </p:nvSpPr>
        <p:spPr>
          <a:xfrm>
            <a:off x="5626416" y="4819691"/>
            <a:ext cx="3168353" cy="954107"/>
          </a:xfrm>
          <a:prstGeom prst="rect">
            <a:avLst/>
          </a:prstGeom>
          <a:noFill/>
        </p:spPr>
        <p:txBody>
          <a:bodyPr wrap="square" rtlCol="0">
            <a:spAutoFit/>
          </a:bodyPr>
          <a:lstStyle/>
          <a:p>
            <a:pPr lvl="0" algn="just"/>
            <a:r>
              <a:rPr lang="en-US" sz="1400" dirty="0" smtClean="0">
                <a:solidFill>
                  <a:prstClr val="black"/>
                </a:solidFill>
                <a:latin typeface="Cambria" panose="02040503050406030204" pitchFamily="18" charset="0"/>
              </a:rPr>
              <a:t>“Sustainability</a:t>
            </a:r>
            <a:r>
              <a:rPr lang="en-US" sz="1400" dirty="0">
                <a:solidFill>
                  <a:prstClr val="black"/>
                </a:solidFill>
                <a:latin typeface="Cambria" panose="02040503050406030204" pitchFamily="18" charset="0"/>
              </a:rPr>
              <a:t>, it shouldn’t be a luxury, but</a:t>
            </a:r>
            <a:r>
              <a:rPr lang="en-US" sz="1400" u="sng" dirty="0">
                <a:solidFill>
                  <a:prstClr val="black"/>
                </a:solidFill>
                <a:latin typeface="Cambria" panose="02040503050406030204" pitchFamily="18" charset="0"/>
              </a:rPr>
              <a:t> </a:t>
            </a:r>
            <a:r>
              <a:rPr lang="en-US" sz="1400" b="1" dirty="0">
                <a:solidFill>
                  <a:prstClr val="black"/>
                </a:solidFill>
                <a:latin typeface="Cambria" panose="02040503050406030204" pitchFamily="18" charset="0"/>
              </a:rPr>
              <a:t>it is kinda be easier for people in the middle class</a:t>
            </a:r>
            <a:r>
              <a:rPr lang="en-US" sz="1400" dirty="0">
                <a:solidFill>
                  <a:prstClr val="black"/>
                </a:solidFill>
                <a:latin typeface="Cambria" panose="02040503050406030204" pitchFamily="18" charset="0"/>
              </a:rPr>
              <a:t>, because they have time and resources to think about </a:t>
            </a:r>
            <a:r>
              <a:rPr lang="en-US" sz="1400" dirty="0" smtClean="0">
                <a:solidFill>
                  <a:prstClr val="black"/>
                </a:solidFill>
                <a:latin typeface="Cambria" panose="02040503050406030204" pitchFamily="18" charset="0"/>
              </a:rPr>
              <a:t>it”</a:t>
            </a:r>
            <a:endParaRPr lang="en-US" sz="1400" dirty="0">
              <a:solidFill>
                <a:prstClr val="black"/>
              </a:solidFill>
              <a:latin typeface="Cambria" panose="02040503050406030204" pitchFamily="18" charset="0"/>
            </a:endParaRPr>
          </a:p>
        </p:txBody>
      </p:sp>
      <p:sp>
        <p:nvSpPr>
          <p:cNvPr id="12" name="TextBox 11"/>
          <p:cNvSpPr txBox="1"/>
          <p:nvPr/>
        </p:nvSpPr>
        <p:spPr>
          <a:xfrm>
            <a:off x="4889653" y="2246339"/>
            <a:ext cx="3906297" cy="1631216"/>
          </a:xfrm>
          <a:prstGeom prst="rect">
            <a:avLst/>
          </a:prstGeom>
          <a:noFill/>
        </p:spPr>
        <p:txBody>
          <a:bodyPr wrap="square" rtlCol="0">
            <a:spAutoFit/>
          </a:bodyPr>
          <a:lstStyle/>
          <a:p>
            <a:pPr algn="just"/>
            <a:r>
              <a:rPr lang="en-US" sz="1400" dirty="0">
                <a:solidFill>
                  <a:prstClr val="black"/>
                </a:solidFill>
                <a:latin typeface="Cambria" panose="02040503050406030204" pitchFamily="18" charset="0"/>
              </a:rPr>
              <a:t>“I think if they’ve been incentivised, and whether it’s genuinely impacted them on an individual </a:t>
            </a:r>
            <a:r>
              <a:rPr lang="en-US" sz="1400" dirty="0" smtClean="0">
                <a:solidFill>
                  <a:prstClr val="black"/>
                </a:solidFill>
                <a:latin typeface="Cambria" panose="02040503050406030204" pitchFamily="18" charset="0"/>
              </a:rPr>
              <a:t>level (…); otherwise </a:t>
            </a:r>
            <a:r>
              <a:rPr lang="en-US" sz="1400" dirty="0">
                <a:solidFill>
                  <a:prstClr val="black"/>
                </a:solidFill>
                <a:latin typeface="Cambria" panose="02040503050406030204" pitchFamily="18" charset="0"/>
              </a:rPr>
              <a:t>they’ve got no sense of responsibility to do </a:t>
            </a:r>
            <a:r>
              <a:rPr lang="en-US" sz="1400" dirty="0" smtClean="0">
                <a:solidFill>
                  <a:prstClr val="black"/>
                </a:solidFill>
                <a:latin typeface="Cambria" panose="02040503050406030204" pitchFamily="18" charset="0"/>
              </a:rPr>
              <a:t>it.</a:t>
            </a:r>
            <a:r>
              <a:rPr lang="en-US" sz="1400" u="sng" dirty="0">
                <a:solidFill>
                  <a:prstClr val="black"/>
                </a:solidFill>
                <a:latin typeface="Cambria" panose="02040503050406030204" pitchFamily="18" charset="0"/>
              </a:rPr>
              <a:t> </a:t>
            </a:r>
            <a:r>
              <a:rPr lang="en-US" sz="1400" b="1" dirty="0" smtClean="0">
                <a:solidFill>
                  <a:prstClr val="black"/>
                </a:solidFill>
                <a:latin typeface="Cambria" panose="02040503050406030204" pitchFamily="18" charset="0"/>
              </a:rPr>
              <a:t>Humans </a:t>
            </a:r>
            <a:r>
              <a:rPr lang="en-US" sz="1400" b="1" dirty="0">
                <a:solidFill>
                  <a:prstClr val="black"/>
                </a:solidFill>
                <a:latin typeface="Cambria" panose="02040503050406030204" pitchFamily="18" charset="0"/>
              </a:rPr>
              <a:t>are selfish and they just care about what suits them</a:t>
            </a:r>
            <a:r>
              <a:rPr lang="en-US" sz="1400" b="1" dirty="0" smtClean="0">
                <a:solidFill>
                  <a:prstClr val="black"/>
                </a:solidFill>
                <a:latin typeface="Cambria" panose="02040503050406030204" pitchFamily="18" charset="0"/>
              </a:rPr>
              <a:t>”</a:t>
            </a:r>
          </a:p>
          <a:p>
            <a:pPr algn="just"/>
            <a:r>
              <a:rPr lang="en-US" sz="1200" u="sng" dirty="0">
                <a:solidFill>
                  <a:prstClr val="black"/>
                </a:solidFill>
                <a:latin typeface="Cambria" panose="02040503050406030204" pitchFamily="18" charset="0"/>
              </a:rPr>
              <a:t/>
            </a:r>
            <a:br>
              <a:rPr lang="en-US" sz="1200" u="sng" dirty="0">
                <a:solidFill>
                  <a:prstClr val="black"/>
                </a:solidFill>
                <a:latin typeface="Cambria" panose="02040503050406030204" pitchFamily="18" charset="0"/>
              </a:rPr>
            </a:br>
            <a:endParaRPr lang="en-GB" dirty="0"/>
          </a:p>
        </p:txBody>
      </p:sp>
    </p:spTree>
    <p:extLst>
      <p:ext uri="{BB962C8B-B14F-4D97-AF65-F5344CB8AC3E}">
        <p14:creationId xmlns:p14="http://schemas.microsoft.com/office/powerpoint/2010/main" val="170892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4738"/>
            <a:ext cx="5657106" cy="791148"/>
          </a:xfrm>
        </p:spPr>
        <p:txBody>
          <a:bodyPr>
            <a:normAutofit/>
          </a:bodyPr>
          <a:lstStyle/>
          <a:p>
            <a:r>
              <a:rPr lang="en-US" sz="3200" b="1" dirty="0">
                <a:solidFill>
                  <a:schemeClr val="accent2"/>
                </a:solidFill>
                <a:latin typeface="Cambria" panose="02040503050406030204" pitchFamily="18" charset="0"/>
              </a:rPr>
              <a:t>Focus </a:t>
            </a:r>
            <a:r>
              <a:rPr lang="en-US" sz="3200" b="1" dirty="0" smtClean="0">
                <a:solidFill>
                  <a:schemeClr val="accent2"/>
                </a:solidFill>
                <a:latin typeface="Cambria" panose="02040503050406030204" pitchFamily="18" charset="0"/>
              </a:rPr>
              <a:t>group- Results 2/4</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251520" y="1298410"/>
            <a:ext cx="3939512" cy="729088"/>
          </a:xfrm>
        </p:spPr>
        <p:txBody>
          <a:bodyPr>
            <a:normAutofit fontScale="25000" lnSpcReduction="20000"/>
          </a:bodyPr>
          <a:lstStyle/>
          <a:p>
            <a:pPr algn="l"/>
            <a:r>
              <a:rPr lang="en-US" sz="7200" b="1" dirty="0" smtClean="0">
                <a:solidFill>
                  <a:schemeClr val="tx1"/>
                </a:solidFill>
                <a:latin typeface="Cambria" panose="02040503050406030204" pitchFamily="18" charset="0"/>
              </a:rPr>
              <a:t>Theme 2: Ways of knowing</a:t>
            </a:r>
          </a:p>
          <a:p>
            <a:pPr algn="just"/>
            <a:endParaRPr lang="en-US" sz="3700" dirty="0">
              <a:solidFill>
                <a:schemeClr val="tx1"/>
              </a:solidFill>
              <a:latin typeface="Cambria" panose="02040503050406030204" pitchFamily="18" charset="0"/>
            </a:endParaRPr>
          </a:p>
          <a:p>
            <a:pPr algn="just"/>
            <a:endParaRPr lang="en-US" sz="3700" dirty="0">
              <a:solidFill>
                <a:schemeClr val="tx1"/>
              </a:solidFill>
              <a:latin typeface="Cambria" panose="02040503050406030204" pitchFamily="18" charset="0"/>
            </a:endParaRPr>
          </a:p>
          <a:p>
            <a:pPr algn="just"/>
            <a:endParaRPr lang="en-US" sz="3700" dirty="0" smtClean="0">
              <a:solidFill>
                <a:schemeClr val="tx1"/>
              </a:solidFill>
              <a:latin typeface="Cambria" panose="02040503050406030204" pitchFamily="18" charset="0"/>
            </a:endParaRPr>
          </a:p>
          <a:p>
            <a:pPr algn="just"/>
            <a:endParaRPr lang="en-US" sz="37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l"/>
            <a:r>
              <a:rPr lang="en-US" sz="2200" b="1" dirty="0">
                <a:solidFill>
                  <a:schemeClr val="tx1"/>
                </a:solidFill>
                <a:latin typeface="Cambria" panose="02040503050406030204" pitchFamily="18" charset="0"/>
              </a:rPr>
              <a:t/>
            </a:r>
            <a:br>
              <a:rPr lang="en-US" sz="2200" b="1" dirty="0">
                <a:solidFill>
                  <a:schemeClr val="tx1"/>
                </a:solidFill>
                <a:latin typeface="Cambria" panose="02040503050406030204" pitchFamily="18" charset="0"/>
              </a:rPr>
            </a:br>
            <a:endParaRPr lang="en-US" sz="2600" b="1" dirty="0">
              <a:solidFill>
                <a:schemeClr val="tx1"/>
              </a:solidFill>
              <a:latin typeface="Cambria" panose="02040503050406030204" pitchFamily="18" charset="0"/>
            </a:endParaRPr>
          </a:p>
        </p:txBody>
      </p:sp>
      <p:pic>
        <p:nvPicPr>
          <p:cNvPr id="10" name="Picture 9"/>
          <p:cNvPicPr>
            <a:picLocks noChangeAspect="1"/>
          </p:cNvPicPr>
          <p:nvPr/>
        </p:nvPicPr>
        <p:blipFill>
          <a:blip r:embed="rId2"/>
          <a:stretch>
            <a:fillRect/>
          </a:stretch>
        </p:blipFill>
        <p:spPr>
          <a:xfrm>
            <a:off x="251520" y="106765"/>
            <a:ext cx="1475360" cy="725487"/>
          </a:xfrm>
          <a:prstGeom prst="rect">
            <a:avLst/>
          </a:prstGeom>
          <a:effectLst>
            <a:softEdge rad="31750"/>
          </a:effectLst>
        </p:spPr>
      </p:pic>
      <p:sp>
        <p:nvSpPr>
          <p:cNvPr id="4" name="Rounded Rectangular Callout 3"/>
          <p:cNvSpPr/>
          <p:nvPr/>
        </p:nvSpPr>
        <p:spPr>
          <a:xfrm>
            <a:off x="316553" y="2310103"/>
            <a:ext cx="3654661" cy="1189598"/>
          </a:xfrm>
          <a:prstGeom prst="wedgeRoundRectCallout">
            <a:avLst>
              <a:gd name="adj1" fmla="val 24742"/>
              <a:gd name="adj2" fmla="val 693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06867" y="2461028"/>
            <a:ext cx="3456384" cy="954107"/>
          </a:xfrm>
          <a:prstGeom prst="rect">
            <a:avLst/>
          </a:prstGeom>
          <a:noFill/>
        </p:spPr>
        <p:txBody>
          <a:bodyPr wrap="square" rtlCol="0">
            <a:spAutoFit/>
          </a:bodyPr>
          <a:lstStyle/>
          <a:p>
            <a:pPr lvl="0" algn="just">
              <a:spcBef>
                <a:spcPct val="20000"/>
              </a:spcBef>
            </a:pPr>
            <a:r>
              <a:rPr lang="en-US" sz="1400" dirty="0" smtClean="0">
                <a:solidFill>
                  <a:prstClr val="black"/>
                </a:solidFill>
                <a:latin typeface="Cambria" panose="02040503050406030204" pitchFamily="18" charset="0"/>
              </a:rPr>
              <a:t>“I </a:t>
            </a:r>
            <a:r>
              <a:rPr lang="en-US" sz="1400" dirty="0">
                <a:solidFill>
                  <a:prstClr val="black"/>
                </a:solidFill>
                <a:latin typeface="Cambria" panose="02040503050406030204" pitchFamily="18" charset="0"/>
              </a:rPr>
              <a:t>don’t have any figures but you know </a:t>
            </a:r>
            <a:r>
              <a:rPr lang="en-US" sz="1400" dirty="0" smtClean="0">
                <a:solidFill>
                  <a:prstClr val="black"/>
                </a:solidFill>
                <a:latin typeface="Cambria" panose="02040503050406030204" pitchFamily="18" charset="0"/>
              </a:rPr>
              <a:t/>
            </a:r>
            <a:br>
              <a:rPr lang="en-US" sz="1400" dirty="0" smtClean="0">
                <a:solidFill>
                  <a:prstClr val="black"/>
                </a:solidFill>
                <a:latin typeface="Cambria" panose="02040503050406030204" pitchFamily="18" charset="0"/>
              </a:rPr>
            </a:br>
            <a:r>
              <a:rPr lang="en-US" sz="1400" dirty="0" smtClean="0">
                <a:solidFill>
                  <a:prstClr val="black"/>
                </a:solidFill>
                <a:latin typeface="Cambria" panose="02040503050406030204" pitchFamily="18" charset="0"/>
              </a:rPr>
              <a:t>– the </a:t>
            </a:r>
            <a:r>
              <a:rPr lang="en-US" sz="1400" b="1" dirty="0">
                <a:solidFill>
                  <a:prstClr val="black"/>
                </a:solidFill>
                <a:latin typeface="Cambria" panose="02040503050406030204" pitchFamily="18" charset="0"/>
              </a:rPr>
              <a:t>colloquial evidence </a:t>
            </a:r>
            <a:r>
              <a:rPr lang="en-US" sz="1400" dirty="0">
                <a:solidFill>
                  <a:prstClr val="black"/>
                </a:solidFill>
                <a:latin typeface="Cambria" panose="02040503050406030204" pitchFamily="18" charset="0"/>
              </a:rPr>
              <a:t>we’ve been given is that it’s making potentially big </a:t>
            </a:r>
            <a:r>
              <a:rPr lang="en-US" sz="1400" dirty="0" smtClean="0">
                <a:solidFill>
                  <a:prstClr val="black"/>
                </a:solidFill>
                <a:latin typeface="Cambria" panose="02040503050406030204" pitchFamily="18" charset="0"/>
              </a:rPr>
              <a:t>changes”</a:t>
            </a:r>
            <a:endParaRPr lang="en-US" sz="1400" dirty="0">
              <a:solidFill>
                <a:prstClr val="black"/>
              </a:solidFill>
              <a:latin typeface="Cambria" panose="02040503050406030204" pitchFamily="18" charset="0"/>
            </a:endParaRPr>
          </a:p>
        </p:txBody>
      </p:sp>
      <p:sp>
        <p:nvSpPr>
          <p:cNvPr id="6" name="Rounded Rectangular Callout 5"/>
          <p:cNvSpPr/>
          <p:nvPr/>
        </p:nvSpPr>
        <p:spPr>
          <a:xfrm>
            <a:off x="4980238" y="5226865"/>
            <a:ext cx="3500435" cy="1008112"/>
          </a:xfrm>
          <a:prstGeom prst="wedgeRoundRectCallout">
            <a:avLst>
              <a:gd name="adj1" fmla="val 21069"/>
              <a:gd name="adj2" fmla="val 703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058722" y="5361589"/>
            <a:ext cx="3315509" cy="738664"/>
          </a:xfrm>
          <a:prstGeom prst="rect">
            <a:avLst/>
          </a:prstGeom>
          <a:noFill/>
        </p:spPr>
        <p:txBody>
          <a:bodyPr wrap="square" rtlCol="0">
            <a:spAutoFit/>
          </a:bodyPr>
          <a:lstStyle/>
          <a:p>
            <a:pPr algn="just"/>
            <a:r>
              <a:rPr lang="en-US" sz="1400" dirty="0" smtClean="0">
                <a:solidFill>
                  <a:prstClr val="black"/>
                </a:solidFill>
                <a:latin typeface="Cambria" panose="02040503050406030204" pitchFamily="18" charset="0"/>
              </a:rPr>
              <a:t>“We </a:t>
            </a:r>
            <a:r>
              <a:rPr lang="en-US" sz="1400" dirty="0">
                <a:solidFill>
                  <a:prstClr val="black"/>
                </a:solidFill>
                <a:latin typeface="Cambria" panose="02040503050406030204" pitchFamily="18" charset="0"/>
              </a:rPr>
              <a:t>have </a:t>
            </a:r>
            <a:r>
              <a:rPr lang="en-US" sz="1400" b="1" dirty="0">
                <a:solidFill>
                  <a:prstClr val="black"/>
                </a:solidFill>
                <a:latin typeface="Cambria" panose="02040503050406030204" pitchFamily="18" charset="0"/>
              </a:rPr>
              <a:t>case studies on behavioural change</a:t>
            </a:r>
            <a:r>
              <a:rPr lang="en-US" sz="1400" dirty="0">
                <a:solidFill>
                  <a:prstClr val="black"/>
                </a:solidFill>
                <a:latin typeface="Cambria" panose="02040503050406030204" pitchFamily="18" charset="0"/>
              </a:rPr>
              <a:t>, we have resources for people looking to minimise their </a:t>
            </a:r>
            <a:r>
              <a:rPr lang="en-US" sz="1400" dirty="0" smtClean="0">
                <a:solidFill>
                  <a:prstClr val="black"/>
                </a:solidFill>
                <a:latin typeface="Cambria" panose="02040503050406030204" pitchFamily="18" charset="0"/>
              </a:rPr>
              <a:t>waste”</a:t>
            </a:r>
            <a:endParaRPr lang="en-GB" dirty="0"/>
          </a:p>
        </p:txBody>
      </p:sp>
      <p:sp>
        <p:nvSpPr>
          <p:cNvPr id="11" name="Rounded Rectangular Callout 10"/>
          <p:cNvSpPr/>
          <p:nvPr/>
        </p:nvSpPr>
        <p:spPr>
          <a:xfrm>
            <a:off x="294889" y="5233290"/>
            <a:ext cx="3939512" cy="1008111"/>
          </a:xfrm>
          <a:prstGeom prst="wedgeRoundRectCallout">
            <a:avLst>
              <a:gd name="adj1" fmla="val -21606"/>
              <a:gd name="adj2" fmla="val 686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06867" y="5372756"/>
            <a:ext cx="3628819" cy="738664"/>
          </a:xfrm>
          <a:prstGeom prst="rect">
            <a:avLst/>
          </a:prstGeom>
          <a:noFill/>
        </p:spPr>
        <p:txBody>
          <a:bodyPr wrap="square" rtlCol="0">
            <a:spAutoFit/>
          </a:bodyPr>
          <a:lstStyle/>
          <a:p>
            <a:pPr lvl="0" algn="just">
              <a:spcBef>
                <a:spcPct val="20000"/>
              </a:spcBef>
            </a:pPr>
            <a:r>
              <a:rPr lang="en-US" sz="1400" dirty="0" smtClean="0">
                <a:solidFill>
                  <a:prstClr val="black"/>
                </a:solidFill>
                <a:latin typeface="Cambria" panose="02040503050406030204" pitchFamily="18" charset="0"/>
              </a:rPr>
              <a:t>“Obviously</a:t>
            </a:r>
            <a:r>
              <a:rPr lang="en-US" sz="1400" dirty="0">
                <a:solidFill>
                  <a:prstClr val="black"/>
                </a:solidFill>
                <a:latin typeface="Cambria" panose="02040503050406030204" pitchFamily="18" charset="0"/>
              </a:rPr>
              <a:t>, </a:t>
            </a:r>
            <a:r>
              <a:rPr lang="en-US" sz="1400" b="1" dirty="0">
                <a:solidFill>
                  <a:prstClr val="black"/>
                </a:solidFill>
                <a:latin typeface="Cambria" panose="02040503050406030204" pitchFamily="18" charset="0"/>
              </a:rPr>
              <a:t>we record </a:t>
            </a:r>
            <a:r>
              <a:rPr lang="en-US" sz="1400" dirty="0">
                <a:solidFill>
                  <a:prstClr val="black"/>
                </a:solidFill>
                <a:latin typeface="Cambria" panose="02040503050406030204" pitchFamily="18" charset="0"/>
              </a:rPr>
              <a:t>the tonnage of Bristol. We also do </a:t>
            </a:r>
            <a:r>
              <a:rPr lang="en-US" sz="1400" b="1" dirty="0">
                <a:solidFill>
                  <a:prstClr val="black"/>
                </a:solidFill>
                <a:latin typeface="Cambria" panose="02040503050406030204" pitchFamily="18" charset="0"/>
              </a:rPr>
              <a:t>waste composition analysis </a:t>
            </a:r>
            <a:r>
              <a:rPr lang="en-US" sz="1400" dirty="0">
                <a:solidFill>
                  <a:prstClr val="black"/>
                </a:solidFill>
                <a:latin typeface="Cambria" panose="02040503050406030204" pitchFamily="18" charset="0"/>
              </a:rPr>
              <a:t>every 6 months…”</a:t>
            </a:r>
          </a:p>
        </p:txBody>
      </p:sp>
      <p:sp>
        <p:nvSpPr>
          <p:cNvPr id="13" name="Rounded Rectangular Callout 12"/>
          <p:cNvSpPr/>
          <p:nvPr/>
        </p:nvSpPr>
        <p:spPr>
          <a:xfrm>
            <a:off x="4952281" y="2310102"/>
            <a:ext cx="3528392" cy="1288978"/>
          </a:xfrm>
          <a:prstGeom prst="wedgeRoundRectCallout">
            <a:avLst>
              <a:gd name="adj1" fmla="val 22081"/>
              <a:gd name="adj2" fmla="val 625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070164" y="2545593"/>
            <a:ext cx="3292626" cy="954107"/>
          </a:xfrm>
          <a:prstGeom prst="rect">
            <a:avLst/>
          </a:prstGeom>
          <a:noFill/>
        </p:spPr>
        <p:txBody>
          <a:bodyPr wrap="square" rtlCol="0">
            <a:spAutoFit/>
          </a:bodyPr>
          <a:lstStyle/>
          <a:p>
            <a:pPr lvl="0" algn="just">
              <a:spcBef>
                <a:spcPct val="20000"/>
              </a:spcBef>
            </a:pPr>
            <a:r>
              <a:rPr lang="en-US" sz="1400" dirty="0" smtClean="0">
                <a:solidFill>
                  <a:prstClr val="black"/>
                </a:solidFill>
                <a:latin typeface="Cambria" panose="02040503050406030204" pitchFamily="18" charset="0"/>
              </a:rPr>
              <a:t>“Since we </a:t>
            </a:r>
            <a:r>
              <a:rPr lang="en-US" sz="1400" dirty="0">
                <a:solidFill>
                  <a:prstClr val="black"/>
                </a:solidFill>
                <a:latin typeface="Cambria" panose="02040503050406030204" pitchFamily="18" charset="0"/>
              </a:rPr>
              <a:t>switched to compost on site, </a:t>
            </a:r>
            <a:r>
              <a:rPr lang="en-US" sz="1400" b="1" dirty="0">
                <a:solidFill>
                  <a:prstClr val="black"/>
                </a:solidFill>
                <a:latin typeface="Cambria" panose="02040503050406030204" pitchFamily="18" charset="0"/>
              </a:rPr>
              <a:t>we're not really recording exactly what's going on</a:t>
            </a:r>
            <a:r>
              <a:rPr lang="en-US" sz="1400" dirty="0">
                <a:solidFill>
                  <a:prstClr val="black"/>
                </a:solidFill>
                <a:latin typeface="Cambria" panose="02040503050406030204" pitchFamily="18" charset="0"/>
              </a:rPr>
              <a:t>...cause it's such a small team... it's </a:t>
            </a:r>
            <a:r>
              <a:rPr lang="en-US" sz="1400" b="1" dirty="0">
                <a:solidFill>
                  <a:prstClr val="black"/>
                </a:solidFill>
                <a:latin typeface="Cambria" panose="02040503050406030204" pitchFamily="18" charset="0"/>
              </a:rPr>
              <a:t>very little data... </a:t>
            </a:r>
            <a:r>
              <a:rPr lang="en-US" sz="1400" dirty="0">
                <a:solidFill>
                  <a:prstClr val="black"/>
                </a:solidFill>
                <a:latin typeface="Cambria" panose="02040503050406030204" pitchFamily="18" charset="0"/>
              </a:rPr>
              <a:t>“ </a:t>
            </a:r>
            <a:endParaRPr lang="en-US" sz="1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42064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4738"/>
            <a:ext cx="5657106" cy="791148"/>
          </a:xfrm>
        </p:spPr>
        <p:txBody>
          <a:bodyPr>
            <a:normAutofit/>
          </a:bodyPr>
          <a:lstStyle/>
          <a:p>
            <a:r>
              <a:rPr lang="en-US" sz="3200" b="1" dirty="0">
                <a:solidFill>
                  <a:schemeClr val="accent2"/>
                </a:solidFill>
                <a:latin typeface="Cambria" panose="02040503050406030204" pitchFamily="18" charset="0"/>
              </a:rPr>
              <a:t>Focus </a:t>
            </a:r>
            <a:r>
              <a:rPr lang="en-US" sz="3200" b="1" dirty="0" smtClean="0">
                <a:solidFill>
                  <a:schemeClr val="accent2"/>
                </a:solidFill>
                <a:latin typeface="Cambria" panose="02040503050406030204" pitchFamily="18" charset="0"/>
              </a:rPr>
              <a:t>group- Results 3/4</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247923" y="1233905"/>
            <a:ext cx="7811555" cy="351393"/>
          </a:xfrm>
        </p:spPr>
        <p:txBody>
          <a:bodyPr>
            <a:normAutofit fontScale="25000" lnSpcReduction="20000"/>
          </a:bodyPr>
          <a:lstStyle/>
          <a:p>
            <a:pPr algn="l"/>
            <a:r>
              <a:rPr lang="en-US" sz="7200" b="1" dirty="0" smtClean="0">
                <a:solidFill>
                  <a:schemeClr val="tx1"/>
                </a:solidFill>
                <a:latin typeface="Cambria" panose="02040503050406030204" pitchFamily="18" charset="0"/>
              </a:rPr>
              <a:t>Theme 3: Direction of movement</a:t>
            </a:r>
          </a:p>
          <a:p>
            <a:pPr algn="l"/>
            <a:endParaRPr lang="en-US" sz="4000" b="1" dirty="0">
              <a:solidFill>
                <a:schemeClr val="tx1"/>
              </a:solidFill>
              <a:latin typeface="Cambria" panose="02040503050406030204" pitchFamily="18" charset="0"/>
            </a:endParaRPr>
          </a:p>
          <a:p>
            <a:pPr algn="l"/>
            <a:endParaRPr lang="en-US" sz="4000" b="1" dirty="0" smtClean="0">
              <a:solidFill>
                <a:schemeClr val="tx1"/>
              </a:solidFill>
              <a:latin typeface="Cambria" panose="02040503050406030204" pitchFamily="18" charset="0"/>
            </a:endParaRPr>
          </a:p>
          <a:p>
            <a:pPr algn="l"/>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2300" dirty="0" smtClean="0">
                <a:solidFill>
                  <a:schemeClr val="tx1"/>
                </a:solidFill>
                <a:latin typeface="Cambria" panose="02040503050406030204" pitchFamily="18" charset="0"/>
              </a:rPr>
              <a:t/>
            </a:r>
            <a:br>
              <a:rPr lang="en-US" sz="2300" dirty="0" smtClean="0">
                <a:solidFill>
                  <a:schemeClr val="tx1"/>
                </a:solidFill>
                <a:latin typeface="Cambria" panose="02040503050406030204" pitchFamily="18" charset="0"/>
              </a:rPr>
            </a:br>
            <a:endParaRPr lang="en-US" sz="1500" dirty="0" smtClean="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6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l"/>
            <a:r>
              <a:rPr lang="en-US" sz="2200" b="1" dirty="0">
                <a:solidFill>
                  <a:schemeClr val="tx1"/>
                </a:solidFill>
                <a:latin typeface="Cambria" panose="02040503050406030204" pitchFamily="18" charset="0"/>
              </a:rPr>
              <a:t/>
            </a:r>
            <a:br>
              <a:rPr lang="en-US" sz="2200" b="1" dirty="0">
                <a:solidFill>
                  <a:schemeClr val="tx1"/>
                </a:solidFill>
                <a:latin typeface="Cambria" panose="02040503050406030204" pitchFamily="18" charset="0"/>
              </a:rPr>
            </a:br>
            <a:endParaRPr lang="en-US" sz="2600" b="1" dirty="0">
              <a:solidFill>
                <a:schemeClr val="tx1"/>
              </a:solidFill>
              <a:latin typeface="Cambria" panose="02040503050406030204" pitchFamily="18" charset="0"/>
            </a:endParaRPr>
          </a:p>
        </p:txBody>
      </p:sp>
      <p:pic>
        <p:nvPicPr>
          <p:cNvPr id="10" name="Picture 9"/>
          <p:cNvPicPr>
            <a:picLocks noChangeAspect="1"/>
          </p:cNvPicPr>
          <p:nvPr/>
        </p:nvPicPr>
        <p:blipFill>
          <a:blip r:embed="rId3"/>
          <a:stretch>
            <a:fillRect/>
          </a:stretch>
        </p:blipFill>
        <p:spPr>
          <a:xfrm>
            <a:off x="251520" y="106765"/>
            <a:ext cx="1475360" cy="725487"/>
          </a:xfrm>
          <a:prstGeom prst="rect">
            <a:avLst/>
          </a:prstGeom>
          <a:effectLst>
            <a:softEdge rad="31750"/>
          </a:effectLst>
        </p:spPr>
      </p:pic>
      <p:sp>
        <p:nvSpPr>
          <p:cNvPr id="4" name="Rounded Rectangular Callout 3"/>
          <p:cNvSpPr/>
          <p:nvPr/>
        </p:nvSpPr>
        <p:spPr>
          <a:xfrm>
            <a:off x="356387" y="2303477"/>
            <a:ext cx="3625079" cy="1471833"/>
          </a:xfrm>
          <a:prstGeom prst="wedgeRoundRectCallout">
            <a:avLst>
              <a:gd name="adj1" fmla="val 22649"/>
              <a:gd name="adj2" fmla="val 614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39333" y="2313730"/>
            <a:ext cx="3368790" cy="1384995"/>
          </a:xfrm>
          <a:prstGeom prst="rect">
            <a:avLst/>
          </a:prstGeom>
          <a:noFill/>
        </p:spPr>
        <p:txBody>
          <a:bodyPr wrap="square" rtlCol="0">
            <a:spAutoFit/>
          </a:bodyPr>
          <a:lstStyle/>
          <a:p>
            <a:pPr lvl="0" algn="just">
              <a:spcBef>
                <a:spcPct val="20000"/>
              </a:spcBef>
            </a:pPr>
            <a:r>
              <a:rPr lang="en-US" sz="1400" dirty="0">
                <a:solidFill>
                  <a:prstClr val="black"/>
                </a:solidFill>
                <a:latin typeface="Cambria" panose="02040503050406030204" pitchFamily="18" charset="0"/>
              </a:rPr>
              <a:t>“</a:t>
            </a:r>
            <a:r>
              <a:rPr lang="en-US" sz="1400" b="1" dirty="0">
                <a:solidFill>
                  <a:prstClr val="black"/>
                </a:solidFill>
                <a:latin typeface="Cambria" panose="02040503050406030204" pitchFamily="18" charset="0"/>
              </a:rPr>
              <a:t>Everybody knows and talks about food waste now. </a:t>
            </a:r>
            <a:r>
              <a:rPr lang="en-US" sz="1400" dirty="0">
                <a:solidFill>
                  <a:prstClr val="black"/>
                </a:solidFill>
                <a:latin typeface="Cambria" panose="02040503050406030204" pitchFamily="18" charset="0"/>
              </a:rPr>
              <a:t>You know, when we started 10 years ago in Bristol, trying to talk to people about food waste, they would think that we were diving in the bins and getting food from </a:t>
            </a:r>
            <a:r>
              <a:rPr lang="en-US" sz="1400" dirty="0" smtClean="0">
                <a:solidFill>
                  <a:prstClr val="black"/>
                </a:solidFill>
                <a:latin typeface="Cambria" panose="02040503050406030204" pitchFamily="18" charset="0"/>
              </a:rPr>
              <a:t>there!”</a:t>
            </a:r>
            <a:endParaRPr lang="en-US" sz="1400" dirty="0">
              <a:solidFill>
                <a:prstClr val="black"/>
              </a:solidFill>
              <a:latin typeface="Cambria" panose="02040503050406030204" pitchFamily="18" charset="0"/>
            </a:endParaRPr>
          </a:p>
        </p:txBody>
      </p:sp>
      <p:sp>
        <p:nvSpPr>
          <p:cNvPr id="8" name="Rounded Rectangular Callout 7"/>
          <p:cNvSpPr/>
          <p:nvPr/>
        </p:nvSpPr>
        <p:spPr>
          <a:xfrm>
            <a:off x="5292080" y="2303477"/>
            <a:ext cx="3565200" cy="155757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418496" y="2382126"/>
            <a:ext cx="3240360" cy="1384995"/>
          </a:xfrm>
          <a:prstGeom prst="rect">
            <a:avLst/>
          </a:prstGeom>
          <a:noFill/>
        </p:spPr>
        <p:txBody>
          <a:bodyPr wrap="square" rtlCol="0">
            <a:spAutoFit/>
          </a:bodyPr>
          <a:lstStyle/>
          <a:p>
            <a:pPr algn="just"/>
            <a:r>
              <a:rPr lang="en-US" sz="1400" dirty="0">
                <a:solidFill>
                  <a:prstClr val="black"/>
                </a:solidFill>
                <a:latin typeface="Cambria" panose="02040503050406030204" pitchFamily="18" charset="0"/>
              </a:rPr>
              <a:t>“I think it’s a bit of an issue when governments change or mayors change and therefore the whole focus shifts. </a:t>
            </a:r>
            <a:r>
              <a:rPr lang="en-US" sz="1400" b="1" dirty="0">
                <a:solidFill>
                  <a:prstClr val="black"/>
                </a:solidFill>
                <a:latin typeface="Cambria" panose="02040503050406030204" pitchFamily="18" charset="0"/>
              </a:rPr>
              <a:t>And all the good work that might have been done beforehand is rewritten.</a:t>
            </a:r>
            <a:r>
              <a:rPr lang="en-US" sz="1400" dirty="0">
                <a:solidFill>
                  <a:prstClr val="black"/>
                </a:solidFill>
                <a:latin typeface="Cambria" panose="02040503050406030204" pitchFamily="18" charset="0"/>
              </a:rPr>
              <a:t> </a:t>
            </a:r>
            <a:r>
              <a:rPr lang="en-US" sz="1400" dirty="0" smtClean="0">
                <a:solidFill>
                  <a:prstClr val="black"/>
                </a:solidFill>
                <a:latin typeface="Cambria" panose="02040503050406030204" pitchFamily="18" charset="0"/>
              </a:rPr>
              <a:t>I find </a:t>
            </a:r>
            <a:r>
              <a:rPr lang="en-US" sz="1400" dirty="0">
                <a:solidFill>
                  <a:prstClr val="black"/>
                </a:solidFill>
                <a:latin typeface="Cambria" panose="02040503050406030204" pitchFamily="18" charset="0"/>
              </a:rPr>
              <a:t>it so frustrating…”</a:t>
            </a:r>
            <a:endParaRPr lang="en-GB" sz="3200" dirty="0"/>
          </a:p>
        </p:txBody>
      </p:sp>
      <p:sp>
        <p:nvSpPr>
          <p:cNvPr id="11" name="Rectangle 10"/>
          <p:cNvSpPr/>
          <p:nvPr/>
        </p:nvSpPr>
        <p:spPr>
          <a:xfrm>
            <a:off x="2622165" y="5336395"/>
            <a:ext cx="3793644" cy="738664"/>
          </a:xfrm>
          <a:prstGeom prst="rect">
            <a:avLst/>
          </a:prstGeom>
        </p:spPr>
        <p:txBody>
          <a:bodyPr wrap="square">
            <a:spAutoFit/>
          </a:bodyPr>
          <a:lstStyle/>
          <a:p>
            <a:r>
              <a:rPr lang="en-US" sz="1400" dirty="0" smtClean="0">
                <a:latin typeface="Cambria" panose="02040503050406030204" pitchFamily="18" charset="0"/>
              </a:rPr>
              <a:t>“Researcher: So </a:t>
            </a:r>
            <a:r>
              <a:rPr lang="en-US" sz="1400" dirty="0">
                <a:latin typeface="Cambria" panose="02040503050406030204" pitchFamily="18" charset="0"/>
              </a:rPr>
              <a:t>can you give me an update </a:t>
            </a:r>
            <a:r>
              <a:rPr lang="en-US" sz="1400" dirty="0" smtClean="0">
                <a:latin typeface="Cambria" panose="02040503050406030204" pitchFamily="18" charset="0"/>
              </a:rPr>
              <a:t/>
            </a:r>
            <a:br>
              <a:rPr lang="en-US" sz="1400" dirty="0" smtClean="0">
                <a:latin typeface="Cambria" panose="02040503050406030204" pitchFamily="18" charset="0"/>
              </a:rPr>
            </a:br>
            <a:r>
              <a:rPr lang="en-US" sz="1400" dirty="0" smtClean="0">
                <a:latin typeface="Cambria" panose="02040503050406030204" pitchFamily="18" charset="0"/>
              </a:rPr>
              <a:t>of </a:t>
            </a:r>
            <a:r>
              <a:rPr lang="en-US" sz="1400" dirty="0">
                <a:latin typeface="Cambria" panose="02040503050406030204" pitchFamily="18" charset="0"/>
              </a:rPr>
              <a:t>how does the flat policy look like in Bristol?</a:t>
            </a:r>
          </a:p>
          <a:p>
            <a:r>
              <a:rPr lang="en-US" sz="1400" dirty="0" smtClean="0">
                <a:latin typeface="Cambria" panose="02040503050406030204" pitchFamily="18" charset="0"/>
              </a:rPr>
              <a:t>Participant: It’s </a:t>
            </a:r>
            <a:r>
              <a:rPr lang="en-US" sz="1400" dirty="0">
                <a:latin typeface="Cambria" panose="02040503050406030204" pitchFamily="18" charset="0"/>
              </a:rPr>
              <a:t>tricky</a:t>
            </a:r>
            <a:r>
              <a:rPr lang="en-US" sz="1400" dirty="0" smtClean="0">
                <a:latin typeface="Cambria" panose="02040503050406030204" pitchFamily="18" charset="0"/>
              </a:rPr>
              <a:t>…”</a:t>
            </a:r>
            <a:endParaRPr lang="en-US" sz="1400" dirty="0">
              <a:latin typeface="Cambria" panose="02040503050406030204" pitchFamily="18" charset="0"/>
            </a:endParaRPr>
          </a:p>
        </p:txBody>
      </p:sp>
      <p:sp>
        <p:nvSpPr>
          <p:cNvPr id="12" name="Rounded Rectangular Callout 11"/>
          <p:cNvSpPr/>
          <p:nvPr/>
        </p:nvSpPr>
        <p:spPr>
          <a:xfrm>
            <a:off x="2555775" y="5232902"/>
            <a:ext cx="3744417" cy="842158"/>
          </a:xfrm>
          <a:prstGeom prst="wedgeRoundRectCallout">
            <a:avLst>
              <a:gd name="adj1" fmla="val 19483"/>
              <a:gd name="adj2" fmla="val 676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72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4738"/>
            <a:ext cx="5657106" cy="791148"/>
          </a:xfrm>
        </p:spPr>
        <p:txBody>
          <a:bodyPr>
            <a:normAutofit/>
          </a:bodyPr>
          <a:lstStyle/>
          <a:p>
            <a:r>
              <a:rPr lang="en-US" sz="3200" b="1" dirty="0">
                <a:solidFill>
                  <a:schemeClr val="accent2"/>
                </a:solidFill>
                <a:latin typeface="Cambria" panose="02040503050406030204" pitchFamily="18" charset="0"/>
              </a:rPr>
              <a:t>Focus </a:t>
            </a:r>
            <a:r>
              <a:rPr lang="en-US" sz="3200" b="1" dirty="0" smtClean="0">
                <a:solidFill>
                  <a:schemeClr val="accent2"/>
                </a:solidFill>
                <a:latin typeface="Cambria" panose="02040503050406030204" pitchFamily="18" charset="0"/>
              </a:rPr>
              <a:t>group- Results 4/4</a:t>
            </a:r>
            <a:endParaRPr lang="en-US" sz="3200" b="1" dirty="0">
              <a:solidFill>
                <a:schemeClr val="accent2"/>
              </a:solidFill>
              <a:latin typeface="Cambria" panose="02040503050406030204" pitchFamily="18" charset="0"/>
            </a:endParaRPr>
          </a:p>
        </p:txBody>
      </p:sp>
      <p:sp>
        <p:nvSpPr>
          <p:cNvPr id="3" name="Subtitle 2"/>
          <p:cNvSpPr>
            <a:spLocks noGrp="1"/>
          </p:cNvSpPr>
          <p:nvPr>
            <p:ph type="subTitle" idx="1"/>
          </p:nvPr>
        </p:nvSpPr>
        <p:spPr>
          <a:xfrm>
            <a:off x="251520" y="1104458"/>
            <a:ext cx="7811555" cy="432048"/>
          </a:xfrm>
        </p:spPr>
        <p:txBody>
          <a:bodyPr>
            <a:normAutofit fontScale="25000" lnSpcReduction="20000"/>
          </a:bodyPr>
          <a:lstStyle/>
          <a:p>
            <a:pPr algn="l"/>
            <a:r>
              <a:rPr lang="en-US" sz="6400" b="1" dirty="0" smtClean="0">
                <a:solidFill>
                  <a:schemeClr val="tx1"/>
                </a:solidFill>
                <a:latin typeface="Cambria" panose="02040503050406030204" pitchFamily="18" charset="0"/>
              </a:rPr>
              <a:t>Theme 4: What works and what doesn’t</a:t>
            </a:r>
          </a:p>
          <a:p>
            <a:pPr algn="l"/>
            <a:r>
              <a:rPr lang="en-US" sz="2300" dirty="0" smtClean="0">
                <a:solidFill>
                  <a:schemeClr val="tx1"/>
                </a:solidFill>
                <a:latin typeface="Cambria" panose="02040503050406030204" pitchFamily="18" charset="0"/>
              </a:rPr>
              <a:t/>
            </a:r>
            <a:br>
              <a:rPr lang="en-US" sz="2300" dirty="0" smtClean="0">
                <a:solidFill>
                  <a:schemeClr val="tx1"/>
                </a:solidFill>
                <a:latin typeface="Cambria" panose="02040503050406030204" pitchFamily="18" charset="0"/>
              </a:rPr>
            </a:br>
            <a:endParaRPr lang="en-US" sz="1500" dirty="0" smtClean="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just"/>
            <a:endParaRPr lang="en-US" sz="1500" dirty="0" smtClean="0">
              <a:solidFill>
                <a:schemeClr val="tx1"/>
              </a:solidFill>
              <a:latin typeface="Cambria" panose="02040503050406030204" pitchFamily="18" charset="0"/>
            </a:endParaRPr>
          </a:p>
          <a:p>
            <a:pPr algn="just"/>
            <a:endParaRPr lang="en-US" sz="1500" dirty="0">
              <a:solidFill>
                <a:schemeClr val="tx1"/>
              </a:solidFill>
              <a:latin typeface="Cambria" panose="02040503050406030204" pitchFamily="18" charset="0"/>
            </a:endParaRPr>
          </a:p>
          <a:p>
            <a:pPr algn="l"/>
            <a:r>
              <a:rPr lang="en-US" sz="2200" b="1" dirty="0">
                <a:solidFill>
                  <a:schemeClr val="tx1"/>
                </a:solidFill>
                <a:latin typeface="Cambria" panose="02040503050406030204" pitchFamily="18" charset="0"/>
              </a:rPr>
              <a:t/>
            </a:r>
            <a:br>
              <a:rPr lang="en-US" sz="2200" b="1" dirty="0">
                <a:solidFill>
                  <a:schemeClr val="tx1"/>
                </a:solidFill>
                <a:latin typeface="Cambria" panose="02040503050406030204" pitchFamily="18" charset="0"/>
              </a:rPr>
            </a:br>
            <a:endParaRPr lang="en-US" sz="2600" b="1" dirty="0">
              <a:solidFill>
                <a:schemeClr val="tx1"/>
              </a:solidFill>
              <a:latin typeface="Cambria" panose="02040503050406030204" pitchFamily="18" charset="0"/>
            </a:endParaRPr>
          </a:p>
        </p:txBody>
      </p:sp>
      <p:pic>
        <p:nvPicPr>
          <p:cNvPr id="10" name="Picture 9"/>
          <p:cNvPicPr>
            <a:picLocks noChangeAspect="1"/>
          </p:cNvPicPr>
          <p:nvPr/>
        </p:nvPicPr>
        <p:blipFill>
          <a:blip r:embed="rId3"/>
          <a:stretch>
            <a:fillRect/>
          </a:stretch>
        </p:blipFill>
        <p:spPr>
          <a:xfrm>
            <a:off x="251520" y="106765"/>
            <a:ext cx="1475360" cy="725487"/>
          </a:xfrm>
          <a:prstGeom prst="rect">
            <a:avLst/>
          </a:prstGeom>
          <a:effectLst>
            <a:softEdge rad="31750"/>
          </a:effectLst>
        </p:spPr>
      </p:pic>
      <p:sp>
        <p:nvSpPr>
          <p:cNvPr id="4" name="Rounded Rectangular Callout 3"/>
          <p:cNvSpPr/>
          <p:nvPr/>
        </p:nvSpPr>
        <p:spPr>
          <a:xfrm>
            <a:off x="539552" y="2717967"/>
            <a:ext cx="3528392" cy="128743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63135" y="2776907"/>
            <a:ext cx="3312368" cy="1169551"/>
          </a:xfrm>
          <a:prstGeom prst="rect">
            <a:avLst/>
          </a:prstGeom>
          <a:noFill/>
        </p:spPr>
        <p:txBody>
          <a:bodyPr wrap="square" rtlCol="0">
            <a:spAutoFit/>
          </a:bodyPr>
          <a:lstStyle/>
          <a:p>
            <a:pPr lvl="0" algn="just"/>
            <a:r>
              <a:rPr lang="en-US" sz="1400" dirty="0" smtClean="0">
                <a:solidFill>
                  <a:prstClr val="black"/>
                </a:solidFill>
                <a:latin typeface="Cambria" panose="02040503050406030204" pitchFamily="18" charset="0"/>
              </a:rPr>
              <a:t>“I </a:t>
            </a:r>
            <a:r>
              <a:rPr lang="en-US" sz="1400" dirty="0">
                <a:solidFill>
                  <a:prstClr val="black"/>
                </a:solidFill>
                <a:latin typeface="Cambria" panose="02040503050406030204" pitchFamily="18" charset="0"/>
              </a:rPr>
              <a:t>think I’d also be tempted to say – </a:t>
            </a:r>
            <a:r>
              <a:rPr lang="en-US" sz="1400" b="1" dirty="0">
                <a:solidFill>
                  <a:prstClr val="black"/>
                </a:solidFill>
                <a:latin typeface="Cambria" panose="02040503050406030204" pitchFamily="18" charset="0"/>
              </a:rPr>
              <a:t>legislation</a:t>
            </a:r>
            <a:r>
              <a:rPr lang="en-US" sz="1400" dirty="0">
                <a:solidFill>
                  <a:prstClr val="black"/>
                </a:solidFill>
                <a:latin typeface="Cambria" panose="02040503050406030204" pitchFamily="18" charset="0"/>
              </a:rPr>
              <a:t> is the main one. </a:t>
            </a:r>
            <a:r>
              <a:rPr lang="en-US" sz="1400" dirty="0" smtClean="0">
                <a:solidFill>
                  <a:prstClr val="black"/>
                </a:solidFill>
                <a:latin typeface="Cambria" panose="02040503050406030204" pitchFamily="18" charset="0"/>
              </a:rPr>
              <a:t>I </a:t>
            </a:r>
            <a:r>
              <a:rPr lang="en-US" sz="1400" dirty="0">
                <a:solidFill>
                  <a:prstClr val="black"/>
                </a:solidFill>
                <a:latin typeface="Cambria" panose="02040503050406030204" pitchFamily="18" charset="0"/>
              </a:rPr>
              <a:t>know that’s ironic, cause I work in the education and engagement side, so I should say it’s all about changing </a:t>
            </a:r>
            <a:r>
              <a:rPr lang="en-US" sz="1400" dirty="0" smtClean="0">
                <a:solidFill>
                  <a:prstClr val="black"/>
                </a:solidFill>
                <a:latin typeface="Cambria" panose="02040503050406030204" pitchFamily="18" charset="0"/>
              </a:rPr>
              <a:t>values (…)”</a:t>
            </a:r>
            <a:endParaRPr lang="en-US" sz="1400" dirty="0">
              <a:solidFill>
                <a:prstClr val="black"/>
              </a:solidFill>
              <a:latin typeface="Cambria" panose="02040503050406030204" pitchFamily="18" charset="0"/>
            </a:endParaRPr>
          </a:p>
        </p:txBody>
      </p:sp>
      <p:sp>
        <p:nvSpPr>
          <p:cNvPr id="8" name="Rounded Rectangular Callout 7"/>
          <p:cNvSpPr/>
          <p:nvPr/>
        </p:nvSpPr>
        <p:spPr>
          <a:xfrm>
            <a:off x="5147926" y="2717967"/>
            <a:ext cx="3312368" cy="122849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147926" y="2855133"/>
            <a:ext cx="3312368" cy="954107"/>
          </a:xfrm>
          <a:prstGeom prst="rect">
            <a:avLst/>
          </a:prstGeom>
          <a:noFill/>
        </p:spPr>
        <p:txBody>
          <a:bodyPr wrap="square" rtlCol="0">
            <a:spAutoFit/>
          </a:bodyPr>
          <a:lstStyle/>
          <a:p>
            <a:pPr lvl="0" algn="just"/>
            <a:r>
              <a:rPr lang="en-US" sz="1400" dirty="0" smtClean="0">
                <a:solidFill>
                  <a:prstClr val="black"/>
                </a:solidFill>
                <a:latin typeface="Cambria" panose="02040503050406030204" pitchFamily="18" charset="0"/>
              </a:rPr>
              <a:t>“</a:t>
            </a:r>
            <a:r>
              <a:rPr lang="en-US" sz="1400" b="1" dirty="0">
                <a:solidFill>
                  <a:prstClr val="black"/>
                </a:solidFill>
                <a:latin typeface="Cambria" panose="02040503050406030204" pitchFamily="18" charset="0"/>
              </a:rPr>
              <a:t>The behaviour change advice </a:t>
            </a:r>
            <a:r>
              <a:rPr lang="en-US" sz="1400" dirty="0">
                <a:solidFill>
                  <a:prstClr val="black"/>
                </a:solidFill>
                <a:latin typeface="Cambria" panose="02040503050406030204" pitchFamily="18" charset="0"/>
              </a:rPr>
              <a:t>is out there </a:t>
            </a:r>
            <a:r>
              <a:rPr lang="en-US" sz="1400" dirty="0" smtClean="0">
                <a:solidFill>
                  <a:prstClr val="black"/>
                </a:solidFill>
                <a:latin typeface="Cambria" panose="02040503050406030204" pitchFamily="18" charset="0"/>
              </a:rPr>
              <a:t>and there’s lots of </a:t>
            </a:r>
            <a:r>
              <a:rPr lang="en-US" sz="1400" dirty="0">
                <a:solidFill>
                  <a:prstClr val="black"/>
                </a:solidFill>
                <a:latin typeface="Cambria" panose="02040503050406030204" pitchFamily="18" charset="0"/>
              </a:rPr>
              <a:t>options if businesses have the time and capacity to do </a:t>
            </a:r>
            <a:r>
              <a:rPr lang="en-US" sz="1400" dirty="0" smtClean="0">
                <a:solidFill>
                  <a:prstClr val="black"/>
                </a:solidFill>
                <a:latin typeface="Cambria" panose="02040503050406030204" pitchFamily="18" charset="0"/>
              </a:rPr>
              <a:t>it, but…</a:t>
            </a:r>
            <a:r>
              <a:rPr lang="en-US" sz="1400" b="1" dirty="0" smtClean="0">
                <a:solidFill>
                  <a:prstClr val="black"/>
                </a:solidFill>
                <a:latin typeface="Cambria" panose="02040503050406030204" pitchFamily="18" charset="0"/>
              </a:rPr>
              <a:t>there </a:t>
            </a:r>
            <a:r>
              <a:rPr lang="en-US" sz="1400" b="1" dirty="0">
                <a:solidFill>
                  <a:prstClr val="black"/>
                </a:solidFill>
                <a:latin typeface="Cambria" panose="02040503050406030204" pitchFamily="18" charset="0"/>
              </a:rPr>
              <a:t>has to be a push…”</a:t>
            </a:r>
          </a:p>
        </p:txBody>
      </p:sp>
    </p:spTree>
    <p:extLst>
      <p:ext uri="{BB962C8B-B14F-4D97-AF65-F5344CB8AC3E}">
        <p14:creationId xmlns:p14="http://schemas.microsoft.com/office/powerpoint/2010/main" val="9792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1604</Words>
  <Application>Microsoft Office PowerPoint</Application>
  <PresentationFormat>On-screen Show (4:3)</PresentationFormat>
  <Paragraphs>185</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Office Theme</vt:lpstr>
      <vt:lpstr>Towards quantification of food waste in cities: from “complete speculation!” to “it will be measured”</vt:lpstr>
      <vt:lpstr>Research questions  and objectives</vt:lpstr>
      <vt:lpstr>Methodological framework</vt:lpstr>
      <vt:lpstr>Horizon Scanning</vt:lpstr>
      <vt:lpstr>Horizon Scanning</vt:lpstr>
      <vt:lpstr>Focus group- Results 1/4</vt:lpstr>
      <vt:lpstr>Focus group- Results 2/4</vt:lpstr>
      <vt:lpstr>Focus group- Results 3/4</vt:lpstr>
      <vt:lpstr>Focus group- Results 4/4</vt:lpstr>
      <vt:lpstr>Next steps</vt:lpstr>
      <vt:lpstr>References</vt:lpstr>
      <vt:lpstr>Acknowledgements</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Aleksandra Michalec</dc:creator>
  <cp:lastModifiedBy>Aleksandra Michalec</cp:lastModifiedBy>
  <cp:revision>127</cp:revision>
  <cp:lastPrinted>2017-04-20T11:08:04Z</cp:lastPrinted>
  <dcterms:created xsi:type="dcterms:W3CDTF">2016-05-12T09:52:32Z</dcterms:created>
  <dcterms:modified xsi:type="dcterms:W3CDTF">2017-05-11T11:48:38Z</dcterms:modified>
</cp:coreProperties>
</file>