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0" r:id="rId1"/>
  </p:sldMasterIdLst>
  <p:notesMasterIdLst>
    <p:notesMasterId r:id="rId20"/>
  </p:notesMasterIdLst>
  <p:sldIdLst>
    <p:sldId id="259" r:id="rId2"/>
    <p:sldId id="257" r:id="rId3"/>
    <p:sldId id="260" r:id="rId4"/>
    <p:sldId id="284" r:id="rId5"/>
    <p:sldId id="286" r:id="rId6"/>
    <p:sldId id="285" r:id="rId7"/>
    <p:sldId id="262" r:id="rId8"/>
    <p:sldId id="261" r:id="rId9"/>
    <p:sldId id="282" r:id="rId10"/>
    <p:sldId id="283" r:id="rId11"/>
    <p:sldId id="263" r:id="rId12"/>
    <p:sldId id="289" r:id="rId13"/>
    <p:sldId id="267" r:id="rId14"/>
    <p:sldId id="288" r:id="rId15"/>
    <p:sldId id="270" r:id="rId16"/>
    <p:sldId id="287" r:id="rId17"/>
    <p:sldId id="281" r:id="rId18"/>
    <p:sldId id="29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0"/>
    <p:restoredTop sz="87228" autoAdjust="0"/>
  </p:normalViewPr>
  <p:slideViewPr>
    <p:cSldViewPr snapToGrid="0" snapToObjects="1">
      <p:cViewPr varScale="1">
        <p:scale>
          <a:sx n="77" d="100"/>
          <a:sy n="77" d="100"/>
        </p:scale>
        <p:origin x="11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E51BA2-425C-2F45-9D9C-0C891FAFFE2A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D6582EB-A435-224C-A07A-0878758B4A23}">
      <dgm:prSet phldrT="[Text]"/>
      <dgm:spPr/>
      <dgm:t>
        <a:bodyPr/>
        <a:lstStyle/>
        <a:p>
          <a:r>
            <a:rPr lang="en-US" dirty="0" smtClean="0"/>
            <a:t>Students choose</a:t>
          </a:r>
          <a:r>
            <a:rPr lang="en-US" baseline="0" dirty="0" smtClean="0"/>
            <a:t> essay from selection</a:t>
          </a:r>
          <a:endParaRPr lang="en-US" dirty="0"/>
        </a:p>
      </dgm:t>
    </dgm:pt>
    <dgm:pt modelId="{D319F687-0736-A543-88CB-3DD393D43035}" type="parTrans" cxnId="{FDC80340-2939-9241-B67C-ED93F6242B8E}">
      <dgm:prSet/>
      <dgm:spPr/>
      <dgm:t>
        <a:bodyPr/>
        <a:lstStyle/>
        <a:p>
          <a:endParaRPr lang="en-US"/>
        </a:p>
      </dgm:t>
    </dgm:pt>
    <dgm:pt modelId="{58BEAD9C-1AEA-124C-BEFB-E429F616C476}" type="sibTrans" cxnId="{FDC80340-2939-9241-B67C-ED93F6242B8E}">
      <dgm:prSet/>
      <dgm:spPr/>
      <dgm:t>
        <a:bodyPr/>
        <a:lstStyle/>
        <a:p>
          <a:endParaRPr lang="en-US"/>
        </a:p>
      </dgm:t>
    </dgm:pt>
    <dgm:pt modelId="{95DAEEDA-6BB2-354D-AD38-F922612EE632}">
      <dgm:prSet phldrT="[Text]"/>
      <dgm:spPr/>
      <dgm:t>
        <a:bodyPr/>
        <a:lstStyle/>
        <a:p>
          <a:r>
            <a:rPr lang="en-US" dirty="0" smtClean="0"/>
            <a:t>Students</a:t>
          </a:r>
          <a:r>
            <a:rPr lang="en-US" baseline="0" dirty="0" smtClean="0"/>
            <a:t> write draft essay</a:t>
          </a:r>
          <a:endParaRPr lang="en-US" dirty="0"/>
        </a:p>
      </dgm:t>
    </dgm:pt>
    <dgm:pt modelId="{C2149D7F-AB19-4143-9351-25C235370AEC}" type="parTrans" cxnId="{EB17984B-DF80-F648-935B-9DFB388A5A1C}">
      <dgm:prSet/>
      <dgm:spPr/>
      <dgm:t>
        <a:bodyPr/>
        <a:lstStyle/>
        <a:p>
          <a:endParaRPr lang="en-US"/>
        </a:p>
      </dgm:t>
    </dgm:pt>
    <dgm:pt modelId="{F84AE7BB-E944-EC45-9258-ED29E24CEB51}" type="sibTrans" cxnId="{EB17984B-DF80-F648-935B-9DFB388A5A1C}">
      <dgm:prSet/>
      <dgm:spPr/>
      <dgm:t>
        <a:bodyPr/>
        <a:lstStyle/>
        <a:p>
          <a:endParaRPr lang="en-US"/>
        </a:p>
      </dgm:t>
    </dgm:pt>
    <dgm:pt modelId="{5BF2713E-0BBF-0E43-89E9-5ED32CD4CC7C}">
      <dgm:prSet phldrT="[Text]"/>
      <dgm:spPr/>
      <dgm:t>
        <a:bodyPr/>
        <a:lstStyle/>
        <a:p>
          <a:r>
            <a:rPr lang="en-US" dirty="0" smtClean="0"/>
            <a:t>Students submit draft and</a:t>
          </a:r>
          <a:r>
            <a:rPr lang="en-US" baseline="0" dirty="0" smtClean="0"/>
            <a:t> attend ‘feed-forward’ meeting</a:t>
          </a:r>
          <a:endParaRPr lang="en-US" dirty="0"/>
        </a:p>
      </dgm:t>
    </dgm:pt>
    <dgm:pt modelId="{AB9DA87B-7E72-CB48-BC9C-41DF2A511FEF}" type="parTrans" cxnId="{B96486C1-03F3-174A-A60C-1DDBAD8DACD9}">
      <dgm:prSet/>
      <dgm:spPr/>
      <dgm:t>
        <a:bodyPr/>
        <a:lstStyle/>
        <a:p>
          <a:endParaRPr lang="en-US"/>
        </a:p>
      </dgm:t>
    </dgm:pt>
    <dgm:pt modelId="{722E2E80-6DA7-2C44-802C-D609C62EAF95}" type="sibTrans" cxnId="{B96486C1-03F3-174A-A60C-1DDBAD8DACD9}">
      <dgm:prSet/>
      <dgm:spPr/>
      <dgm:t>
        <a:bodyPr/>
        <a:lstStyle/>
        <a:p>
          <a:endParaRPr lang="en-US"/>
        </a:p>
      </dgm:t>
    </dgm:pt>
    <dgm:pt modelId="{4418599E-8495-D844-B7F2-681FCB346F95}">
      <dgm:prSet/>
      <dgm:spPr/>
      <dgm:t>
        <a:bodyPr/>
        <a:lstStyle/>
        <a:p>
          <a:r>
            <a:rPr lang="en-US" dirty="0" smtClean="0"/>
            <a:t>Students reflect on meeting and essay </a:t>
          </a:r>
          <a:r>
            <a:rPr lang="mr-IN" dirty="0" smtClean="0"/>
            <a:t>–</a:t>
          </a:r>
          <a:r>
            <a:rPr lang="en-US" dirty="0" smtClean="0"/>
            <a:t> grading their work</a:t>
          </a:r>
          <a:endParaRPr lang="en-US" dirty="0"/>
        </a:p>
      </dgm:t>
    </dgm:pt>
    <dgm:pt modelId="{C10304C9-3867-B344-AD75-86170D24B9E4}" type="parTrans" cxnId="{EB42CE51-76A1-7A44-8448-1A3FE6A1C7CE}">
      <dgm:prSet/>
      <dgm:spPr/>
      <dgm:t>
        <a:bodyPr/>
        <a:lstStyle/>
        <a:p>
          <a:endParaRPr lang="en-US"/>
        </a:p>
      </dgm:t>
    </dgm:pt>
    <dgm:pt modelId="{A2504EDA-61AB-554C-9BE8-865F226F7401}" type="sibTrans" cxnId="{EB42CE51-76A1-7A44-8448-1A3FE6A1C7CE}">
      <dgm:prSet/>
      <dgm:spPr/>
      <dgm:t>
        <a:bodyPr/>
        <a:lstStyle/>
        <a:p>
          <a:endParaRPr lang="en-US"/>
        </a:p>
      </dgm:t>
    </dgm:pt>
    <dgm:pt modelId="{4B400C3B-8B4F-B344-8E15-63EB41E56DA8}">
      <dgm:prSet/>
      <dgm:spPr/>
      <dgm:t>
        <a:bodyPr/>
        <a:lstStyle/>
        <a:p>
          <a:r>
            <a:rPr lang="en-US" dirty="0" smtClean="0"/>
            <a:t>Students complete and submit</a:t>
          </a:r>
          <a:r>
            <a:rPr lang="en-US" baseline="0" dirty="0" smtClean="0"/>
            <a:t> final essay</a:t>
          </a:r>
          <a:endParaRPr lang="en-US" dirty="0"/>
        </a:p>
      </dgm:t>
    </dgm:pt>
    <dgm:pt modelId="{55523E79-6346-B84D-B183-4E7FFFEBB08E}" type="parTrans" cxnId="{57DAE1CF-5BD2-B744-AA76-FBB24231792B}">
      <dgm:prSet/>
      <dgm:spPr/>
      <dgm:t>
        <a:bodyPr/>
        <a:lstStyle/>
        <a:p>
          <a:endParaRPr lang="en-US"/>
        </a:p>
      </dgm:t>
    </dgm:pt>
    <dgm:pt modelId="{E7F7CDF5-BB31-184A-A43E-B9C5DD1233B1}" type="sibTrans" cxnId="{57DAE1CF-5BD2-B744-AA76-FBB24231792B}">
      <dgm:prSet/>
      <dgm:spPr/>
      <dgm:t>
        <a:bodyPr/>
        <a:lstStyle/>
        <a:p>
          <a:endParaRPr lang="en-US"/>
        </a:p>
      </dgm:t>
    </dgm:pt>
    <dgm:pt modelId="{29ECB40B-B411-9640-A054-D171D2E9550E}" type="pres">
      <dgm:prSet presAssocID="{41E51BA2-425C-2F45-9D9C-0C891FAFFE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708573C-B5B5-5441-9450-86CFA35A743E}" type="pres">
      <dgm:prSet presAssocID="{3D6582EB-A435-224C-A07A-0878758B4A23}" presName="node" presStyleLbl="node1" presStyleIdx="0" presStyleCnt="5" custLinFactNeighborX="-25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9C75EE-8E15-D340-AED7-EF8CED116BA6}" type="pres">
      <dgm:prSet presAssocID="{58BEAD9C-1AEA-124C-BEFB-E429F616C476}" presName="sibTrans" presStyleLbl="sibTrans2D1" presStyleIdx="0" presStyleCnt="4"/>
      <dgm:spPr/>
      <dgm:t>
        <a:bodyPr/>
        <a:lstStyle/>
        <a:p>
          <a:endParaRPr lang="en-GB"/>
        </a:p>
      </dgm:t>
    </dgm:pt>
    <dgm:pt modelId="{B0FC86EA-12E1-1748-A94D-E660EF00A49D}" type="pres">
      <dgm:prSet presAssocID="{58BEAD9C-1AEA-124C-BEFB-E429F616C476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A2FEB8FA-5F61-1F4B-BF87-E395E98A0617}" type="pres">
      <dgm:prSet presAssocID="{95DAEEDA-6BB2-354D-AD38-F922612EE63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4D5D41-E835-4043-AC9B-A8CCD46EF2B6}" type="pres">
      <dgm:prSet presAssocID="{F84AE7BB-E944-EC45-9258-ED29E24CEB51}" presName="sibTrans" presStyleLbl="sibTrans2D1" presStyleIdx="1" presStyleCnt="4"/>
      <dgm:spPr/>
      <dgm:t>
        <a:bodyPr/>
        <a:lstStyle/>
        <a:p>
          <a:endParaRPr lang="en-GB"/>
        </a:p>
      </dgm:t>
    </dgm:pt>
    <dgm:pt modelId="{98E23788-B582-924C-B872-A476E0D8ED78}" type="pres">
      <dgm:prSet presAssocID="{F84AE7BB-E944-EC45-9258-ED29E24CEB51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9935547F-BBD4-8C4A-A3D8-A98EE1EE0D7E}" type="pres">
      <dgm:prSet presAssocID="{5BF2713E-0BBF-0E43-89E9-5ED32CD4CC7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3A512A-739A-EE41-ADF4-646AF5AAE0EC}" type="pres">
      <dgm:prSet presAssocID="{722E2E80-6DA7-2C44-802C-D609C62EAF95}" presName="sibTrans" presStyleLbl="sibTrans2D1" presStyleIdx="2" presStyleCnt="4"/>
      <dgm:spPr/>
      <dgm:t>
        <a:bodyPr/>
        <a:lstStyle/>
        <a:p>
          <a:endParaRPr lang="en-GB"/>
        </a:p>
      </dgm:t>
    </dgm:pt>
    <dgm:pt modelId="{6E451B97-37B2-264D-BE5A-36163C9F4054}" type="pres">
      <dgm:prSet presAssocID="{722E2E80-6DA7-2C44-802C-D609C62EAF95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F91A0349-3B90-E14D-B911-5DDF1CAE08A6}" type="pres">
      <dgm:prSet presAssocID="{4418599E-8495-D844-B7F2-681FCB346F95}" presName="node" presStyleLbl="node1" presStyleIdx="3" presStyleCnt="5" custLinFactNeighborX="49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748993-D1BC-A84A-B2D0-0D14509129AA}" type="pres">
      <dgm:prSet presAssocID="{A2504EDA-61AB-554C-9BE8-865F226F7401}" presName="sibTrans" presStyleLbl="sibTrans2D1" presStyleIdx="3" presStyleCnt="4"/>
      <dgm:spPr/>
      <dgm:t>
        <a:bodyPr/>
        <a:lstStyle/>
        <a:p>
          <a:endParaRPr lang="en-GB"/>
        </a:p>
      </dgm:t>
    </dgm:pt>
    <dgm:pt modelId="{83B43BA2-44B1-4E44-9D2A-FEC6F9D976DB}" type="pres">
      <dgm:prSet presAssocID="{A2504EDA-61AB-554C-9BE8-865F226F7401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047CBF5B-EEAD-794D-AA42-AB63200F5FE6}" type="pres">
      <dgm:prSet presAssocID="{4B400C3B-8B4F-B344-8E15-63EB41E56DA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2E0B322-80CF-CD40-99C5-5BEB3AC82A26}" type="presOf" srcId="{58BEAD9C-1AEA-124C-BEFB-E429F616C476}" destId="{B0FC86EA-12E1-1748-A94D-E660EF00A49D}" srcOrd="1" destOrd="0" presId="urn:microsoft.com/office/officeart/2005/8/layout/process1"/>
    <dgm:cxn modelId="{2433366E-E8CD-674D-B36B-13D91D46985F}" type="presOf" srcId="{722E2E80-6DA7-2C44-802C-D609C62EAF95}" destId="{AF3A512A-739A-EE41-ADF4-646AF5AAE0EC}" srcOrd="0" destOrd="0" presId="urn:microsoft.com/office/officeart/2005/8/layout/process1"/>
    <dgm:cxn modelId="{340589F4-D29A-9C4F-A094-05326601B503}" type="presOf" srcId="{5BF2713E-0BBF-0E43-89E9-5ED32CD4CC7C}" destId="{9935547F-BBD4-8C4A-A3D8-A98EE1EE0D7E}" srcOrd="0" destOrd="0" presId="urn:microsoft.com/office/officeart/2005/8/layout/process1"/>
    <dgm:cxn modelId="{EB17984B-DF80-F648-935B-9DFB388A5A1C}" srcId="{41E51BA2-425C-2F45-9D9C-0C891FAFFE2A}" destId="{95DAEEDA-6BB2-354D-AD38-F922612EE632}" srcOrd="1" destOrd="0" parTransId="{C2149D7F-AB19-4143-9351-25C235370AEC}" sibTransId="{F84AE7BB-E944-EC45-9258-ED29E24CEB51}"/>
    <dgm:cxn modelId="{B96486C1-03F3-174A-A60C-1DDBAD8DACD9}" srcId="{41E51BA2-425C-2F45-9D9C-0C891FAFFE2A}" destId="{5BF2713E-0BBF-0E43-89E9-5ED32CD4CC7C}" srcOrd="2" destOrd="0" parTransId="{AB9DA87B-7E72-CB48-BC9C-41DF2A511FEF}" sibTransId="{722E2E80-6DA7-2C44-802C-D609C62EAF95}"/>
    <dgm:cxn modelId="{9F2CA817-3BD0-F046-B1F7-FC7F50D5B2D2}" type="presOf" srcId="{722E2E80-6DA7-2C44-802C-D609C62EAF95}" destId="{6E451B97-37B2-264D-BE5A-36163C9F4054}" srcOrd="1" destOrd="0" presId="urn:microsoft.com/office/officeart/2005/8/layout/process1"/>
    <dgm:cxn modelId="{A8B40D15-EDFE-6847-87B7-2029074444E8}" type="presOf" srcId="{3D6582EB-A435-224C-A07A-0878758B4A23}" destId="{A708573C-B5B5-5441-9450-86CFA35A743E}" srcOrd="0" destOrd="0" presId="urn:microsoft.com/office/officeart/2005/8/layout/process1"/>
    <dgm:cxn modelId="{050114B4-B7CE-214B-9C02-FA5092EBACC8}" type="presOf" srcId="{A2504EDA-61AB-554C-9BE8-865F226F7401}" destId="{97748993-D1BC-A84A-B2D0-0D14509129AA}" srcOrd="0" destOrd="0" presId="urn:microsoft.com/office/officeart/2005/8/layout/process1"/>
    <dgm:cxn modelId="{57DAE1CF-5BD2-B744-AA76-FBB24231792B}" srcId="{41E51BA2-425C-2F45-9D9C-0C891FAFFE2A}" destId="{4B400C3B-8B4F-B344-8E15-63EB41E56DA8}" srcOrd="4" destOrd="0" parTransId="{55523E79-6346-B84D-B183-4E7FFFEBB08E}" sibTransId="{E7F7CDF5-BB31-184A-A43E-B9C5DD1233B1}"/>
    <dgm:cxn modelId="{774E278B-2ED2-364F-9945-03077915D362}" type="presOf" srcId="{4B400C3B-8B4F-B344-8E15-63EB41E56DA8}" destId="{047CBF5B-EEAD-794D-AA42-AB63200F5FE6}" srcOrd="0" destOrd="0" presId="urn:microsoft.com/office/officeart/2005/8/layout/process1"/>
    <dgm:cxn modelId="{7270CE55-8048-3144-8E91-BB4EAA435E89}" type="presOf" srcId="{95DAEEDA-6BB2-354D-AD38-F922612EE632}" destId="{A2FEB8FA-5F61-1F4B-BF87-E395E98A0617}" srcOrd="0" destOrd="0" presId="urn:microsoft.com/office/officeart/2005/8/layout/process1"/>
    <dgm:cxn modelId="{F604B697-7C21-5244-8758-E94D2B739B8A}" type="presOf" srcId="{A2504EDA-61AB-554C-9BE8-865F226F7401}" destId="{83B43BA2-44B1-4E44-9D2A-FEC6F9D976DB}" srcOrd="1" destOrd="0" presId="urn:microsoft.com/office/officeart/2005/8/layout/process1"/>
    <dgm:cxn modelId="{EB42CE51-76A1-7A44-8448-1A3FE6A1C7CE}" srcId="{41E51BA2-425C-2F45-9D9C-0C891FAFFE2A}" destId="{4418599E-8495-D844-B7F2-681FCB346F95}" srcOrd="3" destOrd="0" parTransId="{C10304C9-3867-B344-AD75-86170D24B9E4}" sibTransId="{A2504EDA-61AB-554C-9BE8-865F226F7401}"/>
    <dgm:cxn modelId="{44589C69-8411-AA45-94CF-3F79DDF2C13B}" type="presOf" srcId="{F84AE7BB-E944-EC45-9258-ED29E24CEB51}" destId="{1A4D5D41-E835-4043-AC9B-A8CCD46EF2B6}" srcOrd="0" destOrd="0" presId="urn:microsoft.com/office/officeart/2005/8/layout/process1"/>
    <dgm:cxn modelId="{EC8081A5-7386-3846-A0A8-B8CA4595806D}" type="presOf" srcId="{41E51BA2-425C-2F45-9D9C-0C891FAFFE2A}" destId="{29ECB40B-B411-9640-A054-D171D2E9550E}" srcOrd="0" destOrd="0" presId="urn:microsoft.com/office/officeart/2005/8/layout/process1"/>
    <dgm:cxn modelId="{252E4DAD-07EC-494C-B0D3-50F364C0DF8F}" type="presOf" srcId="{4418599E-8495-D844-B7F2-681FCB346F95}" destId="{F91A0349-3B90-E14D-B911-5DDF1CAE08A6}" srcOrd="0" destOrd="0" presId="urn:microsoft.com/office/officeart/2005/8/layout/process1"/>
    <dgm:cxn modelId="{FDC80340-2939-9241-B67C-ED93F6242B8E}" srcId="{41E51BA2-425C-2F45-9D9C-0C891FAFFE2A}" destId="{3D6582EB-A435-224C-A07A-0878758B4A23}" srcOrd="0" destOrd="0" parTransId="{D319F687-0736-A543-88CB-3DD393D43035}" sibTransId="{58BEAD9C-1AEA-124C-BEFB-E429F616C476}"/>
    <dgm:cxn modelId="{BE2EA444-1F36-D046-911D-362FFA1C2B7B}" type="presOf" srcId="{58BEAD9C-1AEA-124C-BEFB-E429F616C476}" destId="{8B9C75EE-8E15-D340-AED7-EF8CED116BA6}" srcOrd="0" destOrd="0" presId="urn:microsoft.com/office/officeart/2005/8/layout/process1"/>
    <dgm:cxn modelId="{955CD57F-4CAE-8A42-B800-3E3EEB710653}" type="presOf" srcId="{F84AE7BB-E944-EC45-9258-ED29E24CEB51}" destId="{98E23788-B582-924C-B872-A476E0D8ED78}" srcOrd="1" destOrd="0" presId="urn:microsoft.com/office/officeart/2005/8/layout/process1"/>
    <dgm:cxn modelId="{3EA742F2-2090-A146-B56C-9AEFB8CDB962}" type="presParOf" srcId="{29ECB40B-B411-9640-A054-D171D2E9550E}" destId="{A708573C-B5B5-5441-9450-86CFA35A743E}" srcOrd="0" destOrd="0" presId="urn:microsoft.com/office/officeart/2005/8/layout/process1"/>
    <dgm:cxn modelId="{A21F7EB6-4CB3-924F-9D11-7735C94376D2}" type="presParOf" srcId="{29ECB40B-B411-9640-A054-D171D2E9550E}" destId="{8B9C75EE-8E15-D340-AED7-EF8CED116BA6}" srcOrd="1" destOrd="0" presId="urn:microsoft.com/office/officeart/2005/8/layout/process1"/>
    <dgm:cxn modelId="{C864CBFC-B9CF-7342-8E08-28E61F87EF7A}" type="presParOf" srcId="{8B9C75EE-8E15-D340-AED7-EF8CED116BA6}" destId="{B0FC86EA-12E1-1748-A94D-E660EF00A49D}" srcOrd="0" destOrd="0" presId="urn:microsoft.com/office/officeart/2005/8/layout/process1"/>
    <dgm:cxn modelId="{E29A9376-C6C0-4441-818B-10AC36CC3983}" type="presParOf" srcId="{29ECB40B-B411-9640-A054-D171D2E9550E}" destId="{A2FEB8FA-5F61-1F4B-BF87-E395E98A0617}" srcOrd="2" destOrd="0" presId="urn:microsoft.com/office/officeart/2005/8/layout/process1"/>
    <dgm:cxn modelId="{34199DBA-0798-FD48-B15B-CF981AD76553}" type="presParOf" srcId="{29ECB40B-B411-9640-A054-D171D2E9550E}" destId="{1A4D5D41-E835-4043-AC9B-A8CCD46EF2B6}" srcOrd="3" destOrd="0" presId="urn:microsoft.com/office/officeart/2005/8/layout/process1"/>
    <dgm:cxn modelId="{FCB1675F-E404-784A-A87D-FED22AF7849F}" type="presParOf" srcId="{1A4D5D41-E835-4043-AC9B-A8CCD46EF2B6}" destId="{98E23788-B582-924C-B872-A476E0D8ED78}" srcOrd="0" destOrd="0" presId="urn:microsoft.com/office/officeart/2005/8/layout/process1"/>
    <dgm:cxn modelId="{757DD28A-FEEA-8C44-AB85-19D20384EFF9}" type="presParOf" srcId="{29ECB40B-B411-9640-A054-D171D2E9550E}" destId="{9935547F-BBD4-8C4A-A3D8-A98EE1EE0D7E}" srcOrd="4" destOrd="0" presId="urn:microsoft.com/office/officeart/2005/8/layout/process1"/>
    <dgm:cxn modelId="{7F3A8250-4B45-414B-B8D4-62CFFBB7B6BC}" type="presParOf" srcId="{29ECB40B-B411-9640-A054-D171D2E9550E}" destId="{AF3A512A-739A-EE41-ADF4-646AF5AAE0EC}" srcOrd="5" destOrd="0" presId="urn:microsoft.com/office/officeart/2005/8/layout/process1"/>
    <dgm:cxn modelId="{8F274B41-56A6-4D4D-AA97-F8D0AAAEED82}" type="presParOf" srcId="{AF3A512A-739A-EE41-ADF4-646AF5AAE0EC}" destId="{6E451B97-37B2-264D-BE5A-36163C9F4054}" srcOrd="0" destOrd="0" presId="urn:microsoft.com/office/officeart/2005/8/layout/process1"/>
    <dgm:cxn modelId="{C1C2BAF1-4525-4245-B1E7-35E9BEA8DCFE}" type="presParOf" srcId="{29ECB40B-B411-9640-A054-D171D2E9550E}" destId="{F91A0349-3B90-E14D-B911-5DDF1CAE08A6}" srcOrd="6" destOrd="0" presId="urn:microsoft.com/office/officeart/2005/8/layout/process1"/>
    <dgm:cxn modelId="{E4C327E2-2FF6-1046-8A62-DB7602322289}" type="presParOf" srcId="{29ECB40B-B411-9640-A054-D171D2E9550E}" destId="{97748993-D1BC-A84A-B2D0-0D14509129AA}" srcOrd="7" destOrd="0" presId="urn:microsoft.com/office/officeart/2005/8/layout/process1"/>
    <dgm:cxn modelId="{34814576-D119-B243-B0BD-B8094E0A6C97}" type="presParOf" srcId="{97748993-D1BC-A84A-B2D0-0D14509129AA}" destId="{83B43BA2-44B1-4E44-9D2A-FEC6F9D976DB}" srcOrd="0" destOrd="0" presId="urn:microsoft.com/office/officeart/2005/8/layout/process1"/>
    <dgm:cxn modelId="{0001BFFF-7417-A447-921F-86303F8E114D}" type="presParOf" srcId="{29ECB40B-B411-9640-A054-D171D2E9550E}" destId="{047CBF5B-EEAD-794D-AA42-AB63200F5FE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8573C-B5B5-5441-9450-86CFA35A743E}">
      <dsp:nvSpPr>
        <dsp:cNvPr id="0" name=""/>
        <dsp:cNvSpPr/>
      </dsp:nvSpPr>
      <dsp:spPr>
        <a:xfrm>
          <a:off x="0" y="844151"/>
          <a:ext cx="1678638" cy="1526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Students choose</a:t>
          </a:r>
          <a:r>
            <a:rPr lang="en-US" sz="1800" kern="1200" baseline="0" dirty="0" smtClean="0"/>
            <a:t> essay from selection</a:t>
          </a:r>
          <a:endParaRPr lang="en-US" sz="1800" kern="1200" dirty="0"/>
        </a:p>
      </dsp:txBody>
      <dsp:txXfrm>
        <a:off x="44710" y="888861"/>
        <a:ext cx="1589218" cy="1437092"/>
      </dsp:txXfrm>
    </dsp:sp>
    <dsp:sp modelId="{8B9C75EE-8E15-D340-AED7-EF8CED116BA6}">
      <dsp:nvSpPr>
        <dsp:cNvPr id="0" name=""/>
        <dsp:cNvSpPr/>
      </dsp:nvSpPr>
      <dsp:spPr>
        <a:xfrm>
          <a:off x="1847856" y="1399256"/>
          <a:ext cx="358741" cy="416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847856" y="1482516"/>
        <a:ext cx="251119" cy="249782"/>
      </dsp:txXfrm>
    </dsp:sp>
    <dsp:sp modelId="{A2FEB8FA-5F61-1F4B-BF87-E395E98A0617}">
      <dsp:nvSpPr>
        <dsp:cNvPr id="0" name=""/>
        <dsp:cNvSpPr/>
      </dsp:nvSpPr>
      <dsp:spPr>
        <a:xfrm>
          <a:off x="2355509" y="844151"/>
          <a:ext cx="1678638" cy="1526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Students</a:t>
          </a:r>
          <a:r>
            <a:rPr lang="en-US" sz="1800" kern="1200" baseline="0" dirty="0" smtClean="0"/>
            <a:t> write draft essay</a:t>
          </a:r>
          <a:endParaRPr lang="en-US" sz="1800" kern="1200" dirty="0"/>
        </a:p>
      </dsp:txBody>
      <dsp:txXfrm>
        <a:off x="2400219" y="888861"/>
        <a:ext cx="1589218" cy="1437092"/>
      </dsp:txXfrm>
    </dsp:sp>
    <dsp:sp modelId="{1A4D5D41-E835-4043-AC9B-A8CCD46EF2B6}">
      <dsp:nvSpPr>
        <dsp:cNvPr id="0" name=""/>
        <dsp:cNvSpPr/>
      </dsp:nvSpPr>
      <dsp:spPr>
        <a:xfrm>
          <a:off x="4202011" y="1399256"/>
          <a:ext cx="355871" cy="416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202011" y="1482516"/>
        <a:ext cx="249110" cy="249782"/>
      </dsp:txXfrm>
    </dsp:sp>
    <dsp:sp modelId="{9935547F-BBD4-8C4A-A3D8-A98EE1EE0D7E}">
      <dsp:nvSpPr>
        <dsp:cNvPr id="0" name=""/>
        <dsp:cNvSpPr/>
      </dsp:nvSpPr>
      <dsp:spPr>
        <a:xfrm>
          <a:off x="4705603" y="844151"/>
          <a:ext cx="1678638" cy="1526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Students submit draft and</a:t>
          </a:r>
          <a:r>
            <a:rPr lang="en-US" sz="1800" kern="1200" baseline="0" dirty="0" smtClean="0"/>
            <a:t> attend ‘feed-forward’ meeting</a:t>
          </a:r>
          <a:endParaRPr lang="en-US" sz="1800" kern="1200" dirty="0"/>
        </a:p>
      </dsp:txBody>
      <dsp:txXfrm>
        <a:off x="4750313" y="888861"/>
        <a:ext cx="1589218" cy="1437092"/>
      </dsp:txXfrm>
    </dsp:sp>
    <dsp:sp modelId="{AF3A512A-739A-EE41-ADF4-646AF5AAE0EC}">
      <dsp:nvSpPr>
        <dsp:cNvPr id="0" name=""/>
        <dsp:cNvSpPr/>
      </dsp:nvSpPr>
      <dsp:spPr>
        <a:xfrm>
          <a:off x="6560487" y="1399256"/>
          <a:ext cx="373640" cy="416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560487" y="1482516"/>
        <a:ext cx="261548" cy="249782"/>
      </dsp:txXfrm>
    </dsp:sp>
    <dsp:sp modelId="{F91A0349-3B90-E14D-B911-5DDF1CAE08A6}">
      <dsp:nvSpPr>
        <dsp:cNvPr id="0" name=""/>
        <dsp:cNvSpPr/>
      </dsp:nvSpPr>
      <dsp:spPr>
        <a:xfrm>
          <a:off x="7089223" y="844151"/>
          <a:ext cx="1678638" cy="1526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Students reflect on meeting and essay </a:t>
          </a:r>
          <a:r>
            <a:rPr lang="mr-IN" sz="1800" kern="1200" dirty="0" smtClean="0"/>
            <a:t>–</a:t>
          </a:r>
          <a:r>
            <a:rPr lang="en-US" sz="1800" kern="1200" dirty="0" smtClean="0"/>
            <a:t> grading their work</a:t>
          </a:r>
          <a:endParaRPr lang="en-US" sz="1800" kern="1200" dirty="0"/>
        </a:p>
      </dsp:txBody>
      <dsp:txXfrm>
        <a:off x="7133933" y="888861"/>
        <a:ext cx="1589218" cy="1437092"/>
      </dsp:txXfrm>
    </dsp:sp>
    <dsp:sp modelId="{97748993-D1BC-A84A-B2D0-0D14509129AA}">
      <dsp:nvSpPr>
        <dsp:cNvPr id="0" name=""/>
        <dsp:cNvSpPr/>
      </dsp:nvSpPr>
      <dsp:spPr>
        <a:xfrm>
          <a:off x="8927344" y="1399256"/>
          <a:ext cx="338102" cy="416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8927344" y="1482516"/>
        <a:ext cx="236671" cy="249782"/>
      </dsp:txXfrm>
    </dsp:sp>
    <dsp:sp modelId="{047CBF5B-EEAD-794D-AA42-AB63200F5FE6}">
      <dsp:nvSpPr>
        <dsp:cNvPr id="0" name=""/>
        <dsp:cNvSpPr/>
      </dsp:nvSpPr>
      <dsp:spPr>
        <a:xfrm>
          <a:off x="9405792" y="844151"/>
          <a:ext cx="1678638" cy="1526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Students complete and submit</a:t>
          </a:r>
          <a:r>
            <a:rPr lang="en-US" sz="1800" kern="1200" baseline="0" dirty="0" smtClean="0"/>
            <a:t> final essay</a:t>
          </a:r>
          <a:endParaRPr lang="en-US" sz="1800" kern="1200" dirty="0"/>
        </a:p>
      </dsp:txBody>
      <dsp:txXfrm>
        <a:off x="9450502" y="888861"/>
        <a:ext cx="1589218" cy="1437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4206A-0464-7846-B7DC-770D87B5C325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F10A0-F52B-6F4F-9507-57E2C4865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0A0-F52B-6F4F-9507-57E2C4865D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3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0A0-F52B-6F4F-9507-57E2C4865D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25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200" smtClean="0">
                <a:latin typeface="Arial" panose="020B0604020202020204" pitchFamily="34" charset="0"/>
                <a:cs typeface="Arial" panose="020B0604020202020204" pitchFamily="34" charset="0"/>
              </a:rPr>
              <a:t>ean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2011-2013 to 2015-2017 of 6.33%. Mean mark moves from roughly 56% to 62%</a:t>
            </a:r>
          </a:p>
          <a:p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seen most in moving students from 2:2 to 2:1. Some changes at top and bottom ends.</a:t>
            </a:r>
          </a:p>
          <a:p>
            <a:endParaRPr lang="en-GB" sz="11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0A0-F52B-6F4F-9507-57E2C4865D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70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‘I felt like you cared’ R1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‘I definitely felt like you cared about what I was getting’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R7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educational alliance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is an important influence on their perceptions of the quality of feedback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0A0-F52B-6F4F-9507-57E2C4865D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78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0A0-F52B-6F4F-9507-57E2C4865D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27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0A0-F52B-6F4F-9507-57E2C4865D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90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0A0-F52B-6F4F-9507-57E2C4865D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01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0A0-F52B-6F4F-9507-57E2C4865D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41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0A0-F52B-6F4F-9507-57E2C4865D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11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0A0-F52B-6F4F-9507-57E2C4865D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76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offered preparatory guidance, in-task guidance and performance feed-forward.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Interviews were audio-recorded and exemplar paragraphs were used during them.</a:t>
            </a:r>
          </a:p>
          <a:p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Arrow</a:t>
            </a:r>
            <a:r>
              <a:rPr lang="en-GB" baseline="0" dirty="0" smtClean="0"/>
              <a:t> on right leads on to </a:t>
            </a:r>
            <a:r>
              <a:rPr lang="en-GB" b="1" baseline="0" dirty="0" err="1" smtClean="0"/>
              <a:t>ipsative</a:t>
            </a:r>
            <a:r>
              <a:rPr lang="en-GB" b="1" baseline="0" dirty="0" smtClean="0"/>
              <a:t> </a:t>
            </a:r>
            <a:r>
              <a:rPr lang="en-GB" baseline="0" dirty="0" smtClean="0"/>
              <a:t>feedback – ‘based on a comparison with the learner’s previous performance and linked to long-term progress’ (Hughes 2011, p. 353). Supports development of long-term generic skills over short-term achievement of assessment criteria. </a:t>
            </a:r>
          </a:p>
          <a:p>
            <a:endParaRPr lang="en-GB" dirty="0" smtClean="0"/>
          </a:p>
          <a:p>
            <a:r>
              <a:rPr lang="en-GB" dirty="0" smtClean="0"/>
              <a:t>Also undertook essay marking seminar: students work with marking criteria and match LOs to standards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0A0-F52B-6F4F-9507-57E2C4865D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49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can decode feedback: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gain greater understanding of the written feedback through verbal clarification and use of exemplars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Cathartic spaces – ‘coming clean’ with progress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Cognitive and affective enhancement of student learning experience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0A0-F52B-6F4F-9507-57E2C4865D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08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can ‘make good’ – immediate relevance of feedback for good</a:t>
            </a:r>
            <a:r>
              <a:rPr lang="en-US" baseline="0" dirty="0" smtClean="0"/>
              <a:t> practice</a:t>
            </a:r>
            <a:endParaRPr lang="en-US" dirty="0" smtClean="0"/>
          </a:p>
          <a:p>
            <a:endParaRPr lang="en-US" dirty="0" smtClean="0"/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that point students had developed a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 interpretation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meaning and requirements of their question. The feedback allowed them to judge how far they were meeting the performance standards of the assessment criteria as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interpreted by the tutor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0A0-F52B-6F4F-9507-57E2C4865D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7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Nicol’s self-regulation</a:t>
            </a:r>
          </a:p>
          <a:p>
            <a:r>
              <a:rPr lang="en-US" dirty="0" smtClean="0"/>
              <a:t>Baxter-</a:t>
            </a:r>
            <a:r>
              <a:rPr lang="en-US" dirty="0" err="1" smtClean="0"/>
              <a:t>Magolda’s</a:t>
            </a:r>
            <a:r>
              <a:rPr lang="en-US" dirty="0" smtClean="0"/>
              <a:t> self-authorship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0A0-F52B-6F4F-9507-57E2C4865D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63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64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0945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5925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9982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1401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8432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3034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873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smtClean="0"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44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0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36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6/2/2017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77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6/2/2017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9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6/2/2017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77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7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2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053" y="4953000"/>
            <a:ext cx="6096747" cy="16129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Jennifer Hill</a:t>
            </a:r>
            <a:r>
              <a:rPr lang="en-US" sz="28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Professor in Teaching &amp; Learning | UWE, Bristol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Harry West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Lecturer &amp; Researcher | UWE, Bristol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45432"/>
          <a:stretch/>
        </p:blipFill>
        <p:spPr>
          <a:xfrm>
            <a:off x="8667657" y="5241655"/>
            <a:ext cx="1974769" cy="9937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7900" y="1714500"/>
            <a:ext cx="10160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Achieving 100% pass rate and NSS feedback: </a:t>
            </a:r>
            <a:endParaRPr lang="en-US" sz="37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3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did it </a:t>
            </a:r>
            <a:br>
              <a:rPr lang="en-US" sz="3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3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354" y="973668"/>
            <a:ext cx="8761413" cy="706964"/>
          </a:xfrm>
        </p:spPr>
        <p:txBody>
          <a:bodyPr/>
          <a:lstStyle/>
          <a:p>
            <a:r>
              <a:rPr lang="en-US" dirty="0" smtClean="0"/>
              <a:t>Selected results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0700" y="2349500"/>
            <a:ext cx="11176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Enhanced learning experience</a:t>
            </a: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Motivational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due to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pertinent application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GB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‘the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bit 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between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my draft and writing the final piece was the best bit because </a:t>
            </a:r>
            <a:r>
              <a:rPr lang="en-GB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I knew what I was doing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and could tweak it and </a:t>
            </a:r>
            <a:r>
              <a:rPr lang="en-GB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I enjoyed that process of making it better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. It </a:t>
            </a:r>
            <a:r>
              <a:rPr lang="en-GB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gave me more confidence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in my writing 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skills’ 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R7</a:t>
            </a:r>
          </a:p>
          <a:p>
            <a:pPr algn="ctr"/>
            <a:endParaRPr lang="en-GB" sz="3500" dirty="0"/>
          </a:p>
          <a:p>
            <a:pPr algn="ctr"/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‘my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first draft was quite 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vague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and I didn’t really know what direction I was going with 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it. Then, </a:t>
            </a:r>
            <a:r>
              <a:rPr lang="en-GB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after speaking and having the </a:t>
            </a:r>
            <a:r>
              <a:rPr lang="en-GB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I spent more time on it because </a:t>
            </a:r>
            <a:r>
              <a:rPr lang="en-GB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I knew where I needed to go with </a:t>
            </a:r>
            <a:r>
              <a:rPr lang="en-GB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R8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81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62354" y="973668"/>
            <a:ext cx="8761413" cy="706964"/>
          </a:xfrm>
        </p:spPr>
        <p:txBody>
          <a:bodyPr/>
          <a:lstStyle/>
          <a:p>
            <a:r>
              <a:rPr lang="en-US" dirty="0" smtClean="0"/>
              <a:t>Selected r</a:t>
            </a:r>
            <a:r>
              <a:rPr lang="en-US" dirty="0" smtClean="0"/>
              <a:t>esults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9100" y="2641600"/>
            <a:ext cx="112903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Task-specific behaviour and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self-regulation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‘it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helped me to </a:t>
            </a:r>
            <a:r>
              <a:rPr lang="en-GB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realise how to critique my own essays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because I was able to sit down with you and go through the essay and know exactly why you were commenting on 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GB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It allows me now to see in other essays the same things I’m </a:t>
            </a:r>
            <a:r>
              <a:rPr lang="en-GB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 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R10</a:t>
            </a:r>
          </a:p>
          <a:p>
            <a:pPr algn="ctr"/>
            <a:endParaRPr lang="en-GB" sz="3700" dirty="0" smtClean="0"/>
          </a:p>
          <a:p>
            <a:pPr algn="ctr"/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‘I </a:t>
            </a:r>
            <a:r>
              <a:rPr lang="en-GB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never understood how good submitting a draft and getting feedback is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and now that I’ve done it I’m </a:t>
            </a:r>
            <a:r>
              <a:rPr lang="en-GB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definitely going to take advantage of it this </a:t>
            </a:r>
            <a:r>
              <a:rPr lang="en-GB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 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R24</a:t>
            </a:r>
            <a:endParaRPr lang="en-GB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0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62354" y="973668"/>
            <a:ext cx="8761413" cy="706964"/>
          </a:xfrm>
        </p:spPr>
        <p:txBody>
          <a:bodyPr/>
          <a:lstStyle/>
          <a:p>
            <a:r>
              <a:rPr lang="en-US" dirty="0" smtClean="0"/>
              <a:t>Selected results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9100" y="2514600"/>
            <a:ext cx="112903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elf-efficacy and graduate attributes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tudents display increased self-efficacy: stronger beliefs in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their capabilities to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accomplish tasks in future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elieve learning is carried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over to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other level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assignments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elf-avow to altered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level 3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behaviour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see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displaying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 and able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facing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reliant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competencies</a:t>
            </a:r>
          </a:p>
        </p:txBody>
      </p:sp>
    </p:spTree>
    <p:extLst>
      <p:ext uri="{BB962C8B-B14F-4D97-AF65-F5344CB8AC3E}">
        <p14:creationId xmlns:p14="http://schemas.microsoft.com/office/powerpoint/2010/main" val="88919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354" y="950518"/>
            <a:ext cx="8761413" cy="706964"/>
          </a:xfrm>
        </p:spPr>
        <p:txBody>
          <a:bodyPr/>
          <a:lstStyle/>
          <a:p>
            <a:r>
              <a:rPr lang="en-US" dirty="0" smtClean="0"/>
              <a:t>Selected results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2985" y="2281337"/>
            <a:ext cx="11065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Enhanced student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erformance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542709"/>
              </p:ext>
            </p:extLst>
          </p:nvPr>
        </p:nvGraphicFramePr>
        <p:xfrm>
          <a:off x="578735" y="2906169"/>
          <a:ext cx="1105382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0764"/>
                <a:gridCol w="2210764"/>
                <a:gridCol w="2210764"/>
                <a:gridCol w="2210764"/>
                <a:gridCol w="221076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2011-2012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2012-2013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2015-2016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2016-2017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0-39 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inc.</a:t>
                      </a:r>
                      <a:r>
                        <a:rPr lang="en-GB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NS)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5.5*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40-49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3*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5.5*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50-59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60-69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70-100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(n)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own Arrow 7"/>
          <p:cNvSpPr/>
          <p:nvPr/>
        </p:nvSpPr>
        <p:spPr>
          <a:xfrm rot="10800000">
            <a:off x="7094153" y="5974731"/>
            <a:ext cx="208345" cy="4398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169305" y="6356751"/>
            <a:ext cx="208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Dialogic assessment</a:t>
            </a:r>
            <a:endParaRPr lang="en-GB" dirty="0"/>
          </a:p>
        </p:txBody>
      </p:sp>
      <p:sp>
        <p:nvSpPr>
          <p:cNvPr id="12" name="Down Arrow 11"/>
          <p:cNvSpPr/>
          <p:nvPr/>
        </p:nvSpPr>
        <p:spPr>
          <a:xfrm>
            <a:off x="7094152" y="2418967"/>
            <a:ext cx="208346" cy="439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9342695" y="6055807"/>
            <a:ext cx="2540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 smtClean="0"/>
              <a:t>* Did not have a meeting</a:t>
            </a:r>
            <a:endParaRPr lang="en-GB" sz="1700" dirty="0"/>
          </a:p>
        </p:txBody>
      </p:sp>
      <p:sp>
        <p:nvSpPr>
          <p:cNvPr id="4" name="TextBox 3"/>
          <p:cNvSpPr txBox="1"/>
          <p:nvPr/>
        </p:nvSpPr>
        <p:spPr>
          <a:xfrm>
            <a:off x="7327900" y="2251924"/>
            <a:ext cx="436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Significantly higher marks 2015-17 v 2011-13 (p = &lt; 0.0001)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57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results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0309" y="2491451"/>
            <a:ext cx="1104224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Enhanced NSS and TEF metrics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rated the module as giving them high quality feedback: detailed, conversational, personalised, timely (relevant application), multi-faceted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said the feedback helped them clarify things </a:t>
            </a:r>
          </a:p>
          <a:p>
            <a:pPr marL="355600" indent="-35560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they did not understand: proactive engagement with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learning – they had to prepare for the meeting,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think about their work, ask and answer questions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440" y="4267200"/>
            <a:ext cx="2775517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1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079" y="973668"/>
            <a:ext cx="8761413" cy="706964"/>
          </a:xfrm>
        </p:spPr>
        <p:txBody>
          <a:bodyPr/>
          <a:lstStyle/>
          <a:p>
            <a:r>
              <a:rPr lang="en-US" dirty="0" smtClean="0"/>
              <a:t>How can I adapt this for my context?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6400" y="2287283"/>
            <a:ext cx="113919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Place dialogic feed-forward assessment into a level 1 core module?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- 20-30 students per staff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member (linked to APT?)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re-allocate staff time: less module content and summative feedback; more </a:t>
            </a: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  conversational feed-forward </a:t>
            </a:r>
          </a:p>
          <a:p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 Adjust this process for a level 2 module?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ask for discretionary workload bundles</a:t>
            </a: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- research the outcome via LTF project – staff time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peer to peer feedback (via PAL?), facilitated by VLE</a:t>
            </a:r>
          </a:p>
          <a:p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 Finesse elements of this approach at level 3?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omment only upon a page of student work</a:t>
            </a: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- answer 3 questions only posed by students </a:t>
            </a:r>
          </a:p>
        </p:txBody>
      </p:sp>
    </p:spTree>
    <p:extLst>
      <p:ext uri="{BB962C8B-B14F-4D97-AF65-F5344CB8AC3E}">
        <p14:creationId xmlns:p14="http://schemas.microsoft.com/office/powerpoint/2010/main" val="1215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079" y="973668"/>
            <a:ext cx="8761413" cy="706964"/>
          </a:xfrm>
        </p:spPr>
        <p:txBody>
          <a:bodyPr/>
          <a:lstStyle/>
          <a:p>
            <a:r>
              <a:rPr lang="en-US" dirty="0" smtClean="0"/>
              <a:t>What might the future look like?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0861" y="2350783"/>
            <a:ext cx="11181144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deliver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feedback before grades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When students start at UWE (e.g. field trips, lab work) they only receive comments … then marks</a:t>
            </a:r>
          </a:p>
          <a:p>
            <a:pPr marL="457200" indent="-457200">
              <a:buAutoNum type="arabicPeriod"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offer students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mastery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experiences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completing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phased tasks, and receiving verbal feedback and encouragement to improve their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capabilities </a:t>
            </a:r>
          </a:p>
          <a:p>
            <a:pPr marL="457200" indent="-457200">
              <a:buAutoNum type="arabicPeriod"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deliver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curricula that emphasize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coherence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assessment objectives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adopt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standardised grading schemes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in order to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facilitate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developmental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feed-forward</a:t>
            </a:r>
          </a:p>
          <a:p>
            <a:pPr marL="457200" indent="-457200">
              <a:buAutoNum type="arabicPeriod"/>
            </a:pP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offer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enhanced resource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specific, critical feedback moments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when students find learning development particularly challenging </a:t>
            </a:r>
          </a:p>
          <a:p>
            <a:pPr marL="457200" indent="-457200">
              <a:buAutoNum type="arabicPeriod"/>
            </a:pP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4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04" y="973668"/>
            <a:ext cx="8761413" cy="706964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177800" y="2297481"/>
            <a:ext cx="11849100" cy="466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Alexander, R. (2004)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Towards Dialogic Teaching: rethinking classroom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talk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(Third edition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Cambridge: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Dialogos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Beaumont, C., O’Doherty, M. &amp; Shannon, L. (2011) Reconceptualising assessment feedback: a key to improving student learning?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Studies in Higher Education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36, 671-687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en-GB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Carless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D. (2007) Learning-oriented assessment: conceptual bases and practical implications.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Innovations in Education and Teaching International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44, 57-66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Hattie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J. &amp; Timperley, H. (2007) The power of feedback.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Review of Educational Research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77, 81-112.</a:t>
            </a:r>
          </a:p>
          <a:p>
            <a:pPr>
              <a:defRPr/>
            </a:pPr>
            <a:endParaRPr lang="en-GB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Nicol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D. (2010) From monologue to dialogue: improving written feedback processes in mass higher education.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Assessment and Evaluation in Higher Education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35, 501-517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M., Handley, K. &amp; Millar, J. (2011) Feedback: focussing attention on engagement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. Studies in Higher Education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36, 879-896.</a:t>
            </a:r>
          </a:p>
          <a:p>
            <a:endParaRPr lang="en-GB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Sadler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D.R. (2010) Beyond Feedback: Developing student capability in complex appraisal.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Assessment and Evaluation in Higher Education,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35, 535-550.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Sutton, P. (2009) Towards dialogic feedback.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Critical and Reflective Practice in Education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1, 1-10.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defRPr/>
            </a:pPr>
            <a:endParaRPr lang="en-US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01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ChangeArrowheads="1"/>
          </p:cNvSpPr>
          <p:nvPr/>
        </p:nvSpPr>
        <p:spPr bwMode="auto">
          <a:xfrm>
            <a:off x="3863975" y="908051"/>
            <a:ext cx="4464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Thank You For Listening</a:t>
            </a:r>
          </a:p>
        </p:txBody>
      </p:sp>
      <p:pic>
        <p:nvPicPr>
          <p:cNvPr id="28675" name="Picture 3" descr="listener-ques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1" y="1539875"/>
            <a:ext cx="222726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4356100" y="3768725"/>
            <a:ext cx="36925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and discussion</a:t>
            </a:r>
            <a:endParaRPr lang="en-GB" altLang="en-U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497466"/>
              </p:ext>
            </p:extLst>
          </p:nvPr>
        </p:nvGraphicFramePr>
        <p:xfrm>
          <a:off x="1371599" y="5521326"/>
          <a:ext cx="9207500" cy="919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3750"/>
                <a:gridCol w="4603750"/>
              </a:tblGrid>
              <a:tr h="371063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harry2.west@live.uwe.ac.uk</a:t>
                      </a:r>
                      <a:endParaRPr lang="en-US" sz="1500" b="1" i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38" marR="91438" marT="45747" marB="457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https://uk.linkedin.com/in/harrywest94 </a:t>
                      </a:r>
                      <a:endParaRPr lang="en-US" sz="1500" b="1" i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38" marR="91438" marT="45747" marB="45747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8349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jennifer.hill@uwe.ac.uk</a:t>
                      </a:r>
                      <a:endParaRPr lang="en-US" sz="1500" b="1" i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38" marR="91438" marT="45747" marB="457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https://www.linkedin.com/pub/dr-jennifer-hill/a2/7a6/22</a:t>
                      </a:r>
                      <a:endParaRPr lang="en-US" sz="1500" b="1" i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38" marR="91438" marT="45747" marB="45747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68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9" y="5018088"/>
            <a:ext cx="104298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2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461" y="950518"/>
            <a:ext cx="8761413" cy="706964"/>
          </a:xfrm>
        </p:spPr>
        <p:txBody>
          <a:bodyPr/>
          <a:lstStyle/>
          <a:p>
            <a:r>
              <a:rPr lang="en-US" dirty="0" smtClean="0"/>
              <a:t>Presentation content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1562" y="2450122"/>
            <a:ext cx="1097359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Feedback context</a:t>
            </a:r>
          </a:p>
          <a:p>
            <a:pPr marL="457200" indent="-457200">
              <a:buAutoNum type="arabicPeriod"/>
            </a:pPr>
            <a:endParaRPr lang="en-US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we did</a:t>
            </a:r>
          </a:p>
          <a:p>
            <a:pPr marL="457200" indent="-457200">
              <a:buAutoNum type="arabicPeriod"/>
            </a:pPr>
            <a:endParaRPr lang="en-US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</a:p>
          <a:p>
            <a:pPr marL="457200" indent="-457200">
              <a:buAutoNum type="arabicPeriod"/>
            </a:pPr>
            <a:endParaRPr lang="en-US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aims</a:t>
            </a:r>
          </a:p>
          <a:p>
            <a:pPr marL="457200" indent="-457200">
              <a:buAutoNum type="arabicPeriod"/>
            </a:pPr>
            <a:endParaRPr lang="en-US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Module assessment structure</a:t>
            </a:r>
          </a:p>
          <a:p>
            <a:pPr marL="457200" indent="-457200">
              <a:buAutoNum type="arabicPeriod"/>
            </a:pPr>
            <a:endParaRPr lang="en-US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ata collection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Selected results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can I adapt this for my context?</a:t>
            </a:r>
          </a:p>
          <a:p>
            <a:pPr marL="457200" indent="-457200">
              <a:buAutoNum type="arabicPeriod"/>
            </a:pP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might the future look like?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960" y="3073169"/>
            <a:ext cx="2371588" cy="273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7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29" y="950518"/>
            <a:ext cx="8761413" cy="706964"/>
          </a:xfrm>
        </p:spPr>
        <p:txBody>
          <a:bodyPr/>
          <a:lstStyle/>
          <a:p>
            <a:r>
              <a:rPr lang="en-US" dirty="0" smtClean="0"/>
              <a:t>Feedback context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1332" y="2582386"/>
            <a:ext cx="11019098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feedback should help students to: </a:t>
            </a:r>
          </a:p>
          <a:p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	- understand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performance </a:t>
            </a:r>
          </a:p>
          <a:p>
            <a:endParaRPr lang="en-US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	- understand how to c</a:t>
            </a:r>
            <a:r>
              <a:rPr lang="en-GB" alt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lose </a:t>
            </a:r>
            <a:r>
              <a:rPr lang="en-GB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the ‘performance gap</a:t>
            </a:r>
            <a:r>
              <a:rPr lang="en-GB" alt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’ in future assignments</a:t>
            </a:r>
          </a:p>
          <a:p>
            <a:endParaRPr lang="en-GB" altLang="en-US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	- have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the confidence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and belief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they have control over their success </a:t>
            </a:r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	- maintain motivation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throughout 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</a:p>
          <a:p>
            <a:pPr algn="r"/>
            <a:endParaRPr lang="en-GB" sz="1500" dirty="0"/>
          </a:p>
          <a:p>
            <a:r>
              <a:rPr lang="en-GB" sz="1500" dirty="0" smtClean="0"/>
              <a:t> 														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Hattie &amp; Timperley, 2007)</a:t>
            </a:r>
          </a:p>
          <a:p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is a recognised gap between staff perceptions of feedback and the student experience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(Price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et al., 2011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3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29" y="950518"/>
            <a:ext cx="8761413" cy="706964"/>
          </a:xfrm>
        </p:spPr>
        <p:txBody>
          <a:bodyPr/>
          <a:lstStyle/>
          <a:p>
            <a:r>
              <a:rPr lang="en-US" dirty="0" smtClean="0"/>
              <a:t>What we did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6532" y="2874486"/>
            <a:ext cx="1101909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have implemented an assessment approach on a 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level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geography module to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optimally support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students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’ use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based on premise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feedback should occupy a central </a:t>
            </a:r>
            <a:endParaRPr lang="en-GB" sz="2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position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within a </a:t>
            </a:r>
            <a:r>
              <a:rPr lang="en-GB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dialogic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approach to </a:t>
            </a: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learning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&amp;</a:t>
            </a: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teaching </a:t>
            </a:r>
            <a:endParaRPr lang="en-GB" sz="2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(Alexander, 2004; Sutton, 2009) and be </a:t>
            </a:r>
            <a:r>
              <a:rPr lang="en-GB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future-oriented </a:t>
            </a:r>
          </a:p>
          <a:p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(Sadler, 2010; Beaumont </a:t>
            </a:r>
            <a:r>
              <a:rPr lang="en-GB" sz="24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al., </a:t>
            </a: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2011)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888" y="2500313"/>
            <a:ext cx="2887663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84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29" y="950518"/>
            <a:ext cx="8761413" cy="706964"/>
          </a:xfrm>
        </p:spPr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561828"/>
            <a:ext cx="1113163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ialogic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feedback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the creation of meaning and understanding via spoken discourse between lecturer and student, or student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 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(Nicol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2010)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eed-forward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refers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specifically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feedback given by tutors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- impacts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upon an upcoming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assignment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- 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given post-assignment with more specific direction on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can be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applied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future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assignments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(Carless, 2007)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700" y="3421760"/>
            <a:ext cx="2424030" cy="706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" t="-1310" r="101" b="6865"/>
          <a:stretch/>
        </p:blipFill>
        <p:spPr>
          <a:xfrm>
            <a:off x="9241000" y="5075197"/>
            <a:ext cx="2424030" cy="147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0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754" y="950518"/>
            <a:ext cx="8761413" cy="706964"/>
          </a:xfrm>
        </p:spPr>
        <p:txBody>
          <a:bodyPr/>
          <a:lstStyle/>
          <a:p>
            <a:r>
              <a:rPr lang="en-US" dirty="0" smtClean="0"/>
              <a:t>Research aims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0861" y="2519094"/>
            <a:ext cx="1120429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Explore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student perceptions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the dialogic feed-forward approach and whether it asserted a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positive influence on their learning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if and how the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task-specific behaviour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students was altered by the assessment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approach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extent to which students believed their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self-efficacy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self-regulation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skills were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improved</a:t>
            </a:r>
          </a:p>
          <a:p>
            <a:pPr marL="457200" indent="-457200">
              <a:buAutoNum type="arabicPeriod"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Examine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whether the assessment approach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enhanced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student performance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whether it could potentially raise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NSS scores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related to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7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180" y="950518"/>
            <a:ext cx="8761413" cy="706964"/>
          </a:xfrm>
        </p:spPr>
        <p:txBody>
          <a:bodyPr/>
          <a:lstStyle/>
          <a:p>
            <a:r>
              <a:rPr lang="en-US" dirty="0" smtClean="0"/>
              <a:t>Module assessment structure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537810"/>
              </p:ext>
            </p:extLst>
          </p:nvPr>
        </p:nvGraphicFramePr>
        <p:xfrm>
          <a:off x="462317" y="2500548"/>
          <a:ext cx="11089846" cy="321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Left Bracket 5"/>
          <p:cNvSpPr/>
          <p:nvPr/>
        </p:nvSpPr>
        <p:spPr>
          <a:xfrm rot="5400000" flipV="1">
            <a:off x="3625354" y="-464732"/>
            <a:ext cx="135926" cy="6727913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65671" y="2461929"/>
            <a:ext cx="47697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Supporting Lectures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04878" y="4955763"/>
            <a:ext cx="171758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25% </a:t>
            </a:r>
            <a:r>
              <a:rPr lang="en-US" dirty="0"/>
              <a:t>m</a:t>
            </a:r>
            <a:r>
              <a:rPr lang="en-US" dirty="0" smtClean="0"/>
              <a:t>odule </a:t>
            </a:r>
            <a:r>
              <a:rPr lang="en-US" dirty="0"/>
              <a:t>a</a:t>
            </a:r>
            <a:r>
              <a:rPr lang="en-US" dirty="0" smtClean="0"/>
              <a:t>ssessment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27167" y="4955763"/>
            <a:ext cx="171758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  <a:r>
              <a:rPr lang="en-US" dirty="0" smtClean="0"/>
              <a:t>5% module </a:t>
            </a:r>
            <a:r>
              <a:rPr lang="en-US" dirty="0"/>
              <a:t>a</a:t>
            </a:r>
            <a:r>
              <a:rPr lang="en-US" dirty="0" smtClean="0"/>
              <a:t>ssessment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 rot="10800000">
            <a:off x="1132723" y="5330037"/>
            <a:ext cx="289367" cy="599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 rot="10800000">
            <a:off x="7100072" y="5326113"/>
            <a:ext cx="289367" cy="599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52841" y="6009677"/>
            <a:ext cx="20378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 smtClean="0"/>
              <a:t>Assessment discourse</a:t>
            </a:r>
            <a:endParaRPr lang="en-GB" sz="1700" dirty="0"/>
          </a:p>
        </p:txBody>
      </p:sp>
      <p:sp>
        <p:nvSpPr>
          <p:cNvPr id="14" name="TextBox 13"/>
          <p:cNvSpPr txBox="1"/>
          <p:nvPr/>
        </p:nvSpPr>
        <p:spPr>
          <a:xfrm>
            <a:off x="6190198" y="5994027"/>
            <a:ext cx="21065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/>
              <a:t>F</a:t>
            </a:r>
            <a:r>
              <a:rPr lang="en-GB" sz="1700" dirty="0" smtClean="0"/>
              <a:t>eedback </a:t>
            </a:r>
          </a:p>
          <a:p>
            <a:pPr algn="ctr"/>
            <a:r>
              <a:rPr lang="en-GB" sz="1700" dirty="0" smtClean="0"/>
              <a:t>discourse</a:t>
            </a:r>
            <a:endParaRPr lang="en-GB" sz="17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1691056" y="3899805"/>
            <a:ext cx="338102" cy="416302"/>
            <a:chOff x="8927344" y="1399256"/>
            <a:chExt cx="338102" cy="416302"/>
          </a:xfrm>
        </p:grpSpPr>
        <p:sp>
          <p:nvSpPr>
            <p:cNvPr id="21" name="Right Arrow 20"/>
            <p:cNvSpPr/>
            <p:nvPr/>
          </p:nvSpPr>
          <p:spPr>
            <a:xfrm>
              <a:off x="8927344" y="1399256"/>
              <a:ext cx="338102" cy="4163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ight Arrow 4"/>
            <p:cNvSpPr/>
            <p:nvPr/>
          </p:nvSpPr>
          <p:spPr>
            <a:xfrm>
              <a:off x="8927344" y="1482516"/>
              <a:ext cx="236671" cy="249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42009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604" y="950518"/>
            <a:ext cx="8761413" cy="706964"/>
          </a:xfrm>
        </p:spPr>
        <p:txBody>
          <a:bodyPr/>
          <a:lstStyle/>
          <a:p>
            <a:r>
              <a:rPr lang="en-US" dirty="0" smtClean="0"/>
              <a:t>D</a:t>
            </a:r>
            <a:r>
              <a:rPr lang="en-US" dirty="0" smtClean="0"/>
              <a:t>ata collection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2435" y="2496430"/>
            <a:ext cx="111348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ualitative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case study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/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semi-structured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interviews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two consecutive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level 2 cohorts at end of module (2015-16 and 2016-17)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focus groups with level 3 students elucidating post-assignment behaviour and self-efficacy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ssay performance data pre- and post-assessment intervention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nswers to NSS feedback questions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9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354" y="973668"/>
            <a:ext cx="8761413" cy="706964"/>
          </a:xfrm>
        </p:spPr>
        <p:txBody>
          <a:bodyPr/>
          <a:lstStyle/>
          <a:p>
            <a:r>
              <a:rPr lang="en-US" dirty="0" smtClean="0"/>
              <a:t>Selected results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0700" y="2311400"/>
            <a:ext cx="1113790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Enhanced learning experience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onversation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compels students to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critically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their work:</a:t>
            </a:r>
          </a:p>
          <a:p>
            <a:pPr marL="266700" indent="-266700" algn="ctr">
              <a:buFont typeface="Arial" panose="020B0604020202020204" pitchFamily="34" charset="0"/>
              <a:buChar char="•"/>
            </a:pPr>
            <a:endParaRPr lang="en-GB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‘when I have had drafts handed back to me and it’s just written over, either </a:t>
            </a:r>
            <a:r>
              <a:rPr lang="en-GB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I don’t understand what they are trying to say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, or it’s not clear enough. I can ask you questions </a:t>
            </a:r>
            <a:r>
              <a:rPr lang="en-GB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if we’re talking to each other about it, it’s easier to see things </a:t>
            </a:r>
            <a:r>
              <a:rPr lang="en-GB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It’s definitely better to talk about it’ </a:t>
            </a:r>
            <a:r>
              <a:rPr lang="en-GB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R7</a:t>
            </a:r>
            <a:endParaRPr lang="en-GB" sz="2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‘I’ve 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had it before where you get electronic feedback and </a:t>
            </a:r>
            <a:r>
              <a:rPr lang="en-GB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you might not be sure what some of the comments </a:t>
            </a:r>
            <a:r>
              <a:rPr lang="en-GB" sz="2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en-GB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 being 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able to discuss it is </a:t>
            </a:r>
            <a:r>
              <a:rPr lang="en-GB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important. 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You get that progress and can </a:t>
            </a:r>
            <a:r>
              <a:rPr lang="en-GB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discuss how you can change it as opposed to just saying this is </a:t>
            </a:r>
            <a:r>
              <a:rPr lang="en-GB" sz="2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wrong</a:t>
            </a:r>
            <a:r>
              <a:rPr lang="en-GB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  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R9</a:t>
            </a:r>
          </a:p>
        </p:txBody>
      </p:sp>
    </p:spTree>
    <p:extLst>
      <p:ext uri="{BB962C8B-B14F-4D97-AF65-F5344CB8AC3E}">
        <p14:creationId xmlns:p14="http://schemas.microsoft.com/office/powerpoint/2010/main" val="103063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1585</TotalTime>
  <Words>1499</Words>
  <Application>Microsoft Office PowerPoint</Application>
  <PresentationFormat>Widescreen</PresentationFormat>
  <Paragraphs>257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MS PGothic</vt:lpstr>
      <vt:lpstr>Arial</vt:lpstr>
      <vt:lpstr>Calibri</vt:lpstr>
      <vt:lpstr>Cambria</vt:lpstr>
      <vt:lpstr>Times New Roman</vt:lpstr>
      <vt:lpstr>Wingdings 3</vt:lpstr>
      <vt:lpstr>Ion Boardroom</vt:lpstr>
      <vt:lpstr>PowerPoint Presentation</vt:lpstr>
      <vt:lpstr>Presentation content</vt:lpstr>
      <vt:lpstr>Feedback context</vt:lpstr>
      <vt:lpstr>What we did</vt:lpstr>
      <vt:lpstr>Definitions</vt:lpstr>
      <vt:lpstr>Research aims</vt:lpstr>
      <vt:lpstr>Module assessment structure</vt:lpstr>
      <vt:lpstr>Data collection </vt:lpstr>
      <vt:lpstr>Selected results</vt:lpstr>
      <vt:lpstr>Selected results</vt:lpstr>
      <vt:lpstr>Selected results</vt:lpstr>
      <vt:lpstr>Selected results</vt:lpstr>
      <vt:lpstr>Selected results </vt:lpstr>
      <vt:lpstr>Selected results</vt:lpstr>
      <vt:lpstr>How can I adapt this for my context? </vt:lpstr>
      <vt:lpstr>What might the future look like? 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the Student Experience through Dialogic Feed-Forward Assessment  JGHE Celebration of Learning &amp; Teaching in HE Geography</dc:title>
  <dc:creator>Harry West</dc:creator>
  <cp:lastModifiedBy>Jennifer Hill</cp:lastModifiedBy>
  <cp:revision>299</cp:revision>
  <dcterms:created xsi:type="dcterms:W3CDTF">2016-11-29T19:23:42Z</dcterms:created>
  <dcterms:modified xsi:type="dcterms:W3CDTF">2017-06-02T14:10:49Z</dcterms:modified>
</cp:coreProperties>
</file>