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8" r:id="rId2"/>
    <p:sldId id="259" r:id="rId3"/>
    <p:sldId id="260" r:id="rId4"/>
    <p:sldId id="264" r:id="rId5"/>
    <p:sldId id="269" r:id="rId6"/>
    <p:sldId id="262" r:id="rId7"/>
    <p:sldId id="266" r:id="rId8"/>
    <p:sldId id="263" r:id="rId9"/>
    <p:sldId id="270" r:id="rId10"/>
    <p:sldId id="271" r:id="rId11"/>
    <p:sldId id="268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 autoAdjust="0"/>
    <p:restoredTop sz="94674"/>
  </p:normalViewPr>
  <p:slideViewPr>
    <p:cSldViewPr>
      <p:cViewPr varScale="1">
        <p:scale>
          <a:sx n="106" d="100"/>
          <a:sy n="106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28FB-B8C1-4696-9246-93E9522054EC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82A94-759A-4CFF-B4C2-055652F5B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2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Concepts, claims, warranted assumptions, arguments, perspectives, narratives, theories, praxis</a:t>
            </a:r>
          </a:p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Theoretical and methodological orientation;</a:t>
            </a:r>
            <a:r>
              <a:rPr lang="en-GB" baseline="0" dirty="0" smtClean="0"/>
              <a:t> critically evaluating normative theory and norm implementation from Afrocentric perspective.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Iterative, relativist perspective, pragmatic</a:t>
            </a:r>
            <a:r>
              <a:rPr lang="en-GB" baseline="0" dirty="0" smtClean="0"/>
              <a:t> epistemology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2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eriod"/>
            </a:pPr>
            <a:r>
              <a:rPr lang="en-GB" dirty="0" smtClean="0"/>
              <a:t>What existing gaps between policy and practice must be addressed to eliminate Afro-phobia facing people of African descent?</a:t>
            </a:r>
            <a:r>
              <a:rPr lang="en-GB" baseline="0" dirty="0" smtClean="0"/>
              <a:t> </a:t>
            </a:r>
          </a:p>
          <a:p>
            <a:pPr marL="285750" indent="-285750">
              <a:buAutoNum type="romanLcPeriod"/>
            </a:pPr>
            <a:r>
              <a:rPr lang="en-GB" dirty="0" smtClean="0"/>
              <a:t>ii. Who do we define as people of African descent ? What is their experience, perspective or understanding of Afro-phobia / </a:t>
            </a:r>
            <a:r>
              <a:rPr lang="en-GB" dirty="0" err="1" smtClean="0"/>
              <a:t>Afri</a:t>
            </a:r>
            <a:r>
              <a:rPr lang="en-GB" dirty="0" smtClean="0"/>
              <a:t>-phobia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6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SDGs 3, 4</a:t>
            </a:r>
            <a:r>
              <a:rPr lang="en-GB" smtClean="0"/>
              <a:t>, 5</a:t>
            </a:r>
            <a:r>
              <a:rPr lang="en-GB" dirty="0" smtClean="0"/>
              <a:t>,</a:t>
            </a:r>
            <a:r>
              <a:rPr lang="en-GB" baseline="0" dirty="0" smtClean="0"/>
              <a:t> 10, 16, &amp; </a:t>
            </a:r>
            <a:r>
              <a:rPr lang="en-GB" baseline="0" smtClean="0"/>
              <a:t>17 highlighted </a:t>
            </a:r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3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GMI</a:t>
            </a:r>
            <a:r>
              <a:rPr lang="en-GB" baseline="0" dirty="0" smtClean="0"/>
              <a:t> 16.a.1</a:t>
            </a:r>
            <a:r>
              <a:rPr lang="en-GB" dirty="0" smtClean="0"/>
              <a:t> highlighted an increase between 2000 and 2015 in the number of countries in the Developed Region which were in compliance. narratives in this study do not reflect a corresponding trend in the reduction of Afro-phobia, but the need for further interventions to address</a:t>
            </a:r>
            <a:r>
              <a:rPr lang="en-GB" baseline="0" dirty="0" smtClean="0"/>
              <a:t> </a:t>
            </a:r>
            <a:r>
              <a:rPr lang="en-GB" dirty="0" smtClean="0"/>
              <a:t>existing gaps between normative theory and interventions to reduce inequality and discrimination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6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82A94-759A-4CFF-B4C2-055652F5BD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D18F180-6F11-462D-942C-B92FE34D8365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5EB2D0A-0AF8-4C7C-BD14-3AD7EE5922B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transformingourworl" TargetMode="External"/><Relationship Id="rId2" Type="http://schemas.openxmlformats.org/officeDocument/2006/relationships/hyperlink" Target="http://www.consilium.europa.eu/en/meetings/international-summit/2015/11/11-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sustainabledevelopment/" TargetMode="External"/><Relationship Id="rId5" Type="http://schemas.openxmlformats.org/officeDocument/2006/relationships/hyperlink" Target="http://portal.unesco.org/en/ev.php-URL_ID=13161&amp;URL_DO=DO_TOPIC&amp;URL_SECTION=201.html" TargetMode="External"/><Relationship Id="rId4" Type="http://schemas.openxmlformats.org/officeDocument/2006/relationships/hyperlink" Target="http://www.un.org/en/events/africandescentdeca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/>
              <a:t>A Qualitative Research Study of Strategic Interventions </a:t>
            </a:r>
            <a:endParaRPr lang="en-GB" sz="2600" b="1" dirty="0" smtClean="0"/>
          </a:p>
          <a:p>
            <a:pPr algn="ctr"/>
            <a:r>
              <a:rPr lang="en-GB" sz="2600" b="1" dirty="0" smtClean="0"/>
              <a:t>to address </a:t>
            </a:r>
            <a:r>
              <a:rPr lang="en-GB" sz="2600" b="1" dirty="0"/>
              <a:t>Afro-phobia in the European </a:t>
            </a:r>
            <a:r>
              <a:rPr lang="en-GB" sz="2600" b="1" dirty="0" smtClean="0"/>
              <a:t>Union</a:t>
            </a:r>
          </a:p>
          <a:p>
            <a:pPr algn="r"/>
            <a:r>
              <a:rPr lang="en-GB" sz="2400" smtClean="0"/>
              <a:t>©    </a:t>
            </a:r>
            <a:r>
              <a:rPr lang="en-GB" sz="2400" b="1" smtClean="0"/>
              <a:t>Ade </a:t>
            </a:r>
            <a:r>
              <a:rPr lang="en-GB" sz="2400" b="1" dirty="0" err="1" smtClean="0"/>
              <a:t>Olaiya</a:t>
            </a:r>
            <a:r>
              <a:rPr lang="en-GB" sz="2400" b="1" dirty="0" smtClean="0"/>
              <a:t>, M.A.</a:t>
            </a:r>
            <a:endParaRPr lang="en-GB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9559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 smtClean="0"/>
              <a:t>2017 </a:t>
            </a:r>
            <a:r>
              <a:rPr lang="en-GB" sz="4900" dirty="0"/>
              <a:t>HAS POSTGRADUATE RESEARCH CONFERENCE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00357"/>
            <a:ext cx="1905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i="0" dirty="0" smtClean="0"/>
              <a:t>ANTI-DISCRIMINATION NORMS</a:t>
            </a:r>
            <a:endParaRPr lang="en-GB" sz="1800" i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5"/>
          </p:nvPr>
        </p:nvSpPr>
        <p:spPr>
          <a:xfrm>
            <a:off x="4900613" y="1143000"/>
            <a:ext cx="3886200" cy="829627"/>
          </a:xfrm>
        </p:spPr>
        <p:txBody>
          <a:bodyPr>
            <a:noAutofit/>
          </a:bodyPr>
          <a:lstStyle/>
          <a:p>
            <a:pPr algn="ctr"/>
            <a:r>
              <a:rPr lang="en-GB" sz="1800" i="0" dirty="0" smtClean="0"/>
              <a:t>2030 AGENDA FOR </a:t>
            </a:r>
          </a:p>
          <a:p>
            <a:pPr algn="ctr"/>
            <a:r>
              <a:rPr lang="en-GB" sz="1800" i="0" dirty="0" smtClean="0"/>
              <a:t>SUSTAINABLE DEVELOPMENT</a:t>
            </a:r>
            <a:endParaRPr lang="en-GB" sz="1800" i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484632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1800" b="1" dirty="0" smtClean="0"/>
              <a:t>SDG  </a:t>
            </a:r>
            <a:r>
              <a:rPr lang="en-GB" sz="1800" b="1" dirty="0"/>
              <a:t>16 </a:t>
            </a:r>
            <a:r>
              <a:rPr lang="en-GB" sz="1800" b="1" dirty="0" smtClean="0"/>
              <a:t> </a:t>
            </a:r>
            <a:r>
              <a:rPr lang="en-GB" sz="1800" dirty="0" smtClean="0"/>
              <a:t>features in </a:t>
            </a:r>
            <a:r>
              <a:rPr lang="en-GB" sz="1800" dirty="0"/>
              <a:t>narratives </a:t>
            </a:r>
            <a:r>
              <a:rPr lang="en-GB" sz="1800" dirty="0" smtClean="0"/>
              <a:t>of </a:t>
            </a:r>
            <a:r>
              <a:rPr lang="en-GB" sz="1800" dirty="0"/>
              <a:t>stakeholders interviewed</a:t>
            </a:r>
            <a:r>
              <a:rPr lang="en-GB" sz="1800" dirty="0" smtClean="0"/>
              <a:t>. E.g. implementation by state </a:t>
            </a:r>
            <a:r>
              <a:rPr lang="en-GB" sz="1800" dirty="0"/>
              <a:t>parties </a:t>
            </a:r>
            <a:r>
              <a:rPr lang="en-GB" sz="1800" dirty="0" smtClean="0"/>
              <a:t>of: </a:t>
            </a:r>
          </a:p>
          <a:p>
            <a:r>
              <a:rPr lang="en-GB" sz="1800" b="1" dirty="0" smtClean="0"/>
              <a:t>Target 16.3</a:t>
            </a:r>
            <a:r>
              <a:rPr lang="en-GB" sz="1800" dirty="0" smtClean="0"/>
              <a:t> </a:t>
            </a:r>
            <a:r>
              <a:rPr lang="en-GB" sz="1800" dirty="0"/>
              <a:t>ensure equal access to </a:t>
            </a:r>
            <a:r>
              <a:rPr lang="en-GB" sz="1800" dirty="0" smtClean="0"/>
              <a:t>justice; </a:t>
            </a:r>
          </a:p>
          <a:p>
            <a:r>
              <a:rPr lang="en-GB" sz="1800" b="1" dirty="0" smtClean="0"/>
              <a:t>Target </a:t>
            </a:r>
            <a:r>
              <a:rPr lang="en-GB" sz="1800" b="1" dirty="0"/>
              <a:t>16.a  </a:t>
            </a:r>
            <a:r>
              <a:rPr lang="en-GB" sz="1800" dirty="0" smtClean="0"/>
              <a:t>strengthen </a:t>
            </a:r>
            <a:r>
              <a:rPr lang="en-GB" sz="1800" dirty="0"/>
              <a:t>relevant national institutions, prevent violence and combat terrorism and </a:t>
            </a:r>
            <a:r>
              <a:rPr lang="en-GB" sz="1800" dirty="0" smtClean="0"/>
              <a:t>crime</a:t>
            </a:r>
            <a:r>
              <a:rPr lang="en-GB" sz="1800" dirty="0"/>
              <a:t>;</a:t>
            </a: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b="1" dirty="0"/>
              <a:t>Target 16.b </a:t>
            </a:r>
            <a:r>
              <a:rPr lang="en-GB" sz="1800" dirty="0" smtClean="0"/>
              <a:t>promote </a:t>
            </a:r>
            <a:r>
              <a:rPr lang="en-GB" sz="1800" dirty="0"/>
              <a:t>and enforce non-discriminatory laws and policies for sustainable </a:t>
            </a:r>
            <a:r>
              <a:rPr lang="en-GB" sz="1800" dirty="0" smtClean="0"/>
              <a:t>development. </a:t>
            </a:r>
            <a:endParaRPr lang="en-GB" sz="1800" dirty="0"/>
          </a:p>
          <a:p>
            <a:r>
              <a:rPr lang="en-GB" sz="1800" b="1" dirty="0"/>
              <a:t>GMI 16.a.1 </a:t>
            </a:r>
            <a:r>
              <a:rPr lang="en-GB" sz="1800" dirty="0"/>
              <a:t>monitors the existence of independent national human rights institutions in compliance with the Paris </a:t>
            </a:r>
            <a:r>
              <a:rPr lang="en-GB" sz="1800" dirty="0" smtClean="0"/>
              <a:t>Principles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2011680"/>
            <a:ext cx="4238626" cy="48463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smtClean="0"/>
              <a:t>International </a:t>
            </a:r>
            <a:r>
              <a:rPr lang="en-GB" sz="2000" b="1" dirty="0"/>
              <a:t>Convention on the Elimination of all forms of Racial Discrimination </a:t>
            </a:r>
            <a:r>
              <a:rPr lang="en-GB" sz="2000" b="1" dirty="0" smtClean="0"/>
              <a:t>1965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/>
              <a:t>Council Directive 2000/43/EC </a:t>
            </a:r>
            <a:r>
              <a:rPr lang="en-GB" sz="2000" dirty="0"/>
              <a:t>implementing the principle of equal treatment between persons irrespective of racial or ethnic </a:t>
            </a:r>
            <a:r>
              <a:rPr lang="en-GB" sz="2000" dirty="0" smtClean="0"/>
              <a:t>origin.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smtClean="0"/>
              <a:t>National jurisprudence </a:t>
            </a:r>
            <a:endParaRPr lang="en-GB" sz="2000" b="1" dirty="0"/>
          </a:p>
          <a:p>
            <a:r>
              <a:rPr lang="en-GB" sz="2000" dirty="0"/>
              <a:t>E</a:t>
            </a:r>
            <a:r>
              <a:rPr lang="en-GB" sz="2000" dirty="0" smtClean="0"/>
              <a:t>.g. UK’s Equality Act 2010;</a:t>
            </a:r>
          </a:p>
          <a:p>
            <a:r>
              <a:rPr lang="en-GB" sz="2000" dirty="0" smtClean="0"/>
              <a:t>        French </a:t>
            </a:r>
            <a:r>
              <a:rPr lang="en-GB" sz="2000" dirty="0" err="1" smtClean="0"/>
              <a:t>Loi</a:t>
            </a:r>
            <a:r>
              <a:rPr lang="en-GB" sz="2000" dirty="0" smtClean="0"/>
              <a:t> </a:t>
            </a:r>
            <a:r>
              <a:rPr lang="en-GB" sz="2000" dirty="0" err="1" smtClean="0"/>
              <a:t>Taubira</a:t>
            </a:r>
            <a:r>
              <a:rPr lang="en-GB" sz="2000" dirty="0" smtClean="0"/>
              <a:t> 2001.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EMPRICAL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1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63040"/>
            <a:ext cx="9144000" cy="539496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00050" indent="-400050">
              <a:buFont typeface="+mj-lt"/>
              <a:buAutoNum type="romanUcPeriod"/>
            </a:pPr>
            <a:r>
              <a:rPr lang="en-GB" sz="2400" dirty="0" smtClean="0"/>
              <a:t>Narratives </a:t>
            </a:r>
            <a:r>
              <a:rPr lang="en-GB" sz="2400" dirty="0"/>
              <a:t>in </a:t>
            </a:r>
            <a:r>
              <a:rPr lang="en-GB" sz="2400" dirty="0" smtClean="0"/>
              <a:t>my </a:t>
            </a:r>
            <a:r>
              <a:rPr lang="en-GB" sz="2400" dirty="0"/>
              <a:t>research </a:t>
            </a:r>
            <a:r>
              <a:rPr lang="en-GB" sz="2400" dirty="0" smtClean="0"/>
              <a:t>study highlight the </a:t>
            </a:r>
            <a:r>
              <a:rPr lang="en-GB" sz="2400" dirty="0"/>
              <a:t>importance of adopting a holistic approach to  the 2030 Agenda, including community participation in decision </a:t>
            </a:r>
            <a:r>
              <a:rPr lang="en-GB" sz="2400" dirty="0" smtClean="0"/>
              <a:t>making.</a:t>
            </a:r>
            <a:endParaRPr lang="en-GB" sz="2400" dirty="0"/>
          </a:p>
          <a:p>
            <a:pPr marL="400050" indent="-400050">
              <a:buFont typeface="+mj-lt"/>
              <a:buAutoNum type="romanUcPeriod"/>
            </a:pPr>
            <a:r>
              <a:rPr lang="en-GB" sz="2400" dirty="0" smtClean="0"/>
              <a:t>Implementation </a:t>
            </a:r>
            <a:r>
              <a:rPr lang="en-GB" sz="2400" dirty="0"/>
              <a:t>of </a:t>
            </a:r>
            <a:r>
              <a:rPr lang="en-GB" sz="2400" dirty="0" smtClean="0"/>
              <a:t>SDG Targets </a:t>
            </a:r>
            <a:r>
              <a:rPr lang="en-GB" sz="2400" dirty="0"/>
              <a:t>identified </a:t>
            </a:r>
            <a:r>
              <a:rPr lang="en-GB" sz="2400" dirty="0" smtClean="0"/>
              <a:t>in the study is imperative for inclusive achievement of thematic objectives of IDPAD. E.g. State parties should complete fully </a:t>
            </a:r>
            <a:r>
              <a:rPr lang="en-GB" sz="2400" dirty="0"/>
              <a:t>disaggregated equality </a:t>
            </a:r>
            <a:r>
              <a:rPr lang="en-GB" sz="2400" dirty="0" smtClean="0"/>
              <a:t>statistical analysis in compliance </a:t>
            </a:r>
            <a:r>
              <a:rPr lang="en-GB" sz="2400" dirty="0"/>
              <a:t>with UN GA Res. </a:t>
            </a:r>
            <a:r>
              <a:rPr lang="en-GB" sz="2400" dirty="0" smtClean="0"/>
              <a:t>68/261.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2400" dirty="0"/>
              <a:t>S</a:t>
            </a:r>
            <a:r>
              <a:rPr lang="en-GB" sz="2400" dirty="0" smtClean="0"/>
              <a:t>tate </a:t>
            </a:r>
            <a:r>
              <a:rPr lang="en-GB" sz="2400" dirty="0"/>
              <a:t>parties interpret and implement regional &amp; </a:t>
            </a:r>
            <a:r>
              <a:rPr lang="en-GB" sz="2400" dirty="0" smtClean="0"/>
              <a:t>international anti-discrimination </a:t>
            </a:r>
            <a:r>
              <a:rPr lang="en-GB" sz="2400" dirty="0"/>
              <a:t>norms differently. Collaboration is </a:t>
            </a:r>
            <a:r>
              <a:rPr lang="en-GB" sz="2400" dirty="0" smtClean="0"/>
              <a:t>therefore imperative </a:t>
            </a:r>
            <a:r>
              <a:rPr lang="en-GB" sz="2400" dirty="0"/>
              <a:t>to achieve thematic objectives of IDPAD; e.g. advocacy by civil society in Sweden and the UK to achieve recognition.</a:t>
            </a:r>
          </a:p>
          <a:p>
            <a:pPr marL="400050" indent="-400050">
              <a:buFont typeface="+mj-lt"/>
              <a:buAutoNum type="romanU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63040"/>
            <a:ext cx="9144000" cy="5394960"/>
          </a:xfrm>
        </p:spPr>
        <p:txBody>
          <a:bodyPr>
            <a:normAutofit fontScale="92500" lnSpcReduction="20000"/>
          </a:bodyPr>
          <a:lstStyle/>
          <a:p>
            <a:pPr marL="68580"/>
            <a:r>
              <a:rPr lang="en-GB" smtClean="0"/>
              <a:t>European </a:t>
            </a:r>
            <a:r>
              <a:rPr lang="en-GB" dirty="0"/>
              <a:t>Council (2015) </a:t>
            </a:r>
            <a:r>
              <a:rPr lang="en-GB" i="1" dirty="0"/>
              <a:t>Valletta Summit,  11- 12 November  2015:  Action  Plan. </a:t>
            </a:r>
            <a:r>
              <a:rPr lang="en-GB" dirty="0">
                <a:hlinkClick r:id="rId2"/>
              </a:rPr>
              <a:t>http://www.consilium.europa.eu/en/meetings/international-summit/2015/11/11-12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:  </a:t>
            </a:r>
            <a:r>
              <a:rPr lang="en-GB" dirty="0"/>
              <a:t>General Secretariat of the Council [25/04/17] </a:t>
            </a:r>
          </a:p>
          <a:p>
            <a:pPr marL="68580"/>
            <a:r>
              <a:rPr lang="en-GB" dirty="0" err="1"/>
              <a:t>Farkas</a:t>
            </a:r>
            <a:r>
              <a:rPr lang="en-GB" dirty="0"/>
              <a:t>, L. (2017) </a:t>
            </a:r>
            <a:r>
              <a:rPr lang="en-GB" i="1" dirty="0"/>
              <a:t>The meaning of racial or ethnic origin in EU law: between stereotypes and identities</a:t>
            </a:r>
            <a:r>
              <a:rPr lang="en-GB" dirty="0"/>
              <a:t>. Publications Office of the European Union:  Luxembourg.</a:t>
            </a:r>
          </a:p>
          <a:p>
            <a:pPr marL="68580"/>
            <a:r>
              <a:rPr lang="en-GB" dirty="0"/>
              <a:t>Inter-Agency and Expert Group on SDG Indicators -IAEG-SDGs (2017) </a:t>
            </a:r>
            <a:r>
              <a:rPr lang="en-GB" i="1" dirty="0"/>
              <a:t>Report of the Inter-Agency and Expert Group on Sustainable Development Goal Indicators (E/CN.3/2017/2</a:t>
            </a:r>
            <a:r>
              <a:rPr lang="en-GB" i="1" dirty="0" smtClean="0"/>
              <a:t>): </a:t>
            </a:r>
            <a:r>
              <a:rPr lang="en-GB" i="1" dirty="0"/>
              <a:t>Revised list of global Sustainable Development Goal indicators.</a:t>
            </a:r>
            <a:r>
              <a:rPr lang="en-GB" dirty="0"/>
              <a:t> United Nations Statistical Commission</a:t>
            </a:r>
          </a:p>
          <a:p>
            <a:pPr marL="68580"/>
            <a:r>
              <a:rPr lang="en-GB" dirty="0" err="1"/>
              <a:t>Nwabuzo</a:t>
            </a:r>
            <a:r>
              <a:rPr lang="en-GB" dirty="0"/>
              <a:t>, O. (2015) </a:t>
            </a:r>
            <a:r>
              <a:rPr lang="en-GB" i="1" dirty="0"/>
              <a:t>Afro-phobia in Europe: ENAR Shadow Report 2014-2015. </a:t>
            </a:r>
            <a:r>
              <a:rPr lang="en-GB" dirty="0"/>
              <a:t>ENAR</a:t>
            </a:r>
          </a:p>
          <a:p>
            <a:pPr marL="68580"/>
            <a:r>
              <a:rPr lang="en-GB" dirty="0"/>
              <a:t>Sustainable Development Knowledge Platform (2015) </a:t>
            </a:r>
            <a:r>
              <a:rPr lang="en-GB" i="1" dirty="0"/>
              <a:t>Transforming our world: the 2030 Agenda for Sustainable Development. 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sustainabledevelopment.un.org/post2015/transformingourworl</a:t>
            </a:r>
            <a:r>
              <a:rPr lang="en-GB" dirty="0" smtClean="0"/>
              <a:t>  </a:t>
            </a:r>
            <a:r>
              <a:rPr lang="en-GB" dirty="0"/>
              <a:t>:     United Nations Department of Economic and Social Affairs [ accessed 21/10/15]</a:t>
            </a:r>
          </a:p>
          <a:p>
            <a:pPr marL="68580"/>
            <a:r>
              <a:rPr lang="en-GB" dirty="0"/>
              <a:t>United Nations (2015) </a:t>
            </a:r>
            <a:r>
              <a:rPr lang="en-GB" i="1" dirty="0"/>
              <a:t>2015 – 2024 International Decade for People of African Descent  </a:t>
            </a:r>
            <a:r>
              <a:rPr lang="en-GB" dirty="0">
                <a:hlinkClick r:id="rId4"/>
              </a:rPr>
              <a:t>http://www.un.org/en/events/africandescentdecade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: </a:t>
            </a:r>
            <a:r>
              <a:rPr lang="en-GB" dirty="0"/>
              <a:t>UN Web Services [20/08/15]</a:t>
            </a:r>
          </a:p>
          <a:p>
            <a:pPr marL="68580"/>
            <a:r>
              <a:rPr lang="en-GB" dirty="0" smtClean="0"/>
              <a:t>UNESCO</a:t>
            </a:r>
            <a:r>
              <a:rPr lang="en-GB" dirty="0"/>
              <a:t>, </a:t>
            </a:r>
            <a:r>
              <a:rPr lang="en-GB" i="1" dirty="0"/>
              <a:t>Declaration on Race and Racial Prejudice.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portal.unesco.org/en/ev.php-URL_ID=13161&amp;URL_DO=DO_TOPIC&amp;URL_SECTION=201.html</a:t>
            </a:r>
            <a:r>
              <a:rPr lang="en-GB" dirty="0" smtClean="0"/>
              <a:t>:    </a:t>
            </a:r>
            <a:r>
              <a:rPr lang="en-GB" dirty="0"/>
              <a:t>[17/03/16]</a:t>
            </a:r>
          </a:p>
          <a:p>
            <a:pPr marL="68580"/>
            <a:r>
              <a:rPr lang="en-GB" dirty="0"/>
              <a:t>United Nations (2015) </a:t>
            </a:r>
            <a:r>
              <a:rPr lang="en-GB" i="1" dirty="0"/>
              <a:t>2015 Time for Global Action for People and Action. </a:t>
            </a:r>
            <a:r>
              <a:rPr lang="en-GB" dirty="0">
                <a:hlinkClick r:id="rId6"/>
              </a:rPr>
              <a:t>http://www.un.org/sustainabledevelopment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: </a:t>
            </a:r>
            <a:r>
              <a:rPr lang="en-GB" dirty="0"/>
              <a:t>UN Web Services [5/09/15]</a:t>
            </a:r>
          </a:p>
          <a:p>
            <a:pPr marL="582930" indent="-514350">
              <a:buFont typeface="+mj-lt"/>
              <a:buAutoNum type="romanUcPeriod"/>
            </a:pPr>
            <a:endParaRPr lang="en-GB" dirty="0" smtClean="0"/>
          </a:p>
          <a:p>
            <a:pPr marL="582930" indent="-514350">
              <a:buFont typeface="+mj-lt"/>
              <a:buAutoNum type="romanUcPeriod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CONTENT</a:t>
            </a:r>
            <a:endParaRPr lang="en-GB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AIMS</a:t>
            </a:r>
            <a:endParaRPr lang="en-GB" sz="2000" b="1" i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B. E.A.R.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METHODS</a:t>
            </a:r>
            <a:endParaRPr lang="en-GB" sz="2000" b="1" i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RESEARCH DESIGN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EMPIRICAL FINDINGS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CONCLUSIONS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i="0" dirty="0" smtClean="0"/>
              <a:t>BIBLIOGRAPHY</a:t>
            </a:r>
            <a:endParaRPr lang="en-GB" sz="2000" b="1" i="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b="1" i="0" dirty="0"/>
              <a:t> </a:t>
            </a:r>
            <a:r>
              <a:rPr lang="en-GB" sz="2800" b="1" i="0" dirty="0" smtClean="0"/>
              <a:t>        AFRO-PHOBIA</a:t>
            </a:r>
            <a:endParaRPr lang="en-GB" sz="2800" b="1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i="0" dirty="0" smtClean="0"/>
              <a:t>RESEARCH  </a:t>
            </a:r>
            <a:r>
              <a:rPr lang="en-GB" sz="2800" b="1" i="0" dirty="0"/>
              <a:t>QUESTION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r"/>
            <a:endParaRPr lang="en-GB" sz="2800" b="1" i="1" dirty="0" smtClean="0"/>
          </a:p>
          <a:p>
            <a:pPr algn="ctr"/>
            <a:r>
              <a:rPr lang="en-GB" sz="2800" b="1" i="1" dirty="0" smtClean="0"/>
              <a:t>Can strategic intervention reduce </a:t>
            </a:r>
            <a:r>
              <a:rPr lang="en-GB" sz="2800" b="1" i="1" dirty="0" err="1" smtClean="0"/>
              <a:t>Afri</a:t>
            </a:r>
            <a:r>
              <a:rPr lang="en-GB" sz="2800" b="1" i="1" dirty="0" smtClean="0"/>
              <a:t>-phobia / Afro-phobia in Europe ?</a:t>
            </a:r>
            <a:endParaRPr lang="en-GB" sz="2800" b="1" i="1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4846320"/>
          </a:xfrm>
        </p:spPr>
        <p:txBody>
          <a:bodyPr>
            <a:normAutofit/>
          </a:bodyPr>
          <a:lstStyle/>
          <a:p>
            <a:r>
              <a:rPr lang="en-GB" sz="2400" u="sng" dirty="0" smtClean="0"/>
              <a:t>Definition</a:t>
            </a:r>
            <a:r>
              <a:rPr lang="en-GB" sz="2400" b="1" u="sng" dirty="0" smtClean="0"/>
              <a:t> </a:t>
            </a:r>
          </a:p>
          <a:p>
            <a:r>
              <a:rPr lang="en-GB" sz="2400" i="1" dirty="0" smtClean="0"/>
              <a:t>Structural discrimination: </a:t>
            </a:r>
            <a:r>
              <a:rPr lang="en-GB" sz="2400" i="1" dirty="0"/>
              <a:t>based on </a:t>
            </a:r>
            <a:r>
              <a:rPr lang="en-GB" sz="2400" b="1" i="1" dirty="0"/>
              <a:t>racial, ethnic or national </a:t>
            </a:r>
            <a:r>
              <a:rPr lang="en-GB" sz="2400" b="1" i="1" dirty="0" smtClean="0"/>
              <a:t>origin</a:t>
            </a:r>
            <a:r>
              <a:rPr lang="en-GB" sz="2400" i="1" dirty="0" smtClean="0"/>
              <a:t>,  </a:t>
            </a:r>
          </a:p>
          <a:p>
            <a:r>
              <a:rPr lang="en-GB" sz="2400" i="1" dirty="0" smtClean="0"/>
              <a:t>which </a:t>
            </a:r>
            <a:r>
              <a:rPr lang="en-GB" sz="2400" i="1" dirty="0"/>
              <a:t>nullifies </a:t>
            </a:r>
            <a:r>
              <a:rPr lang="en-GB" sz="2400" b="1" i="1" dirty="0"/>
              <a:t>the principle of </a:t>
            </a:r>
            <a:r>
              <a:rPr lang="en-GB" sz="2400" b="1" i="1" dirty="0" smtClean="0"/>
              <a:t>equality</a:t>
            </a:r>
            <a:r>
              <a:rPr lang="en-GB" sz="2400" i="1" dirty="0" smtClean="0"/>
              <a:t>, </a:t>
            </a:r>
            <a:r>
              <a:rPr lang="en-GB" sz="2400" i="1" dirty="0"/>
              <a:t>in people of African descent’s fulfilment of universal human rights … </a:t>
            </a:r>
          </a:p>
          <a:p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AIMS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63040"/>
            <a:ext cx="4038600" cy="4175760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UcPeriod"/>
            </a:pPr>
            <a:endParaRPr lang="en-GB" b="1" i="0" dirty="0" smtClean="0"/>
          </a:p>
          <a:p>
            <a:pPr marL="400050" indent="-400050">
              <a:buFont typeface="+mj-lt"/>
              <a:buAutoNum type="romanUcPeriod"/>
            </a:pPr>
            <a:r>
              <a:rPr lang="en-GB" b="1" i="0" dirty="0" smtClean="0"/>
              <a:t> </a:t>
            </a:r>
            <a:r>
              <a:rPr lang="en-GB" b="1" i="0" dirty="0"/>
              <a:t>Interpret anti-discrimination norms to create new knowledge employing narratives of the African diaspora.   </a:t>
            </a:r>
          </a:p>
          <a:p>
            <a:pPr marL="400050" indent="-400050">
              <a:buFont typeface="+mj-lt"/>
              <a:buAutoNum type="romanUcPeriod"/>
            </a:pPr>
            <a:r>
              <a:rPr lang="en-GB" b="1" i="0" dirty="0"/>
              <a:t>Illustrate  strategic policy interventions to address </a:t>
            </a:r>
            <a:r>
              <a:rPr lang="en-GB" b="1" i="0" dirty="0" err="1"/>
              <a:t>Afri</a:t>
            </a:r>
            <a:r>
              <a:rPr lang="en-GB" b="1" i="0" dirty="0"/>
              <a:t>-phobia / Afro-phobia </a:t>
            </a:r>
          </a:p>
          <a:p>
            <a:pPr marL="400050" indent="-400050">
              <a:buFont typeface="+mj-lt"/>
              <a:buAutoNum type="romanUcPeriod"/>
            </a:pPr>
            <a:r>
              <a:rPr lang="en-GB" b="1" i="0" dirty="0"/>
              <a:t>Critically evaluate norm implementation in Europe from an Afrocentric perspective.</a:t>
            </a:r>
          </a:p>
          <a:p>
            <a:endParaRPr lang="en-GB" b="1" i="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883489" cy="32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5312946"/>
            <a:ext cx="388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“the Sixth Region”. Created by Author.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IDPAD’s </a:t>
            </a:r>
            <a:r>
              <a:rPr lang="en-GB" sz="3600" b="1" dirty="0" smtClean="0"/>
              <a:t>THEMATIC  OBJECTIVES  </a:t>
            </a:r>
            <a:endParaRPr lang="en-GB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GB" sz="2800" b="1" i="0" dirty="0" smtClean="0"/>
              <a:t>Recognition</a:t>
            </a:r>
          </a:p>
          <a:p>
            <a:pPr algn="r"/>
            <a:endParaRPr lang="en-GB" sz="2800" b="1" i="0" dirty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GB" sz="2800" b="1" i="0" dirty="0" smtClean="0"/>
              <a:t>Justice</a:t>
            </a:r>
          </a:p>
          <a:p>
            <a:pPr algn="r"/>
            <a:endParaRPr lang="en-GB" sz="2800" b="1" i="0" dirty="0"/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en-GB" sz="2800" b="1" i="0" dirty="0"/>
              <a:t>Development</a:t>
            </a:r>
          </a:p>
          <a:p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74" y="1439091"/>
            <a:ext cx="4681538" cy="3505199"/>
          </a:xfrm>
        </p:spPr>
      </p:pic>
      <p:sp>
        <p:nvSpPr>
          <p:cNvPr id="2" name="TextBox 1"/>
          <p:cNvSpPr txBox="1"/>
          <p:nvPr/>
        </p:nvSpPr>
        <p:spPr>
          <a:xfrm>
            <a:off x="4012474" y="4939936"/>
            <a:ext cx="468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Ade Olaiya, M.A. supports the International Decade for People of African Descent.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196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BLACK  </a:t>
            </a:r>
            <a:r>
              <a:rPr lang="en-GB" sz="2800" dirty="0"/>
              <a:t>EMANCIPATORY </a:t>
            </a:r>
            <a:r>
              <a:rPr lang="en-GB" sz="2800" dirty="0" smtClean="0"/>
              <a:t>ACTION RESEARCH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Africana Studies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Critical Race Theory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Participatory Research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Action Research</a:t>
            </a:r>
          </a:p>
          <a:p>
            <a:endParaRPr lang="en-GB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691680"/>
            <a:ext cx="4681538" cy="3511153"/>
          </a:xfrm>
        </p:spPr>
      </p:pic>
    </p:spTree>
    <p:extLst>
      <p:ext uri="{BB962C8B-B14F-4D97-AF65-F5344CB8AC3E}">
        <p14:creationId xmlns:p14="http://schemas.microsoft.com/office/powerpoint/2010/main" val="36965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b="1" i="0" dirty="0"/>
              <a:t>ETHICS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en-GB" b="1" i="0" dirty="0"/>
              <a:t>SAMPLE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/>
              <a:t>20+ PARTICIPANTS PRIMARILY REPRESENTATIVE OF THE AFRICAN DIASPORA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SUPRANATIONAL, REGIONAL, NATIONAL &amp; LOCAL STAKEHOLDERS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PUBLIC BODIES, ACADEMIA, CIVIL SOCIETY &amp; OTHER STAKEHOLDERS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VARYING ORGANISATIONAL FUNCTIONALITIES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CONFIDENTIAL DATA COLLECTION</a:t>
            </a:r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CONSENT</a:t>
            </a:r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 ANONYMISED DATA OUTPUTS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/>
              <a:t>SECURE DATA STORAGE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RESEARCH DESIGN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843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i="0" dirty="0"/>
              <a:t>METHODS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i="0" dirty="0" smtClean="0"/>
              <a:t>TACTICS</a:t>
            </a:r>
            <a:endParaRPr lang="en-GB" sz="2800" i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900612" y="2011680"/>
            <a:ext cx="4243387" cy="48463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A. Research Questions </a:t>
            </a:r>
            <a:r>
              <a:rPr lang="en-GB" sz="2000" dirty="0" smtClean="0"/>
              <a:t>(generated by literature review)</a:t>
            </a:r>
          </a:p>
          <a:p>
            <a:endParaRPr lang="en-GB" sz="2600" dirty="0"/>
          </a:p>
          <a:p>
            <a:r>
              <a:rPr lang="en-GB" sz="2400" dirty="0" smtClean="0"/>
              <a:t>B. Interview Questions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dirty="0" smtClean="0"/>
              <a:t>Experiential Research Questions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dirty="0" smtClean="0"/>
              <a:t>Critical Research Questions</a:t>
            </a:r>
          </a:p>
          <a:p>
            <a:endParaRPr lang="en-GB" sz="2000" dirty="0" smtClean="0"/>
          </a:p>
          <a:p>
            <a:r>
              <a:rPr lang="en-GB" sz="2400" dirty="0" smtClean="0"/>
              <a:t>C. Questions asked of data inputs (</a:t>
            </a:r>
            <a:r>
              <a:rPr lang="en-GB" sz="2000" dirty="0" smtClean="0"/>
              <a:t>to answer research questions)</a:t>
            </a:r>
          </a:p>
          <a:p>
            <a:endParaRPr lang="en-GB" sz="2400" dirty="0"/>
          </a:p>
          <a:p>
            <a:endParaRPr lang="en-GB" sz="2600" dirty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48463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Desk Research </a:t>
            </a:r>
            <a:r>
              <a:rPr lang="en-GB" sz="2400" dirty="0"/>
              <a:t>e.g. normative theory, </a:t>
            </a:r>
            <a:r>
              <a:rPr lang="en-GB" sz="2400" dirty="0" smtClean="0"/>
              <a:t>academic literatures, organisational reports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Qualitative </a:t>
            </a:r>
            <a:r>
              <a:rPr lang="en-GB" sz="2400" dirty="0"/>
              <a:t>R</a:t>
            </a:r>
            <a:r>
              <a:rPr lang="en-GB" sz="2400" dirty="0" smtClean="0"/>
              <a:t>esearch interviews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Field Research </a:t>
            </a:r>
            <a:r>
              <a:rPr lang="en-GB" sz="2400" dirty="0"/>
              <a:t>O</a:t>
            </a:r>
            <a:r>
              <a:rPr lang="en-GB" sz="2400" dirty="0" smtClean="0"/>
              <a:t>bservation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RESEARCH DESIGN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383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2426" y="1295400"/>
            <a:ext cx="3886200" cy="677227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/>
              <a:t>UNIVERSAL DECLARATION OF HUMAN RIGHTS, 1965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5"/>
          </p:nvPr>
        </p:nvSpPr>
        <p:spPr>
          <a:xfrm>
            <a:off x="4724400" y="1219200"/>
            <a:ext cx="4114800" cy="738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b="1" dirty="0"/>
              <a:t>2030 AGENDA FOR  </a:t>
            </a:r>
          </a:p>
          <a:p>
            <a:pPr algn="ctr"/>
            <a:r>
              <a:rPr lang="en-GB" b="1" dirty="0"/>
              <a:t>SUSTAINABLE DEVELOPMENT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FINDINGS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4846320"/>
          </a:xfrm>
        </p:spPr>
        <p:txBody>
          <a:bodyPr/>
          <a:lstStyle/>
          <a:p>
            <a:r>
              <a:rPr lang="en-GB" sz="1800" dirty="0" smtClean="0"/>
              <a:t>THEMATIC AREAS HIGHLIGHTED:</a:t>
            </a:r>
          </a:p>
          <a:p>
            <a:endParaRPr lang="en-GB" sz="1800" u="sng" dirty="0" smtClean="0"/>
          </a:p>
          <a:p>
            <a:r>
              <a:rPr lang="en-GB" sz="1800" b="1" dirty="0" smtClean="0"/>
              <a:t>Articles 1 &amp; 2 </a:t>
            </a:r>
            <a:r>
              <a:rPr lang="en-GB" sz="1800" dirty="0" smtClean="0"/>
              <a:t>– principle of equality</a:t>
            </a:r>
          </a:p>
          <a:p>
            <a:endParaRPr lang="en-GB" sz="1800" dirty="0" smtClean="0"/>
          </a:p>
          <a:p>
            <a:r>
              <a:rPr lang="en-GB" sz="1800" b="1" dirty="0" smtClean="0"/>
              <a:t>Articles 6-11 </a:t>
            </a:r>
            <a:r>
              <a:rPr lang="en-GB" sz="1800" dirty="0" smtClean="0"/>
              <a:t>– access to justice</a:t>
            </a:r>
          </a:p>
          <a:p>
            <a:endParaRPr lang="en-GB" sz="1800" dirty="0" smtClean="0"/>
          </a:p>
          <a:p>
            <a:r>
              <a:rPr lang="en-GB" sz="1800" b="1" dirty="0" smtClean="0"/>
              <a:t>Article </a:t>
            </a:r>
            <a:r>
              <a:rPr lang="en-GB" sz="1800" b="1" dirty="0"/>
              <a:t>25 </a:t>
            </a:r>
            <a:r>
              <a:rPr lang="en-GB" sz="1800" dirty="0"/>
              <a:t>– Right to standard of living adequate for health &amp; wellbeing </a:t>
            </a:r>
            <a:r>
              <a:rPr lang="en-GB" sz="1800" dirty="0" err="1"/>
              <a:t>inc.</a:t>
            </a:r>
            <a:r>
              <a:rPr lang="en-GB" sz="1800" dirty="0"/>
              <a:t> medical </a:t>
            </a:r>
            <a:r>
              <a:rPr lang="en-GB" sz="1800" dirty="0" smtClean="0"/>
              <a:t>care</a:t>
            </a:r>
          </a:p>
          <a:p>
            <a:endParaRPr lang="en-GB" sz="1800" dirty="0" smtClean="0"/>
          </a:p>
          <a:p>
            <a:r>
              <a:rPr lang="en-GB" sz="1800" b="1" dirty="0" smtClean="0"/>
              <a:t>Article </a:t>
            </a:r>
            <a:r>
              <a:rPr lang="en-GB" sz="1800" b="1" dirty="0"/>
              <a:t>26 </a:t>
            </a:r>
            <a:r>
              <a:rPr lang="en-GB" sz="1800" dirty="0"/>
              <a:t>– Right to </a:t>
            </a:r>
            <a:r>
              <a:rPr lang="en-GB" sz="1800" dirty="0" smtClean="0"/>
              <a:t>Education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000" y="1936750"/>
            <a:ext cx="3886200" cy="3886200"/>
          </a:xfrm>
        </p:spPr>
      </p:pic>
      <p:sp>
        <p:nvSpPr>
          <p:cNvPr id="8" name="TextBox 7"/>
          <p:cNvSpPr txBox="1"/>
          <p:nvPr/>
        </p:nvSpPr>
        <p:spPr>
          <a:xfrm>
            <a:off x="5029200" y="582295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“Sustainable Development Goals” . Created by Author.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1302</TotalTime>
  <Words>939</Words>
  <Application>Microsoft Office PowerPoint</Application>
  <PresentationFormat>On-screen Show (4:3)</PresentationFormat>
  <Paragraphs>135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Mylar</vt:lpstr>
      <vt:lpstr>          2017 HAS POSTGRADUATE RESEARCH CONFERENCE </vt:lpstr>
      <vt:lpstr>CONTENT</vt:lpstr>
      <vt:lpstr>BACKGROUND</vt:lpstr>
      <vt:lpstr>RESEARCH AIMS</vt:lpstr>
      <vt:lpstr>  IDPAD’s THEMATIC  OBJECTIVES  </vt:lpstr>
      <vt:lpstr>BLACK  EMANCIPATORY ACTION RESEARCH</vt:lpstr>
      <vt:lpstr>RESEARCH DESIGN</vt:lpstr>
      <vt:lpstr>RESEARCH DESIGN</vt:lpstr>
      <vt:lpstr>EMPIRICAL FINDINGS</vt:lpstr>
      <vt:lpstr>EMPRICAL FINDINGS</vt:lpstr>
      <vt:lpstr>CONCLUSIONS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Olaiya</dc:creator>
  <cp:lastModifiedBy>Lisa Hacker</cp:lastModifiedBy>
  <cp:revision>64</cp:revision>
  <dcterms:created xsi:type="dcterms:W3CDTF">2017-06-03T07:03:14Z</dcterms:created>
  <dcterms:modified xsi:type="dcterms:W3CDTF">2017-11-06T16:30:16Z</dcterms:modified>
</cp:coreProperties>
</file>