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4"/>
  </p:sldMasterIdLst>
  <p:notesMasterIdLst>
    <p:notesMasterId r:id="rId22"/>
  </p:notesMasterIdLst>
  <p:handoutMasterIdLst>
    <p:handoutMasterId r:id="rId23"/>
  </p:handoutMasterIdLst>
  <p:sldIdLst>
    <p:sldId id="316" r:id="rId5"/>
    <p:sldId id="267" r:id="rId6"/>
    <p:sldId id="311" r:id="rId7"/>
    <p:sldId id="317" r:id="rId8"/>
    <p:sldId id="318" r:id="rId9"/>
    <p:sldId id="319" r:id="rId10"/>
    <p:sldId id="320" r:id="rId11"/>
    <p:sldId id="322" r:id="rId12"/>
    <p:sldId id="325" r:id="rId13"/>
    <p:sldId id="333" r:id="rId14"/>
    <p:sldId id="326" r:id="rId15"/>
    <p:sldId id="334" r:id="rId16"/>
    <p:sldId id="327" r:id="rId17"/>
    <p:sldId id="332" r:id="rId18"/>
    <p:sldId id="328" r:id="rId19"/>
    <p:sldId id="329" r:id="rId20"/>
    <p:sldId id="330" r:id="rId21"/>
  </p:sldIdLst>
  <p:sldSz cx="9144000" cy="6858000" type="screen4x3"/>
  <p:notesSz cx="7102475" cy="102330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427">
          <p15:clr>
            <a:srgbClr val="A4A3A4"/>
          </p15:clr>
        </p15:guide>
        <p15:guide id="3" orient="horz" pos="983">
          <p15:clr>
            <a:srgbClr val="A4A3A4"/>
          </p15:clr>
        </p15:guide>
        <p15:guide id="4" orient="horz" pos="3838">
          <p15:clr>
            <a:srgbClr val="A4A3A4"/>
          </p15:clr>
        </p15:guide>
        <p15:guide id="5" pos="2880">
          <p15:clr>
            <a:srgbClr val="A4A3A4"/>
          </p15:clr>
        </p15:guide>
        <p15:guide id="6" pos="562">
          <p15:clr>
            <a:srgbClr val="A4A3A4"/>
          </p15:clr>
        </p15:guide>
        <p15:guide id="7" pos="5103">
          <p15:clr>
            <a:srgbClr val="A4A3A4"/>
          </p15:clr>
        </p15:guide>
        <p15:guide id="8" pos="2562">
          <p15:clr>
            <a:srgbClr val="A4A3A4"/>
          </p15:clr>
        </p15:guide>
        <p15:guide id="9" pos="269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818D"/>
    <a:srgbClr val="1A9DAC"/>
    <a:srgbClr val="598752"/>
    <a:srgbClr val="6DA463"/>
    <a:srgbClr val="A65C45"/>
    <a:srgbClr val="CC7054"/>
    <a:srgbClr val="FFFFFF"/>
    <a:srgbClr val="D6A700"/>
    <a:srgbClr val="958CB2"/>
    <a:srgbClr val="7FBF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632" autoAdjust="0"/>
    <p:restoredTop sz="90909" autoAdjust="0"/>
  </p:normalViewPr>
  <p:slideViewPr>
    <p:cSldViewPr showGuides="1">
      <p:cViewPr varScale="1">
        <p:scale>
          <a:sx n="106" d="100"/>
          <a:sy n="106" d="100"/>
        </p:scale>
        <p:origin x="-1764" y="-90"/>
      </p:cViewPr>
      <p:guideLst>
        <p:guide orient="horz" pos="2160"/>
        <p:guide orient="horz" pos="427"/>
        <p:guide orient="horz" pos="983"/>
        <p:guide orient="horz" pos="3838"/>
        <p:guide pos="2880"/>
        <p:guide pos="562"/>
        <p:guide pos="5103"/>
        <p:guide pos="2562"/>
        <p:guide pos="26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31774-D0C6-4710-A510-97D1AE73C5C9}" type="datetimeFigureOut">
              <a:rPr lang="en-GB" smtClean="0"/>
              <a:t>02/11/2017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263"/>
            <a:ext cx="3078163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9720263"/>
            <a:ext cx="3078163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CCD87-DBFA-42C2-A232-B6AAD28E6A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712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7739" cy="51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89" tIns="47696" rIns="95389" bIns="4769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505" y="0"/>
            <a:ext cx="3077739" cy="51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89" tIns="47696" rIns="95389" bIns="4769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5363" y="768350"/>
            <a:ext cx="5111750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48" y="4860687"/>
            <a:ext cx="5681980" cy="46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89" tIns="47696" rIns="95389" bIns="47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19006"/>
            <a:ext cx="3077739" cy="51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89" tIns="47696" rIns="95389" bIns="4769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505" y="9719006"/>
            <a:ext cx="3077739" cy="51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89" tIns="47696" rIns="95389" bIns="4769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0F8A6BB3-15F9-4141-AB05-7BFCB398C0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73664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8A6BB3-15F9-4141-AB05-7BFCB398C0ED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3276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8A6BB3-15F9-4141-AB05-7BFCB398C0ED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3387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8A6BB3-15F9-4141-AB05-7BFCB398C0ED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7014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8A6BB3-15F9-4141-AB05-7BFCB398C0ED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725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8A6BB3-15F9-4141-AB05-7BFCB398C0ED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0031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8A6BB3-15F9-4141-AB05-7BFCB398C0ED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095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8A6BB3-15F9-4141-AB05-7BFCB398C0ED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967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8A6BB3-15F9-4141-AB05-7BFCB398C0ED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0463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resentation title slide">
    <p:bg>
      <p:bgPr>
        <a:solidFill>
          <a:srgbClr val="1A9D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919288" y="1443038"/>
            <a:ext cx="0" cy="36576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11" descr="UWE-Logo-Botto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5783263"/>
            <a:ext cx="2182812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2325600" y="1340768"/>
            <a:ext cx="6062750" cy="37748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800"/>
              </a:lnSpc>
              <a:spcBef>
                <a:spcPts val="0"/>
              </a:spcBef>
              <a:buFontTx/>
              <a:buNone/>
              <a:defRPr sz="4400" b="0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40800" y="1427168"/>
            <a:ext cx="1219139" cy="358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00"/>
              </a:lnSpc>
              <a:spcBef>
                <a:spcPts val="0"/>
              </a:spcBef>
              <a:buFontTx/>
              <a:buNone/>
              <a:defRPr sz="1100" b="0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640800" y="1787168"/>
            <a:ext cx="1219139" cy="536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00"/>
              </a:lnSpc>
              <a:spcBef>
                <a:spcPts val="0"/>
              </a:spcBef>
              <a:buFontTx/>
              <a:buNone/>
              <a:defRPr sz="11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640800" y="2330768"/>
            <a:ext cx="1219139" cy="6953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00"/>
              </a:lnSpc>
              <a:spcBef>
                <a:spcPts val="0"/>
              </a:spcBef>
              <a:buFontTx/>
              <a:buNone/>
              <a:defRPr sz="11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8"/>
          </p:nvPr>
        </p:nvSpPr>
        <p:spPr>
          <a:xfrm>
            <a:off x="645062" y="4960139"/>
            <a:ext cx="1219139" cy="229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00"/>
              </a:lnSpc>
              <a:spcBef>
                <a:spcPts val="0"/>
              </a:spcBef>
              <a:buFontTx/>
              <a:buNone/>
              <a:defRPr sz="1100" b="0" i="0">
                <a:solidFill>
                  <a:schemeClr val="bg1"/>
                </a:solidFill>
                <a:latin typeface="Tahoma"/>
                <a:ea typeface="Tahoma"/>
                <a:cs typeface="Tahoma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0498249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326188"/>
            <a:ext cx="1081087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611560" y="764704"/>
            <a:ext cx="7884740" cy="511222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Tx/>
              <a:buNone/>
              <a:defRPr sz="2400" b="0" i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 noProof="0" dirty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640474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n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326188"/>
            <a:ext cx="1081087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99591" y="1890713"/>
            <a:ext cx="6515621" cy="13661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800"/>
              </a:lnSpc>
              <a:spcBef>
                <a:spcPts val="0"/>
              </a:spcBef>
              <a:buFontTx/>
              <a:buNone/>
              <a:defRPr sz="4400" b="0" i="0">
                <a:solidFill>
                  <a:srgbClr val="16818D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99592" y="4221163"/>
            <a:ext cx="6515620" cy="603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17671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ings, text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326188"/>
            <a:ext cx="1081087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99591" y="689700"/>
            <a:ext cx="6515621" cy="651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buFontTx/>
              <a:buNone/>
              <a:defRPr sz="4000" b="0" i="0">
                <a:solidFill>
                  <a:srgbClr val="16818D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27584" y="1557214"/>
            <a:ext cx="6587628" cy="4464074"/>
          </a:xfrm>
          <a:prstGeom prst="rect">
            <a:avLst/>
          </a:prstGeom>
        </p:spPr>
        <p:txBody>
          <a:bodyPr/>
          <a:lstStyle>
            <a:lvl1pPr marL="266700" indent="-266700">
              <a:buClr>
                <a:srgbClr val="16818D"/>
              </a:buCl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16818D"/>
              </a:buClr>
              <a:buFont typeface="Courier New" panose="02070309020205020404" pitchFamily="49" charset="0"/>
              <a:buChar char="o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8038" indent="-266700">
              <a:buClr>
                <a:srgbClr val="16818D"/>
              </a:buClr>
              <a:buFont typeface="Arial" panose="020B0604020202020204" pitchFamily="34" charset="0"/>
              <a:buChar char="̶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7155836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ings, text and numbered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326188"/>
            <a:ext cx="1081087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99591" y="692696"/>
            <a:ext cx="6515621" cy="6346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buFontTx/>
              <a:buNone/>
              <a:defRPr sz="4000" b="0" i="0">
                <a:solidFill>
                  <a:srgbClr val="16818D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27584" y="1557214"/>
            <a:ext cx="6587628" cy="4465637"/>
          </a:xfrm>
          <a:prstGeom prst="rect">
            <a:avLst/>
          </a:prstGeom>
        </p:spPr>
        <p:txBody>
          <a:bodyPr/>
          <a:lstStyle>
            <a:lvl1pPr marL="266700" indent="-266700">
              <a:buClr>
                <a:srgbClr val="16818D"/>
              </a:buClr>
              <a:buFont typeface="+mj-lt"/>
              <a:buAutoNum type="arabicPeriod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16818D"/>
              </a:buClr>
              <a:buFont typeface="+mj-lt"/>
              <a:buAutoNum type="romanLcPeriod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96938" indent="-266700">
              <a:buClr>
                <a:srgbClr val="16818D"/>
              </a:buClr>
              <a:buFont typeface="Arial" panose="020B0604020202020204" pitchFamily="34" charset="0"/>
              <a:buChar char="̶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2343150" indent="-514350">
              <a:buFont typeface="+mj-lt"/>
              <a:buAutoNum type="arabicPeriod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952750" indent="-514350">
              <a:buFont typeface="+mj-lt"/>
              <a:buAutoNum type="arabicPeriod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548436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326188"/>
            <a:ext cx="1081087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99592" y="1628800"/>
            <a:ext cx="3167583" cy="4464025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0" marR="0" indent="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99591" y="692696"/>
            <a:ext cx="6515621" cy="6460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buFontTx/>
              <a:buNone/>
              <a:defRPr sz="4000" b="0" i="0">
                <a:solidFill>
                  <a:srgbClr val="16818D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284663" y="1628800"/>
            <a:ext cx="3167583" cy="4464025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0" marR="0" indent="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358111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styl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326188"/>
            <a:ext cx="1081087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99591" y="692696"/>
            <a:ext cx="6515621" cy="6460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buFontTx/>
              <a:buNone/>
              <a:defRPr sz="4000" b="0" i="0">
                <a:solidFill>
                  <a:srgbClr val="16818D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99666" y="1584000"/>
            <a:ext cx="3167583" cy="4437288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285750" marR="0" indent="-28575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16818D"/>
              </a:buClr>
              <a:buSzTx/>
              <a:buFont typeface="Arial" panose="020B0604020202020204" pitchFamily="34" charset="0"/>
              <a:buChar char="•"/>
              <a:tabLst/>
              <a:defRPr sz="1400" b="0" i="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16818D"/>
              </a:buClr>
              <a:buFont typeface="Courier New" panose="02070309020205020404" pitchFamily="49" charset="0"/>
              <a:buChar char="o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8038" indent="-177800">
              <a:buClr>
                <a:srgbClr val="16818D"/>
              </a:buClr>
              <a:buFont typeface="Arial" panose="020B0604020202020204" pitchFamily="34" charset="0"/>
              <a:buChar char="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163638" indent="-301625"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Bullet Point</a:t>
            </a:r>
          </a:p>
          <a:p>
            <a:pPr lvl="2"/>
            <a:r>
              <a:rPr lang="en-GB" dirty="0"/>
              <a:t>Third Bullet Point</a:t>
            </a:r>
          </a:p>
          <a:p>
            <a:pPr lvl="3"/>
            <a:endParaRPr lang="en-GB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284737" y="1584000"/>
            <a:ext cx="3167583" cy="4437288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285750" marR="0" indent="-28575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16818D"/>
              </a:buClr>
              <a:buSzTx/>
              <a:buFont typeface="Arial" panose="020B0604020202020204" pitchFamily="34" charset="0"/>
              <a:buChar char="•"/>
              <a:tabLst/>
              <a:defRPr sz="1400" b="0" i="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16818D"/>
              </a:buClr>
              <a:buFont typeface="Courier New" panose="02070309020205020404" pitchFamily="49" charset="0"/>
              <a:buChar char="o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8038" indent="-177800">
              <a:buClr>
                <a:srgbClr val="16818D"/>
              </a:buClr>
              <a:buFont typeface="Arial" panose="020B0604020202020204" pitchFamily="34" charset="0"/>
              <a:buChar char="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163638" indent="-301625"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Bullet Point</a:t>
            </a:r>
          </a:p>
          <a:p>
            <a:pPr lvl="2"/>
            <a:r>
              <a:rPr lang="en-US" dirty="0"/>
              <a:t>Third Bullet Point</a:t>
            </a:r>
          </a:p>
          <a:p>
            <a:pPr lvl="3"/>
            <a:endParaRPr lang="en-US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34571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style with numbered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326188"/>
            <a:ext cx="1081087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99592" y="692696"/>
            <a:ext cx="6481464" cy="6460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buFontTx/>
              <a:buNone/>
              <a:defRPr sz="4000" b="0" i="0">
                <a:solidFill>
                  <a:srgbClr val="16818D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94944" y="1584148"/>
            <a:ext cx="3167583" cy="4437140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266700" marR="0" indent="-26670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16818D"/>
              </a:buClr>
              <a:buSzTx/>
              <a:buFont typeface="+mj-lt"/>
              <a:buAutoNum type="arabicPeriod"/>
              <a:tabLst/>
              <a:defRPr sz="1400" b="0" i="0" baseline="0">
                <a:solidFill>
                  <a:schemeClr val="tx1"/>
                </a:solidFill>
                <a:latin typeface="Tahoma"/>
                <a:ea typeface="Tahoma"/>
                <a:cs typeface="Tahoma"/>
              </a:defRPr>
            </a:lvl1pPr>
            <a:lvl2pPr marL="541338" indent="-274638">
              <a:buClr>
                <a:srgbClr val="16818D"/>
              </a:buClr>
              <a:buFont typeface="+mj-lt"/>
              <a:buAutoNum type="romanLcPeriod"/>
              <a:defRPr sz="14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96938" indent="-266700">
              <a:buClr>
                <a:srgbClr val="16818D"/>
              </a:buClr>
              <a:buFont typeface="Arial" panose="020B0604020202020204" pitchFamily="34" charset="0"/>
              <a:buChar char="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52538" indent="-285750">
              <a:buFont typeface="Arial" panose="020B0604020202020204" pitchFamily="34" charset="0"/>
              <a:buChar char="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Number Position Number 2</a:t>
            </a:r>
          </a:p>
          <a:p>
            <a:pPr lvl="2"/>
            <a:r>
              <a:rPr lang="en-GB" dirty="0"/>
              <a:t>Number Position Number 3</a:t>
            </a:r>
          </a:p>
          <a:p>
            <a:pPr lvl="3"/>
            <a:endParaRPr lang="en-GB" dirty="0"/>
          </a:p>
          <a:p>
            <a:pPr lvl="3"/>
            <a:endParaRPr lang="en-GB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280015" y="1584148"/>
            <a:ext cx="3167583" cy="4437140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266700" marR="0" indent="-26670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16818D"/>
              </a:buClr>
              <a:buSzTx/>
              <a:buFont typeface="+mj-lt"/>
              <a:buAutoNum type="arabicPeriod"/>
              <a:tabLst/>
              <a:defRPr sz="1400" b="0" i="0" baseline="0">
                <a:solidFill>
                  <a:schemeClr val="tx1"/>
                </a:solidFill>
                <a:latin typeface="Tahoma"/>
                <a:ea typeface="Tahoma"/>
                <a:cs typeface="Tahoma"/>
              </a:defRPr>
            </a:lvl1pPr>
            <a:lvl2pPr marL="541338" indent="-274638">
              <a:buClr>
                <a:srgbClr val="16818D"/>
              </a:buClr>
              <a:buFont typeface="+mj-lt"/>
              <a:buAutoNum type="romanLcPeriod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96938" indent="-266700">
              <a:buClr>
                <a:srgbClr val="16818D"/>
              </a:buClr>
              <a:buFont typeface="Arial" panose="020B0604020202020204" pitchFamily="34" charset="0"/>
              <a:buChar char="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52538" indent="-285750">
              <a:buFont typeface="Arial" panose="020B0604020202020204" pitchFamily="34" charset="0"/>
              <a:buChar char="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Number Position Number 2</a:t>
            </a:r>
          </a:p>
          <a:p>
            <a:pPr lvl="2"/>
            <a:r>
              <a:rPr lang="en-GB" dirty="0"/>
              <a:t>Number Position Number 3</a:t>
            </a:r>
          </a:p>
          <a:p>
            <a:pPr lvl="3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18989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graph 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326188"/>
            <a:ext cx="1081087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99591" y="692696"/>
            <a:ext cx="6515621" cy="6460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buFontTx/>
              <a:buNone/>
              <a:defRPr sz="4000" b="0" i="0">
                <a:solidFill>
                  <a:srgbClr val="16818D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1"/>
          </p:nvPr>
        </p:nvSpPr>
        <p:spPr>
          <a:xfrm>
            <a:off x="899592" y="1554760"/>
            <a:ext cx="6515620" cy="453806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8279437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column text styl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UWE-Logo-Bott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326188"/>
            <a:ext cx="1081087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99592" y="1628800"/>
            <a:ext cx="3167583" cy="4464024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0" marR="0" indent="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99591" y="692696"/>
            <a:ext cx="6515621" cy="6460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buFontTx/>
              <a:buNone/>
              <a:defRPr sz="4000" b="0" i="0">
                <a:solidFill>
                  <a:srgbClr val="16818D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284663" y="1628799"/>
            <a:ext cx="3816350" cy="446402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4025591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</p:sldLayoutIdLst>
  <p:transition spd="slow">
    <p:fade/>
  </p:transition>
  <p:txStyles>
    <p:titleStyle>
      <a:lvl1pPr algn="ctr" defTabSz="606425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60642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60642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60642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606425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609555" algn="ctr" defTabSz="60955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219110" algn="ctr" defTabSz="60955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828664" algn="ctr" defTabSz="60955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438218" algn="ctr" defTabSz="60955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54025" indent="-454025" algn="l" defTabSz="60642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987425" indent="-377825" algn="l" defTabSz="60642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520825" indent="-301625" algn="l" defTabSz="60642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130425" indent="-301625" algn="l" defTabSz="60642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740025" indent="-301625" algn="l" defTabSz="60642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5949280"/>
            <a:ext cx="2489334" cy="8381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8174" y="321490"/>
            <a:ext cx="52819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GB" altLang="en-US" sz="3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Should we use a regulation to implement the Healthy Prisons Agenda in England? </a:t>
            </a:r>
            <a:r>
              <a:rPr lang="en-GB" altLang="en-US" sz="4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altLang="en-US" sz="4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GB" altLang="en-US" sz="4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GB" alt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qualitative study among prison key policymakers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298174" y="4365104"/>
            <a:ext cx="542595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Nasrul Ismail &amp; Nick de Viggiani</a:t>
            </a:r>
          </a:p>
          <a:p>
            <a:endParaRPr lang="en-US" alt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</a:t>
            </a:r>
            <a:r>
              <a:rPr lang="en-US" altLang="en-US" sz="2000" baseline="30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US" alt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June 2017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04" y="6019801"/>
            <a:ext cx="1724025" cy="83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7952"/>
            <a:ext cx="3419872" cy="685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85975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1560" y="476672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law can set minimum standards, but these may enforce inappropriately prescriptive or literal interpretation of regulations.</a:t>
            </a:r>
          </a:p>
        </p:txBody>
      </p:sp>
      <p:sp>
        <p:nvSpPr>
          <p:cNvPr id="5" name="Rectangle 4"/>
          <p:cNvSpPr/>
          <p:nvPr/>
        </p:nvSpPr>
        <p:spPr>
          <a:xfrm>
            <a:off x="379138" y="2793166"/>
            <a:ext cx="396044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i="1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…[T]here’s a danger that people would think, “Eh, two hours is enough!” and that they're actually ticking all the boxes</a:t>
            </a:r>
            <a:r>
              <a:rPr lang="en-GB" sz="2200" i="1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…  </a:t>
            </a:r>
            <a:r>
              <a:rPr lang="en-GB" sz="2200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(Prison Service Manager)</a:t>
            </a:r>
          </a:p>
        </p:txBody>
      </p:sp>
      <p:sp>
        <p:nvSpPr>
          <p:cNvPr id="6" name="Rectangle 5"/>
          <p:cNvSpPr/>
          <p:nvPr/>
        </p:nvSpPr>
        <p:spPr>
          <a:xfrm>
            <a:off x="5076056" y="2762053"/>
            <a:ext cx="411566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i="1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Most people who work in health do so because they want to help people; and the risk of litigation I think is something that would frighten them. </a:t>
            </a:r>
            <a:r>
              <a:rPr lang="en-GB" sz="2200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(Prison Healthcare Manager)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51520" y="2204864"/>
            <a:ext cx="8568952" cy="4104456"/>
            <a:chOff x="251520" y="2204864"/>
            <a:chExt cx="8568952" cy="4104456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4499992" y="2204864"/>
              <a:ext cx="0" cy="410445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644008" y="2204864"/>
              <a:ext cx="0" cy="410445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784271" y="2204864"/>
              <a:ext cx="0" cy="410445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1520" y="6309320"/>
              <a:ext cx="856895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406748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5536" y="276615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Theme 2: </a:t>
            </a:r>
            <a:r>
              <a:rPr lang="en-GB" sz="2800" i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Institutional factors inhibit full adoption of the Healthy Prisons Agenda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55976" y="4312314"/>
            <a:ext cx="4680520" cy="1717733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180000" bIns="180000">
            <a:spAutoFit/>
          </a:bodyPr>
          <a:lstStyle/>
          <a:p>
            <a:r>
              <a:rPr lang="en-GB" sz="2200" i="1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… </a:t>
            </a:r>
            <a:r>
              <a:rPr lang="en-GB" sz="2200" b="1" i="1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[If] they say, “no”, no means no!</a:t>
            </a:r>
            <a:r>
              <a:rPr lang="en-GB" sz="2200" i="1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[laughs]. (Regional Commissioning Lead, NHS England)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5596" y="1484784"/>
            <a:ext cx="7272808" cy="1717733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180000" bIns="180000">
            <a:spAutoFit/>
          </a:bodyPr>
          <a:lstStyle/>
          <a:p>
            <a:r>
              <a:rPr lang="en-GB" sz="2200" b="1" i="1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 decide, as the governor of the prison, if that is my priority. And if it is my priority, then I create the culture of a healthy prison by my leadership</a:t>
            </a:r>
            <a:r>
              <a:rPr lang="en-GB" sz="2200" i="1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(Prison Governor)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7415"/>
            <a:ext cx="3995936" cy="310058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3757415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49915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H="1">
            <a:off x="6047656" y="4536000"/>
            <a:ext cx="309634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132000" y="0"/>
            <a:ext cx="4818" cy="46452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8600"/>
            <a:ext cx="6162433" cy="2329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44897" y="51217"/>
            <a:ext cx="5635072" cy="4426166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180000" bIns="180000">
            <a:spAutoFit/>
          </a:bodyPr>
          <a:lstStyle/>
          <a:p>
            <a:r>
              <a:rPr lang="en-GB" sz="2200" i="1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number of </a:t>
            </a:r>
            <a:r>
              <a:rPr lang="en-GB" sz="2200" b="1" i="1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prison staff openly said they would turn a blind eye to prisoners who smoked</a:t>
            </a:r>
            <a:r>
              <a:rPr lang="en-GB" sz="2200" i="1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… [that] </a:t>
            </a:r>
            <a:r>
              <a:rPr lang="en-GB" sz="2200" b="1" i="1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they didn’t have the time or resources to address that</a:t>
            </a:r>
            <a:r>
              <a:rPr lang="en-GB" sz="2200" i="1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because they were dealing with more pressing issues … </a:t>
            </a:r>
          </a:p>
          <a:p>
            <a:endParaRPr lang="en-GB" sz="2200" i="1" dirty="0">
              <a:solidFill>
                <a:srgbClr val="16818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200" i="1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Secondly, </a:t>
            </a:r>
            <a:r>
              <a:rPr lang="en-GB" sz="2200" b="1" i="1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they were smokers themselves</a:t>
            </a:r>
            <a:r>
              <a:rPr lang="en-GB" sz="2200" i="1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so they didn’t really want to enforce a piece of legislation […] they themselves didn’t subscribe to. </a:t>
            </a:r>
            <a:r>
              <a:rPr lang="en-GB" sz="2200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(Academic &amp; former Probation Officer)</a:t>
            </a:r>
          </a:p>
        </p:txBody>
      </p:sp>
    </p:spTree>
    <p:extLst>
      <p:ext uri="{BB962C8B-B14F-4D97-AF65-F5344CB8AC3E}">
        <p14:creationId xmlns:p14="http://schemas.microsoft.com/office/powerpoint/2010/main" val="406821930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7612" y="476672"/>
            <a:ext cx="55632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Theme 3:  </a:t>
            </a:r>
            <a:r>
              <a:rPr lang="en-GB" sz="2800" i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External factors inhibit full adoption of the Healthy Prisons Agenda </a:t>
            </a:r>
          </a:p>
        </p:txBody>
      </p:sp>
      <p:sp>
        <p:nvSpPr>
          <p:cNvPr id="3" name="Rectangle 2"/>
          <p:cNvSpPr/>
          <p:nvPr/>
        </p:nvSpPr>
        <p:spPr>
          <a:xfrm>
            <a:off x="498269" y="2780928"/>
            <a:ext cx="556327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i="1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 stopped drug testing at **** prison because it was too expensive</a:t>
            </a:r>
            <a:r>
              <a:rPr lang="en-GB" sz="2200" i="1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[…] what message is that sending to the prisoner? </a:t>
            </a:r>
            <a:br>
              <a:rPr lang="en-GB" sz="2200" i="1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200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(Former Prison Governor)</a:t>
            </a:r>
          </a:p>
          <a:p>
            <a:endParaRPr lang="en-GB" sz="2200" dirty="0">
              <a:solidFill>
                <a:srgbClr val="16818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0"/>
            <a:ext cx="2789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655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51920" y="1412776"/>
            <a:ext cx="5094989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i="1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[F]or the last 20 or 30 years, successive governments of the left and right have put </a:t>
            </a:r>
            <a:r>
              <a:rPr lang="en-GB" sz="2200" b="1" i="1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pressure on the courts to pass longer and longer sentences </a:t>
            </a:r>
            <a:r>
              <a:rPr lang="en-GB" sz="2200" i="1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… </a:t>
            </a:r>
          </a:p>
          <a:p>
            <a:endParaRPr lang="en-GB" sz="2200" i="1" dirty="0">
              <a:solidFill>
                <a:srgbClr val="16818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200" b="1" i="1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[A]</a:t>
            </a:r>
            <a:r>
              <a:rPr lang="en-GB" sz="2200" b="1" i="1" dirty="0" err="1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ny</a:t>
            </a:r>
            <a:r>
              <a:rPr lang="en-GB" sz="2200" b="1" i="1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government that says “[W]ell, we're going to reduce sentences” is liable to be pilloried in this country by the Daily Mail … for being soft on crime</a:t>
            </a:r>
            <a:r>
              <a:rPr lang="en-GB" sz="2200" i="1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GB" sz="2200" dirty="0">
                <a:solidFill>
                  <a:srgbClr val="16818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(Former Chief Inspector of Probation)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772816"/>
            <a:ext cx="3477314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2496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211960" y="1196752"/>
            <a:ext cx="3168352" cy="2376264"/>
            <a:chOff x="5004048" y="1052736"/>
            <a:chExt cx="3168352" cy="2376264"/>
          </a:xfrm>
        </p:grpSpPr>
        <p:sp>
          <p:nvSpPr>
            <p:cNvPr id="5" name="Cloud Callout 4"/>
            <p:cNvSpPr/>
            <p:nvPr/>
          </p:nvSpPr>
          <p:spPr>
            <a:xfrm>
              <a:off x="5004048" y="1052736"/>
              <a:ext cx="3168352" cy="2376264"/>
            </a:xfrm>
            <a:prstGeom prst="cloudCallou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148064" y="1484784"/>
              <a:ext cx="24482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en-GB" sz="28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So, what does this study add?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5380584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39552" y="764704"/>
            <a:ext cx="7848872" cy="4946431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regulation may not ensure enhanced implementation of health promotion programmes.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self-regulation model would be a preferred approach. 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There is consensus that better leadership amongst governors is necessary.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“Engaging upwards” – political </a:t>
            </a:r>
            <a:r>
              <a:rPr lang="en-GB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establishment.</a:t>
            </a:r>
            <a:endParaRPr lang="en-GB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Using media to frame messages around benefits of prison </a:t>
            </a:r>
            <a:r>
              <a:rPr lang="en-GB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rehabilitation.</a:t>
            </a:r>
            <a:endParaRPr lang="en-GB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GB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633615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1560" y="2060848"/>
            <a:ext cx="777686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i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Nasrul</a:t>
            </a:r>
            <a:r>
              <a:rPr lang="en-GB" sz="28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Ismail </a:t>
            </a:r>
          </a:p>
          <a:p>
            <a:r>
              <a:rPr lang="en-GB" sz="20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nasrul2.ismail@live.uwe.ac.uk </a:t>
            </a:r>
            <a:r>
              <a:rPr lang="en-GB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endParaRPr lang="en-GB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8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Nick de </a:t>
            </a:r>
            <a:r>
              <a:rPr lang="en-GB" sz="2800" i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Viggiani</a:t>
            </a:r>
            <a:endParaRPr lang="en-GB" sz="2800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0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nick.deviggiani@uwe.ac.uk</a:t>
            </a:r>
          </a:p>
          <a:p>
            <a: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We’d like to thank all the study participants who made this research possible.</a:t>
            </a:r>
          </a:p>
          <a:p>
            <a: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GB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views expressed here are those of the authors and not representative of UWE Bristol or South Gloucestershire Council.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404663"/>
            <a:ext cx="4511813" cy="316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6022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Placeholder 3"/>
          <p:cNvSpPr>
            <a:spLocks noGrp="1"/>
          </p:cNvSpPr>
          <p:nvPr>
            <p:ph type="body" sz="quarter" idx="10"/>
          </p:nvPr>
        </p:nvSpPr>
        <p:spPr bwMode="auto">
          <a:xfrm>
            <a:off x="367383" y="379974"/>
            <a:ext cx="8244409" cy="8640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WHO Healthy Prisons Agenda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(2007)</a:t>
            </a:r>
            <a:endParaRPr lang="en-US" altLang="en-US" dirty="0">
              <a:solidFill>
                <a:srgbClr val="FF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17451" y="1699102"/>
            <a:ext cx="8679147" cy="3314074"/>
          </a:xfrm>
        </p:spPr>
        <p:txBody>
          <a:bodyPr/>
          <a:lstStyle/>
          <a:p>
            <a:pPr marL="0" indent="0">
              <a:buClr>
                <a:srgbClr val="FF0000"/>
              </a:buClr>
              <a:buNone/>
            </a:pPr>
            <a:r>
              <a:rPr lang="en-GB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Objectives …</a:t>
            </a:r>
          </a:p>
          <a:p>
            <a:pPr marL="0" indent="0">
              <a:buClr>
                <a:srgbClr val="FF0000"/>
              </a:buClr>
              <a:buNone/>
            </a:pPr>
            <a:endParaRPr lang="en-GB" sz="3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Clr>
                <a:srgbClr val="FF0000"/>
              </a:buClr>
            </a:pPr>
            <a:r>
              <a:rPr lang="en-GB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Reduce health risks </a:t>
            </a:r>
            <a: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(education, prevention, protection)</a:t>
            </a:r>
          </a:p>
          <a:p>
            <a:pPr>
              <a:buClr>
                <a:srgbClr val="FF0000"/>
              </a:buClr>
            </a:pPr>
            <a:r>
              <a:rPr lang="en-GB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Protect human rights</a:t>
            </a:r>
          </a:p>
          <a:p>
            <a:pPr>
              <a:buClr>
                <a:srgbClr val="FF0000"/>
              </a:buClr>
            </a:pPr>
            <a:r>
              <a:rPr lang="en-GB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Equivalent health services</a:t>
            </a:r>
          </a:p>
          <a:p>
            <a:pPr>
              <a:buClr>
                <a:srgbClr val="FF0000"/>
              </a:buClr>
            </a:pPr>
            <a:r>
              <a:rPr lang="en-GB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Whole prison approach (justice system)</a:t>
            </a:r>
            <a:endParaRPr lang="en-US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925" y="1043157"/>
            <a:ext cx="2333625" cy="114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7451" y="5468208"/>
            <a:ext cx="83445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Risky lifestyles are symptoms of the social system, not root causes of poor health </a:t>
            </a:r>
            <a: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(Smith 2000)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23528" y="836712"/>
            <a:ext cx="8640960" cy="4752528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GB" sz="24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Significant health inequalities </a:t>
            </a:r>
            <a: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experienced across regimes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Rising prevalence of </a:t>
            </a:r>
            <a:r>
              <a:rPr lang="en-GB" sz="24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comorbid conditions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Rising proportions presenting with </a:t>
            </a:r>
            <a:r>
              <a:rPr lang="en-GB" sz="24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complex needs</a:t>
            </a:r>
            <a:endParaRPr lang="en-GB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Need to recognise broad </a:t>
            </a:r>
            <a:r>
              <a:rPr lang="en-GB" sz="24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determinants of health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</a:pPr>
            <a:endParaRPr lang="en-GB" sz="2400" dirty="0">
              <a:solidFill>
                <a:srgbClr val="FF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Impact of </a:t>
            </a:r>
            <a:r>
              <a:rPr lang="en-GB" sz="24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overcrowding</a:t>
            </a:r>
          </a:p>
          <a:p>
            <a:pPr marL="625475" lvl="2" indent="-265113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</a:pPr>
            <a: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May 2017: 84,319 prisoners (80,374 male / 3,945 female)</a:t>
            </a:r>
          </a:p>
          <a:p>
            <a:pPr marL="360362" lvl="2" inden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None/>
            </a:pPr>
            <a: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Usable Operational Capacity: 98% / 85,795</a:t>
            </a:r>
          </a:p>
        </p:txBody>
      </p:sp>
    </p:spTree>
    <p:extLst>
      <p:ext uri="{BB962C8B-B14F-4D97-AF65-F5344CB8AC3E}">
        <p14:creationId xmlns:p14="http://schemas.microsoft.com/office/powerpoint/2010/main" val="162117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4" y="908720"/>
            <a:ext cx="9105916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0002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836712"/>
            <a:ext cx="5688632" cy="518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7383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115616" y="1268760"/>
            <a:ext cx="7632848" cy="501094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tIns="180000" rIns="360000" bIns="180000">
            <a:spAutoFit/>
          </a:bodyPr>
          <a:lstStyle/>
          <a:p>
            <a:pPr algn="r"/>
            <a:r>
              <a:rPr lang="en-GB" sz="32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Why a legal framework?</a:t>
            </a:r>
          </a:p>
          <a:p>
            <a:pPr algn="r"/>
            <a:endParaRPr lang="en-GB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endParaRPr lang="en-GB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endParaRPr lang="en-GB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GB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en-GB" sz="24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UK Government legal &amp; ethical obligations:</a:t>
            </a:r>
          </a:p>
          <a:p>
            <a:pPr lvl="1"/>
            <a:endParaRPr lang="en-GB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741363" lvl="1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human rights (ECHR; Human Rights Act, etc.)</a:t>
            </a:r>
          </a:p>
          <a:p>
            <a:pPr marL="741363" lvl="1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safety / freedom from harm</a:t>
            </a:r>
          </a:p>
          <a:p>
            <a:pPr marL="741363" lvl="1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duty of care</a:t>
            </a:r>
          </a:p>
          <a:p>
            <a:pPr marL="741363" lvl="1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healthcare equivalence, dignity, ethics</a:t>
            </a:r>
          </a:p>
          <a:p>
            <a:pPr marL="741363" lvl="1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equality and diversity</a:t>
            </a:r>
          </a:p>
          <a:p>
            <a:pPr marL="741363" lvl="1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safeguarding</a:t>
            </a:r>
          </a:p>
          <a:p>
            <a:pPr marL="741363" lvl="1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61440234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81068" y="-119072"/>
            <a:ext cx="9274251" cy="69770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3569" y="1844824"/>
            <a:ext cx="8784976" cy="341474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396000" bIns="288000">
            <a:spAutoFit/>
          </a:bodyPr>
          <a:lstStyle/>
          <a:p>
            <a:pPr lvl="0" algn="r"/>
            <a:r>
              <a:rPr lang="en-GB" sz="28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Why a legal framework?</a:t>
            </a:r>
          </a:p>
          <a:p>
            <a:pPr lvl="0"/>
            <a:endParaRPr lang="en-GB" sz="3200" dirty="0">
              <a:solidFill>
                <a:srgbClr val="FF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GB" sz="20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(ii) </a:t>
            </a:r>
            <a:r>
              <a:rPr lang="en-GB" sz="20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Operationalise (&amp; enforce) </a:t>
            </a:r>
          </a:p>
          <a:p>
            <a:pPr marL="442913" lvl="0"/>
            <a:r>
              <a:rPr lang="en-GB" sz="20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health promotion, health protection &amp; prevention</a:t>
            </a:r>
            <a:r>
              <a:rPr lang="en-GB" sz="20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…</a:t>
            </a:r>
          </a:p>
          <a:p>
            <a:pPr lvl="0"/>
            <a:endParaRPr lang="en-GB" sz="2000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GB" sz="20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(iii) </a:t>
            </a:r>
            <a:r>
              <a:rPr lang="en-GB" sz="20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Accountability &amp; social responsibility as PH providers </a:t>
            </a:r>
          </a:p>
          <a:p>
            <a:pPr lvl="0" indent="442913"/>
            <a:r>
              <a:rPr lang="en-GB" sz="20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(KPIs / contractual responsibilities)</a:t>
            </a:r>
          </a:p>
          <a:p>
            <a:pPr lvl="0"/>
            <a:endParaRPr lang="en-GB" sz="2000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GB" sz="20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(iv) </a:t>
            </a:r>
            <a:r>
              <a:rPr lang="en-GB" sz="20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Greater legitimacy for Justice Public Health</a:t>
            </a:r>
          </a:p>
        </p:txBody>
      </p:sp>
    </p:spTree>
    <p:extLst>
      <p:ext uri="{BB962C8B-B14F-4D97-AF65-F5344CB8AC3E}">
        <p14:creationId xmlns:p14="http://schemas.microsoft.com/office/powerpoint/2010/main" val="181140822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173806"/>
            <a:ext cx="3456384" cy="14698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51920" y="585553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Research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544" y="1484784"/>
            <a:ext cx="812127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Qualitative study (Grounded Theory approach)</a:t>
            </a:r>
            <a:b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May-September 2016</a:t>
            </a:r>
          </a:p>
          <a:p>
            <a:endParaRPr lang="en-GB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</a:t>
            </a:r>
            <a:r>
              <a:rPr lang="en-GB" sz="2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Could a regulation lead to enhanced implementation of the Healthy Prisons Agenda in England?</a:t>
            </a:r>
            <a: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</a:t>
            </a:r>
          </a:p>
          <a:p>
            <a:endParaRPr lang="en-GB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30 ‘elite’ participants</a:t>
            </a:r>
          </a:p>
          <a:p>
            <a:pPr marL="798513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Deputy Chief Inspector of a regulatory organisation</a:t>
            </a:r>
          </a:p>
          <a:p>
            <a:pPr marL="798513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Head of Commissioning, NHS England</a:t>
            </a:r>
          </a:p>
          <a:p>
            <a:pPr marL="798513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Chief Executive, Community Rehabilitation Company and CIC</a:t>
            </a:r>
          </a:p>
          <a:p>
            <a:pPr marL="798513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Former Chief Inspector of Probation</a:t>
            </a:r>
            <a:br>
              <a:rPr lang="en-GB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GB" dirty="0">
              <a:solidFill>
                <a:srgbClr val="FF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Semi-structured interviews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Thematic analysis (using </a:t>
            </a:r>
            <a:r>
              <a:rPr lang="en-GB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NVivo</a:t>
            </a:r>
            <a: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11)</a:t>
            </a:r>
          </a:p>
        </p:txBody>
      </p:sp>
    </p:spTree>
    <p:extLst>
      <p:ext uri="{BB962C8B-B14F-4D97-AF65-F5344CB8AC3E}">
        <p14:creationId xmlns:p14="http://schemas.microsoft.com/office/powerpoint/2010/main" val="2104007721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164" y="548460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Theme 1:</a:t>
            </a:r>
            <a:r>
              <a:rPr lang="en-GB" sz="2800" i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 regulation is too prescriptive</a:t>
            </a:r>
          </a:p>
        </p:txBody>
      </p:sp>
      <p:sp>
        <p:nvSpPr>
          <p:cNvPr id="3" name="Rectangle 2"/>
          <p:cNvSpPr/>
          <p:nvPr/>
        </p:nvSpPr>
        <p:spPr>
          <a:xfrm>
            <a:off x="406164" y="1512184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broad, dynamic nature of the Healthy Prisons Agenda, along with its values of empowerment and participation, can’t be reduced to Black Letter Law.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281" y="3212977"/>
            <a:ext cx="4448265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9945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2" id="{56E99604-B34A-AB45-82E2-A2F6C5EC15CC}" vid="{C3811B3D-AE0C-294C-BC2C-607328485A3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A4E903709FA74392B6F63AA50CE992" ma:contentTypeVersion="0" ma:contentTypeDescription="Create a new document." ma:contentTypeScope="" ma:versionID="10ad2728254fe930ef29179decbc2180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203E09C-7838-4864-AF78-6995CCA2E4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946021-02CC-48AA-AA57-3616FDDD66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C603DE42-1944-4150-9782-9DB24E33D84A}">
  <ds:schemaRefs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new template SUNSHINE YELLOW with UWE logo bottom STANDARD</Template>
  <TotalTime>3231</TotalTime>
  <Words>661</Words>
  <Application>Microsoft Office PowerPoint</Application>
  <PresentationFormat>On-screen Show (4:3)</PresentationFormat>
  <Paragraphs>93</Paragraphs>
  <Slides>17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Nasrul Ismail</cp:lastModifiedBy>
  <cp:revision>168</cp:revision>
  <cp:lastPrinted>2017-05-25T10:25:12Z</cp:lastPrinted>
  <dcterms:created xsi:type="dcterms:W3CDTF">2016-04-27T08:33:48Z</dcterms:created>
  <dcterms:modified xsi:type="dcterms:W3CDTF">2017-11-02T17:57:21Z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0x01010047A4E903709FA74392B6F63AA50CE992</vt:lpwstr>
  </property>
  <property fmtid="{D5CDD505-2E9C-101B-9397-08002B2CF9AE}" pid="3" name="_dlc_DocIdItemGuid">
    <vt:lpwstr>58f81ddd-b618-4063-9f46-722d50b1c5ae</vt:lpwstr>
  </property>
  <property fmtid="{D5CDD505-2E9C-101B-9397-08002B2CF9AE}" pid="4" name="_dlc_DocId">
    <vt:lpwstr>NAYYJSKVSPAS-2-505</vt:lpwstr>
  </property>
  <property fmtid="{D5CDD505-2E9C-101B-9397-08002B2CF9AE}" pid="5" name="Document Type">
    <vt:lpwstr>Main Issue</vt:lpwstr>
  </property>
  <property fmtid="{D5CDD505-2E9C-101B-9397-08002B2CF9AE}" pid="6" name="_dlc_DocIdUrl">
    <vt:lpwstr>https://docs.uwe.ac.uk/ou/Communications/_layouts/15/DocIdRedir.aspx?ID=NAYYJSKVSPAS-2-505NAYYJSKVSPAS-2-505</vt:lpwstr>
  </property>
</Properties>
</file>