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603825" cy="42484675"/>
  <p:notesSz cx="6797675" cy="9926638"/>
  <p:defaultTextStyle>
    <a:defPPr>
      <a:defRPr lang="en-US"/>
    </a:defPPr>
    <a:lvl1pPr marL="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9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5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35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14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91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7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247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42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381">
          <p15:clr>
            <a:srgbClr val="A4A3A4"/>
          </p15:clr>
        </p15:guide>
        <p15:guide id="2" orient="horz" pos="26219">
          <p15:clr>
            <a:srgbClr val="A4A3A4"/>
          </p15:clr>
        </p15:guide>
        <p15:guide id="3" orient="horz" pos="3933">
          <p15:clr>
            <a:srgbClr val="A4A3A4"/>
          </p15:clr>
        </p15:guide>
        <p15:guide id="4" pos="9639">
          <p15:clr>
            <a:srgbClr val="A4A3A4"/>
          </p15:clr>
        </p15:guide>
        <p15:guide id="5" pos="572">
          <p15:clr>
            <a:srgbClr val="A4A3A4"/>
          </p15:clr>
        </p15:guide>
        <p15:guide id="6" pos="187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4A7B"/>
    <a:srgbClr val="890203"/>
    <a:srgbClr val="FA8A31"/>
    <a:srgbClr val="FBB275"/>
    <a:srgbClr val="FCC496"/>
    <a:srgbClr val="F3F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762" autoAdjust="0"/>
    <p:restoredTop sz="93948" autoAdjust="0"/>
  </p:normalViewPr>
  <p:slideViewPr>
    <p:cSldViewPr showGuides="1">
      <p:cViewPr>
        <p:scale>
          <a:sx n="19" d="100"/>
          <a:sy n="19" d="100"/>
        </p:scale>
        <p:origin x="-3168" y="18"/>
      </p:cViewPr>
      <p:guideLst>
        <p:guide orient="horz" pos="13381"/>
        <p:guide orient="horz" pos="26219"/>
        <p:guide orient="horz" pos="3933"/>
        <p:guide pos="9639"/>
        <p:guide pos="572"/>
        <p:guide pos="187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287" y="13197789"/>
            <a:ext cx="26013251" cy="91066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574" y="24074648"/>
            <a:ext cx="21422678" cy="10857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893674" y="7513497"/>
            <a:ext cx="16104199" cy="1600551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1074" y="7513497"/>
            <a:ext cx="47802538" cy="16005511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492" y="27300341"/>
            <a:ext cx="26013251" cy="8437928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492" y="18006822"/>
            <a:ext cx="26013251" cy="9293519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817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56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453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71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89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0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2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42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1075" y="43772987"/>
            <a:ext cx="31953368" cy="12379562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44507" y="43772987"/>
            <a:ext cx="31953368" cy="12379562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2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191" y="1701358"/>
            <a:ext cx="27543443" cy="70807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192" y="9509883"/>
            <a:ext cx="13522004" cy="396326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79" indent="0">
              <a:buNone/>
              <a:defRPr sz="9200" b="1"/>
            </a:lvl2pPr>
            <a:lvl3pPr marL="4176356" indent="0">
              <a:buNone/>
              <a:defRPr sz="8200" b="1"/>
            </a:lvl3pPr>
            <a:lvl4pPr marL="6264535" indent="0">
              <a:buNone/>
              <a:defRPr sz="7400" b="1"/>
            </a:lvl4pPr>
            <a:lvl5pPr marL="8352714" indent="0">
              <a:buNone/>
              <a:defRPr sz="7400" b="1"/>
            </a:lvl5pPr>
            <a:lvl6pPr marL="10440891" indent="0">
              <a:buNone/>
              <a:defRPr sz="7400" b="1"/>
            </a:lvl6pPr>
            <a:lvl7pPr marL="12529070" indent="0">
              <a:buNone/>
              <a:defRPr sz="7400" b="1"/>
            </a:lvl7pPr>
            <a:lvl8pPr marL="14617247" indent="0">
              <a:buNone/>
              <a:defRPr sz="7400" b="1"/>
            </a:lvl8pPr>
            <a:lvl9pPr marL="1670542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192" y="13473149"/>
            <a:ext cx="13522004" cy="24477863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546320" y="9509883"/>
            <a:ext cx="13527316" cy="396326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79" indent="0">
              <a:buNone/>
              <a:defRPr sz="9200" b="1"/>
            </a:lvl2pPr>
            <a:lvl3pPr marL="4176356" indent="0">
              <a:buNone/>
              <a:defRPr sz="8200" b="1"/>
            </a:lvl3pPr>
            <a:lvl4pPr marL="6264535" indent="0">
              <a:buNone/>
              <a:defRPr sz="7400" b="1"/>
            </a:lvl4pPr>
            <a:lvl5pPr marL="8352714" indent="0">
              <a:buNone/>
              <a:defRPr sz="7400" b="1"/>
            </a:lvl5pPr>
            <a:lvl6pPr marL="10440891" indent="0">
              <a:buNone/>
              <a:defRPr sz="7400" b="1"/>
            </a:lvl6pPr>
            <a:lvl7pPr marL="12529070" indent="0">
              <a:buNone/>
              <a:defRPr sz="7400" b="1"/>
            </a:lvl7pPr>
            <a:lvl8pPr marL="14617247" indent="0">
              <a:buNone/>
              <a:defRPr sz="7400" b="1"/>
            </a:lvl8pPr>
            <a:lvl9pPr marL="1670542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46320" y="13473149"/>
            <a:ext cx="13527316" cy="24477863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193" y="1691519"/>
            <a:ext cx="10068448" cy="7198793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5247" y="1691523"/>
            <a:ext cx="17108388" cy="36259493"/>
          </a:xfrm>
        </p:spPr>
        <p:txBody>
          <a:bodyPr/>
          <a:lstStyle>
            <a:lvl1pPr>
              <a:defRPr sz="14600"/>
            </a:lvl1pPr>
            <a:lvl2pPr>
              <a:defRPr sz="127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0193" y="8890314"/>
            <a:ext cx="10068448" cy="29060701"/>
          </a:xfrm>
        </p:spPr>
        <p:txBody>
          <a:bodyPr/>
          <a:lstStyle>
            <a:lvl1pPr marL="0" indent="0">
              <a:buNone/>
              <a:defRPr sz="6400"/>
            </a:lvl1pPr>
            <a:lvl2pPr marL="2088179" indent="0">
              <a:buNone/>
              <a:defRPr sz="5500"/>
            </a:lvl2pPr>
            <a:lvl3pPr marL="4176356" indent="0">
              <a:buNone/>
              <a:defRPr sz="4500"/>
            </a:lvl3pPr>
            <a:lvl4pPr marL="6264535" indent="0">
              <a:buNone/>
              <a:defRPr sz="4100"/>
            </a:lvl4pPr>
            <a:lvl5pPr marL="8352714" indent="0">
              <a:buNone/>
              <a:defRPr sz="4100"/>
            </a:lvl5pPr>
            <a:lvl6pPr marL="10440891" indent="0">
              <a:buNone/>
              <a:defRPr sz="4100"/>
            </a:lvl6pPr>
            <a:lvl7pPr marL="12529070" indent="0">
              <a:buNone/>
              <a:defRPr sz="4100"/>
            </a:lvl7pPr>
            <a:lvl8pPr marL="14617247" indent="0">
              <a:buNone/>
              <a:defRPr sz="4100"/>
            </a:lvl8pPr>
            <a:lvl9pPr marL="16705426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8563" y="29739272"/>
            <a:ext cx="18362295" cy="3510890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98563" y="3796085"/>
            <a:ext cx="18362295" cy="25490805"/>
          </a:xfrm>
        </p:spPr>
        <p:txBody>
          <a:bodyPr/>
          <a:lstStyle>
            <a:lvl1pPr marL="0" indent="0">
              <a:buNone/>
              <a:defRPr sz="14600"/>
            </a:lvl1pPr>
            <a:lvl2pPr marL="2088179" indent="0">
              <a:buNone/>
              <a:defRPr sz="12700"/>
            </a:lvl2pPr>
            <a:lvl3pPr marL="4176356" indent="0">
              <a:buNone/>
              <a:defRPr sz="10900"/>
            </a:lvl3pPr>
            <a:lvl4pPr marL="6264535" indent="0">
              <a:buNone/>
              <a:defRPr sz="9200"/>
            </a:lvl4pPr>
            <a:lvl5pPr marL="8352714" indent="0">
              <a:buNone/>
              <a:defRPr sz="9200"/>
            </a:lvl5pPr>
            <a:lvl6pPr marL="10440891" indent="0">
              <a:buNone/>
              <a:defRPr sz="9200"/>
            </a:lvl6pPr>
            <a:lvl7pPr marL="12529070" indent="0">
              <a:buNone/>
              <a:defRPr sz="9200"/>
            </a:lvl7pPr>
            <a:lvl8pPr marL="14617247" indent="0">
              <a:buNone/>
              <a:defRPr sz="9200"/>
            </a:lvl8pPr>
            <a:lvl9pPr marL="16705426" indent="0">
              <a:buNone/>
              <a:defRPr sz="92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8563" y="33250162"/>
            <a:ext cx="18362295" cy="4986045"/>
          </a:xfrm>
        </p:spPr>
        <p:txBody>
          <a:bodyPr/>
          <a:lstStyle>
            <a:lvl1pPr marL="0" indent="0">
              <a:buNone/>
              <a:defRPr sz="6400"/>
            </a:lvl1pPr>
            <a:lvl2pPr marL="2088179" indent="0">
              <a:buNone/>
              <a:defRPr sz="5500"/>
            </a:lvl2pPr>
            <a:lvl3pPr marL="4176356" indent="0">
              <a:buNone/>
              <a:defRPr sz="4500"/>
            </a:lvl3pPr>
            <a:lvl4pPr marL="6264535" indent="0">
              <a:buNone/>
              <a:defRPr sz="4100"/>
            </a:lvl4pPr>
            <a:lvl5pPr marL="8352714" indent="0">
              <a:buNone/>
              <a:defRPr sz="4100"/>
            </a:lvl5pPr>
            <a:lvl6pPr marL="10440891" indent="0">
              <a:buNone/>
              <a:defRPr sz="4100"/>
            </a:lvl6pPr>
            <a:lvl7pPr marL="12529070" indent="0">
              <a:buNone/>
              <a:defRPr sz="4100"/>
            </a:lvl7pPr>
            <a:lvl8pPr marL="14617247" indent="0">
              <a:buNone/>
              <a:defRPr sz="4100"/>
            </a:lvl8pPr>
            <a:lvl9pPr marL="16705426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0191" y="1701358"/>
            <a:ext cx="27543443" cy="7080780"/>
          </a:xfrm>
          <a:prstGeom prst="rect">
            <a:avLst/>
          </a:prstGeom>
        </p:spPr>
        <p:txBody>
          <a:bodyPr vert="horz" lIns="417635" tIns="208818" rIns="417635" bIns="2088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191" y="9913094"/>
            <a:ext cx="27543443" cy="28037922"/>
          </a:xfrm>
          <a:prstGeom prst="rect">
            <a:avLst/>
          </a:prstGeom>
        </p:spPr>
        <p:txBody>
          <a:bodyPr vert="horz" lIns="417635" tIns="208818" rIns="417635" bIns="2088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30192" y="39377003"/>
            <a:ext cx="7140892" cy="2261915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4E04C-DAAF-464C-ADA1-BF1E03A94B74}" type="datetimeFigureOut">
              <a:rPr lang="en-GB" smtClean="0"/>
              <a:t>30/06/2017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56308" y="39377003"/>
            <a:ext cx="9691212" cy="2261915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932742" y="39377003"/>
            <a:ext cx="7140892" cy="2261915"/>
          </a:xfrm>
          <a:prstGeom prst="rect">
            <a:avLst/>
          </a:prstGeom>
        </p:spPr>
        <p:txBody>
          <a:bodyPr vert="horz" lIns="417635" tIns="208818" rIns="417635" bIns="208818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EB931-095D-4418-A77E-46CF94AE772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5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33" indent="-1566133" algn="l" defTabSz="4176356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90" indent="-1305111" algn="l" defTabSz="4176356" rtl="0" eaLnBrk="1" latinLnBrk="0" hangingPunct="1">
        <a:spcBef>
          <a:spcPct val="20000"/>
        </a:spcBef>
        <a:buFont typeface="Arial" pitchFamily="34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44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624" indent="-1044089" algn="l" defTabSz="4176356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802" indent="-1044089" algn="l" defTabSz="4176356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80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59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336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51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9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5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35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14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91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7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247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42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6228904" y="39840121"/>
            <a:ext cx="22896000" cy="468000"/>
          </a:xfrm>
          <a:prstGeom prst="rect">
            <a:avLst/>
          </a:prstGeom>
          <a:solidFill>
            <a:srgbClr val="FA8A3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6252" tIns="38126" rIns="76252" bIns="38126" anchor="ctr"/>
          <a:lstStyle/>
          <a:p>
            <a:pPr>
              <a:defRPr/>
            </a:pPr>
            <a:endParaRPr lang="en-US" dirty="0">
              <a:latin typeface="Times New Roman" pitchFamily="-128" charset="0"/>
              <a:ea typeface="+mn-ea"/>
              <a:cs typeface="Arial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"/>
            <a:ext cx="30603825" cy="4066953"/>
          </a:xfrm>
          <a:prstGeom prst="rect">
            <a:avLst/>
          </a:prstGeom>
          <a:solidFill>
            <a:srgbClr val="890203"/>
          </a:solidFill>
          <a:ln w="9525">
            <a:noFill/>
            <a:miter lim="800000"/>
            <a:headEnd/>
            <a:tailEnd/>
          </a:ln>
        </p:spPr>
        <p:txBody>
          <a:bodyPr wrap="none" lIns="129351" tIns="64676" rIns="129351" bIns="64676" anchor="ctr"/>
          <a:lstStyle/>
          <a:p>
            <a:pPr>
              <a:defRPr/>
            </a:pPr>
            <a:endParaRPr lang="en-GB" dirty="0"/>
          </a:p>
        </p:txBody>
      </p:sp>
      <p:pic>
        <p:nvPicPr>
          <p:cNvPr id="5" name="Picture 4" descr="Leeds_White [Converted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791" y="1440129"/>
            <a:ext cx="7180370" cy="2007596"/>
          </a:xfrm>
          <a:prstGeom prst="rect">
            <a:avLst/>
          </a:prstGeom>
        </p:spPr>
      </p:pic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692400" y="5548668"/>
            <a:ext cx="12600000" cy="2994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 spcCol="720000">
            <a:sp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4400" b="1" cap="all" dirty="0" smtClean="0">
                <a:solidFill>
                  <a:srgbClr val="604A7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Background</a:t>
            </a:r>
          </a:p>
          <a:p>
            <a:endParaRPr lang="en-GB" sz="3200" dirty="0" smtClean="0">
              <a:solidFill>
                <a:srgbClr val="890203"/>
              </a:solidFill>
            </a:endParaRPr>
          </a:p>
          <a:p>
            <a:r>
              <a:rPr lang="en-GB" sz="3600" dirty="0" smtClean="0">
                <a:solidFill>
                  <a:srgbClr val="890203"/>
                </a:solidFill>
              </a:rPr>
              <a:t>In </a:t>
            </a:r>
            <a:r>
              <a:rPr lang="en-GB" sz="3600" dirty="0">
                <a:solidFill>
                  <a:srgbClr val="890203"/>
                </a:solidFill>
              </a:rPr>
              <a:t>the current economic climate there is increasing pressure to identify cost-saving measures across the NHS. Our recent work suggests that many centres are curtailing primary hip and knee arthroplasty follow-up services to deal with the growing pressure on their services. However, such disinvestment is without evidence-base and raises questions of the consequences to patients. This project will examine the requirements for arthroplasty follow-up and produce evidence and consensus-based recommendations as to how, when and on whom follow-up should be conducted. </a:t>
            </a:r>
          </a:p>
          <a:p>
            <a:endParaRPr lang="en-GB" sz="3200" dirty="0" smtClean="0">
              <a:solidFill>
                <a:srgbClr val="604A7B"/>
              </a:solidFill>
            </a:endParaRPr>
          </a:p>
          <a:p>
            <a:endParaRPr lang="en-GB" sz="4400" b="1" dirty="0" smtClean="0">
              <a:solidFill>
                <a:srgbClr val="604A7B"/>
              </a:solidFill>
            </a:endParaRPr>
          </a:p>
          <a:p>
            <a:endParaRPr lang="en-GB" sz="4400" b="1" dirty="0" smtClean="0">
              <a:solidFill>
                <a:srgbClr val="604A7B"/>
              </a:solidFill>
            </a:endParaRPr>
          </a:p>
          <a:p>
            <a:r>
              <a:rPr lang="en-GB" sz="4400" b="1" dirty="0" smtClean="0">
                <a:solidFill>
                  <a:srgbClr val="604A7B"/>
                </a:solidFill>
              </a:rPr>
              <a:t>AIMS</a:t>
            </a:r>
          </a:p>
          <a:p>
            <a:endParaRPr lang="en-GB" sz="3200" dirty="0" smtClean="0">
              <a:solidFill>
                <a:srgbClr val="890203"/>
              </a:solidFill>
            </a:endParaRPr>
          </a:p>
          <a:p>
            <a:r>
              <a:rPr lang="en-GB" sz="3600" dirty="0" smtClean="0">
                <a:solidFill>
                  <a:srgbClr val="890203"/>
                </a:solidFill>
              </a:rPr>
              <a:t>This </a:t>
            </a:r>
            <a:r>
              <a:rPr lang="en-GB" sz="3600" dirty="0">
                <a:solidFill>
                  <a:srgbClr val="890203"/>
                </a:solidFill>
              </a:rPr>
              <a:t>project will make use of routine data </a:t>
            </a:r>
            <a:r>
              <a:rPr lang="en-GB" sz="3600" dirty="0" smtClean="0">
                <a:solidFill>
                  <a:srgbClr val="890203"/>
                </a:solidFill>
              </a:rPr>
              <a:t>from</a:t>
            </a:r>
          </a:p>
          <a:p>
            <a:r>
              <a:rPr lang="en-GB" sz="3600" dirty="0" smtClean="0">
                <a:solidFill>
                  <a:srgbClr val="890203"/>
                </a:solidFill>
              </a:rPr>
              <a:t>5 </a:t>
            </a:r>
            <a:r>
              <a:rPr lang="en-GB" sz="3600" dirty="0">
                <a:solidFill>
                  <a:srgbClr val="890203"/>
                </a:solidFill>
              </a:rPr>
              <a:t>national datasets (National Joint Registry, </a:t>
            </a:r>
            <a:endParaRPr lang="en-GB" sz="3600" dirty="0" smtClean="0">
              <a:solidFill>
                <a:srgbClr val="890203"/>
              </a:solidFill>
            </a:endParaRPr>
          </a:p>
          <a:p>
            <a:r>
              <a:rPr lang="en-GB" sz="3600" dirty="0" smtClean="0">
                <a:solidFill>
                  <a:srgbClr val="890203"/>
                </a:solidFill>
              </a:rPr>
              <a:t>Hospital </a:t>
            </a:r>
            <a:r>
              <a:rPr lang="en-GB" sz="3600" dirty="0">
                <a:solidFill>
                  <a:srgbClr val="890203"/>
                </a:solidFill>
              </a:rPr>
              <a:t>Episode Statistics, Patient </a:t>
            </a:r>
            <a:r>
              <a:rPr lang="en-GB" sz="3600" dirty="0" smtClean="0">
                <a:solidFill>
                  <a:srgbClr val="890203"/>
                </a:solidFill>
              </a:rPr>
              <a:t>Reported</a:t>
            </a:r>
          </a:p>
          <a:p>
            <a:r>
              <a:rPr lang="en-GB" sz="3600" dirty="0" smtClean="0">
                <a:solidFill>
                  <a:srgbClr val="890203"/>
                </a:solidFill>
              </a:rPr>
              <a:t>Outcome </a:t>
            </a:r>
            <a:r>
              <a:rPr lang="en-GB" sz="3600" dirty="0">
                <a:solidFill>
                  <a:srgbClr val="890203"/>
                </a:solidFill>
              </a:rPr>
              <a:t>Measures, Clinical Practice Research </a:t>
            </a:r>
            <a:endParaRPr lang="en-GB" sz="3600" dirty="0" smtClean="0">
              <a:solidFill>
                <a:srgbClr val="890203"/>
              </a:solidFill>
            </a:endParaRPr>
          </a:p>
          <a:p>
            <a:r>
              <a:rPr lang="en-GB" sz="3600" dirty="0" smtClean="0">
                <a:solidFill>
                  <a:srgbClr val="890203"/>
                </a:solidFill>
              </a:rPr>
              <a:t>Database </a:t>
            </a:r>
            <a:r>
              <a:rPr lang="en-GB" sz="3600" dirty="0">
                <a:solidFill>
                  <a:srgbClr val="890203"/>
                </a:solidFill>
              </a:rPr>
              <a:t>and TPP </a:t>
            </a:r>
            <a:r>
              <a:rPr lang="en-GB" sz="3600" dirty="0" err="1">
                <a:solidFill>
                  <a:srgbClr val="890203"/>
                </a:solidFill>
              </a:rPr>
              <a:t>SystmOne</a:t>
            </a:r>
            <a:r>
              <a:rPr lang="en-GB" sz="3600" dirty="0">
                <a:solidFill>
                  <a:srgbClr val="890203"/>
                </a:solidFill>
              </a:rPr>
              <a:t>/</a:t>
            </a:r>
            <a:r>
              <a:rPr lang="en-GB" sz="3600" dirty="0" err="1">
                <a:solidFill>
                  <a:srgbClr val="890203"/>
                </a:solidFill>
              </a:rPr>
              <a:t>ResearchOne</a:t>
            </a:r>
            <a:r>
              <a:rPr lang="en-GB" sz="3600" dirty="0">
                <a:solidFill>
                  <a:srgbClr val="890203"/>
                </a:solidFill>
              </a:rPr>
              <a:t>) </a:t>
            </a:r>
            <a:endParaRPr lang="en-GB" sz="3600" dirty="0" smtClean="0">
              <a:solidFill>
                <a:srgbClr val="890203"/>
              </a:solidFill>
            </a:endParaRPr>
          </a:p>
          <a:p>
            <a:r>
              <a:rPr lang="en-GB" sz="3600" dirty="0" smtClean="0">
                <a:solidFill>
                  <a:srgbClr val="890203"/>
                </a:solidFill>
              </a:rPr>
              <a:t>together </a:t>
            </a:r>
            <a:r>
              <a:rPr lang="en-GB" sz="3600" dirty="0">
                <a:solidFill>
                  <a:srgbClr val="890203"/>
                </a:solidFill>
              </a:rPr>
              <a:t>with prospective data collected on patients presenting for revision surgery and evidence gathered through a comprehensive literature search. </a:t>
            </a:r>
            <a:endParaRPr lang="en-GB" sz="3600" dirty="0" smtClean="0">
              <a:solidFill>
                <a:srgbClr val="890203"/>
              </a:solidFill>
            </a:endParaRPr>
          </a:p>
          <a:p>
            <a:r>
              <a:rPr lang="en-GB" sz="4400" dirty="0"/>
              <a:t> </a:t>
            </a: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400" b="1" dirty="0" smtClean="0">
              <a:solidFill>
                <a:srgbClr val="604A7B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GB" sz="4000" cap="all" dirty="0" smtClean="0">
              <a:solidFill>
                <a:schemeClr val="accent4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00312" y="5400577"/>
            <a:ext cx="288000" cy="36720000"/>
          </a:xfrm>
          <a:prstGeom prst="rect">
            <a:avLst/>
          </a:prstGeom>
          <a:solidFill>
            <a:srgbClr val="890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890203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79488" y="4117207"/>
            <a:ext cx="2800800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Czoski Murray CJ</a:t>
            </a:r>
            <a:r>
              <a:rPr lang="en-GB" sz="5400" baseline="30000" dirty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Kingsbury S</a:t>
            </a:r>
            <a:r>
              <a:rPr lang="en-GB" sz="5400" baseline="30000" dirty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Smith L</a:t>
            </a:r>
            <a:r>
              <a:rPr lang="en-GB" sz="5400" baseline="300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Wright J</a:t>
            </a:r>
            <a:r>
              <a:rPr lang="en-GB" sz="5400" baseline="30000" dirty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Stone M</a:t>
            </a:r>
            <a:r>
              <a:rPr lang="en-GB" sz="5400" baseline="300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Philip Conaghan</a:t>
            </a:r>
            <a:r>
              <a:rPr lang="en-GB" sz="5400" baseline="300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5400" dirty="0" smtClean="0">
                <a:solidFill>
                  <a:srgbClr val="89020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</a:t>
            </a:r>
            <a:endParaRPr lang="en-GB" sz="5400" dirty="0">
              <a:solidFill>
                <a:srgbClr val="8902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9415512" y="5400577"/>
            <a:ext cx="288000" cy="36720000"/>
          </a:xfrm>
          <a:prstGeom prst="rect">
            <a:avLst/>
          </a:prstGeom>
          <a:solidFill>
            <a:srgbClr val="890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3"/>
          <p:cNvSpPr txBox="1">
            <a:spLocks noChangeArrowheads="1"/>
          </p:cNvSpPr>
          <p:nvPr/>
        </p:nvSpPr>
        <p:spPr bwMode="auto">
          <a:xfrm>
            <a:off x="14902491" y="15503177"/>
            <a:ext cx="14258984" cy="1754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 spcCol="720000">
            <a:spAutoFit/>
          </a:bodyPr>
          <a:lstStyle/>
          <a:p>
            <a:r>
              <a:rPr lang="en-GB" sz="4000" b="1" dirty="0">
                <a:solidFill>
                  <a:srgbClr val="604A7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OBJECTIVES</a:t>
            </a:r>
            <a:r>
              <a:rPr lang="en-GB" sz="4000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en-GB" sz="40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3600" dirty="0" smtClean="0">
                <a:solidFill>
                  <a:srgbClr val="890203"/>
                </a:solidFill>
              </a:rPr>
              <a:t>NJR-PROMS-HES </a:t>
            </a:r>
            <a:r>
              <a:rPr lang="en-GB" sz="3600" dirty="0">
                <a:solidFill>
                  <a:srgbClr val="890203"/>
                </a:solidFill>
              </a:rPr>
              <a:t>linked data, together with CPRD-HES and R1-HES to understand primary care involvement, will be used to examine which patients are most likely to require intervention. </a:t>
            </a:r>
            <a:endParaRPr lang="en-GB" sz="3600" b="1" cap="all" dirty="0">
              <a:solidFill>
                <a:srgbClr val="890203"/>
              </a:solidFill>
              <a:cs typeface="Arial" panose="020B0604020202020204" pitchFamily="34" charset="0"/>
            </a:endParaRP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en-GB" sz="3600" dirty="0" smtClean="0">
                <a:solidFill>
                  <a:srgbClr val="890203"/>
                </a:solidFill>
              </a:rPr>
              <a:t>NJR-HES-PROMS data will be used to model time to revision to determine when follow-up should occur. A smoothed Nelson-Aalen cumulative hazard rate will be used to identify any peak in the mid-long term revision risk. 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3600" dirty="0" smtClean="0">
                <a:solidFill>
                  <a:srgbClr val="890203"/>
                </a:solidFill>
              </a:rPr>
              <a:t>Prospective </a:t>
            </a:r>
            <a:r>
              <a:rPr lang="en-GB" sz="3600" dirty="0">
                <a:solidFill>
                  <a:srgbClr val="890203"/>
                </a:solidFill>
              </a:rPr>
              <a:t>data collected on 675 patients presenting for elective or emergency revision across 25 NHS centres will determine how patients currently present for revision surgery.</a:t>
            </a:r>
            <a:endParaRPr lang="en-GB" sz="3600" b="1" cap="all" dirty="0">
              <a:solidFill>
                <a:srgbClr val="890203"/>
              </a:solidFill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890203"/>
                </a:solidFill>
              </a:rPr>
              <a:t>Markov modelling will be used to simulate long-term costs and quality adjusted life years associated with different follow-up care models</a:t>
            </a:r>
            <a:r>
              <a:rPr lang="en-GB" sz="3600" dirty="0">
                <a:solidFill>
                  <a:srgbClr val="890203"/>
                </a:solidFill>
              </a:rPr>
              <a:t> to determine how follow-up should occur</a:t>
            </a:r>
          </a:p>
          <a:p>
            <a:pPr marL="457200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en-GB" sz="3600" dirty="0">
                <a:solidFill>
                  <a:srgbClr val="890203"/>
                </a:solidFill>
              </a:rPr>
              <a:t>Together with a systematic literature review, this work will inform a Delphi-consensus process, involving all stakeholders, to develop a policy document which includes a stratification algorithm to determine appropriate follow-up for an individual patient.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GB" sz="3200" dirty="0" smtClean="0">
              <a:solidFill>
                <a:srgbClr val="8902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2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 smtClean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b="1" dirty="0">
              <a:solidFill>
                <a:srgbClr val="604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GB" sz="3000" dirty="0">
              <a:solidFill>
                <a:srgbClr val="8902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endParaRPr lang="en-GB" sz="3000" dirty="0" smtClean="0">
              <a:solidFill>
                <a:srgbClr val="89020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3"/>
          <p:cNvSpPr txBox="1">
            <a:spLocks noChangeArrowheads="1"/>
          </p:cNvSpPr>
          <p:nvPr/>
        </p:nvSpPr>
        <p:spPr bwMode="auto">
          <a:xfrm>
            <a:off x="15951384" y="37570482"/>
            <a:ext cx="12600000" cy="2145268"/>
          </a:xfrm>
          <a:prstGeom prst="roundRect">
            <a:avLst/>
          </a:prstGeom>
          <a:noFill/>
          <a:ln w="1270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3000" dirty="0" smtClean="0">
                <a:solidFill>
                  <a:srgbClr val="604A7B"/>
                </a:solidFill>
              </a:rPr>
              <a:t>1  Leeds Institute of Health Sciences (c.j.czoskimurray@leeds.ac.uk)</a:t>
            </a:r>
          </a:p>
          <a:p>
            <a:pPr algn="just" eaLnBrk="1" hangingPunct="1"/>
            <a:r>
              <a:rPr lang="en-US" altLang="en-US" sz="3000" dirty="0" smtClean="0">
                <a:solidFill>
                  <a:srgbClr val="604A7B"/>
                </a:solidFill>
              </a:rPr>
              <a:t>2 LMBRU, Chapel Allerton, Leeds Teaching Hospitals NHS Trust</a:t>
            </a:r>
          </a:p>
          <a:p>
            <a:pPr algn="just" eaLnBrk="1" hangingPunct="1"/>
            <a:r>
              <a:rPr lang="en-US" altLang="en-US" sz="3000" dirty="0" smtClean="0">
                <a:solidFill>
                  <a:srgbClr val="604A7B"/>
                </a:solidFill>
              </a:rPr>
              <a:t>3. </a:t>
            </a:r>
            <a:r>
              <a:rPr lang="en-US" altLang="en-US" sz="3000" dirty="0" smtClean="0">
                <a:solidFill>
                  <a:srgbClr val="604A7B"/>
                </a:solidFill>
              </a:rPr>
              <a:t>UWE Bristol </a:t>
            </a:r>
            <a:r>
              <a:rPr lang="en-US" altLang="en-US" sz="3000" dirty="0" smtClean="0">
                <a:solidFill>
                  <a:srgbClr val="604A7B"/>
                </a:solidFill>
              </a:rPr>
              <a:t>&amp; Weston </a:t>
            </a:r>
            <a:r>
              <a:rPr lang="en-US" altLang="en-US" sz="3000" dirty="0" smtClean="0">
                <a:solidFill>
                  <a:srgbClr val="604A7B"/>
                </a:solidFill>
              </a:rPr>
              <a:t>Area </a:t>
            </a:r>
            <a:r>
              <a:rPr lang="en-US" altLang="en-US" sz="3000" dirty="0" smtClean="0">
                <a:solidFill>
                  <a:srgbClr val="604A7B"/>
                </a:solidFill>
              </a:rPr>
              <a:t>Health </a:t>
            </a:r>
            <a:r>
              <a:rPr lang="en-US" altLang="en-US" sz="3000" dirty="0" smtClean="0">
                <a:solidFill>
                  <a:srgbClr val="604A7B"/>
                </a:solidFill>
              </a:rPr>
              <a:t>NHS </a:t>
            </a:r>
            <a:r>
              <a:rPr lang="en-US" altLang="en-US" sz="3000" dirty="0" smtClean="0">
                <a:solidFill>
                  <a:srgbClr val="604A7B"/>
                </a:solidFill>
              </a:rPr>
              <a:t>Trust</a:t>
            </a:r>
          </a:p>
          <a:p>
            <a:pPr algn="just" eaLnBrk="1" hangingPunct="1"/>
            <a:endParaRPr lang="en-US" altLang="en-US" sz="3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>
            <a:spLocks/>
          </p:cNvSpPr>
          <p:nvPr/>
        </p:nvSpPr>
        <p:spPr>
          <a:xfrm>
            <a:off x="1332360" y="1008089"/>
            <a:ext cx="20448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Towards UK </a:t>
            </a:r>
            <a:r>
              <a:rPr lang="en-GB" sz="6600" b="1" dirty="0" err="1">
                <a:solidFill>
                  <a:schemeClr val="bg1"/>
                </a:solidFill>
              </a:rPr>
              <a:t>poSt</a:t>
            </a:r>
            <a:r>
              <a:rPr lang="en-GB" sz="6600" b="1" dirty="0">
                <a:solidFill>
                  <a:schemeClr val="bg1"/>
                </a:solidFill>
              </a:rPr>
              <a:t> Arthroplasty Follow-up </a:t>
            </a:r>
            <a:r>
              <a:rPr lang="en-GB" sz="6600" b="1" dirty="0" err="1">
                <a:solidFill>
                  <a:schemeClr val="bg1"/>
                </a:solidFill>
              </a:rPr>
              <a:t>rEcommendations</a:t>
            </a:r>
            <a:r>
              <a:rPr lang="en-GB" sz="6600" b="1" dirty="0">
                <a:solidFill>
                  <a:schemeClr val="bg1"/>
                </a:solidFill>
              </a:rPr>
              <a:t>: UK SAFE </a:t>
            </a:r>
            <a:endParaRPr lang="en-GB" sz="6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6240" y="7074516"/>
            <a:ext cx="13768830" cy="74710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152" y="19658161"/>
            <a:ext cx="11916210" cy="197301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6700" y="27680416"/>
            <a:ext cx="13617486" cy="90928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496" y="11827739"/>
            <a:ext cx="2354811" cy="6348708"/>
          </a:xfrm>
          <a:prstGeom prst="rect">
            <a:avLst/>
          </a:prstGeom>
        </p:spPr>
      </p:pic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11658133" y="41212284"/>
            <a:ext cx="17786019" cy="646986"/>
          </a:xfrm>
          <a:prstGeom prst="round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175125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GB" sz="3200" dirty="0"/>
              <a:t>The </a:t>
            </a:r>
            <a:r>
              <a:rPr lang="en-GB" sz="3200" dirty="0" smtClean="0"/>
              <a:t>UK SAFE Project  </a:t>
            </a:r>
            <a:r>
              <a:rPr lang="en-GB" sz="3200" dirty="0"/>
              <a:t>is funded by the NIHR </a:t>
            </a:r>
            <a:r>
              <a:rPr lang="en-GB" sz="3200" dirty="0" smtClean="0"/>
              <a:t>Health Service &amp; Delivery Research  Programme</a:t>
            </a:r>
            <a:endParaRPr lang="en-US" altLang="en-US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HS A1 portra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LIHS A1 portrait</Template>
  <TotalTime>1134</TotalTime>
  <Words>374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LIHS A1 portrait</vt:lpstr>
      <vt:lpstr>PowerPoint Presentation</vt:lpstr>
    </vt:vector>
  </TitlesOfParts>
  <Company>University of Leeds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Mitchell</dc:creator>
  <cp:lastModifiedBy>Lindsay Smith</cp:lastModifiedBy>
  <cp:revision>92</cp:revision>
  <cp:lastPrinted>2017-06-30T08:52:29Z</cp:lastPrinted>
  <dcterms:created xsi:type="dcterms:W3CDTF">2014-10-20T09:44:07Z</dcterms:created>
  <dcterms:modified xsi:type="dcterms:W3CDTF">2017-06-30T15:23:47Z</dcterms:modified>
</cp:coreProperties>
</file>