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5"/>
    <p:sldMasterId id="2147483976" r:id="rId6"/>
  </p:sldMasterIdLst>
  <p:notesMasterIdLst>
    <p:notesMasterId r:id="rId26"/>
  </p:notesMasterIdLst>
  <p:sldIdLst>
    <p:sldId id="256" r:id="rId7"/>
    <p:sldId id="260" r:id="rId8"/>
    <p:sldId id="283" r:id="rId9"/>
    <p:sldId id="268" r:id="rId10"/>
    <p:sldId id="262" r:id="rId11"/>
    <p:sldId id="266" r:id="rId12"/>
    <p:sldId id="261" r:id="rId13"/>
    <p:sldId id="278" r:id="rId14"/>
    <p:sldId id="279" r:id="rId15"/>
    <p:sldId id="274" r:id="rId16"/>
    <p:sldId id="272" r:id="rId17"/>
    <p:sldId id="275" r:id="rId18"/>
    <p:sldId id="271" r:id="rId19"/>
    <p:sldId id="267" r:id="rId20"/>
    <p:sldId id="264" r:id="rId21"/>
    <p:sldId id="282" r:id="rId22"/>
    <p:sldId id="265" r:id="rId23"/>
    <p:sldId id="280" r:id="rId24"/>
    <p:sldId id="284" r:id="rId25"/>
  </p:sldIdLst>
  <p:sldSz cx="9144000" cy="6858000" type="screen4x3"/>
  <p:notesSz cx="9144000" cy="6858000"/>
  <p:custDataLst>
    <p:tags r:id="rId27"/>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427">
          <p15:clr>
            <a:srgbClr val="A4A3A4"/>
          </p15:clr>
        </p15:guide>
        <p15:guide id="3" orient="horz" pos="983">
          <p15:clr>
            <a:srgbClr val="A4A3A4"/>
          </p15:clr>
        </p15:guide>
        <p15:guide id="4" orient="horz" pos="3838">
          <p15:clr>
            <a:srgbClr val="A4A3A4"/>
          </p15:clr>
        </p15:guide>
        <p15:guide id="5" pos="2880">
          <p15:clr>
            <a:srgbClr val="A4A3A4"/>
          </p15:clr>
        </p15:guide>
        <p15:guide id="6" pos="562">
          <p15:clr>
            <a:srgbClr val="A4A3A4"/>
          </p15:clr>
        </p15:guide>
        <p15:guide id="7" pos="5103">
          <p15:clr>
            <a:srgbClr val="A4A3A4"/>
          </p15:clr>
        </p15:guide>
        <p15:guide id="8" pos="2562">
          <p15:clr>
            <a:srgbClr val="A4A3A4"/>
          </p15:clr>
        </p15:guide>
        <p15:guide id="9" pos="269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Hickman" initials="HH" lastIdx="9" clrIdx="0">
    <p:extLst>
      <p:ext uri="{19B8F6BF-5375-455C-9EA6-DF929625EA0E}">
        <p15:presenceInfo xmlns:p15="http://schemas.microsoft.com/office/powerpoint/2012/main" userId="fa5579510b2322b9" providerId="Windows Live"/>
      </p:ext>
    </p:extLst>
  </p:cmAuthor>
  <p:cmAuthor id="2" name="Katherine Salter" initials="KS" lastIdx="4" clrIdx="1">
    <p:extLst>
      <p:ext uri="{19B8F6BF-5375-455C-9EA6-DF929625EA0E}">
        <p15:presenceInfo xmlns:p15="http://schemas.microsoft.com/office/powerpoint/2012/main" userId="7b514fb4493ee8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98752"/>
    <a:srgbClr val="6DA463"/>
    <a:srgbClr val="1A9DAC"/>
    <a:srgbClr val="A65C45"/>
    <a:srgbClr val="CC7054"/>
    <a:srgbClr val="FFFFFF"/>
    <a:srgbClr val="D6A700"/>
    <a:srgbClr val="958CB2"/>
    <a:srgbClr val="7FB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363" autoAdjust="0"/>
    <p:restoredTop sz="94674"/>
  </p:normalViewPr>
  <p:slideViewPr>
    <p:cSldViewPr showGuides="1">
      <p:cViewPr varScale="1">
        <p:scale>
          <a:sx n="99" d="100"/>
          <a:sy n="99" d="100"/>
        </p:scale>
        <p:origin x="36" y="39"/>
      </p:cViewPr>
      <p:guideLst>
        <p:guide orient="horz" pos="2160"/>
        <p:guide orient="horz" pos="427"/>
        <p:guide orient="horz" pos="983"/>
        <p:guide orient="horz" pos="3838"/>
        <p:guide pos="2880"/>
        <p:guide pos="562"/>
        <p:guide pos="5103"/>
        <p:guide pos="2562"/>
        <p:guide pos="26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gs" Target="tags/tag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dirty="0"/>
              <a:t>It is a key ‘regulatory stage’ in the NP process and </a:t>
            </a:r>
            <a:r>
              <a:rPr lang="en-GB" b="1" i="1" dirty="0"/>
              <a:t>point of potential convergence or tension </a:t>
            </a:r>
            <a:r>
              <a:rPr lang="en-GB" dirty="0"/>
              <a:t>where inputs are assessed.</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An appointed examiner is charged with focussing on whether the proposed plan meets a set of </a:t>
            </a:r>
            <a:r>
              <a:rPr lang="en-GB" b="1" dirty="0"/>
              <a:t>legislative requirements </a:t>
            </a:r>
            <a:r>
              <a:rPr lang="en-GB" dirty="0"/>
              <a:t>and </a:t>
            </a:r>
            <a:r>
              <a:rPr lang="en-GB" b="1" dirty="0"/>
              <a:t>basic conditions</a:t>
            </a:r>
            <a:r>
              <a:rPr lang="en-GB" dirty="0"/>
              <a:t>, including that the plan:</a:t>
            </a:r>
          </a:p>
          <a:p>
            <a:pPr lvl="1"/>
            <a:r>
              <a:rPr lang="en-GB" dirty="0"/>
              <a:t>has regard to national policies and advice contained in guidance issued by the Secretary of State</a:t>
            </a:r>
          </a:p>
          <a:p>
            <a:pPr lvl="1"/>
            <a:r>
              <a:rPr lang="en-GB" dirty="0"/>
              <a:t>is in general conformity with the strategic policies of the adopted local plan</a:t>
            </a:r>
          </a:p>
          <a:p>
            <a:pPr lvl="1"/>
            <a:r>
              <a:rPr lang="en-GB" dirty="0"/>
              <a:t>contributes towards sustainable development</a:t>
            </a:r>
          </a:p>
          <a:p>
            <a:pPr lvl="1"/>
            <a:r>
              <a:rPr lang="en-GB" dirty="0"/>
              <a:t>is not in breach of EU regulations.</a:t>
            </a:r>
          </a:p>
          <a:p>
            <a:pPr marL="266700" lvl="1" indent="0">
              <a:buNone/>
            </a:pPr>
            <a:endParaRPr lang="en-GB" dirty="0"/>
          </a:p>
          <a:p>
            <a:pPr marL="285750" lvl="1" indent="-285750">
              <a:buFont typeface="Arial" panose="020B0604020202020204" pitchFamily="34" charset="0"/>
              <a:buChar char="•"/>
            </a:pPr>
            <a:r>
              <a:rPr lang="en-GB" dirty="0"/>
              <a:t>Intended to be ‘light touch’ - they are </a:t>
            </a:r>
            <a:r>
              <a:rPr lang="en-GB" b="1" dirty="0"/>
              <a:t>not conceived of as mini-local plan examinations </a:t>
            </a:r>
            <a:r>
              <a:rPr lang="en-GB" dirty="0"/>
              <a:t>and do not consider soundness, its planning merits or other material considerations.</a:t>
            </a:r>
          </a:p>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3</a:t>
            </a:fld>
            <a:endParaRPr lang="en-US" altLang="en-US"/>
          </a:p>
        </p:txBody>
      </p:sp>
    </p:spTree>
    <p:extLst>
      <p:ext uri="{BB962C8B-B14F-4D97-AF65-F5344CB8AC3E}">
        <p14:creationId xmlns:p14="http://schemas.microsoft.com/office/powerpoint/2010/main" val="460421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9</a:t>
            </a:fld>
            <a:endParaRPr lang="en-US" altLang="en-US"/>
          </a:p>
        </p:txBody>
      </p:sp>
    </p:spTree>
    <p:extLst>
      <p:ext uri="{BB962C8B-B14F-4D97-AF65-F5344CB8AC3E}">
        <p14:creationId xmlns:p14="http://schemas.microsoft.com/office/powerpoint/2010/main" val="34806123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6DA463"/>
        </a:solidFill>
        <a:effectLst/>
      </p:bgPr>
    </p:bg>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1588"/>
            <a:ext cx="2166937" cy="108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1919288" y="19891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325600" y="1886400"/>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a:ea typeface="Georgia"/>
                <a:cs typeface="Georgia"/>
              </a:defRPr>
            </a:lvl1pPr>
          </a:lstStyle>
          <a:p>
            <a:pPr lvl="0"/>
            <a:r>
              <a:rPr lang="en-GB" dirty="0"/>
              <a:t>Click to edit Master text styles</a:t>
            </a:r>
          </a:p>
        </p:txBody>
      </p:sp>
      <p:sp>
        <p:nvSpPr>
          <p:cNvPr id="18" name="Text Placeholder 14"/>
          <p:cNvSpPr>
            <a:spLocks noGrp="1"/>
          </p:cNvSpPr>
          <p:nvPr>
            <p:ph type="body" sz="quarter" idx="15"/>
          </p:nvPr>
        </p:nvSpPr>
        <p:spPr>
          <a:xfrm>
            <a:off x="640800" y="1972800"/>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
        <p:nvSpPr>
          <p:cNvPr id="19" name="Text Placeholder 14"/>
          <p:cNvSpPr>
            <a:spLocks noGrp="1"/>
          </p:cNvSpPr>
          <p:nvPr>
            <p:ph type="body" sz="quarter" idx="16"/>
          </p:nvPr>
        </p:nvSpPr>
        <p:spPr>
          <a:xfrm>
            <a:off x="640800" y="2332800"/>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dirty="0"/>
              <a:t>Click to edit Master text styles</a:t>
            </a:r>
          </a:p>
        </p:txBody>
      </p:sp>
      <p:sp>
        <p:nvSpPr>
          <p:cNvPr id="20" name="Text Placeholder 14"/>
          <p:cNvSpPr>
            <a:spLocks noGrp="1"/>
          </p:cNvSpPr>
          <p:nvPr>
            <p:ph type="body" sz="quarter" idx="17"/>
          </p:nvPr>
        </p:nvSpPr>
        <p:spPr>
          <a:xfrm>
            <a:off x="640800" y="2876400"/>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dirty="0"/>
              <a:t>Click to edit Master text styles</a:t>
            </a:r>
          </a:p>
        </p:txBody>
      </p:sp>
      <p:sp>
        <p:nvSpPr>
          <p:cNvPr id="8" name="Text Placeholder 14"/>
          <p:cNvSpPr>
            <a:spLocks noGrp="1"/>
          </p:cNvSpPr>
          <p:nvPr>
            <p:ph type="body" sz="quarter" idx="18"/>
          </p:nvPr>
        </p:nvSpPr>
        <p:spPr>
          <a:xfrm>
            <a:off x="641268" y="5503482"/>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203722685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12"/>
          <p:cNvSpPr>
            <a:spLocks noGrp="1"/>
          </p:cNvSpPr>
          <p:nvPr>
            <p:ph type="pic" sz="quarter" idx="13"/>
          </p:nvPr>
        </p:nvSpPr>
        <p:spPr>
          <a:xfrm>
            <a:off x="0" y="906811"/>
            <a:ext cx="9144000" cy="5951190"/>
          </a:xfrm>
          <a:prstGeom prst="rect">
            <a:avLst/>
          </a:prstGeom>
        </p:spPr>
        <p:txBody>
          <a:bodyPr/>
          <a:lstStyle/>
          <a:p>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5"/>
          <p:cNvSpPr>
            <a:spLocks noGrp="1"/>
          </p:cNvSpPr>
          <p:nvPr>
            <p:ph type="body" sz="quarter" idx="10"/>
          </p:nvPr>
        </p:nvSpPr>
        <p:spPr>
          <a:xfrm>
            <a:off x="467545" y="444420"/>
            <a:ext cx="6552727" cy="608316"/>
          </a:xfrm>
          <a:prstGeom prst="rect">
            <a:avLst/>
          </a:prstGeom>
        </p:spPr>
        <p:txBody>
          <a:bodyPr lIns="0" tIns="0" rIns="0" bIns="0"/>
          <a:lstStyle>
            <a:lvl1pPr marL="0" indent="0">
              <a:lnSpc>
                <a:spcPts val="4200"/>
              </a:lnSpc>
              <a:buFontTx/>
              <a:buNone/>
              <a:defRPr sz="3200" b="0" i="0" baseline="0">
                <a:solidFill>
                  <a:srgbClr val="598752"/>
                </a:solidFill>
                <a:latin typeface="Georgia"/>
                <a:ea typeface="Georgia"/>
                <a:cs typeface="Georgia"/>
              </a:defRPr>
            </a:lvl1pPr>
          </a:lstStyle>
          <a:p>
            <a:pPr lvl="0"/>
            <a:r>
              <a:rPr lang="en-GB" dirty="0"/>
              <a:t>Click to edit Master text styles</a:t>
            </a:r>
          </a:p>
        </p:txBody>
      </p:sp>
      <p:sp>
        <p:nvSpPr>
          <p:cNvPr id="5" name="Picture Placeholder 12"/>
          <p:cNvSpPr>
            <a:spLocks noGrp="1"/>
          </p:cNvSpPr>
          <p:nvPr>
            <p:ph type="pic" sz="quarter" idx="11"/>
          </p:nvPr>
        </p:nvSpPr>
        <p:spPr>
          <a:xfrm>
            <a:off x="6118225" y="1461052"/>
            <a:ext cx="3025775" cy="5396948"/>
          </a:xfrm>
          <a:prstGeom prst="rect">
            <a:avLst/>
          </a:prstGeom>
        </p:spPr>
        <p:txBody>
          <a:bodyPr/>
          <a:lstStyle/>
          <a:p>
            <a:endParaRPr lang="en-US" dirty="0"/>
          </a:p>
        </p:txBody>
      </p:sp>
      <p:sp>
        <p:nvSpPr>
          <p:cNvPr id="6" name="Picture Placeholder 12"/>
          <p:cNvSpPr>
            <a:spLocks noGrp="1"/>
          </p:cNvSpPr>
          <p:nvPr>
            <p:ph type="pic" sz="quarter" idx="12"/>
          </p:nvPr>
        </p:nvSpPr>
        <p:spPr>
          <a:xfrm>
            <a:off x="0" y="1461052"/>
            <a:ext cx="3024188" cy="5396948"/>
          </a:xfrm>
          <a:prstGeom prst="rect">
            <a:avLst/>
          </a:prstGeom>
        </p:spPr>
        <p:txBody>
          <a:bodyPr/>
          <a:lstStyle/>
          <a:p>
            <a:endParaRPr lang="en-US"/>
          </a:p>
        </p:txBody>
      </p:sp>
      <p:sp>
        <p:nvSpPr>
          <p:cNvPr id="7" name="Picture Placeholder 12"/>
          <p:cNvSpPr>
            <a:spLocks noGrp="1"/>
          </p:cNvSpPr>
          <p:nvPr>
            <p:ph type="pic" sz="quarter" idx="13"/>
          </p:nvPr>
        </p:nvSpPr>
        <p:spPr>
          <a:xfrm>
            <a:off x="3059113" y="1461053"/>
            <a:ext cx="3020316" cy="2650572"/>
          </a:xfrm>
          <a:prstGeom prst="rect">
            <a:avLst/>
          </a:prstGeom>
        </p:spPr>
        <p:txBody>
          <a:bodyPr/>
          <a:lstStyle/>
          <a:p>
            <a:endParaRPr lang="en-US"/>
          </a:p>
        </p:txBody>
      </p:sp>
      <p:sp>
        <p:nvSpPr>
          <p:cNvPr id="8" name="Picture Placeholder 12"/>
          <p:cNvSpPr>
            <a:spLocks noGrp="1"/>
          </p:cNvSpPr>
          <p:nvPr>
            <p:ph type="pic" sz="quarter" idx="14"/>
          </p:nvPr>
        </p:nvSpPr>
        <p:spPr>
          <a:xfrm>
            <a:off x="3059113" y="4149725"/>
            <a:ext cx="3020316" cy="2708275"/>
          </a:xfrm>
          <a:prstGeom prst="rect">
            <a:avLst/>
          </a:prstGeom>
        </p:spPr>
        <p:txBody>
          <a:bodyPr/>
          <a:lstStyle/>
          <a:p>
            <a:endParaRPr lang="en-US"/>
          </a:p>
        </p:txBody>
      </p:sp>
    </p:spTree>
    <p:extLst>
      <p:ext uri="{BB962C8B-B14F-4D97-AF65-F5344CB8AC3E}">
        <p14:creationId xmlns:p14="http://schemas.microsoft.com/office/powerpoint/2010/main" val="954545240"/>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ext Placeholder 5"/>
          <p:cNvSpPr>
            <a:spLocks noGrp="1"/>
          </p:cNvSpPr>
          <p:nvPr>
            <p:ph type="body" sz="quarter" idx="10"/>
          </p:nvPr>
        </p:nvSpPr>
        <p:spPr>
          <a:xfrm>
            <a:off x="467545" y="444420"/>
            <a:ext cx="6624735" cy="608316"/>
          </a:xfrm>
          <a:prstGeom prst="rect">
            <a:avLst/>
          </a:prstGeom>
        </p:spPr>
        <p:txBody>
          <a:bodyPr lIns="0" tIns="0" rIns="0" bIns="0"/>
          <a:lstStyle>
            <a:lvl1pPr marL="0" indent="0">
              <a:lnSpc>
                <a:spcPts val="4200"/>
              </a:lnSpc>
              <a:buFontTx/>
              <a:buNone/>
              <a:defRPr sz="3200" b="0" i="0" baseline="0">
                <a:solidFill>
                  <a:srgbClr val="598752"/>
                </a:solidFill>
                <a:latin typeface="Georgia"/>
                <a:ea typeface="Georgia"/>
                <a:cs typeface="Georgia"/>
              </a:defRPr>
            </a:lvl1pPr>
          </a:lstStyle>
          <a:p>
            <a:pPr lvl="0"/>
            <a:r>
              <a:rPr lang="en-GB" dirty="0"/>
              <a:t>Click to edit Master text styles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12"/>
          <p:cNvSpPr>
            <a:spLocks noGrp="1"/>
          </p:cNvSpPr>
          <p:nvPr>
            <p:ph type="pic" sz="quarter" idx="11"/>
          </p:nvPr>
        </p:nvSpPr>
        <p:spPr>
          <a:xfrm>
            <a:off x="3041650" y="1461052"/>
            <a:ext cx="3043238" cy="5396948"/>
          </a:xfrm>
          <a:prstGeom prst="rect">
            <a:avLst/>
          </a:prstGeom>
        </p:spPr>
        <p:txBody>
          <a:bodyPr/>
          <a:lstStyle/>
          <a:p>
            <a:endParaRPr lang="en-US" dirty="0"/>
          </a:p>
        </p:txBody>
      </p:sp>
      <p:sp>
        <p:nvSpPr>
          <p:cNvPr id="6" name="Picture Placeholder 12"/>
          <p:cNvSpPr>
            <a:spLocks noGrp="1"/>
          </p:cNvSpPr>
          <p:nvPr>
            <p:ph type="pic" sz="quarter" idx="13"/>
          </p:nvPr>
        </p:nvSpPr>
        <p:spPr>
          <a:xfrm>
            <a:off x="6121400" y="1461053"/>
            <a:ext cx="3022599" cy="2650572"/>
          </a:xfrm>
          <a:prstGeom prst="rect">
            <a:avLst/>
          </a:prstGeom>
        </p:spPr>
        <p:txBody>
          <a:bodyPr/>
          <a:lstStyle/>
          <a:p>
            <a:endParaRPr lang="en-US" dirty="0"/>
          </a:p>
        </p:txBody>
      </p:sp>
      <p:sp>
        <p:nvSpPr>
          <p:cNvPr id="7" name="Picture Placeholder 12"/>
          <p:cNvSpPr>
            <a:spLocks noGrp="1"/>
          </p:cNvSpPr>
          <p:nvPr>
            <p:ph type="pic" sz="quarter" idx="14"/>
          </p:nvPr>
        </p:nvSpPr>
        <p:spPr>
          <a:xfrm>
            <a:off x="6121400" y="4146550"/>
            <a:ext cx="3022600" cy="2711450"/>
          </a:xfrm>
          <a:prstGeom prst="rect">
            <a:avLst/>
          </a:prstGeom>
        </p:spPr>
        <p:txBody>
          <a:bodyPr/>
          <a:lstStyle/>
          <a:p>
            <a:endParaRPr lang="en-US"/>
          </a:p>
        </p:txBody>
      </p:sp>
      <p:sp>
        <p:nvSpPr>
          <p:cNvPr id="8" name="Text Placeholder 5"/>
          <p:cNvSpPr>
            <a:spLocks noGrp="1"/>
          </p:cNvSpPr>
          <p:nvPr>
            <p:ph type="body" sz="quarter" idx="15" hasCustomPrompt="1"/>
          </p:nvPr>
        </p:nvSpPr>
        <p:spPr>
          <a:xfrm>
            <a:off x="458065" y="1461052"/>
            <a:ext cx="238574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59875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Tree>
    <p:extLst>
      <p:ext uri="{BB962C8B-B14F-4D97-AF65-F5344CB8AC3E}">
        <p14:creationId xmlns:p14="http://schemas.microsoft.com/office/powerpoint/2010/main" val="1339005590"/>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1042988" y="1916832"/>
            <a:ext cx="7058025" cy="3528392"/>
          </a:xfrm>
          <a:prstGeom prst="rect">
            <a:avLst/>
          </a:prstGeom>
        </p:spPr>
        <p:txBody>
          <a:bodyPr/>
          <a:lstStyle>
            <a:lvl1pPr marL="0" indent="0">
              <a:lnSpc>
                <a:spcPts val="3600"/>
              </a:lnSpc>
              <a:buNone/>
              <a:defRPr sz="2800" b="0" i="1" baseline="0">
                <a:solidFill>
                  <a:srgbClr val="598752"/>
                </a:solidFill>
                <a:latin typeface="Tahoma" charset="0"/>
              </a:defRPr>
            </a:lvl1pPr>
            <a:lvl2pPr marL="609600" indent="0">
              <a:lnSpc>
                <a:spcPts val="3600"/>
              </a:lnSpc>
              <a:buNone/>
              <a:defRPr sz="2800" b="0" i="1" baseline="0">
                <a:solidFill>
                  <a:srgbClr val="598752"/>
                </a:solidFill>
                <a:latin typeface="Tahoma" charset="0"/>
              </a:defRPr>
            </a:lvl2pPr>
            <a:lvl3pPr marL="1219200" indent="0">
              <a:lnSpc>
                <a:spcPts val="3600"/>
              </a:lnSpc>
              <a:buNone/>
              <a:defRPr sz="2800" b="0" i="1" baseline="0">
                <a:solidFill>
                  <a:srgbClr val="598752"/>
                </a:solidFill>
                <a:latin typeface="Tahoma" charset="0"/>
              </a:defRPr>
            </a:lvl3pPr>
            <a:lvl4pPr marL="1828800" indent="0">
              <a:lnSpc>
                <a:spcPts val="3600"/>
              </a:lnSpc>
              <a:buNone/>
              <a:defRPr sz="2800" b="0" i="1" baseline="0">
                <a:solidFill>
                  <a:srgbClr val="598752"/>
                </a:solidFill>
                <a:latin typeface="Tahoma" charset="0"/>
              </a:defRPr>
            </a:lvl4pPr>
            <a:lvl5pPr marL="2438400" indent="0">
              <a:lnSpc>
                <a:spcPts val="3600"/>
              </a:lnSpc>
              <a:buNone/>
              <a:defRPr sz="2800" b="0" i="1" baseline="0">
                <a:solidFill>
                  <a:srgbClr val="598752"/>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4"/>
          <p:cNvSpPr>
            <a:spLocks noGrp="1"/>
          </p:cNvSpPr>
          <p:nvPr>
            <p:ph type="body" sz="quarter" idx="13"/>
          </p:nvPr>
        </p:nvSpPr>
        <p:spPr>
          <a:xfrm>
            <a:off x="1042988" y="5661025"/>
            <a:ext cx="7058025" cy="1196975"/>
          </a:xfrm>
          <a:prstGeom prst="rect">
            <a:avLst/>
          </a:prstGeom>
        </p:spPr>
        <p:txBody>
          <a:bodyPr/>
          <a:lstStyle>
            <a:lvl1pPr marL="0" indent="0" algn="r">
              <a:lnSpc>
                <a:spcPts val="1800"/>
              </a:lnSpc>
              <a:buNone/>
              <a:defRPr sz="1200" baseline="0">
                <a:solidFill>
                  <a:schemeClr val="tx1"/>
                </a:solidFill>
                <a:latin typeface="Tahoma" charset="0"/>
              </a:defRPr>
            </a:lvl1pPr>
            <a:lvl2pPr marL="609600" indent="0" algn="r">
              <a:lnSpc>
                <a:spcPts val="1800"/>
              </a:lnSpc>
              <a:buNone/>
              <a:defRPr sz="1200" baseline="0">
                <a:solidFill>
                  <a:schemeClr val="tx1"/>
                </a:solidFill>
                <a:latin typeface="Tahoma" charset="0"/>
              </a:defRPr>
            </a:lvl2pPr>
            <a:lvl3pPr marL="1219200" indent="0" algn="r">
              <a:lnSpc>
                <a:spcPts val="1800"/>
              </a:lnSpc>
              <a:buNone/>
              <a:defRPr sz="1200" baseline="0">
                <a:solidFill>
                  <a:schemeClr val="tx1"/>
                </a:solidFill>
                <a:latin typeface="Tahoma" charset="0"/>
              </a:defRPr>
            </a:lvl3pPr>
            <a:lvl4pPr marL="1828800" indent="0" algn="r">
              <a:lnSpc>
                <a:spcPts val="1800"/>
              </a:lnSpc>
              <a:buNone/>
              <a:defRPr sz="1200" baseline="0">
                <a:solidFill>
                  <a:schemeClr val="tx1"/>
                </a:solidFill>
                <a:latin typeface="Tahoma" charset="0"/>
              </a:defRPr>
            </a:lvl4pPr>
            <a:lvl5pPr marL="2438400" indent="0" algn="r">
              <a:lnSpc>
                <a:spcPts val="1800"/>
              </a:lnSpc>
              <a:buNone/>
              <a:defRPr sz="12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5814217"/>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12"/>
          <p:cNvSpPr>
            <a:spLocks noGrp="1"/>
          </p:cNvSpPr>
          <p:nvPr>
            <p:ph type="body" sz="quarter" idx="12" hasCustomPrompt="1"/>
          </p:nvPr>
        </p:nvSpPr>
        <p:spPr>
          <a:xfrm>
            <a:off x="215403" y="2852936"/>
            <a:ext cx="4283969" cy="2592288"/>
          </a:xfrm>
          <a:prstGeom prst="rect">
            <a:avLst/>
          </a:prstGeom>
        </p:spPr>
        <p:txBody>
          <a:bodyPr/>
          <a:lstStyle>
            <a:lvl1pPr marL="0" indent="0" algn="r">
              <a:lnSpc>
                <a:spcPts val="9600"/>
              </a:lnSpc>
              <a:buNone/>
              <a:defRPr sz="13000" b="0" i="0" baseline="0">
                <a:solidFill>
                  <a:srgbClr val="598752"/>
                </a:solidFill>
                <a:latin typeface="Georgia" charset="0"/>
                <a:ea typeface="Georgia" charset="0"/>
                <a:cs typeface="Georgia"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GB" dirty="0"/>
              <a:t>100%</a:t>
            </a:r>
          </a:p>
        </p:txBody>
      </p:sp>
      <p:sp>
        <p:nvSpPr>
          <p:cNvPr id="5" name="Text Placeholder 14"/>
          <p:cNvSpPr>
            <a:spLocks noGrp="1"/>
          </p:cNvSpPr>
          <p:nvPr>
            <p:ph type="body" sz="quarter" idx="13"/>
          </p:nvPr>
        </p:nvSpPr>
        <p:spPr>
          <a:xfrm>
            <a:off x="4715395" y="2870014"/>
            <a:ext cx="3601021" cy="2575209"/>
          </a:xfrm>
          <a:prstGeom prst="rect">
            <a:avLst/>
          </a:prstGeom>
        </p:spPr>
        <p:txBody>
          <a:bodyPr/>
          <a:lstStyle>
            <a:lvl1pPr marL="0" indent="0" algn="l">
              <a:lnSpc>
                <a:spcPts val="2200"/>
              </a:lnSpc>
              <a:buNone/>
              <a:defRPr sz="1800" baseline="0">
                <a:solidFill>
                  <a:srgbClr val="598752"/>
                </a:solidFill>
                <a:latin typeface="Georgia" charset="0"/>
              </a:defRPr>
            </a:lvl1pPr>
            <a:lvl2pPr marL="609600" indent="0" algn="l">
              <a:lnSpc>
                <a:spcPts val="2200"/>
              </a:lnSpc>
              <a:buNone/>
              <a:defRPr sz="1800" baseline="0">
                <a:solidFill>
                  <a:srgbClr val="598752"/>
                </a:solidFill>
                <a:latin typeface="Georgia" charset="0"/>
              </a:defRPr>
            </a:lvl2pPr>
            <a:lvl3pPr marL="1219200" indent="0" algn="l">
              <a:lnSpc>
                <a:spcPts val="2200"/>
              </a:lnSpc>
              <a:buNone/>
              <a:defRPr sz="1800" baseline="0">
                <a:solidFill>
                  <a:srgbClr val="598752"/>
                </a:solidFill>
                <a:latin typeface="Georgia" charset="0"/>
              </a:defRPr>
            </a:lvl3pPr>
            <a:lvl4pPr marL="1828800" indent="0" algn="l">
              <a:lnSpc>
                <a:spcPts val="2200"/>
              </a:lnSpc>
              <a:buNone/>
              <a:defRPr sz="1800" baseline="0">
                <a:solidFill>
                  <a:srgbClr val="598752"/>
                </a:solidFill>
                <a:latin typeface="Georgia" charset="0"/>
              </a:defRPr>
            </a:lvl4pPr>
            <a:lvl5pPr marL="2438400" indent="0" algn="l">
              <a:lnSpc>
                <a:spcPts val="2200"/>
              </a:lnSpc>
              <a:buNone/>
              <a:defRPr sz="1800" baseline="0">
                <a:solidFill>
                  <a:srgbClr val="598752"/>
                </a:solidFill>
                <a:latin typeface="Georgi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ext Placeholder 14"/>
          <p:cNvSpPr>
            <a:spLocks noGrp="1"/>
          </p:cNvSpPr>
          <p:nvPr>
            <p:ph type="body" sz="quarter" idx="14"/>
          </p:nvPr>
        </p:nvSpPr>
        <p:spPr>
          <a:xfrm>
            <a:off x="970980" y="5661025"/>
            <a:ext cx="7129412" cy="648295"/>
          </a:xfrm>
          <a:prstGeom prst="rect">
            <a:avLst/>
          </a:prstGeom>
        </p:spPr>
        <p:txBody>
          <a:bodyPr/>
          <a:lstStyle>
            <a:lvl1pPr marL="0" indent="0" algn="r">
              <a:lnSpc>
                <a:spcPts val="1400"/>
              </a:lnSpc>
              <a:buNone/>
              <a:defRPr sz="1000" baseline="0">
                <a:solidFill>
                  <a:schemeClr val="tx1"/>
                </a:solidFill>
                <a:latin typeface="Tahoma" charset="0"/>
              </a:defRPr>
            </a:lvl1pPr>
            <a:lvl2pPr marL="609600" indent="0" algn="r">
              <a:lnSpc>
                <a:spcPts val="1400"/>
              </a:lnSpc>
              <a:buNone/>
              <a:defRPr sz="1000" baseline="0">
                <a:solidFill>
                  <a:schemeClr val="tx1"/>
                </a:solidFill>
                <a:latin typeface="Tahoma" charset="0"/>
              </a:defRPr>
            </a:lvl2pPr>
            <a:lvl3pPr marL="1219200" indent="0" algn="r">
              <a:lnSpc>
                <a:spcPts val="1400"/>
              </a:lnSpc>
              <a:buNone/>
              <a:defRPr sz="1000" baseline="0">
                <a:solidFill>
                  <a:schemeClr val="tx1"/>
                </a:solidFill>
                <a:latin typeface="Tahoma" charset="0"/>
              </a:defRPr>
            </a:lvl3pPr>
            <a:lvl4pPr marL="1828800" indent="0" algn="r">
              <a:lnSpc>
                <a:spcPts val="1400"/>
              </a:lnSpc>
              <a:buNone/>
              <a:defRPr sz="1000" baseline="0">
                <a:solidFill>
                  <a:schemeClr val="tx1"/>
                </a:solidFill>
                <a:latin typeface="Tahoma" charset="0"/>
              </a:defRPr>
            </a:lvl4pPr>
            <a:lvl5pPr marL="2438400" indent="0" algn="r">
              <a:lnSpc>
                <a:spcPts val="1400"/>
              </a:lnSpc>
              <a:buNone/>
              <a:defRPr sz="10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31300959"/>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3AB82-21A8-48E9-B500-BEE708F94137}"/>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95D624-7F37-435C-B35B-7FB2A1DF97D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4914155F-AF83-427B-BF05-B406D2BBC0B8}"/>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0289D36-ED85-493D-8147-5039CCAE6D3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28297287-33B8-4EF5-93A5-E8D84F8D405E}"/>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3EC4A60-AB7F-4A1A-AB98-C8E06C1D00F5}"/>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8" name="Footer Placeholder 7">
            <a:extLst>
              <a:ext uri="{FF2B5EF4-FFF2-40B4-BE49-F238E27FC236}">
                <a16:creationId xmlns:a16="http://schemas.microsoft.com/office/drawing/2014/main" id="{31A36FDF-9CFC-45FE-A474-825D3B0F5E2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B4CD678-38CF-4D50-9333-50FF949FBFA3}"/>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438794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F53CB-8637-470E-B7EB-A485B20F4F7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8A6B02BA-A80C-4077-93F9-7A1D362EA5B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0F0C62-9735-4079-BEA6-B8B5299CAEF8}"/>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5" name="Footer Placeholder 4">
            <a:extLst>
              <a:ext uri="{FF2B5EF4-FFF2-40B4-BE49-F238E27FC236}">
                <a16:creationId xmlns:a16="http://schemas.microsoft.com/office/drawing/2014/main" id="{EA669C44-93BE-4831-AF94-B25D64E348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03E2E7-6745-4D0F-BCD2-B8FC8B4B9EA5}"/>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16654217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22AE2-4B9E-49BA-8210-F7B405EB34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7B5A0B-A1A1-4D09-825D-6E6A7684EDF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90936F-A5F7-4DDB-A9BC-7515066C1B27}"/>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5" name="Footer Placeholder 4">
            <a:extLst>
              <a:ext uri="{FF2B5EF4-FFF2-40B4-BE49-F238E27FC236}">
                <a16:creationId xmlns:a16="http://schemas.microsoft.com/office/drawing/2014/main" id="{321B7030-67CA-48BF-831A-DA163E358E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67178B-4BEF-4FD5-8D94-751048B9EEEF}"/>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1939059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2396E-E830-49A5-8056-7D128D44344D}"/>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CA0D70-DB67-4686-BB8A-316A02234CB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733360F-E46D-4251-A9E7-1F6E07CCB927}"/>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5" name="Footer Placeholder 4">
            <a:extLst>
              <a:ext uri="{FF2B5EF4-FFF2-40B4-BE49-F238E27FC236}">
                <a16:creationId xmlns:a16="http://schemas.microsoft.com/office/drawing/2014/main" id="{C511607A-0B9E-48D2-9BB2-5943D9DDFB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40C0E5-3F65-4FB8-A030-AE22F274C8B7}"/>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798283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807E3-2100-4C11-A447-FE941FED71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97EEAED-916F-49BD-826E-A76C8A1267C8}"/>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8A6AF2-F948-4479-81C1-9B0042FF967B}"/>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39DBF90-D12C-4A21-9FF5-C4DFD5F6817F}"/>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6" name="Footer Placeholder 5">
            <a:extLst>
              <a:ext uri="{FF2B5EF4-FFF2-40B4-BE49-F238E27FC236}">
                <a16:creationId xmlns:a16="http://schemas.microsoft.com/office/drawing/2014/main" id="{28B2382A-7BC3-4CF1-996B-321C055B1B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222AF7-2B5D-421F-A755-76B7202999A4}"/>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1278576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598752"/>
                </a:solidFill>
                <a:latin typeface="Georgia"/>
                <a:ea typeface="Georgia"/>
                <a:cs typeface="Georgia"/>
              </a:defRPr>
            </a:lvl1pPr>
          </a:lstStyle>
          <a:p>
            <a:pPr lvl="0"/>
            <a:r>
              <a:rPr lang="en-GB" dirty="0"/>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3AB82-21A8-48E9-B500-BEE708F94137}"/>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95D624-7F37-435C-B35B-7FB2A1DF97D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4914155F-AF83-427B-BF05-B406D2BBC0B8}"/>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0289D36-ED85-493D-8147-5039CCAE6D3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28297287-33B8-4EF5-93A5-E8D84F8D405E}"/>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3EC4A60-AB7F-4A1A-AB98-C8E06C1D00F5}"/>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8" name="Footer Placeholder 7">
            <a:extLst>
              <a:ext uri="{FF2B5EF4-FFF2-40B4-BE49-F238E27FC236}">
                <a16:creationId xmlns:a16="http://schemas.microsoft.com/office/drawing/2014/main" id="{31A36FDF-9CFC-45FE-A474-825D3B0F5E2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B4CD678-38CF-4D50-9333-50FF949FBFA3}"/>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967580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5E4D-5D7E-45A6-9FC8-C2BE3CCE526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8CDC6C0-7E15-4DA6-9EDB-2BCC29780B21}"/>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4" name="Footer Placeholder 3">
            <a:extLst>
              <a:ext uri="{FF2B5EF4-FFF2-40B4-BE49-F238E27FC236}">
                <a16:creationId xmlns:a16="http://schemas.microsoft.com/office/drawing/2014/main" id="{F52255A2-812D-43EE-95E0-F304C25F12A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0C07DB-9841-4244-B4A4-05C54C8B7DF1}"/>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21103202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71F00F-87E7-477F-BEC5-CE7B0A64FC56}"/>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3" name="Footer Placeholder 2">
            <a:extLst>
              <a:ext uri="{FF2B5EF4-FFF2-40B4-BE49-F238E27FC236}">
                <a16:creationId xmlns:a16="http://schemas.microsoft.com/office/drawing/2014/main" id="{D8A0CC6B-07F9-4E66-93FC-1B657E1B3DD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1A050D-0575-4FFE-BFA0-1EFDED97AA8B}"/>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2063253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936D1-A1B1-4DA9-83C8-99F94E238FF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9E9FA03-55E9-4EF4-8B98-8BCA8DA72CF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4F861B9-66C5-4295-A059-1D83E6F2C26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49CB661A-D628-413F-8A4C-FB08A03406A9}"/>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6" name="Footer Placeholder 5">
            <a:extLst>
              <a:ext uri="{FF2B5EF4-FFF2-40B4-BE49-F238E27FC236}">
                <a16:creationId xmlns:a16="http://schemas.microsoft.com/office/drawing/2014/main" id="{66108AC4-8C0D-4DDA-B79C-F7F363630D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0B941F-A4B9-461F-8186-1241C4F587E7}"/>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5105861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E9130-5BF4-4D61-9902-2C810FBA23B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76FB3E5-EB01-42A0-853B-8EFFD810B04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5C370952-6F26-4681-95BD-1D2BEF4FA7C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46258134-849F-488F-B1DC-D9F8C42863C1}"/>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6" name="Footer Placeholder 5">
            <a:extLst>
              <a:ext uri="{FF2B5EF4-FFF2-40B4-BE49-F238E27FC236}">
                <a16:creationId xmlns:a16="http://schemas.microsoft.com/office/drawing/2014/main" id="{B586F281-02C6-4D71-BB64-A9D7D1A0D8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E5DBC3-95CA-4DDE-B983-5473A41E1F96}"/>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23629449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6CD5C-FC6F-4ABF-B361-C4CB0427C0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A2A571-C7E9-4FE7-B6DC-25F5CFE8E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48F0EC-3C91-4929-AF88-296BD800FF31}"/>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5" name="Footer Placeholder 4">
            <a:extLst>
              <a:ext uri="{FF2B5EF4-FFF2-40B4-BE49-F238E27FC236}">
                <a16:creationId xmlns:a16="http://schemas.microsoft.com/office/drawing/2014/main" id="{2092750A-2D20-44A7-ACFF-38E06F6C7D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C0572C-C4E3-4828-9721-89C2863FFDA8}"/>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909220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F7D5AD-14FB-4F43-BF2E-C52E0B82E2D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211511-1AA2-4998-8551-86539B08FECD}"/>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09E7F0-967A-496B-ABAA-1B37F8D726CC}"/>
              </a:ext>
            </a:extLst>
          </p:cNvPr>
          <p:cNvSpPr>
            <a:spLocks noGrp="1"/>
          </p:cNvSpPr>
          <p:nvPr>
            <p:ph type="dt" sz="half" idx="10"/>
          </p:nvPr>
        </p:nvSpPr>
        <p:spPr/>
        <p:txBody>
          <a:bodyPr/>
          <a:lstStyle/>
          <a:p>
            <a:fld id="{7BBB42C7-ADAA-45B0-BD14-2CDD5B4D1C59}" type="datetimeFigureOut">
              <a:rPr lang="en-GB" smtClean="0"/>
              <a:t>11/09/2017</a:t>
            </a:fld>
            <a:endParaRPr lang="en-GB"/>
          </a:p>
        </p:txBody>
      </p:sp>
      <p:sp>
        <p:nvSpPr>
          <p:cNvPr id="5" name="Footer Placeholder 4">
            <a:extLst>
              <a:ext uri="{FF2B5EF4-FFF2-40B4-BE49-F238E27FC236}">
                <a16:creationId xmlns:a16="http://schemas.microsoft.com/office/drawing/2014/main" id="{DCB7F01F-1953-4CD5-ACE9-02240AAD02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0E2050-9071-446E-8E09-2DAAB6F62F3D}"/>
              </a:ext>
            </a:extLst>
          </p:cNvPr>
          <p:cNvSpPr>
            <a:spLocks noGrp="1"/>
          </p:cNvSpPr>
          <p:nvPr>
            <p:ph type="sldNum" sz="quarter" idx="12"/>
          </p:nvPr>
        </p:nvSpPr>
        <p:spPr/>
        <p:txBody>
          <a:bodyPr/>
          <a:lstStyle/>
          <a:p>
            <a:fld id="{1D4EEDD6-9F23-47D8-8E61-79792EA25D13}" type="slidenum">
              <a:rPr lang="en-GB" smtClean="0"/>
              <a:t>‹#›</a:t>
            </a:fld>
            <a:endParaRPr lang="en-GB"/>
          </a:p>
        </p:txBody>
      </p:sp>
    </p:spTree>
    <p:extLst>
      <p:ext uri="{BB962C8B-B14F-4D97-AF65-F5344CB8AC3E}">
        <p14:creationId xmlns:p14="http://schemas.microsoft.com/office/powerpoint/2010/main" val="213363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598752"/>
                </a:solidFill>
                <a:latin typeface="Georgia"/>
                <a:ea typeface="Georgia"/>
                <a:cs typeface="Georgia"/>
              </a:defRPr>
            </a:lvl1pPr>
          </a:lstStyle>
          <a:p>
            <a:pPr lvl="0"/>
            <a:r>
              <a:rPr lang="en-GB" dirty="0"/>
              <a:t>Click to edit Master text styles</a:t>
            </a:r>
          </a:p>
        </p:txBody>
      </p:sp>
      <p:sp>
        <p:nvSpPr>
          <p:cNvPr id="6" name="Text Placeholder 5"/>
          <p:cNvSpPr>
            <a:spLocks noGrp="1"/>
          </p:cNvSpPr>
          <p:nvPr>
            <p:ph type="body" sz="quarter" idx="11"/>
          </p:nvPr>
        </p:nvSpPr>
        <p:spPr>
          <a:xfrm>
            <a:off x="900113" y="1773238"/>
            <a:ext cx="6551612" cy="4608512"/>
          </a:xfrm>
          <a:prstGeom prst="rect">
            <a:avLst/>
          </a:prstGeom>
        </p:spPr>
        <p:txBody>
          <a:bodyPr/>
          <a:lstStyle>
            <a:lvl1pPr marL="266700" indent="-266700">
              <a:buClr>
                <a:srgbClr val="598752"/>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598752"/>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598752"/>
                </a:solidFill>
                <a:latin typeface="Georgia"/>
                <a:ea typeface="Georgia"/>
                <a:cs typeface="Georgia"/>
              </a:defRPr>
            </a:lvl1pPr>
          </a:lstStyle>
          <a:p>
            <a:pPr lvl="0"/>
            <a:r>
              <a:rPr lang="en-GB" dirty="0"/>
              <a:t>Click to edit Master text styles</a:t>
            </a:r>
          </a:p>
        </p:txBody>
      </p:sp>
      <p:sp>
        <p:nvSpPr>
          <p:cNvPr id="3" name="Text Placeholder 2"/>
          <p:cNvSpPr>
            <a:spLocks noGrp="1"/>
          </p:cNvSpPr>
          <p:nvPr>
            <p:ph type="body" sz="quarter" idx="11"/>
          </p:nvPr>
        </p:nvSpPr>
        <p:spPr>
          <a:xfrm>
            <a:off x="900113" y="1700213"/>
            <a:ext cx="6551612" cy="4465637"/>
          </a:xfrm>
          <a:prstGeom prst="rect">
            <a:avLst/>
          </a:prstGeom>
        </p:spPr>
        <p:txBody>
          <a:bodyPr/>
          <a:lstStyle>
            <a:lvl1pPr marL="266700" indent="-266700">
              <a:buClr>
                <a:srgbClr val="598752"/>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598752"/>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598752"/>
                </a:solidFill>
                <a:latin typeface="Georgia"/>
                <a:ea typeface="Georgia"/>
                <a:cs typeface="Georgia"/>
              </a:defRPr>
            </a:lvl1pPr>
          </a:lstStyle>
          <a:p>
            <a:pPr lvl="0"/>
            <a:r>
              <a:rPr lang="en-GB" dirty="0"/>
              <a:t>Click to edit Master text styles</a:t>
            </a:r>
          </a:p>
        </p:txBody>
      </p:sp>
      <p:sp>
        <p:nvSpPr>
          <p:cNvPr id="7" name="Text Placeholder 5"/>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598752"/>
                </a:solidFill>
                <a:latin typeface="Georgia"/>
                <a:ea typeface="Georgia"/>
                <a:cs typeface="Georgia"/>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59875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59875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59875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598752"/>
                </a:solidFill>
                <a:latin typeface="Georgia"/>
                <a:ea typeface="Georgia"/>
                <a:cs typeface="Georgia"/>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598752"/>
              </a:buClr>
              <a:buSzTx/>
              <a:buFont typeface="+mj-lt"/>
              <a:buAutoNum type="arabicPeriod"/>
              <a:tabLst/>
              <a:defRPr sz="1400" b="0" i="0" baseline="0">
                <a:solidFill>
                  <a:schemeClr val="tx1"/>
                </a:solidFill>
                <a:latin typeface="Tahoma"/>
                <a:ea typeface="Tahoma"/>
                <a:cs typeface="Tahoma"/>
              </a:defRPr>
            </a:lvl1pPr>
            <a:lvl2pPr marL="541338" indent="-274638">
              <a:buClr>
                <a:srgbClr val="598752"/>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598752"/>
              </a:buClr>
              <a:buSzTx/>
              <a:buFont typeface="+mj-lt"/>
              <a:buAutoNum type="arabicPeriod"/>
              <a:tabLst/>
              <a:defRPr sz="1400" b="0" i="0" baseline="0">
                <a:solidFill>
                  <a:schemeClr val="tx1"/>
                </a:solidFill>
                <a:latin typeface="Tahoma"/>
                <a:ea typeface="Tahoma"/>
                <a:cs typeface="Tahoma"/>
              </a:defRPr>
            </a:lvl1pPr>
            <a:lvl2pPr marL="541338" indent="-274638">
              <a:buClr>
                <a:srgbClr val="598752"/>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59875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598752"/>
                </a:solidFill>
                <a:latin typeface="Georgia"/>
                <a:ea typeface="Georgia"/>
                <a:cs typeface="Georgia"/>
              </a:defRPr>
            </a:lvl1pPr>
          </a:lstStyle>
          <a:p>
            <a:pPr lvl="0"/>
            <a:r>
              <a:rPr lang="en-GB" dirty="0"/>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598752"/>
                </a:solidFill>
                <a:latin typeface="Georgia"/>
                <a:ea typeface="Georgia"/>
                <a:cs typeface="Georgia"/>
              </a:defRPr>
            </a:lvl1pPr>
          </a:lstStyle>
          <a:p>
            <a:pPr lvl="0"/>
            <a:r>
              <a:rPr lang="en-GB" dirty="0"/>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 id="2147483988" r:id="rId15"/>
  </p:sldLayoutIdLst>
  <p:transition spd="slow">
    <p:fade/>
  </p:transition>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1897FA-4C2D-4A2B-A9BE-453A100F203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188C9D-06A0-43A6-95C3-9F842BC6062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507EE8-2938-47A7-AF4C-EF1E1579DFA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BBB42C7-ADAA-45B0-BD14-2CDD5B4D1C59}" type="datetimeFigureOut">
              <a:rPr lang="en-GB" smtClean="0"/>
              <a:t>11/09/2017</a:t>
            </a:fld>
            <a:endParaRPr lang="en-GB"/>
          </a:p>
        </p:txBody>
      </p:sp>
      <p:sp>
        <p:nvSpPr>
          <p:cNvPr id="5" name="Footer Placeholder 4">
            <a:extLst>
              <a:ext uri="{FF2B5EF4-FFF2-40B4-BE49-F238E27FC236}">
                <a16:creationId xmlns:a16="http://schemas.microsoft.com/office/drawing/2014/main" id="{9DBE9106-CFF9-4CCD-8B62-64960C30035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21D6513-1347-49E3-9C3A-F5321151A24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4EEDD6-9F23-47D8-8E61-79792EA25D13}" type="slidenum">
              <a:rPr lang="en-GB" smtClean="0"/>
              <a:t>‹#›</a:t>
            </a:fld>
            <a:endParaRPr lang="en-GB"/>
          </a:p>
        </p:txBody>
      </p:sp>
    </p:spTree>
    <p:extLst>
      <p:ext uri="{BB962C8B-B14F-4D97-AF65-F5344CB8AC3E}">
        <p14:creationId xmlns:p14="http://schemas.microsoft.com/office/powerpoint/2010/main" val="563173139"/>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mailto:K.E.Salter@pgr.reading.ac.uk" TargetMode="External"/><Relationship Id="rId2" Type="http://schemas.openxmlformats.org/officeDocument/2006/relationships/hyperlink" Target="mailto:g.parker@henley.reading.ac.uk" TargetMode="External"/><Relationship Id="rId1" Type="http://schemas.openxmlformats.org/officeDocument/2006/relationships/slideLayout" Target="../slideLayouts/slideLayout3.xml"/><Relationship Id="rId4" Type="http://schemas.openxmlformats.org/officeDocument/2006/relationships/hyperlink" Target="mailto:Hannah.Hickman@uwe.ac.uk"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centaur.reading.ac.uk/70873/1/wp0217.pdf" TargetMode="External"/><Relationship Id="rId2" Type="http://schemas.openxmlformats.org/officeDocument/2006/relationships/hyperlink" Target="http://www.reading.ac.uk/web/files/NP-Examination-briefing-note-UoR-18-April-2017.pdf"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2325600" y="1916832"/>
            <a:ext cx="6818400" cy="37748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pPr>
            <a:r>
              <a:rPr lang="en-GB" b="1" dirty="0"/>
              <a:t>Examiners examined: deliberative practice and the neighbourhood planning examiner </a:t>
            </a:r>
            <a:r>
              <a:rPr lang="en-GB" altLang="en-US" dirty="0">
                <a:ea typeface="ＭＳ Ｐゴシック" charset="-128"/>
              </a:rPr>
              <a:t> </a:t>
            </a:r>
          </a:p>
          <a:p>
            <a:pPr eaLnBrk="1" hangingPunct="1">
              <a:spcBef>
                <a:spcPct val="0"/>
              </a:spcBef>
            </a:pPr>
            <a:endParaRPr lang="en-GB" altLang="en-US" dirty="0">
              <a:ea typeface="ＭＳ Ｐゴシック" charset="-128"/>
            </a:endParaRP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endParaRPr lang="en-GB" altLang="en-US" dirty="0">
              <a:ea typeface="ＭＳ Ｐゴシック" charset="-128"/>
            </a:endParaRPr>
          </a:p>
          <a:p>
            <a:pPr>
              <a:spcBef>
                <a:spcPct val="0"/>
              </a:spcBef>
            </a:pPr>
            <a:endParaRPr lang="en-US" altLang="en-US" dirty="0">
              <a:ea typeface="ＭＳ Ｐゴシック" charset="-128"/>
            </a:endParaRPr>
          </a:p>
        </p:txBody>
      </p:sp>
      <p:sp>
        <p:nvSpPr>
          <p:cNvPr id="13315" name="Text Placeholder 3"/>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sz="1200" dirty="0">
                <a:ea typeface="ＭＳ Ｐゴシック" charset="-128"/>
              </a:rPr>
              <a:t>Hannah </a:t>
            </a:r>
          </a:p>
          <a:p>
            <a:pPr>
              <a:spcBef>
                <a:spcPct val="0"/>
              </a:spcBef>
            </a:pPr>
            <a:r>
              <a:rPr lang="en-US" altLang="en-US" sz="1200" dirty="0">
                <a:ea typeface="ＭＳ Ｐゴシック" charset="-128"/>
              </a:rPr>
              <a:t>Hickman </a:t>
            </a:r>
          </a:p>
          <a:p>
            <a:pPr>
              <a:spcBef>
                <a:spcPct val="0"/>
              </a:spcBef>
            </a:pPr>
            <a:endParaRPr lang="en-US" altLang="en-US" sz="1200" dirty="0">
              <a:ea typeface="ＭＳ Ｐゴシック" charset="-128"/>
            </a:endParaRPr>
          </a:p>
          <a:p>
            <a:pPr>
              <a:spcBef>
                <a:spcPct val="0"/>
              </a:spcBef>
            </a:pPr>
            <a:r>
              <a:rPr lang="en-US" altLang="en-US" sz="1200" dirty="0">
                <a:ea typeface="ＭＳ Ｐゴシック" charset="-128"/>
              </a:rPr>
              <a:t>Senior Research Fellow, UWE </a:t>
            </a:r>
          </a:p>
        </p:txBody>
      </p:sp>
      <p:sp>
        <p:nvSpPr>
          <p:cNvPr id="13316" name="Text Placeholder 4"/>
          <p:cNvSpPr>
            <a:spLocks noGrp="1"/>
          </p:cNvSpPr>
          <p:nvPr>
            <p:ph type="body" sz="quarter" idx="17"/>
          </p:nvPr>
        </p:nvSpPr>
        <p:spPr bwMode="auto">
          <a:xfrm>
            <a:off x="640800" y="2876400"/>
            <a:ext cx="1219139" cy="695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sz="1200" dirty="0">
                <a:ea typeface="ＭＳ Ｐゴシック" charset="-128"/>
              </a:rPr>
              <a:t> </a:t>
            </a:r>
          </a:p>
          <a:p>
            <a:pPr>
              <a:spcBef>
                <a:spcPct val="0"/>
              </a:spcBef>
            </a:pPr>
            <a:endParaRPr lang="en-US" altLang="en-US" sz="1200" dirty="0">
              <a:ea typeface="ＭＳ Ｐゴシック" charset="-128"/>
            </a:endParaRPr>
          </a:p>
          <a:p>
            <a:pPr>
              <a:spcBef>
                <a:spcPct val="0"/>
              </a:spcBef>
            </a:pPr>
            <a:endParaRPr lang="en-US" altLang="en-US" sz="1200" dirty="0">
              <a:ea typeface="ＭＳ Ｐゴシック" charset="-128"/>
            </a:endParaRPr>
          </a:p>
          <a:p>
            <a:pPr>
              <a:spcBef>
                <a:spcPct val="0"/>
              </a:spcBef>
            </a:pPr>
            <a:endParaRPr lang="en-US" altLang="en-US" sz="1200" dirty="0">
              <a:ea typeface="ＭＳ Ｐゴシック" charset="-128"/>
            </a:endParaRPr>
          </a:p>
          <a:p>
            <a:pPr>
              <a:spcBef>
                <a:spcPct val="0"/>
              </a:spcBef>
            </a:pPr>
            <a:r>
              <a:rPr lang="en-US" altLang="en-US" sz="1200" dirty="0">
                <a:ea typeface="ＭＳ Ｐゴシック" charset="-128"/>
              </a:rPr>
              <a:t>Kat Salter</a:t>
            </a:r>
          </a:p>
          <a:p>
            <a:pPr>
              <a:spcBef>
                <a:spcPct val="0"/>
              </a:spcBef>
            </a:pPr>
            <a:r>
              <a:rPr lang="en-US" altLang="en-US" sz="1200" dirty="0">
                <a:ea typeface="ＭＳ Ｐゴシック" charset="-128"/>
              </a:rPr>
              <a:t> </a:t>
            </a:r>
          </a:p>
          <a:p>
            <a:pPr>
              <a:spcBef>
                <a:spcPct val="0"/>
              </a:spcBef>
            </a:pPr>
            <a:r>
              <a:rPr lang="en-US" altLang="en-US" sz="1200" dirty="0">
                <a:ea typeface="ＭＳ Ｐゴシック" charset="-128"/>
              </a:rPr>
              <a:t>&amp; </a:t>
            </a:r>
          </a:p>
          <a:p>
            <a:pPr>
              <a:spcBef>
                <a:spcPct val="0"/>
              </a:spcBef>
            </a:pPr>
            <a:endParaRPr lang="en-US" altLang="en-US" sz="1200" dirty="0">
              <a:ea typeface="ＭＳ Ｐゴシック" charset="-128"/>
            </a:endParaRPr>
          </a:p>
          <a:p>
            <a:pPr>
              <a:spcBef>
                <a:spcPct val="0"/>
              </a:spcBef>
            </a:pPr>
            <a:r>
              <a:rPr lang="en-US" altLang="en-US" sz="1200" dirty="0">
                <a:ea typeface="ＭＳ Ｐゴシック" charset="-128"/>
              </a:rPr>
              <a:t>Prof Gavin Parker </a:t>
            </a:r>
          </a:p>
          <a:p>
            <a:pPr>
              <a:spcBef>
                <a:spcPct val="0"/>
              </a:spcBef>
            </a:pPr>
            <a:endParaRPr lang="en-US" altLang="en-US" sz="1200" dirty="0">
              <a:ea typeface="ＭＳ Ｐゴシック" charset="-128"/>
            </a:endParaRPr>
          </a:p>
          <a:p>
            <a:pPr>
              <a:spcBef>
                <a:spcPct val="0"/>
              </a:spcBef>
            </a:pPr>
            <a:r>
              <a:rPr lang="en-US" altLang="en-US" sz="1200" dirty="0">
                <a:ea typeface="ＭＳ Ｐゴシック" charset="-128"/>
              </a:rPr>
              <a:t>University of Reading</a:t>
            </a:r>
            <a:r>
              <a:rPr lang="en-US" altLang="en-US" dirty="0">
                <a:ea typeface="ＭＳ Ｐゴシック" charset="-128"/>
              </a:rPr>
              <a:t> </a:t>
            </a:r>
          </a:p>
        </p:txBody>
      </p:sp>
      <p:sp>
        <p:nvSpPr>
          <p:cNvPr id="2" name="Text Placeholder 1"/>
          <p:cNvSpPr>
            <a:spLocks noGrp="1"/>
          </p:cNvSpPr>
          <p:nvPr>
            <p:ph type="body" sz="quarter" idx="18"/>
          </p:nvPr>
        </p:nvSpPr>
        <p:spPr/>
        <p:txBody>
          <a:bodyPr/>
          <a:lstStyle/>
          <a:p>
            <a:r>
              <a:rPr lang="en-US" sz="1000" dirty="0"/>
              <a:t>September 2017</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75F3608-6994-4036-9DCF-32AE2D85C73C}"/>
              </a:ext>
            </a:extLst>
          </p:cNvPr>
          <p:cNvSpPr>
            <a:spLocks noGrp="1"/>
          </p:cNvSpPr>
          <p:nvPr>
            <p:ph type="body" sz="quarter" idx="10"/>
          </p:nvPr>
        </p:nvSpPr>
        <p:spPr>
          <a:xfrm>
            <a:off x="395536" y="692696"/>
            <a:ext cx="6515621" cy="651068"/>
          </a:xfrm>
        </p:spPr>
        <p:txBody>
          <a:bodyPr/>
          <a:lstStyle/>
          <a:p>
            <a:r>
              <a:rPr lang="en-GB" dirty="0"/>
              <a:t>Some espouse strong support for the community context … </a:t>
            </a:r>
          </a:p>
        </p:txBody>
      </p:sp>
      <p:sp>
        <p:nvSpPr>
          <p:cNvPr id="3" name="Text Placeholder 2">
            <a:extLst>
              <a:ext uri="{FF2B5EF4-FFF2-40B4-BE49-F238E27FC236}">
                <a16:creationId xmlns:a16="http://schemas.microsoft.com/office/drawing/2014/main" id="{BDAA2F3A-0F9E-48F4-B60E-0F574CAF2E35}"/>
              </a:ext>
            </a:extLst>
          </p:cNvPr>
          <p:cNvSpPr>
            <a:spLocks noGrp="1"/>
          </p:cNvSpPr>
          <p:nvPr>
            <p:ph type="body" sz="quarter" idx="11"/>
          </p:nvPr>
        </p:nvSpPr>
        <p:spPr>
          <a:xfrm>
            <a:off x="251520" y="1773238"/>
            <a:ext cx="8424935" cy="4608512"/>
          </a:xfrm>
        </p:spPr>
        <p:txBody>
          <a:bodyPr/>
          <a:lstStyle/>
          <a:p>
            <a:pPr marL="0" indent="0">
              <a:buNone/>
            </a:pPr>
            <a:endParaRPr lang="en-GB" i="1" dirty="0"/>
          </a:p>
          <a:p>
            <a:pPr marL="0" indent="0">
              <a:buNone/>
            </a:pPr>
            <a:endParaRPr lang="en-GB" i="1" dirty="0"/>
          </a:p>
          <a:p>
            <a:pPr marL="0" indent="0">
              <a:buNone/>
            </a:pPr>
            <a:endParaRPr lang="en-GB" dirty="0"/>
          </a:p>
          <a:p>
            <a:pPr marL="0" indent="0">
              <a:buNone/>
            </a:pPr>
            <a:r>
              <a:rPr lang="en-GB" i="1" dirty="0"/>
              <a:t>“For the first time, communities genuinely have a degree of "power" to control development” (as per NPPF) (respondent #18)</a:t>
            </a:r>
          </a:p>
          <a:p>
            <a:pPr marL="0" indent="0">
              <a:buNone/>
            </a:pPr>
            <a:br>
              <a:rPr lang="en-GB" i="1" dirty="0"/>
            </a:br>
            <a:r>
              <a:rPr lang="en-GB" i="1" dirty="0"/>
              <a:t>[I like] “Seeing communities deciding the future of their area through constructive and creative dialogue (respondent #13)</a:t>
            </a:r>
          </a:p>
          <a:p>
            <a:pPr marL="0" indent="0">
              <a:buNone/>
            </a:pPr>
            <a:endParaRPr lang="en-GB" i="1" dirty="0"/>
          </a:p>
          <a:p>
            <a:pPr marL="0" indent="0">
              <a:buNone/>
            </a:pPr>
            <a:r>
              <a:rPr lang="en-GB" i="1" dirty="0"/>
              <a:t>I supported them before I began examining, and I still do. At their best, they offer new and creative solutions that are genuinely suited to local conditions (respondent #9).</a:t>
            </a:r>
          </a:p>
          <a:p>
            <a:pPr marL="0" indent="0">
              <a:buNone/>
            </a:pPr>
            <a:endParaRPr lang="en-GB" i="1" dirty="0">
              <a:highlight>
                <a:srgbClr val="FFFF00"/>
              </a:highlight>
            </a:endParaRPr>
          </a:p>
          <a:p>
            <a:endParaRPr lang="en-GB" dirty="0"/>
          </a:p>
        </p:txBody>
      </p:sp>
    </p:spTree>
    <p:extLst>
      <p:ext uri="{BB962C8B-B14F-4D97-AF65-F5344CB8AC3E}">
        <p14:creationId xmlns:p14="http://schemas.microsoft.com/office/powerpoint/2010/main" val="338073566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03D8BD-2875-479B-943F-90F3F4CA0914}"/>
              </a:ext>
            </a:extLst>
          </p:cNvPr>
          <p:cNvSpPr>
            <a:spLocks noGrp="1"/>
          </p:cNvSpPr>
          <p:nvPr>
            <p:ph type="body" sz="quarter" idx="10"/>
          </p:nvPr>
        </p:nvSpPr>
        <p:spPr>
          <a:xfrm>
            <a:off x="288032" y="260648"/>
            <a:ext cx="7776865" cy="651068"/>
          </a:xfrm>
        </p:spPr>
        <p:txBody>
          <a:bodyPr/>
          <a:lstStyle/>
          <a:p>
            <a:r>
              <a:rPr lang="en-GB" dirty="0"/>
              <a:t>… and this is reflected in their approach</a:t>
            </a:r>
          </a:p>
        </p:txBody>
      </p:sp>
      <p:sp>
        <p:nvSpPr>
          <p:cNvPr id="3" name="Text Placeholder 2">
            <a:extLst>
              <a:ext uri="{FF2B5EF4-FFF2-40B4-BE49-F238E27FC236}">
                <a16:creationId xmlns:a16="http://schemas.microsoft.com/office/drawing/2014/main" id="{36C72180-BDDF-47D4-8E21-EC02653AFF76}"/>
              </a:ext>
            </a:extLst>
          </p:cNvPr>
          <p:cNvSpPr>
            <a:spLocks noGrp="1"/>
          </p:cNvSpPr>
          <p:nvPr>
            <p:ph type="body" sz="quarter" idx="11"/>
          </p:nvPr>
        </p:nvSpPr>
        <p:spPr>
          <a:xfrm>
            <a:off x="235089" y="1484784"/>
            <a:ext cx="8892481" cy="4968552"/>
          </a:xfrm>
        </p:spPr>
        <p:txBody>
          <a:bodyPr/>
          <a:lstStyle/>
          <a:p>
            <a:pPr marL="0" indent="0">
              <a:buNone/>
            </a:pPr>
            <a:r>
              <a:rPr lang="en-GB" i="1" dirty="0"/>
              <a:t>“Helping to </a:t>
            </a:r>
            <a:r>
              <a:rPr lang="en-GB" b="1" i="1" dirty="0"/>
              <a:t>shape </a:t>
            </a:r>
            <a:r>
              <a:rPr lang="en-GB" i="1" dirty="0"/>
              <a:t>well produced planning documents that have local support” (</a:t>
            </a:r>
            <a:r>
              <a:rPr lang="en-GB" dirty="0"/>
              <a:t>respondent #06)</a:t>
            </a:r>
          </a:p>
          <a:p>
            <a:pPr marL="0" indent="0">
              <a:buNone/>
            </a:pPr>
            <a:endParaRPr lang="en-GB" dirty="0"/>
          </a:p>
          <a:p>
            <a:pPr marL="0" indent="0">
              <a:buNone/>
            </a:pPr>
            <a:r>
              <a:rPr lang="en-GB" i="1" dirty="0"/>
              <a:t>“I try to be </a:t>
            </a:r>
            <a:r>
              <a:rPr lang="en-GB" b="1" i="1" dirty="0"/>
              <a:t>positive and supportive</a:t>
            </a:r>
            <a:r>
              <a:rPr lang="en-GB" i="1" dirty="0"/>
              <a:t>, bearing in mind the "light touch" approach that is advocated … often it is necessary to clarify the wording of policies so that they make sense (respondent #09)</a:t>
            </a:r>
            <a:br>
              <a:rPr lang="en-GB" dirty="0"/>
            </a:br>
            <a:endParaRPr lang="en-GB" dirty="0"/>
          </a:p>
          <a:p>
            <a:pPr marL="0" indent="0">
              <a:buNone/>
            </a:pPr>
            <a:r>
              <a:rPr lang="en-GB" i="1" dirty="0"/>
              <a:t>“</a:t>
            </a:r>
            <a:r>
              <a:rPr lang="en-GB" b="1" i="1" dirty="0"/>
              <a:t>Persuading </a:t>
            </a:r>
            <a:r>
              <a:rPr lang="en-GB" i="1" dirty="0"/>
              <a:t>the parties of the sense of a course that ensures compliance with the statutory requirements” </a:t>
            </a:r>
            <a:r>
              <a:rPr lang="en-GB" dirty="0"/>
              <a:t>(respondent #11)</a:t>
            </a:r>
          </a:p>
          <a:p>
            <a:pPr marL="0" indent="0">
              <a:buNone/>
            </a:pPr>
            <a:endParaRPr lang="en-GB" dirty="0"/>
          </a:p>
          <a:p>
            <a:pPr marL="0" indent="0">
              <a:buNone/>
            </a:pPr>
            <a:r>
              <a:rPr lang="en-GB" dirty="0"/>
              <a:t>“To remain aware that the </a:t>
            </a:r>
            <a:r>
              <a:rPr lang="en-GB" b="1" i="1" dirty="0"/>
              <a:t>community dimension </a:t>
            </a:r>
            <a:r>
              <a:rPr lang="en-GB" dirty="0"/>
              <a:t>means some wording will be novel to me, but that does not necessarily make it unacceptable (respondent #3).</a:t>
            </a:r>
          </a:p>
          <a:p>
            <a:pPr marL="0" indent="0">
              <a:buNone/>
            </a:pPr>
            <a:endParaRPr lang="en-GB" dirty="0"/>
          </a:p>
          <a:p>
            <a:pPr marL="0" indent="0">
              <a:buNone/>
            </a:pPr>
            <a:r>
              <a:rPr lang="en-GB" i="1" dirty="0"/>
              <a:t>“I do however try to keep in mind that the NP groups are not (usually) professionals, and that they have invested a great deal of time and effort. So I am careful </a:t>
            </a:r>
            <a:r>
              <a:rPr lang="en-GB" b="1" i="1" dirty="0"/>
              <a:t>not to be over critical or dismissive </a:t>
            </a:r>
            <a:r>
              <a:rPr lang="en-GB" i="1" dirty="0"/>
              <a:t>of the content of the plans” (respondent #10).</a:t>
            </a:r>
          </a:p>
          <a:p>
            <a:pPr marL="0" indent="0">
              <a:buNone/>
            </a:pPr>
            <a:endParaRPr lang="en-GB" i="1" dirty="0"/>
          </a:p>
          <a:p>
            <a:pPr marL="0" indent="0">
              <a:buNone/>
            </a:pPr>
            <a:r>
              <a:rPr lang="en-GB" i="1" dirty="0"/>
              <a:t>“I have felt the need to </a:t>
            </a:r>
            <a:r>
              <a:rPr lang="en-GB" b="1" i="1" dirty="0"/>
              <a:t>show respect </a:t>
            </a:r>
            <a:r>
              <a:rPr lang="en-GB" i="1" dirty="0"/>
              <a:t>for the qualifying bodies because they are voluntarily working for their communities - they are not paid public sector workers or consultants. This </a:t>
            </a:r>
            <a:r>
              <a:rPr lang="en-GB" b="1" i="1" dirty="0"/>
              <a:t>may introduce a degree of leniency</a:t>
            </a:r>
            <a:r>
              <a:rPr lang="en-GB" i="1" dirty="0"/>
              <a:t>, but I have not ignored significant problems … or approved unsatisfactory NPs” (respondent #19).</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r>
              <a:rPr lang="en-GB" dirty="0"/>
              <a:t>  </a:t>
            </a:r>
          </a:p>
        </p:txBody>
      </p:sp>
    </p:spTree>
    <p:extLst>
      <p:ext uri="{BB962C8B-B14F-4D97-AF65-F5344CB8AC3E}">
        <p14:creationId xmlns:p14="http://schemas.microsoft.com/office/powerpoint/2010/main" val="323491521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7437F84-3554-4048-8C22-6E8E91C28113}"/>
              </a:ext>
            </a:extLst>
          </p:cNvPr>
          <p:cNvSpPr>
            <a:spLocks noGrp="1"/>
          </p:cNvSpPr>
          <p:nvPr>
            <p:ph type="body" sz="quarter" idx="10"/>
          </p:nvPr>
        </p:nvSpPr>
        <p:spPr>
          <a:xfrm>
            <a:off x="251520" y="476672"/>
            <a:ext cx="7416825" cy="651068"/>
          </a:xfrm>
        </p:spPr>
        <p:txBody>
          <a:bodyPr/>
          <a:lstStyle/>
          <a:p>
            <a:r>
              <a:rPr lang="en-GB" dirty="0"/>
              <a:t>But examiners are in a difficult position</a:t>
            </a:r>
          </a:p>
        </p:txBody>
      </p:sp>
      <p:sp>
        <p:nvSpPr>
          <p:cNvPr id="3" name="Text Placeholder 2">
            <a:extLst>
              <a:ext uri="{FF2B5EF4-FFF2-40B4-BE49-F238E27FC236}">
                <a16:creationId xmlns:a16="http://schemas.microsoft.com/office/drawing/2014/main" id="{7A1939E0-AA35-4598-833B-0589A02CC6D7}"/>
              </a:ext>
            </a:extLst>
          </p:cNvPr>
          <p:cNvSpPr>
            <a:spLocks noGrp="1"/>
          </p:cNvSpPr>
          <p:nvPr>
            <p:ph type="body" sz="quarter" idx="11"/>
          </p:nvPr>
        </p:nvSpPr>
        <p:spPr>
          <a:xfrm>
            <a:off x="251520" y="1844824"/>
            <a:ext cx="8640960" cy="4608512"/>
          </a:xfrm>
        </p:spPr>
        <p:txBody>
          <a:bodyPr/>
          <a:lstStyle/>
          <a:p>
            <a:r>
              <a:rPr lang="en-GB" dirty="0"/>
              <a:t>Examiners have expressed frustration about the lack of ambition in NPs before them with </a:t>
            </a:r>
            <a:r>
              <a:rPr lang="en-GB" b="1" dirty="0"/>
              <a:t>communities not being bold enough </a:t>
            </a:r>
            <a:r>
              <a:rPr lang="en-GB" dirty="0"/>
              <a:t>in their aspirations resulting in a lot of missed opportunities (respondent #1 and #4) and </a:t>
            </a:r>
            <a:r>
              <a:rPr lang="en-GB" b="1" dirty="0"/>
              <a:t>‘samey’ plans</a:t>
            </a:r>
            <a:r>
              <a:rPr lang="en-GB" dirty="0"/>
              <a:t> being produced (respondent #12)</a:t>
            </a:r>
          </a:p>
          <a:p>
            <a:pPr marL="0" indent="0">
              <a:buNone/>
            </a:pPr>
            <a:endParaRPr lang="en-GB" dirty="0"/>
          </a:p>
          <a:p>
            <a:r>
              <a:rPr lang="en-GB" dirty="0"/>
              <a:t>There are ‘</a:t>
            </a:r>
            <a:r>
              <a:rPr lang="en-GB" i="1" dirty="0"/>
              <a:t>statutory limitations of the examiner</a:t>
            </a:r>
            <a:r>
              <a:rPr lang="en-GB" dirty="0"/>
              <a:t>’ (respondent #12), and ‘</a:t>
            </a:r>
            <a:r>
              <a:rPr lang="en-GB" i="1" dirty="0"/>
              <a:t>an examiner's role is narrow” (respondent #18). </a:t>
            </a:r>
            <a:r>
              <a:rPr lang="en-GB" dirty="0"/>
              <a:t>Examiners have identified challenges as they are </a:t>
            </a:r>
            <a:r>
              <a:rPr lang="en-GB" b="1" dirty="0"/>
              <a:t>left to arbitrate conflict:</a:t>
            </a:r>
          </a:p>
          <a:p>
            <a:endParaRPr lang="en-GB" dirty="0"/>
          </a:p>
          <a:p>
            <a:pPr marL="0" indent="0">
              <a:buNone/>
            </a:pPr>
            <a:r>
              <a:rPr lang="en-GB" dirty="0"/>
              <a:t>“</a:t>
            </a:r>
            <a:r>
              <a:rPr lang="en-GB" i="1" dirty="0"/>
              <a:t>Too much onus on the examination and an </a:t>
            </a:r>
            <a:r>
              <a:rPr lang="en-GB" b="1" i="1" dirty="0"/>
              <a:t>increasing tendency to let the examiner </a:t>
            </a:r>
            <a:r>
              <a:rPr lang="en-GB" i="1" dirty="0"/>
              <a:t>sort out problem issues” (respondent #1). </a:t>
            </a:r>
          </a:p>
          <a:p>
            <a:pPr marL="0" indent="0">
              <a:buNone/>
            </a:pPr>
            <a:endParaRPr lang="en-GB" i="1" dirty="0"/>
          </a:p>
          <a:p>
            <a:pPr marL="0" indent="0">
              <a:buNone/>
            </a:pPr>
            <a:r>
              <a:rPr lang="en-GB" i="1" dirty="0"/>
              <a:t>“For the most part LPAs seem content to </a:t>
            </a:r>
            <a:r>
              <a:rPr lang="en-GB" b="1" i="1" dirty="0"/>
              <a:t>rely upon guidance from the Examiner</a:t>
            </a:r>
            <a:r>
              <a:rPr lang="en-GB" i="1" dirty="0"/>
              <a:t>” (respondent #12). </a:t>
            </a:r>
          </a:p>
          <a:p>
            <a:pPr marL="0" indent="0">
              <a:buNone/>
            </a:pPr>
            <a:endParaRPr lang="en-GB" i="1" dirty="0"/>
          </a:p>
          <a:p>
            <a:pPr marL="0" indent="0">
              <a:buNone/>
            </a:pPr>
            <a:r>
              <a:rPr lang="en-GB" i="1" dirty="0"/>
              <a:t>“Some local authorities </a:t>
            </a:r>
            <a:r>
              <a:rPr lang="en-GB" b="1" i="1" dirty="0"/>
              <a:t>hide behind the examiner </a:t>
            </a:r>
            <a:r>
              <a:rPr lang="en-GB" i="1" dirty="0"/>
              <a:t>and submit clearly inadequate plans for examination in the hope the examiner sorts out the issues they should have addressed when supporting NP groups” (respondent #6). </a:t>
            </a:r>
          </a:p>
          <a:p>
            <a:pPr marL="0" indent="0">
              <a:buNone/>
            </a:pPr>
            <a:endParaRPr lang="en-GB" i="1" dirty="0"/>
          </a:p>
          <a:p>
            <a:pPr marL="0" indent="0">
              <a:buNone/>
            </a:pPr>
            <a:endParaRPr lang="en-GB" i="1" dirty="0"/>
          </a:p>
          <a:p>
            <a:pPr marL="0" indent="0">
              <a:buNone/>
            </a:pPr>
            <a:endParaRPr lang="en-GB" i="1" dirty="0"/>
          </a:p>
        </p:txBody>
      </p:sp>
    </p:spTree>
    <p:extLst>
      <p:ext uri="{BB962C8B-B14F-4D97-AF65-F5344CB8AC3E}">
        <p14:creationId xmlns:p14="http://schemas.microsoft.com/office/powerpoint/2010/main" val="16356053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144509-181D-4BBA-9B6F-60C3610BB49D}"/>
              </a:ext>
            </a:extLst>
          </p:cNvPr>
          <p:cNvSpPr>
            <a:spLocks noGrp="1"/>
          </p:cNvSpPr>
          <p:nvPr>
            <p:ph type="body" sz="quarter" idx="10"/>
          </p:nvPr>
        </p:nvSpPr>
        <p:spPr>
          <a:xfrm>
            <a:off x="179512" y="188640"/>
            <a:ext cx="7218809" cy="651068"/>
          </a:xfrm>
        </p:spPr>
        <p:txBody>
          <a:bodyPr/>
          <a:lstStyle/>
          <a:p>
            <a:r>
              <a:rPr lang="en-GB" dirty="0"/>
              <a:t>… and it’s getting more litigious</a:t>
            </a:r>
          </a:p>
        </p:txBody>
      </p:sp>
      <p:sp>
        <p:nvSpPr>
          <p:cNvPr id="3" name="Text Placeholder 2">
            <a:extLst>
              <a:ext uri="{FF2B5EF4-FFF2-40B4-BE49-F238E27FC236}">
                <a16:creationId xmlns:a16="http://schemas.microsoft.com/office/drawing/2014/main" id="{FB7764BF-7BEF-4F3D-9481-ABABBE8E00E8}"/>
              </a:ext>
            </a:extLst>
          </p:cNvPr>
          <p:cNvSpPr>
            <a:spLocks noGrp="1"/>
          </p:cNvSpPr>
          <p:nvPr>
            <p:ph type="body" sz="quarter" idx="11"/>
          </p:nvPr>
        </p:nvSpPr>
        <p:spPr>
          <a:xfrm>
            <a:off x="179512" y="980728"/>
            <a:ext cx="8964488" cy="5760640"/>
          </a:xfrm>
        </p:spPr>
        <p:txBody>
          <a:bodyPr/>
          <a:lstStyle/>
          <a:p>
            <a:r>
              <a:rPr lang="en-GB" dirty="0"/>
              <a:t>The </a:t>
            </a:r>
            <a:r>
              <a:rPr lang="en-GB" b="1" dirty="0"/>
              <a:t>‘light touch’ nature may vary </a:t>
            </a:r>
            <a:r>
              <a:rPr lang="en-GB" dirty="0"/>
              <a:t>from examination to examination: </a:t>
            </a:r>
          </a:p>
          <a:p>
            <a:pPr marL="0" indent="0">
              <a:buNone/>
            </a:pPr>
            <a:endParaRPr lang="en-GB" i="1" dirty="0"/>
          </a:p>
          <a:p>
            <a:pPr marL="0" indent="0">
              <a:buNone/>
            </a:pPr>
            <a:r>
              <a:rPr lang="en-GB" i="1" dirty="0"/>
              <a:t>‘sometimes the representations (especially those submitted by developers or landowners) are so complex that a properly forensic examination of the issues is required” (respondent #10)</a:t>
            </a:r>
          </a:p>
          <a:p>
            <a:pPr marL="0" indent="0">
              <a:buNone/>
            </a:pPr>
            <a:endParaRPr lang="en-GB" i="1" dirty="0"/>
          </a:p>
          <a:p>
            <a:r>
              <a:rPr lang="en-GB" dirty="0"/>
              <a:t>Concerns over whether neighbourhood plans can and will be implemented effectively, and stand up to challenge, </a:t>
            </a:r>
            <a:r>
              <a:rPr lang="en-GB" b="1" dirty="0"/>
              <a:t>despite passing the basic conditions</a:t>
            </a:r>
          </a:p>
          <a:p>
            <a:r>
              <a:rPr lang="en-GB" dirty="0"/>
              <a:t>Increasing number of </a:t>
            </a:r>
            <a:r>
              <a:rPr lang="en-GB" b="1" dirty="0"/>
              <a:t>High Court challenges</a:t>
            </a:r>
            <a:r>
              <a:rPr lang="en-GB" dirty="0"/>
              <a:t>, some of which have been successful - including Haddenham and Henfield - leading to policies being quashed</a:t>
            </a:r>
          </a:p>
          <a:p>
            <a:r>
              <a:rPr lang="en-GB" dirty="0"/>
              <a:t>Perception that the examination process </a:t>
            </a:r>
            <a:r>
              <a:rPr lang="en-GB" b="1" dirty="0"/>
              <a:t>has become more detailed </a:t>
            </a:r>
            <a:r>
              <a:rPr lang="en-GB" dirty="0"/>
              <a:t>with a tighter-approach now adopted due to the legal-challenge-led approach of some developers:</a:t>
            </a:r>
          </a:p>
          <a:p>
            <a:pPr marL="0" indent="0">
              <a:buNone/>
            </a:pPr>
            <a:endParaRPr lang="en-GB" i="1" dirty="0"/>
          </a:p>
          <a:p>
            <a:pPr marL="0" indent="0">
              <a:buNone/>
            </a:pPr>
            <a:r>
              <a:rPr lang="en-GB" i="1" dirty="0"/>
              <a:t>‘It is up to the examiner as to how rigorously the policies are checked out against national and strategic local policies. Examiners are required to provide reasons for 	their recommendations and therefore need to be clear on their reasoning as this may be subject to review should there be a legal challenge to the plan” (respondent #5) </a:t>
            </a:r>
          </a:p>
          <a:p>
            <a:pPr marL="0" indent="0">
              <a:buNone/>
            </a:pPr>
            <a:endParaRPr lang="en-GB" i="1" dirty="0"/>
          </a:p>
          <a:p>
            <a:pPr marL="0" indent="0">
              <a:buNone/>
            </a:pPr>
            <a:r>
              <a:rPr lang="en-GB" i="1" dirty="0"/>
              <a:t>Further guidance is required for Examiners in the light of recent Judicial Reviews. (respondent #12)</a:t>
            </a:r>
          </a:p>
          <a:p>
            <a:pPr marL="0" indent="0">
              <a:buNone/>
            </a:pPr>
            <a:endParaRPr lang="en-GB" i="1" dirty="0"/>
          </a:p>
          <a:p>
            <a:pPr marL="0" indent="0">
              <a:buNone/>
            </a:pPr>
            <a:r>
              <a:rPr lang="en-GB" i="1" dirty="0"/>
              <a:t>[</a:t>
            </a:r>
            <a:r>
              <a:rPr lang="en-GB" dirty="0"/>
              <a:t>I would like] ‘</a:t>
            </a:r>
            <a:r>
              <a:rPr lang="en-GB" i="1" dirty="0"/>
              <a:t>Legal advice on the extent of discretion available to examiners’.  (respondent #9)</a:t>
            </a:r>
          </a:p>
        </p:txBody>
      </p:sp>
    </p:spTree>
    <p:extLst>
      <p:ext uri="{BB962C8B-B14F-4D97-AF65-F5344CB8AC3E}">
        <p14:creationId xmlns:p14="http://schemas.microsoft.com/office/powerpoint/2010/main" val="1127527865"/>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798AC4-CEE2-458F-A3D7-E23C7AED0A93}"/>
              </a:ext>
            </a:extLst>
          </p:cNvPr>
          <p:cNvSpPr>
            <a:spLocks noGrp="1"/>
          </p:cNvSpPr>
          <p:nvPr>
            <p:ph type="body" sz="quarter" idx="10"/>
          </p:nvPr>
        </p:nvSpPr>
        <p:spPr>
          <a:xfrm>
            <a:off x="395536" y="332656"/>
            <a:ext cx="6515621" cy="651068"/>
          </a:xfrm>
        </p:spPr>
        <p:txBody>
          <a:bodyPr/>
          <a:lstStyle/>
          <a:p>
            <a:r>
              <a:rPr lang="en-GB" dirty="0"/>
              <a:t>What’s happening now? </a:t>
            </a:r>
          </a:p>
        </p:txBody>
      </p:sp>
      <p:sp>
        <p:nvSpPr>
          <p:cNvPr id="3" name="Text Placeholder 2">
            <a:extLst>
              <a:ext uri="{FF2B5EF4-FFF2-40B4-BE49-F238E27FC236}">
                <a16:creationId xmlns:a16="http://schemas.microsoft.com/office/drawing/2014/main" id="{82AA2C1D-DD33-4BA5-8CDE-BECE396C1F9D}"/>
              </a:ext>
            </a:extLst>
          </p:cNvPr>
          <p:cNvSpPr>
            <a:spLocks noGrp="1"/>
          </p:cNvSpPr>
          <p:nvPr>
            <p:ph type="body" sz="quarter" idx="11"/>
          </p:nvPr>
        </p:nvSpPr>
        <p:spPr>
          <a:xfrm>
            <a:off x="251520" y="1340768"/>
            <a:ext cx="8424936" cy="4752528"/>
          </a:xfrm>
        </p:spPr>
        <p:txBody>
          <a:bodyPr/>
          <a:lstStyle/>
          <a:p>
            <a:r>
              <a:rPr lang="en-GB" dirty="0"/>
              <a:t>Some examiners have decided </a:t>
            </a:r>
            <a:r>
              <a:rPr lang="en-GB" b="1" dirty="0"/>
              <a:t>not to pursue </a:t>
            </a:r>
            <a:r>
              <a:rPr lang="en-GB" dirty="0"/>
              <a:t>NP examination work, will this leave a certain type of examiner?</a:t>
            </a:r>
          </a:p>
          <a:p>
            <a:r>
              <a:rPr lang="en-GB" dirty="0"/>
              <a:t>Others are joining together and </a:t>
            </a:r>
            <a:r>
              <a:rPr lang="en-GB" b="1" dirty="0"/>
              <a:t>forming alliances </a:t>
            </a:r>
            <a:r>
              <a:rPr lang="en-GB" dirty="0"/>
              <a:t>- a counter to lone working perhaps?</a:t>
            </a:r>
          </a:p>
          <a:p>
            <a:r>
              <a:rPr lang="en-GB" dirty="0"/>
              <a:t>It appears to be becoming </a:t>
            </a:r>
            <a:r>
              <a:rPr lang="en-GB" b="1" dirty="0"/>
              <a:t>more market driven / commercialised</a:t>
            </a:r>
            <a:r>
              <a:rPr lang="en-GB" dirty="0"/>
              <a:t>?</a:t>
            </a:r>
          </a:p>
          <a:p>
            <a:r>
              <a:rPr lang="en-GB" dirty="0"/>
              <a:t>The system has allowed variety, but will this continue? </a:t>
            </a:r>
          </a:p>
          <a:p>
            <a:r>
              <a:rPr lang="en-GB" dirty="0"/>
              <a:t>The role is changing – is it increasingly about making things challenge proof in a </a:t>
            </a:r>
            <a:r>
              <a:rPr lang="en-GB" b="1" dirty="0"/>
              <a:t>more judicialized era - </a:t>
            </a:r>
            <a:r>
              <a:rPr lang="en-GB" dirty="0"/>
              <a:t>may heighten concerns from communities about the impact of examination on community ownership of plans post-examination – plans may end up being different from what was originally intended. </a:t>
            </a:r>
          </a:p>
          <a:p>
            <a:r>
              <a:rPr lang="en-GB" dirty="0"/>
              <a:t>Examiners appear to </a:t>
            </a:r>
            <a:r>
              <a:rPr lang="en-GB" b="1" dirty="0"/>
              <a:t>want more guidance</a:t>
            </a:r>
            <a:r>
              <a:rPr lang="en-GB" dirty="0"/>
              <a:t>, both on soft skills but also legal advice on the extent of discretion available to examiners, and practical advice on resolving issues.</a:t>
            </a:r>
          </a:p>
          <a:p>
            <a:r>
              <a:rPr lang="en-GB" dirty="0"/>
              <a:t>Government attention focussed on examination stage – </a:t>
            </a:r>
            <a:r>
              <a:rPr lang="en-GB" b="1" dirty="0"/>
              <a:t>guidance for examiners to be published </a:t>
            </a:r>
            <a:r>
              <a:rPr lang="en-GB" dirty="0"/>
              <a:t>shortly with guidance for communities possibly to follow</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469162961"/>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A50625-10E4-4AF3-BAD2-4650C942CBF7}"/>
              </a:ext>
            </a:extLst>
          </p:cNvPr>
          <p:cNvSpPr>
            <a:spLocks noGrp="1"/>
          </p:cNvSpPr>
          <p:nvPr>
            <p:ph type="body" sz="quarter" idx="10"/>
          </p:nvPr>
        </p:nvSpPr>
        <p:spPr>
          <a:xfrm>
            <a:off x="251520" y="260648"/>
            <a:ext cx="6515621" cy="651068"/>
          </a:xfrm>
        </p:spPr>
        <p:txBody>
          <a:bodyPr/>
          <a:lstStyle/>
          <a:p>
            <a:r>
              <a:rPr lang="en-GB" dirty="0"/>
              <a:t>Conclusions</a:t>
            </a:r>
          </a:p>
        </p:txBody>
      </p:sp>
      <p:sp>
        <p:nvSpPr>
          <p:cNvPr id="3" name="Text Placeholder 2">
            <a:extLst>
              <a:ext uri="{FF2B5EF4-FFF2-40B4-BE49-F238E27FC236}">
                <a16:creationId xmlns:a16="http://schemas.microsoft.com/office/drawing/2014/main" id="{D463FA62-8D0E-4756-95E0-EA05BFC68A0D}"/>
              </a:ext>
            </a:extLst>
          </p:cNvPr>
          <p:cNvSpPr>
            <a:spLocks noGrp="1"/>
          </p:cNvSpPr>
          <p:nvPr>
            <p:ph type="body" sz="quarter" idx="11"/>
          </p:nvPr>
        </p:nvSpPr>
        <p:spPr>
          <a:xfrm>
            <a:off x="251520" y="1196752"/>
            <a:ext cx="7992887" cy="5040560"/>
          </a:xfrm>
        </p:spPr>
        <p:txBody>
          <a:bodyPr/>
          <a:lstStyle/>
          <a:p>
            <a:r>
              <a:rPr lang="en-GB" dirty="0"/>
              <a:t>They are </a:t>
            </a:r>
            <a:r>
              <a:rPr lang="en-GB" b="1" dirty="0"/>
              <a:t>working it out for themselves</a:t>
            </a:r>
            <a:r>
              <a:rPr lang="en-GB" dirty="0"/>
              <a:t>, there is no one model, and they have </a:t>
            </a:r>
            <a:r>
              <a:rPr lang="en-GB" b="1" dirty="0"/>
              <a:t>hybrid perceptions </a:t>
            </a:r>
            <a:r>
              <a:rPr lang="en-GB" dirty="0"/>
              <a:t>of their role(s) from mediation to regulation.</a:t>
            </a:r>
          </a:p>
          <a:p>
            <a:r>
              <a:rPr lang="en-GB" dirty="0"/>
              <a:t>Yet we can say that: </a:t>
            </a:r>
          </a:p>
          <a:p>
            <a:pPr lvl="1"/>
            <a:r>
              <a:rPr lang="en-GB" dirty="0"/>
              <a:t>they are a </a:t>
            </a:r>
            <a:r>
              <a:rPr lang="en-GB" b="1" dirty="0"/>
              <a:t>distinctly different actor </a:t>
            </a:r>
            <a:r>
              <a:rPr lang="en-GB" dirty="0"/>
              <a:t>to others elsewhere in the planning system - ultimately they may be independent actors but they are performing a statutory role</a:t>
            </a:r>
          </a:p>
          <a:p>
            <a:pPr lvl="1"/>
            <a:r>
              <a:rPr lang="en-GB" dirty="0"/>
              <a:t>examiners appear to describe themselves </a:t>
            </a:r>
            <a:r>
              <a:rPr lang="en-GB" b="1" dirty="0"/>
              <a:t>as separate from</a:t>
            </a:r>
            <a:r>
              <a:rPr lang="en-GB" dirty="0"/>
              <a:t>, rather than part of, the NP process, and there are clear statutory limitations to their role – increasingly seen as a form of scrutiny</a:t>
            </a:r>
          </a:p>
          <a:p>
            <a:pPr lvl="1"/>
            <a:r>
              <a:rPr lang="en-GB" dirty="0"/>
              <a:t>they are a new-form </a:t>
            </a:r>
            <a:r>
              <a:rPr lang="en-GB" b="1" dirty="0"/>
              <a:t>of inter-</a:t>
            </a:r>
            <a:r>
              <a:rPr lang="en-GB" b="1" dirty="0" err="1"/>
              <a:t>mediary</a:t>
            </a:r>
            <a:r>
              <a:rPr lang="en-GB" b="1" dirty="0"/>
              <a:t> planning actor </a:t>
            </a:r>
            <a:r>
              <a:rPr lang="en-GB" dirty="0"/>
              <a:t>between the state, and communities, acting in a deliberative space, but not with a deliberative role</a:t>
            </a:r>
          </a:p>
          <a:p>
            <a:pPr lvl="1"/>
            <a:r>
              <a:rPr lang="en-GB" dirty="0"/>
              <a:t>the inter-</a:t>
            </a:r>
            <a:r>
              <a:rPr lang="en-GB" dirty="0" err="1"/>
              <a:t>mediary</a:t>
            </a:r>
            <a:r>
              <a:rPr lang="en-GB" dirty="0"/>
              <a:t> role they play, or perceive themselves as playing, is dependent on the different interest claims, the quality of plans presented, and the communities themselves</a:t>
            </a:r>
          </a:p>
          <a:p>
            <a:pPr lvl="1"/>
            <a:r>
              <a:rPr lang="en-GB" dirty="0"/>
              <a:t>NPE examiners are part of an </a:t>
            </a:r>
            <a:r>
              <a:rPr lang="en-GB" b="1" dirty="0"/>
              <a:t>increasingly privatised input </a:t>
            </a:r>
            <a:r>
              <a:rPr lang="en-GB" dirty="0"/>
              <a:t>into the planning system.</a:t>
            </a:r>
          </a:p>
        </p:txBody>
      </p:sp>
    </p:spTree>
    <p:extLst>
      <p:ext uri="{BB962C8B-B14F-4D97-AF65-F5344CB8AC3E}">
        <p14:creationId xmlns:p14="http://schemas.microsoft.com/office/powerpoint/2010/main" val="119136129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F47F7B-C176-446E-9446-9F43F2843BDD}"/>
              </a:ext>
            </a:extLst>
          </p:cNvPr>
          <p:cNvSpPr txBox="1"/>
          <p:nvPr/>
        </p:nvSpPr>
        <p:spPr>
          <a:xfrm>
            <a:off x="1796943" y="1492797"/>
            <a:ext cx="1825943" cy="584775"/>
          </a:xfrm>
          <a:prstGeom prst="rect">
            <a:avLst/>
          </a:prstGeom>
          <a:noFill/>
          <a:ln>
            <a:solidFill>
              <a:srgbClr val="FF0000"/>
            </a:solidFill>
          </a:ln>
        </p:spPr>
        <p:txBody>
          <a:bodyPr wrap="square" rtlCol="0">
            <a:spAutoFit/>
          </a:bodyPr>
          <a:lstStyle/>
          <a:p>
            <a:pPr algn="ct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National policies and priorities</a:t>
            </a:r>
          </a:p>
        </p:txBody>
      </p:sp>
      <p:sp>
        <p:nvSpPr>
          <p:cNvPr id="6" name="TextBox 5">
            <a:extLst>
              <a:ext uri="{FF2B5EF4-FFF2-40B4-BE49-F238E27FC236}">
                <a16:creationId xmlns:a16="http://schemas.microsoft.com/office/drawing/2014/main" id="{F3CAF806-A5C1-49F7-8BFA-974515B0F0EC}"/>
              </a:ext>
            </a:extLst>
          </p:cNvPr>
          <p:cNvSpPr txBox="1"/>
          <p:nvPr/>
        </p:nvSpPr>
        <p:spPr>
          <a:xfrm>
            <a:off x="63255" y="3485125"/>
            <a:ext cx="1273714" cy="830997"/>
          </a:xfrm>
          <a:prstGeom prst="rect">
            <a:avLst/>
          </a:prstGeom>
          <a:noFill/>
          <a:ln>
            <a:solidFill>
              <a:srgbClr val="FF0000"/>
            </a:solidFill>
          </a:ln>
        </p:spPr>
        <p:txBody>
          <a:bodyPr wrap="square" rtlCol="0">
            <a:spAutoFit/>
          </a:bodyPr>
          <a:lstStyle/>
          <a:p>
            <a:pP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Developers and vested interests</a:t>
            </a:r>
          </a:p>
        </p:txBody>
      </p:sp>
      <p:sp>
        <p:nvSpPr>
          <p:cNvPr id="7" name="TextBox 6">
            <a:extLst>
              <a:ext uri="{FF2B5EF4-FFF2-40B4-BE49-F238E27FC236}">
                <a16:creationId xmlns:a16="http://schemas.microsoft.com/office/drawing/2014/main" id="{D2768D5E-05F1-4E92-916E-0E77B25397AA}"/>
              </a:ext>
            </a:extLst>
          </p:cNvPr>
          <p:cNvSpPr txBox="1"/>
          <p:nvPr/>
        </p:nvSpPr>
        <p:spPr>
          <a:xfrm>
            <a:off x="2062749" y="3522067"/>
            <a:ext cx="1248151" cy="1077218"/>
          </a:xfrm>
          <a:prstGeom prst="rect">
            <a:avLst/>
          </a:prstGeom>
          <a:solidFill>
            <a:schemeClr val="accent1">
              <a:lumMod val="20000"/>
              <a:lumOff val="80000"/>
            </a:schemeClr>
          </a:solidFill>
          <a:ln>
            <a:solidFill>
              <a:srgbClr val="FF0000"/>
            </a:solidFill>
          </a:ln>
        </p:spPr>
        <p:txBody>
          <a:bodyPr wrap="square" rtlCol="0">
            <a:spAutoFit/>
          </a:bodyPr>
          <a:lstStyle/>
          <a:p>
            <a:pPr algn="ct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Market actor to the “scrutinise” plan</a:t>
            </a:r>
          </a:p>
        </p:txBody>
      </p:sp>
      <p:sp>
        <p:nvSpPr>
          <p:cNvPr id="8" name="TextBox 7">
            <a:extLst>
              <a:ext uri="{FF2B5EF4-FFF2-40B4-BE49-F238E27FC236}">
                <a16:creationId xmlns:a16="http://schemas.microsoft.com/office/drawing/2014/main" id="{9C87C5D4-A22B-4324-9961-D83B1223F306}"/>
              </a:ext>
            </a:extLst>
          </p:cNvPr>
          <p:cNvSpPr txBox="1"/>
          <p:nvPr/>
        </p:nvSpPr>
        <p:spPr>
          <a:xfrm>
            <a:off x="2174327" y="2272150"/>
            <a:ext cx="1172763" cy="954107"/>
          </a:xfrm>
          <a:prstGeom prst="rect">
            <a:avLst/>
          </a:prstGeom>
          <a:noFill/>
        </p:spPr>
        <p:txBody>
          <a:bodyPr wrap="square" rtlCol="0">
            <a:spAutoFit/>
          </a:bodyPr>
          <a:lstStyle/>
          <a:p>
            <a:pPr defTabSz="685800" eaLnBrk="1" fontAlgn="auto" hangingPunct="1">
              <a:spcBef>
                <a:spcPts val="0"/>
              </a:spcBef>
              <a:spcAft>
                <a:spcPts val="0"/>
              </a:spcAft>
            </a:pPr>
            <a:r>
              <a:rPr lang="en-GB" sz="1400" i="1" dirty="0">
                <a:solidFill>
                  <a:prstClr val="black"/>
                </a:solidFill>
                <a:latin typeface="Tahoma" panose="020B0604030504040204" pitchFamily="34" charset="0"/>
                <a:ea typeface="Tahoma" panose="020B0604030504040204" pitchFamily="34" charset="0"/>
                <a:cs typeface="Tahoma" panose="020B0604030504040204" pitchFamily="34" charset="0"/>
              </a:rPr>
              <a:t>No guidance on examination  process</a:t>
            </a:r>
          </a:p>
        </p:txBody>
      </p:sp>
      <p:sp>
        <p:nvSpPr>
          <p:cNvPr id="9" name="TextBox 8">
            <a:extLst>
              <a:ext uri="{FF2B5EF4-FFF2-40B4-BE49-F238E27FC236}">
                <a16:creationId xmlns:a16="http://schemas.microsoft.com/office/drawing/2014/main" id="{23AC2FF8-ADDE-47BB-A107-97DB07AC49C2}"/>
              </a:ext>
            </a:extLst>
          </p:cNvPr>
          <p:cNvSpPr txBox="1"/>
          <p:nvPr/>
        </p:nvSpPr>
        <p:spPr>
          <a:xfrm>
            <a:off x="5453335" y="3386986"/>
            <a:ext cx="1054418" cy="584775"/>
          </a:xfrm>
          <a:prstGeom prst="rect">
            <a:avLst/>
          </a:prstGeom>
          <a:noFill/>
          <a:ln>
            <a:solidFill>
              <a:srgbClr val="FF0000"/>
            </a:solidFill>
          </a:ln>
        </p:spPr>
        <p:txBody>
          <a:bodyPr wrap="square" rtlCol="0">
            <a:spAutoFit/>
          </a:bodyPr>
          <a:lstStyle/>
          <a:p>
            <a:pP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Modified Plan</a:t>
            </a:r>
          </a:p>
        </p:txBody>
      </p:sp>
      <p:sp>
        <p:nvSpPr>
          <p:cNvPr id="10" name="TextBox 9">
            <a:extLst>
              <a:ext uri="{FF2B5EF4-FFF2-40B4-BE49-F238E27FC236}">
                <a16:creationId xmlns:a16="http://schemas.microsoft.com/office/drawing/2014/main" id="{06EEE01D-147F-41BE-9789-81B86B5BE898}"/>
              </a:ext>
            </a:extLst>
          </p:cNvPr>
          <p:cNvSpPr txBox="1"/>
          <p:nvPr/>
        </p:nvSpPr>
        <p:spPr>
          <a:xfrm>
            <a:off x="3519977" y="3860554"/>
            <a:ext cx="1561120" cy="738664"/>
          </a:xfrm>
          <a:prstGeom prst="rect">
            <a:avLst/>
          </a:prstGeom>
          <a:noFill/>
        </p:spPr>
        <p:txBody>
          <a:bodyPr wrap="square" rtlCol="0">
            <a:spAutoFit/>
          </a:bodyPr>
          <a:lstStyle/>
          <a:p>
            <a:pPr defTabSz="685800" eaLnBrk="1" fontAlgn="auto" hangingPunct="1">
              <a:spcBef>
                <a:spcPts val="0"/>
              </a:spcBef>
              <a:spcAft>
                <a:spcPts val="0"/>
              </a:spcAft>
            </a:pPr>
            <a:r>
              <a:rPr lang="en-GB" sz="1400" i="1" dirty="0">
                <a:solidFill>
                  <a:prstClr val="black"/>
                </a:solidFill>
                <a:latin typeface="Tahoma" panose="020B0604030504040204" pitchFamily="34" charset="0"/>
                <a:ea typeface="Tahoma" panose="020B0604030504040204" pitchFamily="34" charset="0"/>
                <a:cs typeface="Tahoma" panose="020B0604030504040204" pitchFamily="34" charset="0"/>
              </a:rPr>
              <a:t>Examiners report ‘filtered’ through the LPA</a:t>
            </a:r>
          </a:p>
        </p:txBody>
      </p:sp>
      <p:cxnSp>
        <p:nvCxnSpPr>
          <p:cNvPr id="12" name="Straight Arrow Connector 11">
            <a:extLst>
              <a:ext uri="{FF2B5EF4-FFF2-40B4-BE49-F238E27FC236}">
                <a16:creationId xmlns:a16="http://schemas.microsoft.com/office/drawing/2014/main" id="{671EEA2A-0D02-4421-9C27-64666116510B}"/>
              </a:ext>
            </a:extLst>
          </p:cNvPr>
          <p:cNvCxnSpPr>
            <a:cxnSpLocks/>
          </p:cNvCxnSpPr>
          <p:nvPr/>
        </p:nvCxnSpPr>
        <p:spPr>
          <a:xfrm>
            <a:off x="1955266" y="2277221"/>
            <a:ext cx="348594" cy="1171249"/>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2453FA8-A5C0-45E5-8640-9337999E6381}"/>
              </a:ext>
            </a:extLst>
          </p:cNvPr>
          <p:cNvCxnSpPr>
            <a:cxnSpLocks/>
          </p:cNvCxnSpPr>
          <p:nvPr/>
        </p:nvCxnSpPr>
        <p:spPr>
          <a:xfrm flipH="1">
            <a:off x="3042469" y="2218862"/>
            <a:ext cx="492867" cy="122960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D05B43F-E7CE-4306-B2A6-D985D9D4B3AE}"/>
              </a:ext>
            </a:extLst>
          </p:cNvPr>
          <p:cNvCxnSpPr>
            <a:cxnSpLocks/>
          </p:cNvCxnSpPr>
          <p:nvPr/>
        </p:nvCxnSpPr>
        <p:spPr>
          <a:xfrm flipH="1">
            <a:off x="3298221" y="2334975"/>
            <a:ext cx="474231" cy="1150293"/>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356813A-CA91-4075-9B48-594CB2292012}"/>
              </a:ext>
            </a:extLst>
          </p:cNvPr>
          <p:cNvCxnSpPr/>
          <p:nvPr/>
        </p:nvCxnSpPr>
        <p:spPr>
          <a:xfrm>
            <a:off x="1796943" y="2549121"/>
            <a:ext cx="332185" cy="963345"/>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7B91296-0FED-46EE-ADCD-544FC30D0778}"/>
              </a:ext>
            </a:extLst>
          </p:cNvPr>
          <p:cNvCxnSpPr>
            <a:cxnSpLocks/>
          </p:cNvCxnSpPr>
          <p:nvPr/>
        </p:nvCxnSpPr>
        <p:spPr>
          <a:xfrm flipV="1">
            <a:off x="794872" y="2137258"/>
            <a:ext cx="873266" cy="1001942"/>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28EFCD9-9131-489C-97C2-6942E074163C}"/>
              </a:ext>
            </a:extLst>
          </p:cNvPr>
          <p:cNvCxnSpPr>
            <a:cxnSpLocks/>
          </p:cNvCxnSpPr>
          <p:nvPr/>
        </p:nvCxnSpPr>
        <p:spPr>
          <a:xfrm flipV="1">
            <a:off x="1445718" y="3957949"/>
            <a:ext cx="542823" cy="14534"/>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DD47CC2-4114-44FD-B6A6-179880D5C6ED}"/>
              </a:ext>
            </a:extLst>
          </p:cNvPr>
          <p:cNvCxnSpPr>
            <a:cxnSpLocks/>
          </p:cNvCxnSpPr>
          <p:nvPr/>
        </p:nvCxnSpPr>
        <p:spPr>
          <a:xfrm>
            <a:off x="1415656" y="4427425"/>
            <a:ext cx="478264" cy="421395"/>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9E6536B-3F0B-4CAC-82B9-63C78C8F2D4C}"/>
              </a:ext>
            </a:extLst>
          </p:cNvPr>
          <p:cNvCxnSpPr>
            <a:cxnSpLocks/>
            <a:endCxn id="9" idx="1"/>
          </p:cNvCxnSpPr>
          <p:nvPr/>
        </p:nvCxnSpPr>
        <p:spPr>
          <a:xfrm>
            <a:off x="3370619" y="3679374"/>
            <a:ext cx="2082716" cy="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C21AF612-D242-4D74-80FD-8D69492D8CE1}"/>
              </a:ext>
            </a:extLst>
          </p:cNvPr>
          <p:cNvSpPr txBox="1"/>
          <p:nvPr/>
        </p:nvSpPr>
        <p:spPr>
          <a:xfrm>
            <a:off x="2303859" y="5772476"/>
            <a:ext cx="1216117" cy="589918"/>
          </a:xfrm>
          <a:prstGeom prst="rect">
            <a:avLst/>
          </a:prstGeom>
          <a:noFill/>
          <a:ln>
            <a:solidFill>
              <a:srgbClr val="FF0000"/>
            </a:solidFill>
          </a:ln>
        </p:spPr>
        <p:txBody>
          <a:bodyPr wrap="square" rtlCol="0">
            <a:spAutoFit/>
          </a:bodyPr>
          <a:lstStyle/>
          <a:p>
            <a:pP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Community aspirations</a:t>
            </a:r>
          </a:p>
        </p:txBody>
      </p:sp>
      <p:sp>
        <p:nvSpPr>
          <p:cNvPr id="28" name="TextBox 27">
            <a:extLst>
              <a:ext uri="{FF2B5EF4-FFF2-40B4-BE49-F238E27FC236}">
                <a16:creationId xmlns:a16="http://schemas.microsoft.com/office/drawing/2014/main" id="{023BA52C-2FF5-4A4E-862B-8D7896B8C902}"/>
              </a:ext>
            </a:extLst>
          </p:cNvPr>
          <p:cNvSpPr txBox="1"/>
          <p:nvPr/>
        </p:nvSpPr>
        <p:spPr>
          <a:xfrm>
            <a:off x="4037121" y="5772476"/>
            <a:ext cx="1481968" cy="523220"/>
          </a:xfrm>
          <a:prstGeom prst="rect">
            <a:avLst/>
          </a:prstGeom>
          <a:noFill/>
        </p:spPr>
        <p:txBody>
          <a:bodyPr wrap="square" rtlCol="0">
            <a:spAutoFit/>
          </a:bodyPr>
          <a:lstStyle/>
          <a:p>
            <a:pPr defTabSz="685800" eaLnBrk="1" fontAlgn="auto" hangingPunct="1">
              <a:spcBef>
                <a:spcPts val="0"/>
              </a:spcBef>
              <a:spcAft>
                <a:spcPts val="0"/>
              </a:spcAft>
            </a:pPr>
            <a:r>
              <a:rPr lang="en-GB" sz="1400" dirty="0">
                <a:solidFill>
                  <a:prstClr val="black"/>
                </a:solidFill>
                <a:latin typeface="Tahoma" panose="020B0604030504040204" pitchFamily="34" charset="0"/>
                <a:ea typeface="Tahoma" panose="020B0604030504040204" pitchFamily="34" charset="0"/>
                <a:cs typeface="Tahoma" panose="020B0604030504040204" pitchFamily="34" charset="0"/>
              </a:rPr>
              <a:t>Consultancy support</a:t>
            </a:r>
          </a:p>
        </p:txBody>
      </p:sp>
      <p:sp>
        <p:nvSpPr>
          <p:cNvPr id="29" name="TextBox 28">
            <a:extLst>
              <a:ext uri="{FF2B5EF4-FFF2-40B4-BE49-F238E27FC236}">
                <a16:creationId xmlns:a16="http://schemas.microsoft.com/office/drawing/2014/main" id="{41CAAD4B-C15E-440A-AB64-9F4DBCB5A80F}"/>
              </a:ext>
            </a:extLst>
          </p:cNvPr>
          <p:cNvSpPr txBox="1"/>
          <p:nvPr/>
        </p:nvSpPr>
        <p:spPr>
          <a:xfrm>
            <a:off x="1336968" y="5960545"/>
            <a:ext cx="618297" cy="338554"/>
          </a:xfrm>
          <a:prstGeom prst="rect">
            <a:avLst/>
          </a:prstGeom>
          <a:noFill/>
        </p:spPr>
        <p:txBody>
          <a:bodyPr wrap="square" rtlCol="0">
            <a:spAutoFit/>
          </a:bodyPr>
          <a:lstStyle/>
          <a:p>
            <a:pP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LPA</a:t>
            </a:r>
          </a:p>
        </p:txBody>
      </p:sp>
      <p:cxnSp>
        <p:nvCxnSpPr>
          <p:cNvPr id="30" name="Straight Arrow Connector 29">
            <a:extLst>
              <a:ext uri="{FF2B5EF4-FFF2-40B4-BE49-F238E27FC236}">
                <a16:creationId xmlns:a16="http://schemas.microsoft.com/office/drawing/2014/main" id="{CF04F4E6-79D4-4C57-BD6D-283BDE4ABC0F}"/>
              </a:ext>
            </a:extLst>
          </p:cNvPr>
          <p:cNvCxnSpPr>
            <a:cxnSpLocks/>
          </p:cNvCxnSpPr>
          <p:nvPr/>
        </p:nvCxnSpPr>
        <p:spPr>
          <a:xfrm flipV="1">
            <a:off x="2760708" y="4657766"/>
            <a:ext cx="0" cy="11147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EB14FC9-DB0B-473F-BC1B-0BC520B3D193}"/>
              </a:ext>
            </a:extLst>
          </p:cNvPr>
          <p:cNvSpPr txBox="1"/>
          <p:nvPr/>
        </p:nvSpPr>
        <p:spPr>
          <a:xfrm>
            <a:off x="1211344" y="4922450"/>
            <a:ext cx="1171197" cy="738664"/>
          </a:xfrm>
          <a:prstGeom prst="rect">
            <a:avLst/>
          </a:prstGeom>
          <a:noFill/>
        </p:spPr>
        <p:txBody>
          <a:bodyPr wrap="square" rtlCol="0">
            <a:spAutoFit/>
          </a:bodyPr>
          <a:lstStyle/>
          <a:p>
            <a:pPr defTabSz="685800" eaLnBrk="1" fontAlgn="auto" hangingPunct="1">
              <a:spcBef>
                <a:spcPts val="0"/>
              </a:spcBef>
              <a:spcAft>
                <a:spcPts val="0"/>
              </a:spcAft>
            </a:pPr>
            <a:r>
              <a:rPr lang="en-GB" sz="1400" i="1" dirty="0">
                <a:solidFill>
                  <a:prstClr val="black"/>
                </a:solidFill>
                <a:latin typeface="Tahoma" panose="020B0604030504040204" pitchFamily="34" charset="0"/>
                <a:ea typeface="Tahoma" panose="020B0604030504040204" pitchFamily="34" charset="0"/>
                <a:cs typeface="Tahoma" panose="020B0604030504040204" pitchFamily="34" charset="0"/>
              </a:rPr>
              <a:t>Plans vary in scope and quality</a:t>
            </a:r>
          </a:p>
        </p:txBody>
      </p:sp>
      <p:cxnSp>
        <p:nvCxnSpPr>
          <p:cNvPr id="36" name="Straight Arrow Connector 35">
            <a:extLst>
              <a:ext uri="{FF2B5EF4-FFF2-40B4-BE49-F238E27FC236}">
                <a16:creationId xmlns:a16="http://schemas.microsoft.com/office/drawing/2014/main" id="{51E36B7F-C8CC-4CF6-9CAE-F931E2CD1B06}"/>
              </a:ext>
            </a:extLst>
          </p:cNvPr>
          <p:cNvCxnSpPr>
            <a:cxnSpLocks/>
          </p:cNvCxnSpPr>
          <p:nvPr/>
        </p:nvCxnSpPr>
        <p:spPr>
          <a:xfrm>
            <a:off x="1800932" y="6093296"/>
            <a:ext cx="408101" cy="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A45E4046-B199-495A-9573-82B32EE20ECA}"/>
              </a:ext>
            </a:extLst>
          </p:cNvPr>
          <p:cNvCxnSpPr>
            <a:cxnSpLocks/>
          </p:cNvCxnSpPr>
          <p:nvPr/>
        </p:nvCxnSpPr>
        <p:spPr>
          <a:xfrm>
            <a:off x="3622886" y="6093296"/>
            <a:ext cx="408101" cy="0"/>
          </a:xfrm>
          <a:prstGeom prst="straightConnector1">
            <a:avLst/>
          </a:prstGeom>
          <a:ln>
            <a:prstDash val="dashDot"/>
            <a:headEnd type="triangle"/>
            <a:tailEnd type="non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61BEC656-43FE-4FDA-9578-698AE61F80C4}"/>
              </a:ext>
            </a:extLst>
          </p:cNvPr>
          <p:cNvSpPr txBox="1"/>
          <p:nvPr/>
        </p:nvSpPr>
        <p:spPr>
          <a:xfrm>
            <a:off x="6697246" y="2527112"/>
            <a:ext cx="1054418" cy="830997"/>
          </a:xfrm>
          <a:prstGeom prst="rect">
            <a:avLst/>
          </a:prstGeom>
          <a:noFill/>
        </p:spPr>
        <p:txBody>
          <a:bodyPr wrap="square" rtlCol="0">
            <a:spAutoFit/>
          </a:bodyPr>
          <a:lstStyle/>
          <a:p>
            <a:pP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Potential legal challenge</a:t>
            </a:r>
          </a:p>
        </p:txBody>
      </p:sp>
      <p:sp>
        <p:nvSpPr>
          <p:cNvPr id="42" name="TextBox 41">
            <a:extLst>
              <a:ext uri="{FF2B5EF4-FFF2-40B4-BE49-F238E27FC236}">
                <a16:creationId xmlns:a16="http://schemas.microsoft.com/office/drawing/2014/main" id="{1E7855DD-F8D5-45D8-84B6-6D63B1E3D501}"/>
              </a:ext>
            </a:extLst>
          </p:cNvPr>
          <p:cNvSpPr txBox="1"/>
          <p:nvPr/>
        </p:nvSpPr>
        <p:spPr>
          <a:xfrm>
            <a:off x="6697246" y="4556433"/>
            <a:ext cx="1259129" cy="584775"/>
          </a:xfrm>
          <a:prstGeom prst="rect">
            <a:avLst/>
          </a:prstGeom>
          <a:noFill/>
        </p:spPr>
        <p:txBody>
          <a:bodyPr wrap="square" rtlCol="0">
            <a:spAutoFit/>
          </a:bodyPr>
          <a:lstStyle/>
          <a:p>
            <a:pP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Planning applications</a:t>
            </a:r>
          </a:p>
        </p:txBody>
      </p:sp>
      <p:cxnSp>
        <p:nvCxnSpPr>
          <p:cNvPr id="46" name="Straight Arrow Connector 45">
            <a:extLst>
              <a:ext uri="{FF2B5EF4-FFF2-40B4-BE49-F238E27FC236}">
                <a16:creationId xmlns:a16="http://schemas.microsoft.com/office/drawing/2014/main" id="{C97C7BA5-58AE-4295-A1CF-D47968A3ED35}"/>
              </a:ext>
            </a:extLst>
          </p:cNvPr>
          <p:cNvCxnSpPr>
            <a:cxnSpLocks/>
          </p:cNvCxnSpPr>
          <p:nvPr/>
        </p:nvCxnSpPr>
        <p:spPr>
          <a:xfrm flipH="1" flipV="1">
            <a:off x="6249493" y="4129443"/>
            <a:ext cx="326270" cy="373357"/>
          </a:xfrm>
          <a:prstGeom prst="straightConnector1">
            <a:avLst/>
          </a:prstGeom>
          <a:ln>
            <a:prstDash val="dashDot"/>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67A282AB-59FD-4808-95C3-C9FE7FB9C3E7}"/>
              </a:ext>
            </a:extLst>
          </p:cNvPr>
          <p:cNvCxnSpPr>
            <a:cxnSpLocks/>
          </p:cNvCxnSpPr>
          <p:nvPr/>
        </p:nvCxnSpPr>
        <p:spPr>
          <a:xfrm flipH="1">
            <a:off x="6249493" y="2875293"/>
            <a:ext cx="326270" cy="300378"/>
          </a:xfrm>
          <a:prstGeom prst="straightConnector1">
            <a:avLst/>
          </a:prstGeom>
          <a:ln>
            <a:prstDash val="dashDot"/>
            <a:headEnd type="triangle"/>
            <a:tailEnd type="non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897EB89D-7434-48BB-A0DE-8EEE55958D61}"/>
              </a:ext>
            </a:extLst>
          </p:cNvPr>
          <p:cNvSpPr txBox="1"/>
          <p:nvPr/>
        </p:nvSpPr>
        <p:spPr>
          <a:xfrm>
            <a:off x="4943458" y="1484800"/>
            <a:ext cx="1753788" cy="830997"/>
          </a:xfrm>
          <a:prstGeom prst="rect">
            <a:avLst/>
          </a:prstGeom>
          <a:noFill/>
          <a:ln>
            <a:solidFill>
              <a:schemeClr val="accent6">
                <a:lumMod val="60000"/>
                <a:lumOff val="40000"/>
              </a:schemeClr>
            </a:solidFill>
            <a:prstDash val="lgDash"/>
          </a:ln>
        </p:spPr>
        <p:txBody>
          <a:bodyPr wrap="square" rtlCol="0">
            <a:spAutoFit/>
          </a:bodyPr>
          <a:lstStyle/>
          <a:p>
            <a:pPr defTabSz="685800" eaLnBrk="1" fontAlgn="auto" hangingPunct="1">
              <a:spcBef>
                <a:spcPts val="0"/>
              </a:spcBef>
              <a:spcAft>
                <a:spcPts val="0"/>
              </a:spcAft>
            </a:pPr>
            <a:r>
              <a:rPr lang="en-GB" sz="1600" dirty="0">
                <a:solidFill>
                  <a:prstClr val="black"/>
                </a:solidFill>
                <a:latin typeface="Tahoma" panose="020B0604030504040204" pitchFamily="34" charset="0"/>
                <a:ea typeface="Tahoma" panose="020B0604030504040204" pitchFamily="34" charset="0"/>
                <a:cs typeface="Tahoma" panose="020B0604030504040204" pitchFamily="34" charset="0"/>
              </a:rPr>
              <a:t>Examiners views, perception and identity </a:t>
            </a:r>
          </a:p>
        </p:txBody>
      </p:sp>
      <p:cxnSp>
        <p:nvCxnSpPr>
          <p:cNvPr id="52" name="Straight Arrow Connector 51">
            <a:extLst>
              <a:ext uri="{FF2B5EF4-FFF2-40B4-BE49-F238E27FC236}">
                <a16:creationId xmlns:a16="http://schemas.microsoft.com/office/drawing/2014/main" id="{6BF781F2-C1D5-4DE9-9AB8-9E3D3F4553D1}"/>
              </a:ext>
            </a:extLst>
          </p:cNvPr>
          <p:cNvCxnSpPr>
            <a:cxnSpLocks/>
          </p:cNvCxnSpPr>
          <p:nvPr/>
        </p:nvCxnSpPr>
        <p:spPr>
          <a:xfrm flipH="1">
            <a:off x="3943790" y="2605700"/>
            <a:ext cx="775370" cy="596906"/>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49E16FE9-1E62-4922-A962-66659B7AA6B8}"/>
              </a:ext>
            </a:extLst>
          </p:cNvPr>
          <p:cNvCxnSpPr>
            <a:cxnSpLocks/>
          </p:cNvCxnSpPr>
          <p:nvPr/>
        </p:nvCxnSpPr>
        <p:spPr>
          <a:xfrm flipH="1">
            <a:off x="4210962" y="2587365"/>
            <a:ext cx="775370" cy="596906"/>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BC4609A-1B55-471C-BB6B-2CCCFA763845}"/>
              </a:ext>
            </a:extLst>
          </p:cNvPr>
          <p:cNvCxnSpPr>
            <a:cxnSpLocks/>
          </p:cNvCxnSpPr>
          <p:nvPr/>
        </p:nvCxnSpPr>
        <p:spPr>
          <a:xfrm flipH="1">
            <a:off x="3631930" y="2485125"/>
            <a:ext cx="969142" cy="78569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35" name="Text Placeholder 1">
            <a:extLst>
              <a:ext uri="{FF2B5EF4-FFF2-40B4-BE49-F238E27FC236}">
                <a16:creationId xmlns:a16="http://schemas.microsoft.com/office/drawing/2014/main" id="{9BE6388B-BD08-4BF9-9F0D-33778E8C785A}"/>
              </a:ext>
            </a:extLst>
          </p:cNvPr>
          <p:cNvSpPr txBox="1">
            <a:spLocks/>
          </p:cNvSpPr>
          <p:nvPr/>
        </p:nvSpPr>
        <p:spPr>
          <a:xfrm>
            <a:off x="225128" y="356273"/>
            <a:ext cx="8307311" cy="654544"/>
          </a:xfrm>
          <a:prstGeom prst="rect">
            <a:avLst/>
          </a:prstGeom>
        </p:spPr>
        <p:txBody>
          <a:bodyPr lIns="0" tIns="0" rIns="0" bIns="0"/>
          <a:lstStyle>
            <a:lvl1pPr marL="0" indent="0" algn="l" defTabSz="606425" rtl="0" eaLnBrk="0" fontAlgn="base" hangingPunct="0">
              <a:lnSpc>
                <a:spcPts val="4200"/>
              </a:lnSpc>
              <a:spcBef>
                <a:spcPct val="20000"/>
              </a:spcBef>
              <a:spcAft>
                <a:spcPct val="0"/>
              </a:spcAft>
              <a:buFontTx/>
              <a:buNone/>
              <a:defRPr sz="4000" b="0" i="0" kern="1200">
                <a:solidFill>
                  <a:srgbClr val="598752"/>
                </a:solidFill>
                <a:latin typeface="Georgia"/>
                <a:ea typeface="Georgia"/>
                <a:cs typeface="Georgia"/>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defTabSz="454819">
              <a:lnSpc>
                <a:spcPts val="3150"/>
              </a:lnSpc>
            </a:pPr>
            <a:r>
              <a:rPr lang="en-GB" dirty="0"/>
              <a:t>Examination process in reality…</a:t>
            </a:r>
          </a:p>
        </p:txBody>
      </p:sp>
    </p:spTree>
    <p:extLst>
      <p:ext uri="{BB962C8B-B14F-4D97-AF65-F5344CB8AC3E}">
        <p14:creationId xmlns:p14="http://schemas.microsoft.com/office/powerpoint/2010/main" val="2081966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9373FEF-B191-4D7E-A6B9-1E46D7D2E561}"/>
              </a:ext>
            </a:extLst>
          </p:cNvPr>
          <p:cNvSpPr>
            <a:spLocks noGrp="1"/>
          </p:cNvSpPr>
          <p:nvPr>
            <p:ph type="body" sz="quarter" idx="10"/>
          </p:nvPr>
        </p:nvSpPr>
        <p:spPr/>
        <p:txBody>
          <a:bodyPr/>
          <a:lstStyle/>
          <a:p>
            <a:r>
              <a:rPr lang="en-GB" dirty="0"/>
              <a:t>Next steps </a:t>
            </a:r>
          </a:p>
        </p:txBody>
      </p:sp>
      <p:sp>
        <p:nvSpPr>
          <p:cNvPr id="3" name="Text Placeholder 2">
            <a:extLst>
              <a:ext uri="{FF2B5EF4-FFF2-40B4-BE49-F238E27FC236}">
                <a16:creationId xmlns:a16="http://schemas.microsoft.com/office/drawing/2014/main" id="{0433A18C-0176-4787-99C8-045019AC9258}"/>
              </a:ext>
            </a:extLst>
          </p:cNvPr>
          <p:cNvSpPr>
            <a:spLocks noGrp="1"/>
          </p:cNvSpPr>
          <p:nvPr>
            <p:ph type="body" sz="quarter" idx="11"/>
          </p:nvPr>
        </p:nvSpPr>
        <p:spPr>
          <a:xfrm>
            <a:off x="611560" y="1700808"/>
            <a:ext cx="7344816" cy="4392488"/>
          </a:xfrm>
        </p:spPr>
        <p:txBody>
          <a:bodyPr/>
          <a:lstStyle/>
          <a:p>
            <a:r>
              <a:rPr lang="en-GB" dirty="0"/>
              <a:t>Our study to date has provided an initial benchmark of examination to date.</a:t>
            </a:r>
          </a:p>
          <a:p>
            <a:endParaRPr lang="en-GB" dirty="0"/>
          </a:p>
          <a:p>
            <a:r>
              <a:rPr lang="en-GB" dirty="0"/>
              <a:t>We want to know more. Further research is planned– at the level of the individual, to reveal greater richness of insight. </a:t>
            </a:r>
          </a:p>
          <a:p>
            <a:pPr marL="0" indent="0">
              <a:buNone/>
            </a:pPr>
            <a:endParaRPr lang="en-GB" dirty="0"/>
          </a:p>
          <a:p>
            <a:r>
              <a:rPr lang="en-GB" dirty="0"/>
              <a:t>We are awaiting new (forthcoming) guidance to reflect upon how it might change the examiners role.</a:t>
            </a:r>
          </a:p>
          <a:p>
            <a:pPr marL="0" indent="0">
              <a:buNone/>
            </a:pPr>
            <a:endParaRPr lang="en-GB" dirty="0"/>
          </a:p>
          <a:p>
            <a:r>
              <a:rPr lang="en-GB" dirty="0"/>
              <a:t>Thoughts …</a:t>
            </a:r>
          </a:p>
        </p:txBody>
      </p:sp>
    </p:spTree>
    <p:extLst>
      <p:ext uri="{BB962C8B-B14F-4D97-AF65-F5344CB8AC3E}">
        <p14:creationId xmlns:p14="http://schemas.microsoft.com/office/powerpoint/2010/main" val="1239179734"/>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F6C97A-E0C2-46E1-B3E8-1F5028286ED7}"/>
              </a:ext>
            </a:extLst>
          </p:cNvPr>
          <p:cNvSpPr>
            <a:spLocks noGrp="1"/>
          </p:cNvSpPr>
          <p:nvPr>
            <p:ph type="body" sz="quarter" idx="10"/>
          </p:nvPr>
        </p:nvSpPr>
        <p:spPr/>
        <p:txBody>
          <a:bodyPr/>
          <a:lstStyle/>
          <a:p>
            <a:r>
              <a:rPr lang="en-GB" dirty="0"/>
              <a:t>Contacts</a:t>
            </a:r>
          </a:p>
        </p:txBody>
      </p:sp>
      <p:sp>
        <p:nvSpPr>
          <p:cNvPr id="3" name="Text Placeholder 2">
            <a:extLst>
              <a:ext uri="{FF2B5EF4-FFF2-40B4-BE49-F238E27FC236}">
                <a16:creationId xmlns:a16="http://schemas.microsoft.com/office/drawing/2014/main" id="{AC639E4D-259A-4860-BEE7-86A0945A464B}"/>
              </a:ext>
            </a:extLst>
          </p:cNvPr>
          <p:cNvSpPr>
            <a:spLocks noGrp="1"/>
          </p:cNvSpPr>
          <p:nvPr>
            <p:ph type="body" sz="quarter" idx="11"/>
          </p:nvPr>
        </p:nvSpPr>
        <p:spPr/>
        <p:txBody>
          <a:bodyPr/>
          <a:lstStyle/>
          <a:p>
            <a:pPr marL="0" indent="0">
              <a:buNone/>
            </a:pPr>
            <a:r>
              <a:rPr lang="en-GB" dirty="0"/>
              <a:t>Professor Gavin Parker</a:t>
            </a:r>
          </a:p>
          <a:p>
            <a:pPr marL="0" indent="0">
              <a:buNone/>
            </a:pPr>
            <a:endParaRPr lang="en-GB" dirty="0">
              <a:hlinkClick r:id="rId2"/>
            </a:endParaRPr>
          </a:p>
          <a:p>
            <a:pPr marL="0" indent="0">
              <a:buNone/>
            </a:pPr>
            <a:r>
              <a:rPr lang="en-GB" dirty="0">
                <a:hlinkClick r:id="rId2"/>
              </a:rPr>
              <a:t>g.parker@henley.reading.ac.uk</a:t>
            </a:r>
            <a:endParaRPr lang="en-GB" dirty="0"/>
          </a:p>
          <a:p>
            <a:pPr marL="0" indent="0">
              <a:buNone/>
            </a:pPr>
            <a:endParaRPr lang="en-GB" dirty="0"/>
          </a:p>
          <a:p>
            <a:pPr marL="0" indent="0">
              <a:buNone/>
            </a:pPr>
            <a:r>
              <a:rPr lang="en-GB" dirty="0"/>
              <a:t>Kat Salter </a:t>
            </a:r>
          </a:p>
          <a:p>
            <a:pPr marL="0" indent="0">
              <a:buNone/>
            </a:pPr>
            <a:endParaRPr lang="en-GB" dirty="0"/>
          </a:p>
          <a:p>
            <a:pPr marL="0" indent="0">
              <a:buNone/>
            </a:pPr>
            <a:r>
              <a:rPr lang="en-GB" dirty="0">
                <a:hlinkClick r:id="rId3"/>
              </a:rPr>
              <a:t>K.E.Salter@pgr.reading.ac.uk</a:t>
            </a:r>
            <a:endParaRPr lang="en-GB" dirty="0"/>
          </a:p>
          <a:p>
            <a:pPr marL="0" indent="0">
              <a:buNone/>
            </a:pPr>
            <a:endParaRPr lang="en-GB" dirty="0"/>
          </a:p>
          <a:p>
            <a:pPr marL="0" indent="0">
              <a:buNone/>
            </a:pPr>
            <a:r>
              <a:rPr lang="en-GB" dirty="0"/>
              <a:t>Hannah  Hickman </a:t>
            </a:r>
          </a:p>
          <a:p>
            <a:pPr marL="0" indent="0">
              <a:buNone/>
            </a:pPr>
            <a:endParaRPr lang="en-GB" dirty="0"/>
          </a:p>
          <a:p>
            <a:pPr marL="0" indent="0">
              <a:buNone/>
            </a:pPr>
            <a:r>
              <a:rPr lang="en-GB" dirty="0">
                <a:hlinkClick r:id="rId4"/>
              </a:rPr>
              <a:t>Hannah.Hickman@uwe.ac.uk</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279101141"/>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33994A-82B7-411D-83B4-80DFEBA7BD9B}"/>
              </a:ext>
            </a:extLst>
          </p:cNvPr>
          <p:cNvSpPr>
            <a:spLocks noGrp="1"/>
          </p:cNvSpPr>
          <p:nvPr>
            <p:ph type="body" sz="quarter" idx="10"/>
          </p:nvPr>
        </p:nvSpPr>
        <p:spPr>
          <a:xfrm>
            <a:off x="395536" y="476672"/>
            <a:ext cx="6515621" cy="651068"/>
          </a:xfrm>
        </p:spPr>
        <p:txBody>
          <a:bodyPr/>
          <a:lstStyle/>
          <a:p>
            <a:r>
              <a:rPr lang="en-GB" dirty="0"/>
              <a:t>Further information</a:t>
            </a:r>
          </a:p>
        </p:txBody>
      </p:sp>
      <p:sp>
        <p:nvSpPr>
          <p:cNvPr id="3" name="Text Placeholder 2">
            <a:extLst>
              <a:ext uri="{FF2B5EF4-FFF2-40B4-BE49-F238E27FC236}">
                <a16:creationId xmlns:a16="http://schemas.microsoft.com/office/drawing/2014/main" id="{8C19148D-522E-4D6F-9372-0CBE8A321EB3}"/>
              </a:ext>
            </a:extLst>
          </p:cNvPr>
          <p:cNvSpPr>
            <a:spLocks noGrp="1"/>
          </p:cNvSpPr>
          <p:nvPr>
            <p:ph type="body" sz="quarter" idx="11"/>
          </p:nvPr>
        </p:nvSpPr>
        <p:spPr>
          <a:xfrm>
            <a:off x="395536" y="1773238"/>
            <a:ext cx="8208911" cy="4608512"/>
          </a:xfrm>
        </p:spPr>
        <p:txBody>
          <a:bodyPr/>
          <a:lstStyle/>
          <a:p>
            <a:pPr lvl="0"/>
            <a:r>
              <a:rPr lang="en-GB" dirty="0"/>
              <a:t>Parker, G., Salter, K., &amp; Hickman, H. (2016). Caution: examinations in progress - the operation of Neighbourhood Development Plan examinations. </a:t>
            </a:r>
            <a:r>
              <a:rPr lang="en-GB" i="1" dirty="0"/>
              <a:t>Town &amp; Country Planning</a:t>
            </a:r>
            <a:r>
              <a:rPr lang="en-GB" dirty="0"/>
              <a:t>, 85(12), 516 - 523. </a:t>
            </a:r>
          </a:p>
          <a:p>
            <a:pPr lvl="0"/>
            <a:endParaRPr lang="en-GB" dirty="0"/>
          </a:p>
          <a:p>
            <a:pPr lvl="0"/>
            <a:r>
              <a:rPr lang="en-GB" dirty="0"/>
              <a:t>Parker, G., Salter, K., &amp; Hickman, H. (2017). Briefing Note: Neighbourhood Planning Examinations.   Accessed </a:t>
            </a:r>
            <a:r>
              <a:rPr lang="en-GB" u="sng" dirty="0">
                <a:hlinkClick r:id="rId2"/>
              </a:rPr>
              <a:t>http://www.reading.ac.uk/web/files/NP-Examination-briefing-note-UoR-18-April-2017.pdf</a:t>
            </a:r>
            <a:endParaRPr lang="en-GB" u="sng" dirty="0"/>
          </a:p>
          <a:p>
            <a:pPr marL="0" lvl="0" indent="0">
              <a:buNone/>
            </a:pPr>
            <a:endParaRPr lang="en-GB" dirty="0"/>
          </a:p>
          <a:p>
            <a:pPr lvl="0"/>
            <a:r>
              <a:rPr lang="en-GB" dirty="0"/>
              <a:t>Parker, G., Salter, K., &amp; Hickman, H (2017) Examining Neighbourhood Plans in England: the experience so far. </a:t>
            </a:r>
            <a:r>
              <a:rPr lang="en-GB" i="1" dirty="0"/>
              <a:t>Working papers in Real Estate and Planning 02/17. </a:t>
            </a:r>
            <a:r>
              <a:rPr lang="en-GB" dirty="0"/>
              <a:t>Accessed </a:t>
            </a:r>
            <a:r>
              <a:rPr lang="en-GB" u="sng" dirty="0">
                <a:hlinkClick r:id="rId3"/>
              </a:rPr>
              <a:t>http://centaur.reading.ac.uk/70873/1/wp0217.pdf</a:t>
            </a:r>
            <a:r>
              <a:rPr lang="en-GB" dirty="0"/>
              <a:t> </a:t>
            </a:r>
          </a:p>
          <a:p>
            <a:endParaRPr lang="en-GB" dirty="0"/>
          </a:p>
        </p:txBody>
      </p:sp>
    </p:spTree>
    <p:extLst>
      <p:ext uri="{BB962C8B-B14F-4D97-AF65-F5344CB8AC3E}">
        <p14:creationId xmlns:p14="http://schemas.microsoft.com/office/powerpoint/2010/main" val="2653687753"/>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xfrm>
            <a:off x="899591" y="692696"/>
            <a:ext cx="6515621" cy="1008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Presentation Structure </a:t>
            </a:r>
          </a:p>
        </p:txBody>
      </p:sp>
      <p:sp>
        <p:nvSpPr>
          <p:cNvPr id="14338" name="Text Placeholder 2"/>
          <p:cNvSpPr>
            <a:spLocks noGrp="1"/>
          </p:cNvSpPr>
          <p:nvPr>
            <p:ph type="body" sz="quarter" idx="11"/>
          </p:nvPr>
        </p:nvSpPr>
        <p:spPr bwMode="auto">
          <a:xfrm>
            <a:off x="899592" y="1844824"/>
            <a:ext cx="6984776" cy="6031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endParaRPr lang="en-GB" altLang="en-US" b="1" dirty="0">
              <a:ea typeface="ＭＳ Ｐゴシック" charset="-128"/>
            </a:endParaRPr>
          </a:p>
          <a:p>
            <a:pPr marL="285750" indent="-285750">
              <a:buFontTx/>
              <a:buChar char="-"/>
            </a:pPr>
            <a:r>
              <a:rPr lang="en-GB" altLang="en-US" b="1" dirty="0">
                <a:ea typeface="ＭＳ Ｐゴシック" charset="-128"/>
              </a:rPr>
              <a:t>Neighbourhood Plan Examination </a:t>
            </a:r>
          </a:p>
          <a:p>
            <a:endParaRPr lang="en-GB" altLang="en-US" b="1" dirty="0">
              <a:ea typeface="ＭＳ Ｐゴシック" charset="-128"/>
            </a:endParaRPr>
          </a:p>
          <a:p>
            <a:pPr marL="285750" indent="-285750">
              <a:buFontTx/>
              <a:buChar char="-"/>
            </a:pPr>
            <a:r>
              <a:rPr lang="en-GB" altLang="en-US" b="1" dirty="0">
                <a:ea typeface="ＭＳ Ｐゴシック" charset="-128"/>
              </a:rPr>
              <a:t>Why are we interested in examiners? What is their role within a new deliberative practice space? </a:t>
            </a:r>
          </a:p>
          <a:p>
            <a:pPr marL="285750" indent="-285750">
              <a:buFontTx/>
              <a:buChar char="-"/>
            </a:pPr>
            <a:endParaRPr lang="en-GB" altLang="en-US" b="1" dirty="0">
              <a:ea typeface="ＭＳ Ｐゴシック" charset="-128"/>
            </a:endParaRPr>
          </a:p>
          <a:p>
            <a:pPr marL="285750" indent="-285750">
              <a:buFontTx/>
              <a:buChar char="-"/>
            </a:pPr>
            <a:r>
              <a:rPr lang="en-GB" altLang="en-US" b="1" dirty="0">
                <a:ea typeface="ＭＳ Ｐゴシック" charset="-128"/>
              </a:rPr>
              <a:t>Emerging empirical evidence of experiences</a:t>
            </a:r>
          </a:p>
          <a:p>
            <a:pPr marL="285750" indent="-285750">
              <a:buFontTx/>
              <a:buChar char="-"/>
            </a:pPr>
            <a:endParaRPr lang="en-GB" altLang="en-US" b="1" dirty="0">
              <a:ea typeface="ＭＳ Ｐゴシック" charset="-128"/>
            </a:endParaRPr>
          </a:p>
          <a:p>
            <a:pPr marL="285750" indent="-285750">
              <a:buFontTx/>
              <a:buChar char="-"/>
            </a:pPr>
            <a:r>
              <a:rPr lang="en-GB" altLang="en-US" b="1" dirty="0">
                <a:ea typeface="ＭＳ Ｐゴシック" charset="-128"/>
              </a:rPr>
              <a:t>Some initial conclusions and next steps </a:t>
            </a:r>
          </a:p>
          <a:p>
            <a:endParaRPr lang="en-GB" altLang="en-US" b="1" dirty="0">
              <a:ea typeface="ＭＳ Ｐゴシック" charset="-128"/>
            </a:endParaRPr>
          </a:p>
          <a:p>
            <a:endParaRPr lang="en-US" altLang="en-US" dirty="0">
              <a:ea typeface="ＭＳ Ｐゴシック" charset="-128"/>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8AA3CE-D321-4359-843A-19A9A64D1A65}"/>
              </a:ext>
            </a:extLst>
          </p:cNvPr>
          <p:cNvSpPr txBox="1"/>
          <p:nvPr/>
        </p:nvSpPr>
        <p:spPr>
          <a:xfrm>
            <a:off x="2288598" y="1555013"/>
            <a:ext cx="1825943" cy="830997"/>
          </a:xfrm>
          <a:prstGeom prst="rect">
            <a:avLst/>
          </a:prstGeom>
          <a:noFill/>
          <a:ln>
            <a:solidFill>
              <a:srgbClr val="FF0000"/>
            </a:solidFill>
          </a:ln>
        </p:spPr>
        <p:txBody>
          <a:bodyPr wrap="square" rtlCol="0">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Basic conditions and legislative requirements</a:t>
            </a:r>
          </a:p>
        </p:txBody>
      </p:sp>
      <p:sp>
        <p:nvSpPr>
          <p:cNvPr id="10" name="TextBox 9">
            <a:extLst>
              <a:ext uri="{FF2B5EF4-FFF2-40B4-BE49-F238E27FC236}">
                <a16:creationId xmlns:a16="http://schemas.microsoft.com/office/drawing/2014/main" id="{E896553D-25EF-40E3-94F9-7C75C59A9E65}"/>
              </a:ext>
            </a:extLst>
          </p:cNvPr>
          <p:cNvSpPr txBox="1"/>
          <p:nvPr/>
        </p:nvSpPr>
        <p:spPr>
          <a:xfrm>
            <a:off x="2305866" y="3079327"/>
            <a:ext cx="2006736" cy="831189"/>
          </a:xfrm>
          <a:prstGeom prst="rect">
            <a:avLst/>
          </a:prstGeom>
          <a:solidFill>
            <a:schemeClr val="accent5">
              <a:lumMod val="20000"/>
              <a:lumOff val="80000"/>
            </a:schemeClr>
          </a:solidFill>
          <a:ln>
            <a:solidFill>
              <a:srgbClr val="002060"/>
            </a:solidFill>
          </a:ln>
        </p:spPr>
        <p:txBody>
          <a:bodyPr wrap="square" rtlCol="0">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Independent (and “neutral”) examiner scrutinises the plan</a:t>
            </a:r>
          </a:p>
        </p:txBody>
      </p:sp>
      <p:sp>
        <p:nvSpPr>
          <p:cNvPr id="13" name="TextBox 12">
            <a:extLst>
              <a:ext uri="{FF2B5EF4-FFF2-40B4-BE49-F238E27FC236}">
                <a16:creationId xmlns:a16="http://schemas.microsoft.com/office/drawing/2014/main" id="{FE1754F1-B7CB-443D-B62E-892D9CA07E90}"/>
              </a:ext>
            </a:extLst>
          </p:cNvPr>
          <p:cNvSpPr txBox="1"/>
          <p:nvPr/>
        </p:nvSpPr>
        <p:spPr>
          <a:xfrm>
            <a:off x="2375423" y="4371987"/>
            <a:ext cx="1825943" cy="830997"/>
          </a:xfrm>
          <a:prstGeom prst="rect">
            <a:avLst/>
          </a:prstGeom>
          <a:noFill/>
          <a:ln>
            <a:solidFill>
              <a:srgbClr val="FF0000"/>
            </a:solidFill>
          </a:ln>
        </p:spPr>
        <p:txBody>
          <a:bodyPr wrap="square" rtlCol="0">
            <a:spAutoFit/>
          </a:bodyPr>
          <a:lstStyle/>
          <a:p>
            <a:pPr algn="ctr"/>
            <a:r>
              <a:rPr lang="en-GB" sz="1600" dirty="0">
                <a:latin typeface="Tahoma" panose="020B0604030504040204" pitchFamily="34" charset="0"/>
                <a:ea typeface="Tahoma" panose="020B0604030504040204" pitchFamily="34" charset="0"/>
                <a:cs typeface="Tahoma" panose="020B0604030504040204" pitchFamily="34" charset="0"/>
              </a:rPr>
              <a:t>Community aspirations and draft policies </a:t>
            </a:r>
          </a:p>
        </p:txBody>
      </p:sp>
      <p:sp>
        <p:nvSpPr>
          <p:cNvPr id="14" name="TextBox 13">
            <a:extLst>
              <a:ext uri="{FF2B5EF4-FFF2-40B4-BE49-F238E27FC236}">
                <a16:creationId xmlns:a16="http://schemas.microsoft.com/office/drawing/2014/main" id="{3B4072E8-C320-4691-93FF-0C8767E92E92}"/>
              </a:ext>
            </a:extLst>
          </p:cNvPr>
          <p:cNvSpPr txBox="1"/>
          <p:nvPr/>
        </p:nvSpPr>
        <p:spPr>
          <a:xfrm>
            <a:off x="2183620" y="5728321"/>
            <a:ext cx="2128982" cy="1015663"/>
          </a:xfrm>
          <a:prstGeom prst="rect">
            <a:avLst/>
          </a:prstGeom>
          <a:noFill/>
        </p:spPr>
        <p:txBody>
          <a:bodyPr wrap="square" rtlCol="0">
            <a:spAutoFit/>
          </a:bodyPr>
          <a:lstStyle/>
          <a:p>
            <a:r>
              <a:rPr lang="en-GB" sz="1500" i="1" dirty="0">
                <a:latin typeface="Tahoma" panose="020B0604030504040204" pitchFamily="34" charset="0"/>
                <a:ea typeface="Tahoma" panose="020B0604030504040204" pitchFamily="34" charset="0"/>
                <a:cs typeface="Tahoma" panose="020B0604030504040204" pitchFamily="34" charset="0"/>
              </a:rPr>
              <a:t>Plan co-produced with support and advice from consultants and LPA</a:t>
            </a:r>
          </a:p>
        </p:txBody>
      </p:sp>
      <p:sp>
        <p:nvSpPr>
          <p:cNvPr id="15" name="TextBox 14">
            <a:extLst>
              <a:ext uri="{FF2B5EF4-FFF2-40B4-BE49-F238E27FC236}">
                <a16:creationId xmlns:a16="http://schemas.microsoft.com/office/drawing/2014/main" id="{9685EC13-5091-4A52-9F09-CB1C0974C374}"/>
              </a:ext>
            </a:extLst>
          </p:cNvPr>
          <p:cNvSpPr txBox="1"/>
          <p:nvPr/>
        </p:nvSpPr>
        <p:spPr>
          <a:xfrm>
            <a:off x="58481" y="2931583"/>
            <a:ext cx="1632923" cy="1077218"/>
          </a:xfrm>
          <a:prstGeom prst="rect">
            <a:avLst/>
          </a:prstGeom>
          <a:noFill/>
          <a:ln>
            <a:solidFill>
              <a:srgbClr val="FF0000"/>
            </a:solidFill>
          </a:ln>
        </p:spPr>
        <p:txBody>
          <a:bodyPr wrap="square" rtlCol="0">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Formal representations from third parties</a:t>
            </a:r>
          </a:p>
        </p:txBody>
      </p:sp>
      <p:sp>
        <p:nvSpPr>
          <p:cNvPr id="16" name="TextBox 15">
            <a:extLst>
              <a:ext uri="{FF2B5EF4-FFF2-40B4-BE49-F238E27FC236}">
                <a16:creationId xmlns:a16="http://schemas.microsoft.com/office/drawing/2014/main" id="{327C53A7-75E9-402D-A8F3-5730E208F54C}"/>
              </a:ext>
            </a:extLst>
          </p:cNvPr>
          <p:cNvSpPr txBox="1"/>
          <p:nvPr/>
        </p:nvSpPr>
        <p:spPr>
          <a:xfrm>
            <a:off x="4847590" y="3020706"/>
            <a:ext cx="1671667" cy="830997"/>
          </a:xfrm>
          <a:prstGeom prst="rect">
            <a:avLst/>
          </a:prstGeom>
          <a:noFill/>
          <a:ln>
            <a:solidFill>
              <a:srgbClr val="FF0000"/>
            </a:solidFill>
          </a:ln>
        </p:spPr>
        <p:txBody>
          <a:bodyPr wrap="square" rtlCol="0">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Robust and implementable plan</a:t>
            </a:r>
          </a:p>
        </p:txBody>
      </p:sp>
      <p:cxnSp>
        <p:nvCxnSpPr>
          <p:cNvPr id="19" name="Straight Arrow Connector 18">
            <a:extLst>
              <a:ext uri="{FF2B5EF4-FFF2-40B4-BE49-F238E27FC236}">
                <a16:creationId xmlns:a16="http://schemas.microsoft.com/office/drawing/2014/main" id="{A75EF67D-D5CB-4F45-909A-EEF175F34FE1}"/>
              </a:ext>
            </a:extLst>
          </p:cNvPr>
          <p:cNvCxnSpPr>
            <a:cxnSpLocks/>
          </p:cNvCxnSpPr>
          <p:nvPr/>
        </p:nvCxnSpPr>
        <p:spPr>
          <a:xfrm>
            <a:off x="3288395" y="2465069"/>
            <a:ext cx="0" cy="555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8A7FE41-B19A-47AA-9178-2F83506ADF2F}"/>
              </a:ext>
            </a:extLst>
          </p:cNvPr>
          <p:cNvCxnSpPr>
            <a:cxnSpLocks/>
            <a:stCxn id="10" idx="2"/>
            <a:endCxn id="13" idx="0"/>
          </p:cNvCxnSpPr>
          <p:nvPr/>
        </p:nvCxnSpPr>
        <p:spPr>
          <a:xfrm flipH="1">
            <a:off x="3288395" y="3910516"/>
            <a:ext cx="20839" cy="461471"/>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A99ABE1-004B-4FF9-89F2-F2B8AC043CF2}"/>
              </a:ext>
            </a:extLst>
          </p:cNvPr>
          <p:cNvCxnSpPr>
            <a:cxnSpLocks/>
          </p:cNvCxnSpPr>
          <p:nvPr/>
        </p:nvCxnSpPr>
        <p:spPr>
          <a:xfrm flipV="1">
            <a:off x="2375423" y="5313509"/>
            <a:ext cx="198958" cy="27318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5EECF69-EC95-4E77-9BF5-64D38CBD0E5B}"/>
              </a:ext>
            </a:extLst>
          </p:cNvPr>
          <p:cNvCxnSpPr>
            <a:cxnSpLocks/>
          </p:cNvCxnSpPr>
          <p:nvPr/>
        </p:nvCxnSpPr>
        <p:spPr>
          <a:xfrm flipH="1" flipV="1">
            <a:off x="3936246" y="5330291"/>
            <a:ext cx="154823" cy="270723"/>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0F259997-34C8-44BC-A07F-41991EF5EF12}"/>
              </a:ext>
            </a:extLst>
          </p:cNvPr>
          <p:cNvCxnSpPr>
            <a:cxnSpLocks/>
          </p:cNvCxnSpPr>
          <p:nvPr/>
        </p:nvCxnSpPr>
        <p:spPr>
          <a:xfrm>
            <a:off x="1623289" y="3470192"/>
            <a:ext cx="592770" cy="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84E83E3-4347-424C-991E-02EE83650095}"/>
              </a:ext>
            </a:extLst>
          </p:cNvPr>
          <p:cNvCxnSpPr>
            <a:cxnSpLocks/>
          </p:cNvCxnSpPr>
          <p:nvPr/>
        </p:nvCxnSpPr>
        <p:spPr>
          <a:xfrm>
            <a:off x="4434848" y="3473226"/>
            <a:ext cx="4127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DD16F5F5-F117-445F-AFA1-ACFA6737EAFB}"/>
              </a:ext>
            </a:extLst>
          </p:cNvPr>
          <p:cNvSpPr txBox="1"/>
          <p:nvPr/>
        </p:nvSpPr>
        <p:spPr>
          <a:xfrm>
            <a:off x="6641503" y="1220214"/>
            <a:ext cx="2228850" cy="4031873"/>
          </a:xfrm>
          <a:prstGeom prst="rect">
            <a:avLst/>
          </a:prstGeom>
          <a:noFill/>
        </p:spPr>
        <p:txBody>
          <a:bodyPr wrap="square" rtlCol="0">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However, consultants (examiners)  are: </a:t>
            </a:r>
            <a:r>
              <a:rPr lang="en-GB" sz="1600" i="1" dirty="0">
                <a:latin typeface="Tahoma" panose="020B0604030504040204" pitchFamily="34" charset="0"/>
                <a:ea typeface="Tahoma" panose="020B0604030504040204" pitchFamily="34" charset="0"/>
                <a:cs typeface="Tahoma" panose="020B0604030504040204" pitchFamily="34" charset="0"/>
              </a:rPr>
              <a:t>‘sociologically complex actors, located in (shifting) organizational and political fields, whose identities and professional trajectories are often bound up with the policy positions and fixes that they espouse’</a:t>
            </a:r>
            <a:r>
              <a:rPr lang="en-GB" sz="1600" dirty="0">
                <a:latin typeface="Tahoma" panose="020B0604030504040204" pitchFamily="34" charset="0"/>
                <a:ea typeface="Tahoma" panose="020B0604030504040204" pitchFamily="34" charset="0"/>
                <a:cs typeface="Tahoma" panose="020B0604030504040204" pitchFamily="34" charset="0"/>
              </a:rPr>
              <a:t> </a:t>
            </a:r>
          </a:p>
          <a:p>
            <a:r>
              <a:rPr lang="en-GB" sz="1600" dirty="0">
                <a:latin typeface="Tahoma" panose="020B0604030504040204" pitchFamily="34" charset="0"/>
                <a:ea typeface="Tahoma" panose="020B0604030504040204" pitchFamily="34" charset="0"/>
                <a:cs typeface="Tahoma" panose="020B0604030504040204" pitchFamily="34" charset="0"/>
              </a:rPr>
              <a:t>(Peck and Theodore, 2010: p170).</a:t>
            </a:r>
          </a:p>
        </p:txBody>
      </p:sp>
      <p:sp>
        <p:nvSpPr>
          <p:cNvPr id="23" name="Text Placeholder 1">
            <a:extLst>
              <a:ext uri="{FF2B5EF4-FFF2-40B4-BE49-F238E27FC236}">
                <a16:creationId xmlns:a16="http://schemas.microsoft.com/office/drawing/2014/main" id="{7B1BB52D-0F87-4BC7-9A57-0FD8822E82C0}"/>
              </a:ext>
            </a:extLst>
          </p:cNvPr>
          <p:cNvSpPr txBox="1">
            <a:spLocks/>
          </p:cNvSpPr>
          <p:nvPr/>
        </p:nvSpPr>
        <p:spPr>
          <a:xfrm>
            <a:off x="119880" y="347697"/>
            <a:ext cx="7116416" cy="549352"/>
          </a:xfrm>
          <a:prstGeom prst="rect">
            <a:avLst/>
          </a:prstGeom>
        </p:spPr>
        <p:txBody>
          <a:bodyPr lIns="0" tIns="0" rIns="0" bIns="0"/>
          <a:lstStyle>
            <a:lvl1pPr marL="0" indent="0" algn="l" defTabSz="606425" rtl="0" eaLnBrk="0" fontAlgn="base" hangingPunct="0">
              <a:lnSpc>
                <a:spcPts val="4200"/>
              </a:lnSpc>
              <a:spcBef>
                <a:spcPct val="20000"/>
              </a:spcBef>
              <a:spcAft>
                <a:spcPct val="0"/>
              </a:spcAft>
              <a:buFontTx/>
              <a:buNone/>
              <a:defRPr sz="4000" b="0" i="0" kern="1200">
                <a:solidFill>
                  <a:srgbClr val="598752"/>
                </a:solidFill>
                <a:latin typeface="Georgia"/>
                <a:ea typeface="Georgia"/>
                <a:cs typeface="Georgia"/>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defTabSz="454819">
              <a:lnSpc>
                <a:spcPts val="3150"/>
              </a:lnSpc>
            </a:pPr>
            <a:r>
              <a:rPr lang="en-GB" dirty="0"/>
              <a:t>What is NP examination?</a:t>
            </a:r>
          </a:p>
        </p:txBody>
      </p:sp>
    </p:spTree>
    <p:extLst>
      <p:ext uri="{BB962C8B-B14F-4D97-AF65-F5344CB8AC3E}">
        <p14:creationId xmlns:p14="http://schemas.microsoft.com/office/powerpoint/2010/main" val="3223990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02693E-C7FA-482A-A986-3F4D60A37877}"/>
              </a:ext>
            </a:extLst>
          </p:cNvPr>
          <p:cNvSpPr>
            <a:spLocks noGrp="1"/>
          </p:cNvSpPr>
          <p:nvPr>
            <p:ph type="body" sz="quarter" idx="10"/>
          </p:nvPr>
        </p:nvSpPr>
        <p:spPr/>
        <p:txBody>
          <a:bodyPr/>
          <a:lstStyle/>
          <a:p>
            <a:r>
              <a:rPr lang="en-GB" dirty="0"/>
              <a:t>Why are we interested in NP examination and examiners?</a:t>
            </a:r>
          </a:p>
        </p:txBody>
      </p:sp>
      <p:sp>
        <p:nvSpPr>
          <p:cNvPr id="3" name="Text Placeholder 2">
            <a:extLst>
              <a:ext uri="{FF2B5EF4-FFF2-40B4-BE49-F238E27FC236}">
                <a16:creationId xmlns:a16="http://schemas.microsoft.com/office/drawing/2014/main" id="{1DD77453-A907-47FA-BF64-901AFED570D8}"/>
              </a:ext>
            </a:extLst>
          </p:cNvPr>
          <p:cNvSpPr>
            <a:spLocks noGrp="1"/>
          </p:cNvSpPr>
          <p:nvPr>
            <p:ph type="body" sz="quarter" idx="11"/>
          </p:nvPr>
        </p:nvSpPr>
        <p:spPr>
          <a:xfrm>
            <a:off x="539552" y="1916832"/>
            <a:ext cx="8136904" cy="4608512"/>
          </a:xfrm>
        </p:spPr>
        <p:txBody>
          <a:bodyPr/>
          <a:lstStyle/>
          <a:p>
            <a:r>
              <a:rPr lang="en-GB" dirty="0"/>
              <a:t>There has been </a:t>
            </a:r>
            <a:r>
              <a:rPr lang="en-GB" b="1" dirty="0"/>
              <a:t>little empirical research </a:t>
            </a:r>
            <a:r>
              <a:rPr lang="en-GB" dirty="0"/>
              <a:t>on NP examination.</a:t>
            </a:r>
          </a:p>
          <a:p>
            <a:r>
              <a:rPr lang="en-GB" dirty="0"/>
              <a:t>Examiners are </a:t>
            </a:r>
            <a:r>
              <a:rPr lang="en-GB" b="1" dirty="0"/>
              <a:t>a new actor ‘invited into’ </a:t>
            </a:r>
            <a:r>
              <a:rPr lang="en-GB" dirty="0"/>
              <a:t>the planning system. </a:t>
            </a:r>
          </a:p>
          <a:p>
            <a:r>
              <a:rPr lang="en-GB" dirty="0"/>
              <a:t>An ‘appropriately qualified’ independent examiner is appointed not by the planning inspectorate, but by the LPA in agreement with the neighbourhood planning body, either directly or through open competition</a:t>
            </a:r>
            <a:r>
              <a:rPr lang="en-GB" b="1" dirty="0"/>
              <a:t>. They are effectively consultants.</a:t>
            </a:r>
          </a:p>
          <a:p>
            <a:r>
              <a:rPr lang="en-GB" dirty="0"/>
              <a:t>Questions have emerged </a:t>
            </a:r>
            <a:r>
              <a:rPr lang="en-GB" b="1" dirty="0"/>
              <a:t>about the clarity of the examination process</a:t>
            </a:r>
            <a:r>
              <a:rPr lang="en-GB" dirty="0"/>
              <a:t>, and the role of the examiner in a ‘light-touch’ examination scenario.</a:t>
            </a:r>
          </a:p>
          <a:p>
            <a:r>
              <a:rPr lang="en-GB" dirty="0"/>
              <a:t>There is early evidence of </a:t>
            </a:r>
            <a:r>
              <a:rPr lang="en-GB" b="1" dirty="0"/>
              <a:t>considerable variation in the approach </a:t>
            </a:r>
            <a:r>
              <a:rPr lang="en-GB" dirty="0"/>
              <a:t>to examination indicative of potential variation in how examiners view their own role and scope.</a:t>
            </a:r>
          </a:p>
          <a:p>
            <a:r>
              <a:rPr lang="en-GB" b="1" dirty="0"/>
              <a:t>Government attention </a:t>
            </a:r>
            <a:r>
              <a:rPr lang="en-GB" dirty="0"/>
              <a:t>is currently focussed on the examination stage – Neighbourhood Planning Bill, forthcoming guidance and potentially [non-regulatory] amendments to the process.</a:t>
            </a:r>
          </a:p>
          <a:p>
            <a:r>
              <a:rPr lang="en-GB" dirty="0"/>
              <a:t>A focus on examiners – whilst narrow – has </a:t>
            </a:r>
            <a:r>
              <a:rPr lang="en-GB" b="1" dirty="0"/>
              <a:t>potential wider significance </a:t>
            </a:r>
            <a:r>
              <a:rPr lang="en-GB" dirty="0"/>
              <a:t>about how roles within the planning system are being re-cast</a:t>
            </a:r>
            <a:r>
              <a:rPr lang="en-GB" b="1" dirty="0"/>
              <a:t>. </a:t>
            </a:r>
          </a:p>
          <a:p>
            <a:endParaRPr lang="en-GB" dirty="0"/>
          </a:p>
        </p:txBody>
      </p:sp>
    </p:spTree>
    <p:extLst>
      <p:ext uri="{BB962C8B-B14F-4D97-AF65-F5344CB8AC3E}">
        <p14:creationId xmlns:p14="http://schemas.microsoft.com/office/powerpoint/2010/main" val="397314073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E9F169-D80B-4188-BA8B-547CDA979326}"/>
              </a:ext>
            </a:extLst>
          </p:cNvPr>
          <p:cNvSpPr>
            <a:spLocks noGrp="1"/>
          </p:cNvSpPr>
          <p:nvPr>
            <p:ph type="body" sz="quarter" idx="10"/>
          </p:nvPr>
        </p:nvSpPr>
        <p:spPr>
          <a:xfrm>
            <a:off x="395537" y="548680"/>
            <a:ext cx="8496944" cy="651068"/>
          </a:xfrm>
        </p:spPr>
        <p:txBody>
          <a:bodyPr/>
          <a:lstStyle/>
          <a:p>
            <a:r>
              <a:rPr lang="en-GB" dirty="0"/>
              <a:t>What might we mean by deliberative practice in the context of NPE? </a:t>
            </a:r>
          </a:p>
        </p:txBody>
      </p:sp>
      <p:sp>
        <p:nvSpPr>
          <p:cNvPr id="3" name="Text Placeholder 2">
            <a:extLst>
              <a:ext uri="{FF2B5EF4-FFF2-40B4-BE49-F238E27FC236}">
                <a16:creationId xmlns:a16="http://schemas.microsoft.com/office/drawing/2014/main" id="{1998BF4F-BE9C-4697-87A9-D57598914632}"/>
              </a:ext>
            </a:extLst>
          </p:cNvPr>
          <p:cNvSpPr>
            <a:spLocks noGrp="1"/>
          </p:cNvSpPr>
          <p:nvPr>
            <p:ph type="body" sz="quarter" idx="11"/>
          </p:nvPr>
        </p:nvSpPr>
        <p:spPr>
          <a:xfrm>
            <a:off x="323529" y="1844824"/>
            <a:ext cx="8568952" cy="4680520"/>
          </a:xfrm>
        </p:spPr>
        <p:txBody>
          <a:bodyPr/>
          <a:lstStyle/>
          <a:p>
            <a:r>
              <a:rPr lang="en-GB" dirty="0"/>
              <a:t>Deliberative practice describes the process of </a:t>
            </a:r>
            <a:r>
              <a:rPr lang="en-GB" b="1" dirty="0"/>
              <a:t>facilitating and encouraging participatory planning processes </a:t>
            </a:r>
            <a:r>
              <a:rPr lang="en-GB" dirty="0"/>
              <a:t>– a step towards democratic governance.</a:t>
            </a:r>
          </a:p>
          <a:p>
            <a:r>
              <a:rPr lang="en-GB" dirty="0"/>
              <a:t>There is an </a:t>
            </a:r>
            <a:r>
              <a:rPr lang="en-GB" b="1" dirty="0"/>
              <a:t>extensive literature on deliberative practice </a:t>
            </a:r>
            <a:r>
              <a:rPr lang="en-GB" dirty="0"/>
              <a:t>(Legacy 2014, Sager 2002, Forester 1999, 2009, 2014, 2017), but the literature has tended to focus on communities, LA’s, developers and advocacy planners. Other, potentially new actors, are neglected.</a:t>
            </a:r>
          </a:p>
          <a:p>
            <a:r>
              <a:rPr lang="en-GB" dirty="0"/>
              <a:t>Forester and De-Leo (2017) highlight the role of deliberative practice in understanding how actors ‘</a:t>
            </a:r>
            <a:r>
              <a:rPr lang="en-GB" b="1" i="1" dirty="0"/>
              <a:t>engage and not avoid conflict, to learn not about compromise but creative, grounded negotiation or co-generated solutions</a:t>
            </a:r>
            <a:r>
              <a:rPr lang="en-GB" dirty="0"/>
              <a:t>’. </a:t>
            </a:r>
          </a:p>
          <a:p>
            <a:r>
              <a:rPr lang="en-GB" b="1" dirty="0"/>
              <a:t>The role of the NP examiner is potentially significant</a:t>
            </a:r>
            <a:r>
              <a:rPr lang="en-GB" dirty="0"/>
              <a:t>. Examination is a point of convergence - they may have to act to arbitrate between conflicts particularly between pre-scripted rules on content set by government and community aspirations. </a:t>
            </a:r>
          </a:p>
          <a:p>
            <a:r>
              <a:rPr lang="en-GB" dirty="0"/>
              <a:t>Examiners are acting in a new deliberative practice space – but </a:t>
            </a:r>
            <a:r>
              <a:rPr lang="en-GB" b="1" dirty="0"/>
              <a:t>are they deliberative practitioners</a:t>
            </a:r>
            <a:r>
              <a:rPr lang="en-GB" dirty="0"/>
              <a:t>, and effective co-production partners engaging people to legitimate decisions (</a:t>
            </a:r>
            <a:r>
              <a:rPr lang="en-GB" dirty="0" err="1"/>
              <a:t>Albrechts</a:t>
            </a:r>
            <a:r>
              <a:rPr lang="en-GB" dirty="0"/>
              <a:t> 2013), or are they in more hybrid role? </a:t>
            </a:r>
          </a:p>
          <a:p>
            <a:r>
              <a:rPr lang="en-GB" dirty="0" err="1"/>
              <a:t>Sager’s</a:t>
            </a:r>
            <a:r>
              <a:rPr lang="en-GB" dirty="0"/>
              <a:t> work (2016) on the role of </a:t>
            </a:r>
            <a:r>
              <a:rPr lang="en-GB" b="1" dirty="0"/>
              <a:t>inter-</a:t>
            </a:r>
            <a:r>
              <a:rPr lang="en-GB" b="1" dirty="0" err="1"/>
              <a:t>mediaries</a:t>
            </a:r>
            <a:r>
              <a:rPr lang="en-GB" b="1" dirty="0"/>
              <a:t> </a:t>
            </a:r>
            <a:r>
              <a:rPr lang="en-GB" dirty="0"/>
              <a:t>and </a:t>
            </a:r>
            <a:r>
              <a:rPr lang="en-GB" dirty="0" err="1"/>
              <a:t>Puustinen</a:t>
            </a:r>
            <a:r>
              <a:rPr lang="en-GB" dirty="0"/>
              <a:t> et al 2017 on </a:t>
            </a:r>
            <a:r>
              <a:rPr lang="en-GB" b="1" dirty="0"/>
              <a:t>deliberative bureaucrats </a:t>
            </a:r>
            <a:r>
              <a:rPr lang="en-GB" dirty="0"/>
              <a:t>may be highly relevant.</a:t>
            </a:r>
          </a:p>
          <a:p>
            <a:endParaRPr lang="en-GB" dirty="0"/>
          </a:p>
          <a:p>
            <a:pPr marL="0" indent="0">
              <a:buNone/>
            </a:pPr>
            <a:endParaRPr lang="en-GB" dirty="0"/>
          </a:p>
          <a:p>
            <a:endParaRPr lang="en-GB" dirty="0"/>
          </a:p>
          <a:p>
            <a:pPr marL="0" indent="0">
              <a:buNone/>
            </a:pPr>
            <a:r>
              <a:rPr lang="en-GB" dirty="0"/>
              <a:t> </a:t>
            </a:r>
          </a:p>
          <a:p>
            <a:pPr marL="0" indent="0">
              <a:buNone/>
            </a:pPr>
            <a:r>
              <a:rPr lang="en-GB" dirty="0"/>
              <a:t>  </a:t>
            </a:r>
            <a:endParaRPr lang="en-GB" b="1" dirty="0"/>
          </a:p>
          <a:p>
            <a:endParaRPr lang="en-GB" dirty="0"/>
          </a:p>
          <a:p>
            <a:endParaRPr lang="en-GB" dirty="0"/>
          </a:p>
          <a:p>
            <a:endParaRPr lang="en-GB" dirty="0"/>
          </a:p>
        </p:txBody>
      </p:sp>
    </p:spTree>
    <p:extLst>
      <p:ext uri="{BB962C8B-B14F-4D97-AF65-F5344CB8AC3E}">
        <p14:creationId xmlns:p14="http://schemas.microsoft.com/office/powerpoint/2010/main" val="375980064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87DC58-C616-44C2-821E-C6A2C52D1DD2}"/>
              </a:ext>
            </a:extLst>
          </p:cNvPr>
          <p:cNvSpPr>
            <a:spLocks noGrp="1"/>
          </p:cNvSpPr>
          <p:nvPr>
            <p:ph type="body" sz="quarter" idx="10"/>
          </p:nvPr>
        </p:nvSpPr>
        <p:spPr>
          <a:xfrm>
            <a:off x="395536" y="404664"/>
            <a:ext cx="6515621" cy="651068"/>
          </a:xfrm>
        </p:spPr>
        <p:txBody>
          <a:bodyPr/>
          <a:lstStyle/>
          <a:p>
            <a:r>
              <a:rPr lang="en-GB" dirty="0"/>
              <a:t>Primary research </a:t>
            </a:r>
          </a:p>
        </p:txBody>
      </p:sp>
      <p:sp>
        <p:nvSpPr>
          <p:cNvPr id="3" name="Text Placeholder 2">
            <a:extLst>
              <a:ext uri="{FF2B5EF4-FFF2-40B4-BE49-F238E27FC236}">
                <a16:creationId xmlns:a16="http://schemas.microsoft.com/office/drawing/2014/main" id="{BFA85C5A-D5C3-49AE-9209-F286BDA4F61C}"/>
              </a:ext>
            </a:extLst>
          </p:cNvPr>
          <p:cNvSpPr>
            <a:spLocks noGrp="1"/>
          </p:cNvSpPr>
          <p:nvPr>
            <p:ph type="body" sz="quarter" idx="11"/>
          </p:nvPr>
        </p:nvSpPr>
        <p:spPr>
          <a:xfrm>
            <a:off x="395536" y="1772816"/>
            <a:ext cx="7992887" cy="4608934"/>
          </a:xfrm>
        </p:spPr>
        <p:txBody>
          <a:bodyPr/>
          <a:lstStyle/>
          <a:p>
            <a:r>
              <a:rPr lang="en-GB" dirty="0"/>
              <a:t>Reflecting on Forester’s successive deliberative practice studies focussed on the </a:t>
            </a:r>
            <a:r>
              <a:rPr lang="en-GB" b="1" dirty="0"/>
              <a:t>skills required </a:t>
            </a:r>
            <a:r>
              <a:rPr lang="en-GB" dirty="0"/>
              <a:t>of professionals in politically contested and uncertain circumstances, particularly the </a:t>
            </a:r>
            <a:r>
              <a:rPr lang="en-GB" b="1" dirty="0"/>
              <a:t>skills planners use in mediating conflict</a:t>
            </a:r>
            <a:r>
              <a:rPr lang="en-GB" dirty="0"/>
              <a:t>, enabling decisions to be made together, we wanted to focus on examiners themselves.</a:t>
            </a:r>
          </a:p>
          <a:p>
            <a:endParaRPr lang="en-GB" dirty="0"/>
          </a:p>
          <a:p>
            <a:r>
              <a:rPr lang="en-GB" dirty="0"/>
              <a:t>November – December 2016, we conducted a short survey of all NP examiners with experience of examining at least 2 neighbourhood plans, with those responding </a:t>
            </a:r>
            <a:r>
              <a:rPr lang="en-GB" b="1" dirty="0"/>
              <a:t>accounting for over 85% of NP examinations</a:t>
            </a:r>
            <a:r>
              <a:rPr lang="en-GB" dirty="0"/>
              <a:t>.</a:t>
            </a:r>
          </a:p>
          <a:p>
            <a:r>
              <a:rPr lang="en-GB" dirty="0"/>
              <a:t>The survey was </a:t>
            </a:r>
            <a:r>
              <a:rPr lang="en-GB" b="1" dirty="0"/>
              <a:t>wide-ranging in scope.</a:t>
            </a:r>
          </a:p>
          <a:p>
            <a:r>
              <a:rPr lang="en-GB" dirty="0"/>
              <a:t>Intended to </a:t>
            </a:r>
            <a:r>
              <a:rPr lang="en-GB" b="1" dirty="0"/>
              <a:t>give voice to examiners </a:t>
            </a:r>
            <a:r>
              <a:rPr lang="en-GB" dirty="0"/>
              <a:t>themselves and to explore what their experiences might reveal about the realities of the NP process itself. </a:t>
            </a:r>
          </a:p>
          <a:p>
            <a:endParaRPr lang="en-GB" dirty="0"/>
          </a:p>
          <a:p>
            <a:endParaRPr lang="en-GB" dirty="0"/>
          </a:p>
        </p:txBody>
      </p:sp>
    </p:spTree>
    <p:extLst>
      <p:ext uri="{BB962C8B-B14F-4D97-AF65-F5344CB8AC3E}">
        <p14:creationId xmlns:p14="http://schemas.microsoft.com/office/powerpoint/2010/main" val="236649489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847865-8DD9-4951-A6F3-55CEDC5D7C8B}"/>
              </a:ext>
            </a:extLst>
          </p:cNvPr>
          <p:cNvSpPr>
            <a:spLocks noGrp="1"/>
          </p:cNvSpPr>
          <p:nvPr>
            <p:ph type="body" sz="quarter" idx="10"/>
          </p:nvPr>
        </p:nvSpPr>
        <p:spPr>
          <a:xfrm>
            <a:off x="395536" y="404664"/>
            <a:ext cx="6518979" cy="626204"/>
          </a:xfrm>
        </p:spPr>
        <p:txBody>
          <a:bodyPr/>
          <a:lstStyle/>
          <a:p>
            <a:r>
              <a:rPr lang="en-GB" dirty="0"/>
              <a:t>Who are the examiners?  </a:t>
            </a:r>
          </a:p>
        </p:txBody>
      </p:sp>
      <p:sp>
        <p:nvSpPr>
          <p:cNvPr id="3" name="Text Placeholder 2">
            <a:extLst>
              <a:ext uri="{FF2B5EF4-FFF2-40B4-BE49-F238E27FC236}">
                <a16:creationId xmlns:a16="http://schemas.microsoft.com/office/drawing/2014/main" id="{711BC72C-C7A4-413F-AB30-B5FA78E85883}"/>
              </a:ext>
            </a:extLst>
          </p:cNvPr>
          <p:cNvSpPr>
            <a:spLocks noGrp="1"/>
          </p:cNvSpPr>
          <p:nvPr>
            <p:ph type="body" sz="quarter" idx="11"/>
          </p:nvPr>
        </p:nvSpPr>
        <p:spPr>
          <a:xfrm>
            <a:off x="395536" y="1340768"/>
            <a:ext cx="7920879" cy="5040560"/>
          </a:xfrm>
        </p:spPr>
        <p:txBody>
          <a:bodyPr/>
          <a:lstStyle/>
          <a:p>
            <a:r>
              <a:rPr lang="en-GB" b="1" dirty="0"/>
              <a:t>Individuals</a:t>
            </a:r>
            <a:r>
              <a:rPr lang="en-GB" dirty="0"/>
              <a:t> - the vast majority of whom are planners, although not exclusively so and there is no requirement to be so (95% in our survey) </a:t>
            </a:r>
          </a:p>
          <a:p>
            <a:r>
              <a:rPr lang="en-GB" dirty="0"/>
              <a:t>They are not one ‘cadre’ of people, they are </a:t>
            </a:r>
            <a:r>
              <a:rPr lang="en-GB" b="1" dirty="0"/>
              <a:t>lone workers, </a:t>
            </a:r>
            <a:r>
              <a:rPr lang="en-GB" dirty="0"/>
              <a:t>acting independently and are self-governed. </a:t>
            </a:r>
            <a:r>
              <a:rPr lang="en-GB" b="1" dirty="0"/>
              <a:t> </a:t>
            </a:r>
          </a:p>
          <a:p>
            <a:r>
              <a:rPr lang="en-GB" dirty="0"/>
              <a:t>With </a:t>
            </a:r>
            <a:r>
              <a:rPr lang="en-GB" b="1" dirty="0"/>
              <a:t>little guidance </a:t>
            </a:r>
            <a:r>
              <a:rPr lang="en-GB" dirty="0"/>
              <a:t>on conducting examination, they are figuring it out for themselves – imagining and creating their role sometimes through self-initiated learning: </a:t>
            </a:r>
          </a:p>
          <a:p>
            <a:endParaRPr lang="en-GB" dirty="0"/>
          </a:p>
          <a:p>
            <a:pPr marL="0" indent="0">
              <a:buNone/>
            </a:pPr>
            <a:r>
              <a:rPr lang="en-GB" i="1" dirty="0"/>
              <a:t>“We have to decide on the right course of action without any advice or support from ‘official’ sources; you are very much on your own” (respondent #1). </a:t>
            </a:r>
          </a:p>
          <a:p>
            <a:pPr marL="0" indent="0">
              <a:buNone/>
            </a:pPr>
            <a:endParaRPr lang="en-GB" i="1" dirty="0"/>
          </a:p>
          <a:p>
            <a:pPr marL="0" indent="0">
              <a:buNone/>
            </a:pPr>
            <a:r>
              <a:rPr lang="en-GB" i="1" dirty="0"/>
              <a:t>“This is a challenge when difficult decisions have to be made and reasonable consistency maintained” (respondent #3).</a:t>
            </a:r>
          </a:p>
          <a:p>
            <a:pPr marL="0" indent="0">
              <a:buNone/>
            </a:pPr>
            <a:endParaRPr lang="en-GB" i="1" dirty="0"/>
          </a:p>
          <a:p>
            <a:pPr marL="0" indent="0">
              <a:buNone/>
            </a:pPr>
            <a:r>
              <a:rPr lang="en-GB" i="1" dirty="0"/>
              <a:t>“It is up to the examiner as to how rigorously the policies are checked out against national and strategic local policies” (respondent #5).</a:t>
            </a:r>
          </a:p>
          <a:p>
            <a:pPr marL="0" indent="0">
              <a:buNone/>
            </a:pPr>
            <a:endParaRPr lang="en-GB" i="1" dirty="0"/>
          </a:p>
          <a:p>
            <a:pPr marL="0" indent="0">
              <a:buNone/>
            </a:pPr>
            <a:r>
              <a:rPr lang="en-GB" i="1" dirty="0"/>
              <a:t>“On more challenging examinations, I have asked examiner colleagues privately for their advice on certain aspects and also to review my final draft” (respondent #12). </a:t>
            </a:r>
          </a:p>
          <a:p>
            <a:endParaRPr lang="en-GB" dirty="0"/>
          </a:p>
        </p:txBody>
      </p:sp>
    </p:spTree>
    <p:extLst>
      <p:ext uri="{BB962C8B-B14F-4D97-AF65-F5344CB8AC3E}">
        <p14:creationId xmlns:p14="http://schemas.microsoft.com/office/powerpoint/2010/main" val="2935583193"/>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5997B91-755B-4E5F-A53A-65F4488CC60B}"/>
              </a:ext>
            </a:extLst>
          </p:cNvPr>
          <p:cNvSpPr>
            <a:spLocks noGrp="1"/>
          </p:cNvSpPr>
          <p:nvPr>
            <p:ph type="body" sz="quarter" idx="11"/>
          </p:nvPr>
        </p:nvSpPr>
        <p:spPr>
          <a:xfrm>
            <a:off x="251520" y="1268760"/>
            <a:ext cx="8064896" cy="4465043"/>
          </a:xfrm>
        </p:spPr>
        <p:txBody>
          <a:bodyPr/>
          <a:lstStyle/>
          <a:p>
            <a:pPr>
              <a:buFont typeface="Arial" charset="0"/>
              <a:buChar char="•"/>
            </a:pPr>
            <a:r>
              <a:rPr lang="en-GB" dirty="0"/>
              <a:t>The </a:t>
            </a:r>
            <a:r>
              <a:rPr lang="en-GB" b="1" dirty="0"/>
              <a:t>lack of restriction </a:t>
            </a:r>
            <a:r>
              <a:rPr lang="en-GB" dirty="0"/>
              <a:t>over who can examine a NP has led to concerns that a lack of relevant experience and a widening of the pool could lead to inconsistencies: </a:t>
            </a:r>
          </a:p>
          <a:p>
            <a:pPr marL="0" indent="0">
              <a:buNone/>
            </a:pPr>
            <a:endParaRPr lang="en-GB" dirty="0"/>
          </a:p>
          <a:p>
            <a:pPr marL="0" indent="0">
              <a:buNone/>
            </a:pPr>
            <a:r>
              <a:rPr lang="en-GB" i="1" dirty="0"/>
              <a:t>	“At present there is no restriction on who can examine a NP and the 	qualifications and experience required </a:t>
            </a:r>
            <a:r>
              <a:rPr lang="en-GB" dirty="0"/>
              <a:t>(respondent 5)</a:t>
            </a:r>
            <a:r>
              <a:rPr lang="en-GB" i="1" dirty="0"/>
              <a:t>.”</a:t>
            </a:r>
          </a:p>
          <a:p>
            <a:pPr marL="0" indent="0">
              <a:buNone/>
            </a:pPr>
            <a:endParaRPr lang="en-GB" dirty="0"/>
          </a:p>
          <a:p>
            <a:pPr>
              <a:buFont typeface="Arial" charset="0"/>
              <a:buChar char="•"/>
            </a:pPr>
            <a:r>
              <a:rPr lang="en-GB" dirty="0"/>
              <a:t>As they are </a:t>
            </a:r>
            <a:r>
              <a:rPr lang="en-GB" b="1" dirty="0"/>
              <a:t>increasingly marketized actors</a:t>
            </a:r>
            <a:r>
              <a:rPr lang="en-GB" dirty="0"/>
              <a:t>: </a:t>
            </a:r>
          </a:p>
          <a:p>
            <a:pPr marL="266700" lvl="1" indent="0">
              <a:buNone/>
            </a:pPr>
            <a:r>
              <a:rPr lang="en-GB" dirty="0"/>
              <a:t>	</a:t>
            </a:r>
          </a:p>
          <a:p>
            <a:pPr marL="266700" lvl="1" indent="0">
              <a:buNone/>
            </a:pPr>
            <a:r>
              <a:rPr lang="en-GB" i="1" dirty="0"/>
              <a:t>“I think there is a danger of inappropriately experienced or 	qualified examiners entering the market and winning appointments on price” (respondent #9).</a:t>
            </a:r>
          </a:p>
          <a:p>
            <a:pPr marL="0" indent="0">
              <a:buNone/>
            </a:pPr>
            <a:endParaRPr lang="en-GB" dirty="0"/>
          </a:p>
          <a:p>
            <a:pPr>
              <a:buFont typeface="Arial" charset="0"/>
              <a:buChar char="•"/>
            </a:pPr>
            <a:r>
              <a:rPr lang="en-GB" dirty="0"/>
              <a:t>As a result the outcomes and experiences will be </a:t>
            </a:r>
            <a:r>
              <a:rPr lang="en-GB" b="1" dirty="0"/>
              <a:t>hybrid</a:t>
            </a:r>
            <a:r>
              <a:rPr lang="en-GB" dirty="0"/>
              <a:t>:</a:t>
            </a:r>
          </a:p>
          <a:p>
            <a:pPr marL="0" indent="0">
              <a:buNone/>
            </a:pPr>
            <a:r>
              <a:rPr lang="en-GB" dirty="0"/>
              <a:t>  </a:t>
            </a:r>
          </a:p>
          <a:p>
            <a:pPr marL="266700" lvl="1" indent="0">
              <a:buNone/>
            </a:pPr>
            <a:r>
              <a:rPr lang="en-GB" dirty="0"/>
              <a:t>“</a:t>
            </a:r>
            <a:r>
              <a:rPr lang="en-GB" i="1" dirty="0"/>
              <a:t>differences in approach are to be expected given the lack of available guidance</a:t>
            </a:r>
            <a:r>
              <a:rPr lang="en-GB" dirty="0"/>
              <a:t>” (quoted in Out-law, 2017)</a:t>
            </a:r>
          </a:p>
          <a:p>
            <a:pPr marL="266700" lvl="1" indent="0">
              <a:buNone/>
            </a:pPr>
            <a:endParaRPr lang="en-GB" dirty="0"/>
          </a:p>
          <a:p>
            <a:pPr marL="266700" lvl="1" indent="0">
              <a:buNone/>
            </a:pPr>
            <a:endParaRPr lang="en-GB" dirty="0"/>
          </a:p>
          <a:p>
            <a:pPr marL="0" indent="0">
              <a:buNone/>
            </a:pPr>
            <a:endParaRPr lang="en-GB" dirty="0"/>
          </a:p>
          <a:p>
            <a:pPr marL="0" indent="0">
              <a:buNone/>
            </a:pPr>
            <a:endParaRPr lang="en-GB" dirty="0"/>
          </a:p>
        </p:txBody>
      </p:sp>
      <p:sp>
        <p:nvSpPr>
          <p:cNvPr id="4" name="Text Placeholder 1">
            <a:extLst>
              <a:ext uri="{FF2B5EF4-FFF2-40B4-BE49-F238E27FC236}">
                <a16:creationId xmlns:a16="http://schemas.microsoft.com/office/drawing/2014/main" id="{393569F1-9BB1-4D5D-91C7-20850D483363}"/>
              </a:ext>
            </a:extLst>
          </p:cNvPr>
          <p:cNvSpPr>
            <a:spLocks noGrp="1"/>
          </p:cNvSpPr>
          <p:nvPr>
            <p:ph type="body" sz="quarter" idx="10"/>
          </p:nvPr>
        </p:nvSpPr>
        <p:spPr>
          <a:xfrm>
            <a:off x="611560" y="476672"/>
            <a:ext cx="6515621" cy="651068"/>
          </a:xfrm>
        </p:spPr>
        <p:txBody>
          <a:bodyPr/>
          <a:lstStyle/>
          <a:p>
            <a:r>
              <a:rPr lang="en-GB" dirty="0"/>
              <a:t>Who are the examiners?  </a:t>
            </a:r>
          </a:p>
        </p:txBody>
      </p:sp>
    </p:spTree>
    <p:extLst>
      <p:ext uri="{BB962C8B-B14F-4D97-AF65-F5344CB8AC3E}">
        <p14:creationId xmlns:p14="http://schemas.microsoft.com/office/powerpoint/2010/main" val="1032917803"/>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1C87BD-B111-4166-AA55-38AE18D6167C}"/>
              </a:ext>
            </a:extLst>
          </p:cNvPr>
          <p:cNvSpPr>
            <a:spLocks noGrp="1"/>
          </p:cNvSpPr>
          <p:nvPr>
            <p:ph type="body" sz="quarter" idx="10"/>
          </p:nvPr>
        </p:nvSpPr>
        <p:spPr>
          <a:xfrm>
            <a:off x="755576" y="548680"/>
            <a:ext cx="7992888" cy="720080"/>
          </a:xfrm>
        </p:spPr>
        <p:txBody>
          <a:bodyPr/>
          <a:lstStyle/>
          <a:p>
            <a:r>
              <a:rPr lang="en-GB" dirty="0"/>
              <a:t>What is the result of examination?</a:t>
            </a:r>
          </a:p>
          <a:p>
            <a:endParaRPr lang="en-GB" dirty="0"/>
          </a:p>
        </p:txBody>
      </p:sp>
      <p:sp>
        <p:nvSpPr>
          <p:cNvPr id="3" name="Text Placeholder 2">
            <a:extLst>
              <a:ext uri="{FF2B5EF4-FFF2-40B4-BE49-F238E27FC236}">
                <a16:creationId xmlns:a16="http://schemas.microsoft.com/office/drawing/2014/main" id="{DC62B22A-AFFE-42F4-AC75-0A6708381FAD}"/>
              </a:ext>
            </a:extLst>
          </p:cNvPr>
          <p:cNvSpPr>
            <a:spLocks noGrp="1"/>
          </p:cNvSpPr>
          <p:nvPr>
            <p:ph type="body" sz="quarter" idx="11"/>
          </p:nvPr>
        </p:nvSpPr>
        <p:spPr>
          <a:xfrm>
            <a:off x="0" y="1268760"/>
            <a:ext cx="8892480" cy="4465043"/>
          </a:xfrm>
        </p:spPr>
        <p:txBody>
          <a:bodyPr/>
          <a:lstStyle/>
          <a:p>
            <a:pPr marL="552450" lvl="1" indent="-285750">
              <a:buFont typeface="Arial" panose="020B0604020202020204" pitchFamily="34" charset="0"/>
              <a:buChar char="•"/>
            </a:pPr>
            <a:r>
              <a:rPr lang="en-GB" dirty="0"/>
              <a:t>Vast majority of NPs have </a:t>
            </a:r>
            <a:r>
              <a:rPr lang="en-GB" b="1" dirty="0"/>
              <a:t>been modified at examination </a:t>
            </a:r>
            <a:r>
              <a:rPr lang="en-GB" dirty="0"/>
              <a:t>with over 10 plans having failed. There have been two main approaches adopted by the examiner:</a:t>
            </a:r>
          </a:p>
          <a:p>
            <a:pPr marL="266700" lvl="1" indent="0">
              <a:buNone/>
            </a:pPr>
            <a:endParaRPr lang="en-GB" dirty="0"/>
          </a:p>
          <a:p>
            <a:pPr marL="908050" lvl="2" indent="-285750">
              <a:buFont typeface="Arial" panose="020B0604020202020204" pitchFamily="34" charset="0"/>
              <a:buChar char="•"/>
            </a:pPr>
            <a:r>
              <a:rPr lang="en-GB" dirty="0"/>
              <a:t>Those who propose modifications to policies in order to ensure they meet the basic conditions</a:t>
            </a:r>
          </a:p>
          <a:p>
            <a:pPr marL="908050" lvl="2" indent="-285750">
              <a:buFont typeface="Arial" panose="020B0604020202020204" pitchFamily="34" charset="0"/>
              <a:buChar char="•"/>
            </a:pPr>
            <a:r>
              <a:rPr lang="en-GB" dirty="0"/>
              <a:t>Those who are more likely to recommend the deletion of the policy.</a:t>
            </a:r>
          </a:p>
          <a:p>
            <a:pPr marL="552450" lvl="1" indent="-285750">
              <a:buFont typeface="Arial" panose="020B0604020202020204" pitchFamily="34" charset="0"/>
              <a:buChar char="•"/>
            </a:pPr>
            <a:endParaRPr lang="en-GB" dirty="0"/>
          </a:p>
          <a:p>
            <a:pPr marL="552450" lvl="1" indent="-285750">
              <a:buFont typeface="Arial" panose="020B0604020202020204" pitchFamily="34" charset="0"/>
              <a:buChar char="•"/>
            </a:pPr>
            <a:r>
              <a:rPr lang="en-GB" dirty="0"/>
              <a:t>Variation may be down to how the individual examiner </a:t>
            </a:r>
            <a:r>
              <a:rPr lang="en-GB" b="1" dirty="0"/>
              <a:t>views their role and the scope</a:t>
            </a:r>
            <a:r>
              <a:rPr lang="en-GB" dirty="0"/>
              <a:t>: </a:t>
            </a:r>
          </a:p>
          <a:p>
            <a:pPr marL="266700" lvl="1" indent="0">
              <a:buNone/>
            </a:pPr>
            <a:endParaRPr lang="en-GB" dirty="0"/>
          </a:p>
          <a:p>
            <a:pPr marL="266700" lvl="1" indent="0">
              <a:buNone/>
            </a:pPr>
            <a:r>
              <a:rPr lang="en-GB" i="1" dirty="0"/>
              <a:t>“Making amendments </a:t>
            </a:r>
            <a:r>
              <a:rPr lang="en-GB" b="1" i="1" dirty="0"/>
              <a:t>without changing the basic intentions </a:t>
            </a:r>
            <a:r>
              <a:rPr lang="en-GB" i="1" dirty="0"/>
              <a:t>of policies” (respondent #13).</a:t>
            </a:r>
          </a:p>
          <a:p>
            <a:pPr marL="266700" lvl="1" indent="0">
              <a:buNone/>
            </a:pPr>
            <a:endParaRPr lang="en-GB" i="1" dirty="0"/>
          </a:p>
          <a:p>
            <a:pPr marL="266700" lvl="1" indent="0">
              <a:buNone/>
            </a:pPr>
            <a:r>
              <a:rPr lang="en-GB" i="1" dirty="0"/>
              <a:t>“To ensure plans are effective in providing a </a:t>
            </a:r>
            <a:r>
              <a:rPr lang="en-GB" b="1" i="1" dirty="0"/>
              <a:t>neighbourhood distinctive approach </a:t>
            </a:r>
            <a:r>
              <a:rPr lang="en-GB" i="1" dirty="0"/>
              <a:t>to managing development (respondent #07).</a:t>
            </a:r>
          </a:p>
          <a:p>
            <a:pPr marL="266700" lvl="1" indent="0">
              <a:buNone/>
            </a:pPr>
            <a:endParaRPr lang="en-GB" i="1" dirty="0"/>
          </a:p>
          <a:p>
            <a:pPr marL="266700" lvl="1" indent="0">
              <a:buNone/>
            </a:pPr>
            <a:r>
              <a:rPr lang="en-GB" i="1" dirty="0"/>
              <a:t>“My main focus is on ensuring that the plan is </a:t>
            </a:r>
            <a:r>
              <a:rPr lang="en-GB" b="1" i="1" dirty="0"/>
              <a:t>not unduly restrictive </a:t>
            </a:r>
            <a:r>
              <a:rPr lang="en-GB" i="1" dirty="0"/>
              <a:t>and that the housing and any restrictive policies are evidenced appropriately” (respondent #10).</a:t>
            </a:r>
          </a:p>
          <a:p>
            <a:pPr marL="266700" lvl="1" indent="0">
              <a:buNone/>
            </a:pPr>
            <a:endParaRPr lang="en-GB" i="1" dirty="0"/>
          </a:p>
          <a:p>
            <a:pPr marL="266700" lvl="1" indent="0">
              <a:buNone/>
            </a:pPr>
            <a:r>
              <a:rPr lang="en-GB" i="1" dirty="0"/>
              <a:t>“To establish whether the </a:t>
            </a:r>
            <a:r>
              <a:rPr lang="en-GB" b="1" i="1" dirty="0"/>
              <a:t>Basic Conditions are met</a:t>
            </a:r>
            <a:r>
              <a:rPr lang="en-GB" i="1" dirty="0"/>
              <a:t>. That’s it” (respondent #14)</a:t>
            </a:r>
          </a:p>
          <a:p>
            <a:endParaRPr lang="en-GB" dirty="0"/>
          </a:p>
        </p:txBody>
      </p:sp>
    </p:spTree>
    <p:extLst>
      <p:ext uri="{BB962C8B-B14F-4D97-AF65-F5344CB8AC3E}">
        <p14:creationId xmlns:p14="http://schemas.microsoft.com/office/powerpoint/2010/main" val="2953085108"/>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2FC3F4283AECA48BCBDDFCF4103160C" ma:contentTypeVersion="2" ma:contentTypeDescription="Create a new document." ma:contentTypeScope="" ma:versionID="71a29f68b18f52e7e0b329625759c092">
  <xsd:schema xmlns:xsd="http://www.w3.org/2001/XMLSchema" xmlns:xs="http://www.w3.org/2001/XMLSchema" xmlns:p="http://schemas.microsoft.com/office/2006/metadata/properties" xmlns:ns2="037ba92a-5764-4297-b5f7-6ea117412624" xmlns:ns3="3a4ab234-afbc-41ab-b2db-358d80304e46" targetNamespace="http://schemas.microsoft.com/office/2006/metadata/properties" ma:root="true" ma:fieldsID="a458c3587d291faf4ca1653387720a89" ns2:_="" ns3:_="">
    <xsd:import namespace="037ba92a-5764-4297-b5f7-6ea117412624"/>
    <xsd:import namespace="3a4ab234-afbc-41ab-b2db-358d80304e46"/>
    <xsd:element name="properties">
      <xsd:complexType>
        <xsd:sequence>
          <xsd:element name="documentManagement">
            <xsd:complexType>
              <xsd:all>
                <xsd:element ref="ns2:_dlc_DocId" minOccurs="0"/>
                <xsd:element ref="ns2:_dlc_DocIdUrl" minOccurs="0"/>
                <xsd:element ref="ns2:_dlc_DocIdPersistId" minOccurs="0"/>
                <xsd:element ref="ns3:Docum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ba92a-5764-4297-b5f7-6ea11741262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a4ab234-afbc-41ab-b2db-358d80304e46" elementFormDefault="qualified">
    <xsd:import namespace="http://schemas.microsoft.com/office/2006/documentManagement/types"/>
    <xsd:import namespace="http://schemas.microsoft.com/office/infopath/2007/PartnerControls"/>
    <xsd:element name="Document_x0020_Type" ma:index="11" nillable="true" ma:displayName="Document Type" ma:default="Main Issue" ma:description="Specify type of document to help with filtered views" ma:format="Dropdown" ma:internalName="Document_x0020_Type">
      <xsd:simpleType>
        <xsd:restriction base="dms:Choice">
          <xsd:enumeration value="Main Issue"/>
          <xsd:enumeration value="Supporting"/>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037ba92a-5764-4297-b5f7-6ea117412624" xsi:nil="true"/>
    <Document_x0020_Type xmlns="3a4ab234-afbc-41ab-b2db-358d80304e46" xsi:nil="true"/>
    <_dlc_DocIdUrl xmlns="037ba92a-5764-4297-b5f7-6ea117412624">
      <Url xsi:nil="true"/>
      <Description xsi:nil="true"/>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47C73D-47DE-4219-8648-0ABE762168FC}">
  <ds:schemaRefs>
    <ds:schemaRef ds:uri="http://schemas.microsoft.com/sharepoint/events"/>
  </ds:schemaRefs>
</ds:datastoreItem>
</file>

<file path=customXml/itemProps2.xml><?xml version="1.0" encoding="utf-8"?>
<ds:datastoreItem xmlns:ds="http://schemas.openxmlformats.org/officeDocument/2006/customXml" ds:itemID="{52C558D5-D3B0-4C71-9384-EEE23A78F9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7ba92a-5764-4297-b5f7-6ea117412624"/>
    <ds:schemaRef ds:uri="3a4ab234-afbc-41ab-b2db-358d80304e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3D0915-772B-47C0-A05C-693EE729FC30}">
  <ds:schemaRefs>
    <ds:schemaRef ds:uri="3a4ab234-afbc-41ab-b2db-358d80304e46"/>
    <ds:schemaRef ds:uri="037ba92a-5764-4297-b5f7-6ea117412624"/>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customXml/itemProps4.xml><?xml version="1.0" encoding="utf-8"?>
<ds:datastoreItem xmlns:ds="http://schemas.openxmlformats.org/officeDocument/2006/customXml" ds:itemID="{74B3521B-AA36-4667-A127-D764D0C76C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5555</TotalTime>
  <Words>2201</Words>
  <Application>Microsoft Office PowerPoint</Application>
  <PresentationFormat>On-screen Show (4:3)</PresentationFormat>
  <Paragraphs>222</Paragraphs>
  <Slides>19</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ＭＳ Ｐゴシック</vt:lpstr>
      <vt:lpstr>Arial</vt:lpstr>
      <vt:lpstr>Calibri</vt:lpstr>
      <vt:lpstr>Calibri Light</vt:lpstr>
      <vt:lpstr>Courier New</vt:lpstr>
      <vt:lpstr>Georgia</vt:lpstr>
      <vt:lpstr>Tahoma</vt:lpstr>
      <vt:lpstr>Custom Design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Hannah Hickman</cp:lastModifiedBy>
  <cp:revision>142</cp:revision>
  <cp:lastPrinted>2016-04-26T08:55:24Z</cp:lastPrinted>
  <dcterms:created xsi:type="dcterms:W3CDTF">2016-04-27T08:32:31Z</dcterms:created>
  <dcterms:modified xsi:type="dcterms:W3CDTF">2017-09-11T09:07:31Z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9f1c7b12-dd58-4e15-8ad0-f59962c2d6d1</vt:lpwstr>
  </property>
  <property fmtid="{D5CDD505-2E9C-101B-9397-08002B2CF9AE}" pid="3" name="ContentTypeId">
    <vt:lpwstr>0x01010072FC3F4283AECA48BCBDDFCF4103160C</vt:lpwstr>
  </property>
</Properties>
</file>