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23"/>
  </p:notesMasterIdLst>
  <p:sldIdLst>
    <p:sldId id="284" r:id="rId2"/>
    <p:sldId id="285" r:id="rId3"/>
    <p:sldId id="286" r:id="rId4"/>
    <p:sldId id="287" r:id="rId5"/>
    <p:sldId id="288" r:id="rId6"/>
    <p:sldId id="262" r:id="rId7"/>
    <p:sldId id="289" r:id="rId8"/>
    <p:sldId id="299" r:id="rId9"/>
    <p:sldId id="290" r:id="rId10"/>
    <p:sldId id="291" r:id="rId11"/>
    <p:sldId id="292" r:id="rId12"/>
    <p:sldId id="300" r:id="rId13"/>
    <p:sldId id="293" r:id="rId14"/>
    <p:sldId id="294" r:id="rId15"/>
    <p:sldId id="295" r:id="rId16"/>
    <p:sldId id="270" r:id="rId17"/>
    <p:sldId id="302" r:id="rId18"/>
    <p:sldId id="301" r:id="rId19"/>
    <p:sldId id="298" r:id="rId20"/>
    <p:sldId id="303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0" autoAdjust="0"/>
    <p:restoredTop sz="84894" autoAdjust="0"/>
  </p:normalViewPr>
  <p:slideViewPr>
    <p:cSldViewPr snapToGrid="0" snapToObjects="1">
      <p:cViewPr varScale="1">
        <p:scale>
          <a:sx n="163" d="100"/>
          <a:sy n="163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51BA2-425C-2F45-9D9C-0C891FAFFE2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6582EB-A435-224C-A07A-0878758B4A23}">
      <dgm:prSet phldrT="[Text]"/>
      <dgm:spPr/>
      <dgm:t>
        <a:bodyPr/>
        <a:lstStyle/>
        <a:p>
          <a:r>
            <a:rPr lang="en-US" dirty="0" smtClean="0"/>
            <a:t>Students choose</a:t>
          </a:r>
          <a:r>
            <a:rPr lang="en-US" baseline="0" dirty="0" smtClean="0"/>
            <a:t> essay from selection</a:t>
          </a:r>
          <a:endParaRPr lang="en-US" dirty="0"/>
        </a:p>
      </dgm:t>
    </dgm:pt>
    <dgm:pt modelId="{D319F687-0736-A543-88CB-3DD393D43035}" type="parTrans" cxnId="{FDC80340-2939-9241-B67C-ED93F6242B8E}">
      <dgm:prSet/>
      <dgm:spPr/>
      <dgm:t>
        <a:bodyPr/>
        <a:lstStyle/>
        <a:p>
          <a:endParaRPr lang="en-US"/>
        </a:p>
      </dgm:t>
    </dgm:pt>
    <dgm:pt modelId="{58BEAD9C-1AEA-124C-BEFB-E429F616C476}" type="sibTrans" cxnId="{FDC80340-2939-9241-B67C-ED93F6242B8E}">
      <dgm:prSet/>
      <dgm:spPr/>
      <dgm:t>
        <a:bodyPr/>
        <a:lstStyle/>
        <a:p>
          <a:endParaRPr lang="en-US"/>
        </a:p>
      </dgm:t>
    </dgm:pt>
    <dgm:pt modelId="{95DAEEDA-6BB2-354D-AD38-F922612EE632}">
      <dgm:prSet phldrT="[Text]"/>
      <dgm:spPr/>
      <dgm:t>
        <a:bodyPr/>
        <a:lstStyle/>
        <a:p>
          <a:r>
            <a:rPr lang="en-US" dirty="0" smtClean="0"/>
            <a:t>Students</a:t>
          </a:r>
          <a:r>
            <a:rPr lang="en-US" baseline="0" dirty="0" smtClean="0"/>
            <a:t> write draft essay</a:t>
          </a:r>
          <a:endParaRPr lang="en-US" dirty="0"/>
        </a:p>
      </dgm:t>
    </dgm:pt>
    <dgm:pt modelId="{C2149D7F-AB19-4143-9351-25C235370AEC}" type="parTrans" cxnId="{EB17984B-DF80-F648-935B-9DFB388A5A1C}">
      <dgm:prSet/>
      <dgm:spPr/>
      <dgm:t>
        <a:bodyPr/>
        <a:lstStyle/>
        <a:p>
          <a:endParaRPr lang="en-US"/>
        </a:p>
      </dgm:t>
    </dgm:pt>
    <dgm:pt modelId="{F84AE7BB-E944-EC45-9258-ED29E24CEB51}" type="sibTrans" cxnId="{EB17984B-DF80-F648-935B-9DFB388A5A1C}">
      <dgm:prSet/>
      <dgm:spPr/>
      <dgm:t>
        <a:bodyPr/>
        <a:lstStyle/>
        <a:p>
          <a:endParaRPr lang="en-US"/>
        </a:p>
      </dgm:t>
    </dgm:pt>
    <dgm:pt modelId="{5BF2713E-0BBF-0E43-89E9-5ED32CD4CC7C}">
      <dgm:prSet phldrT="[Text]"/>
      <dgm:spPr/>
      <dgm:t>
        <a:bodyPr/>
        <a:lstStyle/>
        <a:p>
          <a:r>
            <a:rPr lang="en-US" dirty="0" smtClean="0"/>
            <a:t>Students submit draft and</a:t>
          </a:r>
          <a:r>
            <a:rPr lang="en-US" baseline="0" dirty="0" smtClean="0"/>
            <a:t> attend ‘feed-forward’ meeting</a:t>
          </a:r>
          <a:endParaRPr lang="en-US" dirty="0"/>
        </a:p>
      </dgm:t>
    </dgm:pt>
    <dgm:pt modelId="{AB9DA87B-7E72-CB48-BC9C-41DF2A511FEF}" type="parTrans" cxnId="{B96486C1-03F3-174A-A60C-1DDBAD8DACD9}">
      <dgm:prSet/>
      <dgm:spPr/>
      <dgm:t>
        <a:bodyPr/>
        <a:lstStyle/>
        <a:p>
          <a:endParaRPr lang="en-US"/>
        </a:p>
      </dgm:t>
    </dgm:pt>
    <dgm:pt modelId="{722E2E80-6DA7-2C44-802C-D609C62EAF95}" type="sibTrans" cxnId="{B96486C1-03F3-174A-A60C-1DDBAD8DACD9}">
      <dgm:prSet/>
      <dgm:spPr/>
      <dgm:t>
        <a:bodyPr/>
        <a:lstStyle/>
        <a:p>
          <a:endParaRPr lang="en-US"/>
        </a:p>
      </dgm:t>
    </dgm:pt>
    <dgm:pt modelId="{4418599E-8495-D844-B7F2-681FCB346F95}">
      <dgm:prSet/>
      <dgm:spPr/>
      <dgm:t>
        <a:bodyPr/>
        <a:lstStyle/>
        <a:p>
          <a:r>
            <a:rPr lang="en-US" dirty="0" smtClean="0"/>
            <a:t>Students reflect on meeting and essay </a:t>
          </a:r>
          <a:r>
            <a:rPr lang="mr-IN" dirty="0" smtClean="0"/>
            <a:t>–</a:t>
          </a:r>
          <a:r>
            <a:rPr lang="en-US" dirty="0" smtClean="0"/>
            <a:t> grading their work</a:t>
          </a:r>
          <a:endParaRPr lang="en-US" dirty="0"/>
        </a:p>
      </dgm:t>
    </dgm:pt>
    <dgm:pt modelId="{C10304C9-3867-B344-AD75-86170D24B9E4}" type="parTrans" cxnId="{EB42CE51-76A1-7A44-8448-1A3FE6A1C7CE}">
      <dgm:prSet/>
      <dgm:spPr/>
      <dgm:t>
        <a:bodyPr/>
        <a:lstStyle/>
        <a:p>
          <a:endParaRPr lang="en-US"/>
        </a:p>
      </dgm:t>
    </dgm:pt>
    <dgm:pt modelId="{A2504EDA-61AB-554C-9BE8-865F226F7401}" type="sibTrans" cxnId="{EB42CE51-76A1-7A44-8448-1A3FE6A1C7CE}">
      <dgm:prSet/>
      <dgm:spPr/>
      <dgm:t>
        <a:bodyPr/>
        <a:lstStyle/>
        <a:p>
          <a:endParaRPr lang="en-US"/>
        </a:p>
      </dgm:t>
    </dgm:pt>
    <dgm:pt modelId="{4B400C3B-8B4F-B344-8E15-63EB41E56DA8}">
      <dgm:prSet/>
      <dgm:spPr/>
      <dgm:t>
        <a:bodyPr/>
        <a:lstStyle/>
        <a:p>
          <a:r>
            <a:rPr lang="en-US" dirty="0" smtClean="0"/>
            <a:t>Students complete and submit</a:t>
          </a:r>
          <a:r>
            <a:rPr lang="en-US" baseline="0" dirty="0" smtClean="0"/>
            <a:t> final essay</a:t>
          </a:r>
          <a:endParaRPr lang="en-US" dirty="0"/>
        </a:p>
      </dgm:t>
    </dgm:pt>
    <dgm:pt modelId="{55523E79-6346-B84D-B183-4E7FFFEBB08E}" type="parTrans" cxnId="{57DAE1CF-5BD2-B744-AA76-FBB24231792B}">
      <dgm:prSet/>
      <dgm:spPr/>
      <dgm:t>
        <a:bodyPr/>
        <a:lstStyle/>
        <a:p>
          <a:endParaRPr lang="en-US"/>
        </a:p>
      </dgm:t>
    </dgm:pt>
    <dgm:pt modelId="{E7F7CDF5-BB31-184A-A43E-B9C5DD1233B1}" type="sibTrans" cxnId="{57DAE1CF-5BD2-B744-AA76-FBB24231792B}">
      <dgm:prSet/>
      <dgm:spPr/>
      <dgm:t>
        <a:bodyPr/>
        <a:lstStyle/>
        <a:p>
          <a:endParaRPr lang="en-US"/>
        </a:p>
      </dgm:t>
    </dgm:pt>
    <dgm:pt modelId="{29ECB40B-B411-9640-A054-D171D2E9550E}" type="pres">
      <dgm:prSet presAssocID="{41E51BA2-425C-2F45-9D9C-0C891FAFFE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08573C-B5B5-5441-9450-86CFA35A743E}" type="pres">
      <dgm:prSet presAssocID="{3D6582EB-A435-224C-A07A-0878758B4A23}" presName="node" presStyleLbl="node1" presStyleIdx="0" presStyleCnt="5" custLinFactNeighborX="-2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C75EE-8E15-D340-AED7-EF8CED116BA6}" type="pres">
      <dgm:prSet presAssocID="{58BEAD9C-1AEA-124C-BEFB-E429F616C476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0FC86EA-12E1-1748-A94D-E660EF00A49D}" type="pres">
      <dgm:prSet presAssocID="{58BEAD9C-1AEA-124C-BEFB-E429F616C47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2FEB8FA-5F61-1F4B-BF87-E395E98A0617}" type="pres">
      <dgm:prSet presAssocID="{95DAEEDA-6BB2-354D-AD38-F922612EE6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4D5D41-E835-4043-AC9B-A8CCD46EF2B6}" type="pres">
      <dgm:prSet presAssocID="{F84AE7BB-E944-EC45-9258-ED29E24CEB5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8E23788-B582-924C-B872-A476E0D8ED78}" type="pres">
      <dgm:prSet presAssocID="{F84AE7BB-E944-EC45-9258-ED29E24CEB51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9935547F-BBD4-8C4A-A3D8-A98EE1EE0D7E}" type="pres">
      <dgm:prSet presAssocID="{5BF2713E-0BBF-0E43-89E9-5ED32CD4CC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A512A-739A-EE41-ADF4-646AF5AAE0EC}" type="pres">
      <dgm:prSet presAssocID="{722E2E80-6DA7-2C44-802C-D609C62EAF9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E451B97-37B2-264D-BE5A-36163C9F4054}" type="pres">
      <dgm:prSet presAssocID="{722E2E80-6DA7-2C44-802C-D609C62EAF95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91A0349-3B90-E14D-B911-5DDF1CAE08A6}" type="pres">
      <dgm:prSet presAssocID="{4418599E-8495-D844-B7F2-681FCB346F95}" presName="node" presStyleLbl="node1" presStyleIdx="3" presStyleCnt="5" custLinFactNeighborX="4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48993-D1BC-A84A-B2D0-0D14509129AA}" type="pres">
      <dgm:prSet presAssocID="{A2504EDA-61AB-554C-9BE8-865F226F7401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3B43BA2-44B1-4E44-9D2A-FEC6F9D976DB}" type="pres">
      <dgm:prSet presAssocID="{A2504EDA-61AB-554C-9BE8-865F226F740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047CBF5B-EEAD-794D-AA42-AB63200F5FE6}" type="pres">
      <dgm:prSet presAssocID="{4B400C3B-8B4F-B344-8E15-63EB41E56D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E0B322-80CF-CD40-99C5-5BEB3AC82A26}" type="presOf" srcId="{58BEAD9C-1AEA-124C-BEFB-E429F616C476}" destId="{B0FC86EA-12E1-1748-A94D-E660EF00A49D}" srcOrd="1" destOrd="0" presId="urn:microsoft.com/office/officeart/2005/8/layout/process1"/>
    <dgm:cxn modelId="{2433366E-E8CD-674D-B36B-13D91D46985F}" type="presOf" srcId="{722E2E80-6DA7-2C44-802C-D609C62EAF95}" destId="{AF3A512A-739A-EE41-ADF4-646AF5AAE0EC}" srcOrd="0" destOrd="0" presId="urn:microsoft.com/office/officeart/2005/8/layout/process1"/>
    <dgm:cxn modelId="{340589F4-D29A-9C4F-A094-05326601B503}" type="presOf" srcId="{5BF2713E-0BBF-0E43-89E9-5ED32CD4CC7C}" destId="{9935547F-BBD4-8C4A-A3D8-A98EE1EE0D7E}" srcOrd="0" destOrd="0" presId="urn:microsoft.com/office/officeart/2005/8/layout/process1"/>
    <dgm:cxn modelId="{EB17984B-DF80-F648-935B-9DFB388A5A1C}" srcId="{41E51BA2-425C-2F45-9D9C-0C891FAFFE2A}" destId="{95DAEEDA-6BB2-354D-AD38-F922612EE632}" srcOrd="1" destOrd="0" parTransId="{C2149D7F-AB19-4143-9351-25C235370AEC}" sibTransId="{F84AE7BB-E944-EC45-9258-ED29E24CEB51}"/>
    <dgm:cxn modelId="{B96486C1-03F3-174A-A60C-1DDBAD8DACD9}" srcId="{41E51BA2-425C-2F45-9D9C-0C891FAFFE2A}" destId="{5BF2713E-0BBF-0E43-89E9-5ED32CD4CC7C}" srcOrd="2" destOrd="0" parTransId="{AB9DA87B-7E72-CB48-BC9C-41DF2A511FEF}" sibTransId="{722E2E80-6DA7-2C44-802C-D609C62EAF95}"/>
    <dgm:cxn modelId="{9F2CA817-3BD0-F046-B1F7-FC7F50D5B2D2}" type="presOf" srcId="{722E2E80-6DA7-2C44-802C-D609C62EAF95}" destId="{6E451B97-37B2-264D-BE5A-36163C9F4054}" srcOrd="1" destOrd="0" presId="urn:microsoft.com/office/officeart/2005/8/layout/process1"/>
    <dgm:cxn modelId="{A8B40D15-EDFE-6847-87B7-2029074444E8}" type="presOf" srcId="{3D6582EB-A435-224C-A07A-0878758B4A23}" destId="{A708573C-B5B5-5441-9450-86CFA35A743E}" srcOrd="0" destOrd="0" presId="urn:microsoft.com/office/officeart/2005/8/layout/process1"/>
    <dgm:cxn modelId="{050114B4-B7CE-214B-9C02-FA5092EBACC8}" type="presOf" srcId="{A2504EDA-61AB-554C-9BE8-865F226F7401}" destId="{97748993-D1BC-A84A-B2D0-0D14509129AA}" srcOrd="0" destOrd="0" presId="urn:microsoft.com/office/officeart/2005/8/layout/process1"/>
    <dgm:cxn modelId="{57DAE1CF-5BD2-B744-AA76-FBB24231792B}" srcId="{41E51BA2-425C-2F45-9D9C-0C891FAFFE2A}" destId="{4B400C3B-8B4F-B344-8E15-63EB41E56DA8}" srcOrd="4" destOrd="0" parTransId="{55523E79-6346-B84D-B183-4E7FFFEBB08E}" sibTransId="{E7F7CDF5-BB31-184A-A43E-B9C5DD1233B1}"/>
    <dgm:cxn modelId="{774E278B-2ED2-364F-9945-03077915D362}" type="presOf" srcId="{4B400C3B-8B4F-B344-8E15-63EB41E56DA8}" destId="{047CBF5B-EEAD-794D-AA42-AB63200F5FE6}" srcOrd="0" destOrd="0" presId="urn:microsoft.com/office/officeart/2005/8/layout/process1"/>
    <dgm:cxn modelId="{7270CE55-8048-3144-8E91-BB4EAA435E89}" type="presOf" srcId="{95DAEEDA-6BB2-354D-AD38-F922612EE632}" destId="{A2FEB8FA-5F61-1F4B-BF87-E395E98A0617}" srcOrd="0" destOrd="0" presId="urn:microsoft.com/office/officeart/2005/8/layout/process1"/>
    <dgm:cxn modelId="{F604B697-7C21-5244-8758-E94D2B739B8A}" type="presOf" srcId="{A2504EDA-61AB-554C-9BE8-865F226F7401}" destId="{83B43BA2-44B1-4E44-9D2A-FEC6F9D976DB}" srcOrd="1" destOrd="0" presId="urn:microsoft.com/office/officeart/2005/8/layout/process1"/>
    <dgm:cxn modelId="{EB42CE51-76A1-7A44-8448-1A3FE6A1C7CE}" srcId="{41E51BA2-425C-2F45-9D9C-0C891FAFFE2A}" destId="{4418599E-8495-D844-B7F2-681FCB346F95}" srcOrd="3" destOrd="0" parTransId="{C10304C9-3867-B344-AD75-86170D24B9E4}" sibTransId="{A2504EDA-61AB-554C-9BE8-865F226F7401}"/>
    <dgm:cxn modelId="{44589C69-8411-AA45-94CF-3F79DDF2C13B}" type="presOf" srcId="{F84AE7BB-E944-EC45-9258-ED29E24CEB51}" destId="{1A4D5D41-E835-4043-AC9B-A8CCD46EF2B6}" srcOrd="0" destOrd="0" presId="urn:microsoft.com/office/officeart/2005/8/layout/process1"/>
    <dgm:cxn modelId="{EC8081A5-7386-3846-A0A8-B8CA4595806D}" type="presOf" srcId="{41E51BA2-425C-2F45-9D9C-0C891FAFFE2A}" destId="{29ECB40B-B411-9640-A054-D171D2E9550E}" srcOrd="0" destOrd="0" presId="urn:microsoft.com/office/officeart/2005/8/layout/process1"/>
    <dgm:cxn modelId="{252E4DAD-07EC-494C-B0D3-50F364C0DF8F}" type="presOf" srcId="{4418599E-8495-D844-B7F2-681FCB346F95}" destId="{F91A0349-3B90-E14D-B911-5DDF1CAE08A6}" srcOrd="0" destOrd="0" presId="urn:microsoft.com/office/officeart/2005/8/layout/process1"/>
    <dgm:cxn modelId="{FDC80340-2939-9241-B67C-ED93F6242B8E}" srcId="{41E51BA2-425C-2F45-9D9C-0C891FAFFE2A}" destId="{3D6582EB-A435-224C-A07A-0878758B4A23}" srcOrd="0" destOrd="0" parTransId="{D319F687-0736-A543-88CB-3DD393D43035}" sibTransId="{58BEAD9C-1AEA-124C-BEFB-E429F616C476}"/>
    <dgm:cxn modelId="{BE2EA444-1F36-D046-911D-362FFA1C2B7B}" type="presOf" srcId="{58BEAD9C-1AEA-124C-BEFB-E429F616C476}" destId="{8B9C75EE-8E15-D340-AED7-EF8CED116BA6}" srcOrd="0" destOrd="0" presId="urn:microsoft.com/office/officeart/2005/8/layout/process1"/>
    <dgm:cxn modelId="{955CD57F-4CAE-8A42-B800-3E3EEB710653}" type="presOf" srcId="{F84AE7BB-E944-EC45-9258-ED29E24CEB51}" destId="{98E23788-B582-924C-B872-A476E0D8ED78}" srcOrd="1" destOrd="0" presId="urn:microsoft.com/office/officeart/2005/8/layout/process1"/>
    <dgm:cxn modelId="{3EA742F2-2090-A146-B56C-9AEFB8CDB962}" type="presParOf" srcId="{29ECB40B-B411-9640-A054-D171D2E9550E}" destId="{A708573C-B5B5-5441-9450-86CFA35A743E}" srcOrd="0" destOrd="0" presId="urn:microsoft.com/office/officeart/2005/8/layout/process1"/>
    <dgm:cxn modelId="{A21F7EB6-4CB3-924F-9D11-7735C94376D2}" type="presParOf" srcId="{29ECB40B-B411-9640-A054-D171D2E9550E}" destId="{8B9C75EE-8E15-D340-AED7-EF8CED116BA6}" srcOrd="1" destOrd="0" presId="urn:microsoft.com/office/officeart/2005/8/layout/process1"/>
    <dgm:cxn modelId="{C864CBFC-B9CF-7342-8E08-28E61F87EF7A}" type="presParOf" srcId="{8B9C75EE-8E15-D340-AED7-EF8CED116BA6}" destId="{B0FC86EA-12E1-1748-A94D-E660EF00A49D}" srcOrd="0" destOrd="0" presId="urn:microsoft.com/office/officeart/2005/8/layout/process1"/>
    <dgm:cxn modelId="{E29A9376-C6C0-4441-818B-10AC36CC3983}" type="presParOf" srcId="{29ECB40B-B411-9640-A054-D171D2E9550E}" destId="{A2FEB8FA-5F61-1F4B-BF87-E395E98A0617}" srcOrd="2" destOrd="0" presId="urn:microsoft.com/office/officeart/2005/8/layout/process1"/>
    <dgm:cxn modelId="{34199DBA-0798-FD48-B15B-CF981AD76553}" type="presParOf" srcId="{29ECB40B-B411-9640-A054-D171D2E9550E}" destId="{1A4D5D41-E835-4043-AC9B-A8CCD46EF2B6}" srcOrd="3" destOrd="0" presId="urn:microsoft.com/office/officeart/2005/8/layout/process1"/>
    <dgm:cxn modelId="{FCB1675F-E404-784A-A87D-FED22AF7849F}" type="presParOf" srcId="{1A4D5D41-E835-4043-AC9B-A8CCD46EF2B6}" destId="{98E23788-B582-924C-B872-A476E0D8ED78}" srcOrd="0" destOrd="0" presId="urn:microsoft.com/office/officeart/2005/8/layout/process1"/>
    <dgm:cxn modelId="{757DD28A-FEEA-8C44-AB85-19D20384EFF9}" type="presParOf" srcId="{29ECB40B-B411-9640-A054-D171D2E9550E}" destId="{9935547F-BBD4-8C4A-A3D8-A98EE1EE0D7E}" srcOrd="4" destOrd="0" presId="urn:microsoft.com/office/officeart/2005/8/layout/process1"/>
    <dgm:cxn modelId="{7F3A8250-4B45-414B-B8D4-62CFFBB7B6BC}" type="presParOf" srcId="{29ECB40B-B411-9640-A054-D171D2E9550E}" destId="{AF3A512A-739A-EE41-ADF4-646AF5AAE0EC}" srcOrd="5" destOrd="0" presId="urn:microsoft.com/office/officeart/2005/8/layout/process1"/>
    <dgm:cxn modelId="{8F274B41-56A6-4D4D-AA97-F8D0AAAEED82}" type="presParOf" srcId="{AF3A512A-739A-EE41-ADF4-646AF5AAE0EC}" destId="{6E451B97-37B2-264D-BE5A-36163C9F4054}" srcOrd="0" destOrd="0" presId="urn:microsoft.com/office/officeart/2005/8/layout/process1"/>
    <dgm:cxn modelId="{C1C2BAF1-4525-4245-B1E7-35E9BEA8DCFE}" type="presParOf" srcId="{29ECB40B-B411-9640-A054-D171D2E9550E}" destId="{F91A0349-3B90-E14D-B911-5DDF1CAE08A6}" srcOrd="6" destOrd="0" presId="urn:microsoft.com/office/officeart/2005/8/layout/process1"/>
    <dgm:cxn modelId="{E4C327E2-2FF6-1046-8A62-DB7602322289}" type="presParOf" srcId="{29ECB40B-B411-9640-A054-D171D2E9550E}" destId="{97748993-D1BC-A84A-B2D0-0D14509129AA}" srcOrd="7" destOrd="0" presId="urn:microsoft.com/office/officeart/2005/8/layout/process1"/>
    <dgm:cxn modelId="{34814576-D119-B243-B0BD-B8094E0A6C97}" type="presParOf" srcId="{97748993-D1BC-A84A-B2D0-0D14509129AA}" destId="{83B43BA2-44B1-4E44-9D2A-FEC6F9D976DB}" srcOrd="0" destOrd="0" presId="urn:microsoft.com/office/officeart/2005/8/layout/process1"/>
    <dgm:cxn modelId="{0001BFFF-7417-A447-921F-86303F8E114D}" type="presParOf" srcId="{29ECB40B-B411-9640-A054-D171D2E9550E}" destId="{047CBF5B-EEAD-794D-AA42-AB63200F5F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573C-B5B5-5441-9450-86CFA35A743E}">
      <dsp:nvSpPr>
        <dsp:cNvPr id="0" name=""/>
        <dsp:cNvSpPr/>
      </dsp:nvSpPr>
      <dsp:spPr>
        <a:xfrm>
          <a:off x="0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choose</a:t>
          </a:r>
          <a:r>
            <a:rPr lang="en-US" sz="1800" kern="1200" baseline="0" dirty="0" smtClean="0"/>
            <a:t> essay from selection</a:t>
          </a:r>
          <a:endParaRPr lang="en-US" sz="1800" kern="1200" dirty="0"/>
        </a:p>
      </dsp:txBody>
      <dsp:txXfrm>
        <a:off x="44710" y="888861"/>
        <a:ext cx="1589218" cy="1437092"/>
      </dsp:txXfrm>
    </dsp:sp>
    <dsp:sp modelId="{8B9C75EE-8E15-D340-AED7-EF8CED116BA6}">
      <dsp:nvSpPr>
        <dsp:cNvPr id="0" name=""/>
        <dsp:cNvSpPr/>
      </dsp:nvSpPr>
      <dsp:spPr>
        <a:xfrm>
          <a:off x="1847856" y="1399256"/>
          <a:ext cx="358741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47856" y="1482516"/>
        <a:ext cx="251119" cy="249782"/>
      </dsp:txXfrm>
    </dsp:sp>
    <dsp:sp modelId="{A2FEB8FA-5F61-1F4B-BF87-E395E98A0617}">
      <dsp:nvSpPr>
        <dsp:cNvPr id="0" name=""/>
        <dsp:cNvSpPr/>
      </dsp:nvSpPr>
      <dsp:spPr>
        <a:xfrm>
          <a:off x="2355509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</a:t>
          </a:r>
          <a:r>
            <a:rPr lang="en-US" sz="1800" kern="1200" baseline="0" dirty="0" smtClean="0"/>
            <a:t> write draft essay</a:t>
          </a:r>
          <a:endParaRPr lang="en-US" sz="1800" kern="1200" dirty="0"/>
        </a:p>
      </dsp:txBody>
      <dsp:txXfrm>
        <a:off x="2400219" y="888861"/>
        <a:ext cx="1589218" cy="1437092"/>
      </dsp:txXfrm>
    </dsp:sp>
    <dsp:sp modelId="{1A4D5D41-E835-4043-AC9B-A8CCD46EF2B6}">
      <dsp:nvSpPr>
        <dsp:cNvPr id="0" name=""/>
        <dsp:cNvSpPr/>
      </dsp:nvSpPr>
      <dsp:spPr>
        <a:xfrm>
          <a:off x="4202011" y="1399256"/>
          <a:ext cx="355871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02011" y="1482516"/>
        <a:ext cx="249110" cy="249782"/>
      </dsp:txXfrm>
    </dsp:sp>
    <dsp:sp modelId="{9935547F-BBD4-8C4A-A3D8-A98EE1EE0D7E}">
      <dsp:nvSpPr>
        <dsp:cNvPr id="0" name=""/>
        <dsp:cNvSpPr/>
      </dsp:nvSpPr>
      <dsp:spPr>
        <a:xfrm>
          <a:off x="4705603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submit draft and</a:t>
          </a:r>
          <a:r>
            <a:rPr lang="en-US" sz="1800" kern="1200" baseline="0" dirty="0" smtClean="0"/>
            <a:t> attend ‘feed-forward’ meeting</a:t>
          </a:r>
          <a:endParaRPr lang="en-US" sz="1800" kern="1200" dirty="0"/>
        </a:p>
      </dsp:txBody>
      <dsp:txXfrm>
        <a:off x="4750313" y="888861"/>
        <a:ext cx="1589218" cy="1437092"/>
      </dsp:txXfrm>
    </dsp:sp>
    <dsp:sp modelId="{AF3A512A-739A-EE41-ADF4-646AF5AAE0EC}">
      <dsp:nvSpPr>
        <dsp:cNvPr id="0" name=""/>
        <dsp:cNvSpPr/>
      </dsp:nvSpPr>
      <dsp:spPr>
        <a:xfrm>
          <a:off x="6560487" y="1399256"/>
          <a:ext cx="373640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560487" y="1482516"/>
        <a:ext cx="261548" cy="249782"/>
      </dsp:txXfrm>
    </dsp:sp>
    <dsp:sp modelId="{F91A0349-3B90-E14D-B911-5DDF1CAE08A6}">
      <dsp:nvSpPr>
        <dsp:cNvPr id="0" name=""/>
        <dsp:cNvSpPr/>
      </dsp:nvSpPr>
      <dsp:spPr>
        <a:xfrm>
          <a:off x="7089223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reflect on meeting and essay </a:t>
          </a:r>
          <a:r>
            <a:rPr lang="mr-IN" sz="1800" kern="1200" dirty="0" smtClean="0"/>
            <a:t>–</a:t>
          </a:r>
          <a:r>
            <a:rPr lang="en-US" sz="1800" kern="1200" dirty="0" smtClean="0"/>
            <a:t> grading their work</a:t>
          </a:r>
          <a:endParaRPr lang="en-US" sz="1800" kern="1200" dirty="0"/>
        </a:p>
      </dsp:txBody>
      <dsp:txXfrm>
        <a:off x="7133933" y="888861"/>
        <a:ext cx="1589218" cy="1437092"/>
      </dsp:txXfrm>
    </dsp:sp>
    <dsp:sp modelId="{97748993-D1BC-A84A-B2D0-0D14509129AA}">
      <dsp:nvSpPr>
        <dsp:cNvPr id="0" name=""/>
        <dsp:cNvSpPr/>
      </dsp:nvSpPr>
      <dsp:spPr>
        <a:xfrm>
          <a:off x="8927344" y="1399256"/>
          <a:ext cx="338102" cy="416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927344" y="1482516"/>
        <a:ext cx="236671" cy="249782"/>
      </dsp:txXfrm>
    </dsp:sp>
    <dsp:sp modelId="{047CBF5B-EEAD-794D-AA42-AB63200F5FE6}">
      <dsp:nvSpPr>
        <dsp:cNvPr id="0" name=""/>
        <dsp:cNvSpPr/>
      </dsp:nvSpPr>
      <dsp:spPr>
        <a:xfrm>
          <a:off x="9405792" y="844151"/>
          <a:ext cx="1678638" cy="1526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Students complete and submit</a:t>
          </a:r>
          <a:r>
            <a:rPr lang="en-US" sz="1800" kern="1200" baseline="0" dirty="0" smtClean="0"/>
            <a:t> final essay</a:t>
          </a:r>
          <a:endParaRPr lang="en-US" sz="1800" kern="1200" dirty="0"/>
        </a:p>
      </dsp:txBody>
      <dsp:txXfrm>
        <a:off x="9450502" y="888861"/>
        <a:ext cx="1589218" cy="143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4206A-0464-7846-B7DC-770D87B5C32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F10A0-F52B-6F4F-9507-57E2C486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Nicol’s self-regulation</a:t>
            </a:r>
          </a:p>
          <a:p>
            <a:r>
              <a:rPr lang="en-US" dirty="0" smtClean="0"/>
              <a:t>Baxter-</a:t>
            </a:r>
            <a:r>
              <a:rPr lang="en-US" dirty="0" err="1" smtClean="0"/>
              <a:t>Magolda’s</a:t>
            </a:r>
            <a:r>
              <a:rPr lang="en-US" dirty="0" smtClean="0"/>
              <a:t> self-authorship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R28 student got 68% for the desert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third year semi-structured interviews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17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Mean mark increase 2011-2013 to 2015-2017 of 7%: 56% to 63%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seen most in moving students from 2:2 to 2:1. 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in students failing module.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first class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marks.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Mean final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year mark for students taking Ecology (n=31): 61.7%</a:t>
            </a:r>
          </a:p>
          <a:p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Mean final year mark for students not taking Ecology (n=12): 57.2%</a:t>
            </a:r>
          </a:p>
          <a:p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of 4.5% again but not significant at p=0.05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felt like you cared’ R1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definitely felt like you cared about what I was getting’ R7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2017 NSS results for BSc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Feedback on my work has been timely: 97%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received helpful comments on my work: 97%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alliance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an important influence on student perceptions of the quality of feedback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Telio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Borderland = anxiety to</a:t>
            </a:r>
            <a:r>
              <a:rPr lang="en-GB" baseline="0" dirty="0" smtClean="0"/>
              <a:t> </a:t>
            </a:r>
            <a:r>
              <a:rPr lang="en-GB" dirty="0" smtClean="0"/>
              <a:t>achievement: transformational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Borderland = anxiety to</a:t>
            </a:r>
            <a:r>
              <a:rPr lang="en-GB" baseline="0" dirty="0" smtClean="0"/>
              <a:t> </a:t>
            </a:r>
            <a:r>
              <a:rPr lang="en-GB" dirty="0" smtClean="0"/>
              <a:t>achievement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0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Dialogic feedback is the creation of meaning and understanding via spoken discourse between lecturer and student, or student to student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Wegerif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2006).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Feed-forward focuses on providing students with prior exposure to and practice with assessment in order to develop a clear sense of expectations and standards, which they can apply to future work (Carless, 2007; Baker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Zuvela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offered preparatory guidance, in-task guidance and performance feed-forward.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Interviews were audio-recorded and exemplar paragraphs were used during them.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engage with learning ‘head on’</a:t>
            </a:r>
            <a:endParaRPr lang="en-GB" dirty="0" smtClean="0"/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Arrow</a:t>
            </a:r>
            <a:r>
              <a:rPr lang="en-GB" baseline="0" dirty="0" smtClean="0"/>
              <a:t> on right leads on to </a:t>
            </a:r>
            <a:r>
              <a:rPr lang="en-GB" b="1" baseline="0" dirty="0" err="1" smtClean="0"/>
              <a:t>ipsative</a:t>
            </a:r>
            <a:r>
              <a:rPr lang="en-GB" b="1" baseline="0" dirty="0" smtClean="0"/>
              <a:t> </a:t>
            </a:r>
            <a:r>
              <a:rPr lang="en-GB" baseline="0" dirty="0" smtClean="0"/>
              <a:t>feedback – ‘based on a comparison with the learner’s previous performance and linked to long-term progress’ (Hughes 2011, p. 353). Supports development of long-term generic skills over short-term achievement of assessment criteria. </a:t>
            </a:r>
          </a:p>
          <a:p>
            <a:endParaRPr lang="en-GB" dirty="0" smtClean="0"/>
          </a:p>
          <a:p>
            <a:r>
              <a:rPr lang="en-GB" dirty="0" smtClean="0"/>
              <a:t>Also undertook essay marking seminar: students work with marking criteria and match LOs to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students, most aged 18-21 years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Interview</a:t>
            </a:r>
            <a:r>
              <a:rPr lang="en-GB" baseline="0" dirty="0" smtClean="0"/>
              <a:t> average = 29.58 minutes. Range = 13.02 mins - 56.33 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mvt</a:t>
            </a:r>
            <a:r>
              <a:rPr lang="en-US" baseline="0" dirty="0" smtClean="0"/>
              <a:t> – stretches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decode feedback: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 greater understanding of the written feedback through verbal clarification and use of exemplars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Cathartic spaces – ‘coming clean’ with progress, 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 space - Being judged – head-on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but they have the emotional capacity to cope with this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‘make good’ – immediate relevance of feedback for good</a:t>
            </a:r>
            <a:r>
              <a:rPr lang="en-US" baseline="0" dirty="0" smtClean="0"/>
              <a:t> practice. Students see feedback as disempowering (high stakes) but feedforward as empowering (developmental)</a:t>
            </a:r>
            <a:endParaRPr lang="en-US" dirty="0" smtClean="0"/>
          </a:p>
          <a:p>
            <a:endParaRPr lang="en-US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that point students had developed 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interpretation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meaning and requirements of their question. The feedback allowed them to judge how far they were meeting the performance standards of the assessment criteria as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interpreted by the tutor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F10A0-F52B-6F4F-9507-57E2C4865D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4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09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92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98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40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843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3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7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4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53" y="4978400"/>
            <a:ext cx="4064747" cy="16129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Hill</a:t>
            </a:r>
            <a:r>
              <a:rPr lang="en-US" sz="30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| UWE Bristol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West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Tutor | UWE Bristol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5432"/>
          <a:stretch/>
        </p:blipFill>
        <p:spPr>
          <a:xfrm>
            <a:off x="10299052" y="4953000"/>
            <a:ext cx="1321273" cy="664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900" y="1689100"/>
            <a:ext cx="1016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student learning experience</a:t>
            </a:r>
          </a:p>
          <a:p>
            <a:pPr algn="ctr"/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dialogic feed-forward assessment </a:t>
            </a:r>
          </a:p>
          <a:p>
            <a:pPr algn="ctr"/>
            <a:r>
              <a:rPr lang="en-US" sz="3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700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2874" y="5041348"/>
            <a:ext cx="4394526" cy="1490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SRHE Annual Research Conference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 December 2017</a:t>
            </a:r>
          </a:p>
          <a:p>
            <a:r>
              <a:rPr lang="en-US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Celtic Manor, Newport, Wales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655" y="5854872"/>
            <a:ext cx="1356972" cy="9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2349500"/>
            <a:ext cx="11176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learning experience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 application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‘the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between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my draft and writing the final piece was the best bit because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knew what I was doing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could tweak it and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enjoyed that process of making it better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gave me more confidence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in my writing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R7</a:t>
            </a:r>
          </a:p>
          <a:p>
            <a:pPr algn="ctr"/>
            <a:endParaRPr lang="en-GB" sz="3500" dirty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‘my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first draft was quite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vague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I didn’t really know what direction I was going with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it. Then,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after speaking and having the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 spent more time on it because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 knew where I needed to go with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R8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616200"/>
            <a:ext cx="11290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Task-specific behaviour … and self-regulation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‘it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helped me to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realise how to critique my own essays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because I was able to sit down with you and go through the essay and know exactly why you were commenting on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It allows me now to see in other essays the same things I’m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R10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‘Now, I feel like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evaluate at different stages throughout assessment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therefore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make changes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Before, I just skimmed over work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handed it in, and got feedback at the end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really thinking about it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R29</a:t>
            </a:r>
          </a:p>
          <a:p>
            <a:pPr algn="ctr"/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476500"/>
            <a:ext cx="112903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tudents display increased self-efficacy: stronger beliefs 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their capabilities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 tasks in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 their level 2 behaviour: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‘I’ve </a:t>
            </a:r>
            <a:r>
              <a:rPr lang="en-GB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altered the way I approach other modules</a:t>
            </a:r>
            <a:r>
              <a:rPr lang="en-GB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ike preparing essay plans for exams </a:t>
            </a:r>
            <a:r>
              <a:rPr lang="en-GB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when I was doing my plans I said ok that needs more, that needs a reference, because I had thought about it for the Ecology essay’ 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R28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374900"/>
            <a:ext cx="112903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tudents also self-avow to altered level 3 behaviour: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‘I felt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critical analysis was improved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through the feedback session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this has been helpful writing other essays and exam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answers …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able to achieve higher 2:1s and 1sts at level 3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because my understanding of critical analysis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400" dirty="0"/>
              <a:t> </a:t>
            </a:r>
            <a:endParaRPr lang="en-GB" sz="2400" dirty="0" smtClean="0"/>
          </a:p>
          <a:p>
            <a:pPr algn="ctr"/>
            <a:endParaRPr lang="en-GB" sz="3400" dirty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Since this module I have made sure that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whenever possible I meet with academics and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 my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. This is something which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prior to the Ecology module would scare me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as I was embarrassed by the mistakes within my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work’ </a:t>
            </a:r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5051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985" y="2281337"/>
            <a:ext cx="11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student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erformance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59718"/>
              </p:ext>
            </p:extLst>
          </p:nvPr>
        </p:nvGraphicFramePr>
        <p:xfrm>
          <a:off x="578735" y="2906169"/>
          <a:ext cx="1105382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764"/>
                <a:gridCol w="2210764"/>
                <a:gridCol w="2210764"/>
                <a:gridCol w="2210764"/>
                <a:gridCol w="22107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2012-2013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0-39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NS)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40-49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5.5*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60-69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70-100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(n)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7094153" y="5987431"/>
            <a:ext cx="208345" cy="439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69305" y="6369451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Dialogic assessment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7094152" y="2406267"/>
            <a:ext cx="208346" cy="439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342695" y="6055807"/>
            <a:ext cx="2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* Did not have a meeting</a:t>
            </a:r>
            <a:endParaRPr lang="en-GB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7233852" y="2239224"/>
            <a:ext cx="453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Significantly higher marks 2015-17 v 2011-13 (p = &lt; 0.0001)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30" y="5946884"/>
            <a:ext cx="492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Average </a:t>
            </a: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Ecology mark 4.5% higher than average mark for other second year optional modules </a:t>
            </a:r>
            <a:endParaRPr lang="en-GB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(p = 0.01</a:t>
            </a: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) </a:t>
            </a:r>
            <a:endParaRPr lang="en-GB" b="1" dirty="0">
              <a:solidFill>
                <a:schemeClr val="accent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7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309" y="2491451"/>
            <a:ext cx="110422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NSS and TEF metrics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rated the module as giving them high quality feedback: detailed, conversational, personalised, timely (relevant application), multi-faceted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said the feedback helped them clarify things </a:t>
            </a:r>
          </a:p>
          <a:p>
            <a:pPr marL="355600" indent="-3556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they did not understand: proactive engagement with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learning – they had to prepare for the meeting,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think about their work, ask and answer questions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40" y="4267200"/>
            <a:ext cx="277551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79" y="973668"/>
            <a:ext cx="8761413" cy="706964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376183"/>
            <a:ext cx="11314772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Dialogic feed-forward assessment enhanced the student learning experience by:</a:t>
            </a:r>
          </a:p>
          <a:p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to engage with current assignment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in their ability to complete the assignment 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Solidifying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practice in-task 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&amp; supporting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the feedback process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(potentially boosting NSS metrics)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Tx/>
              <a:buChar char="-"/>
            </a:pP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Positively 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22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towards future </a:t>
            </a:r>
            <a:r>
              <a:rPr 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… dialogic feedforward space is 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borderland space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(Hill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59" y="2899624"/>
            <a:ext cx="1538013" cy="17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" y="0"/>
            <a:ext cx="12177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79" y="973668"/>
            <a:ext cx="8761413" cy="706964"/>
          </a:xfrm>
        </p:spPr>
        <p:txBody>
          <a:bodyPr/>
          <a:lstStyle/>
          <a:p>
            <a:r>
              <a:rPr lang="en-US" dirty="0" smtClean="0"/>
              <a:t>Implications for practice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2350783"/>
            <a:ext cx="114163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 to the challenges for assessment and feedback in future, we could: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/>
              <a:t> </a:t>
            </a:r>
            <a:endParaRPr lang="en-GB" sz="1500" dirty="0"/>
          </a:p>
          <a:p>
            <a:pPr marL="457200" lvl="0" indent="-457200"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all feedback before formal grading, meeting with students or establishing peer feedback (Nicol,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</a:p>
          <a:p>
            <a:pPr marL="457200" lvl="0" indent="-4572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students mastery experiences (Ritchie 2016), completing phased tasks, and receiving verbal feedback and encouragement to improve their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marL="457200" lvl="0" indent="-4572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curricula that adopt coherent assessment objectives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and standardised grading schemes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facilitate developmental feed-forward (O’Donovan et al.,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</a:p>
          <a:p>
            <a:pPr marL="457200" lvl="0" indent="-45720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enhanced resource at critical feedback moments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when students find learning particularly challenging (O’Donovan et al., 2016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04" y="973668"/>
            <a:ext cx="8761413" cy="70696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2233981"/>
            <a:ext cx="118491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Alexander, R. (2004)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Towards Dialogic Teaching: rethinking classroom </a:t>
            </a:r>
            <a:r>
              <a:rPr lang="en-GB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(Third edition). University of Cambridge: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Dialogos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Barnett, R. (2007) Assessment in higher education: An impossible mission? In D. </a:t>
            </a:r>
            <a:r>
              <a:rPr lang="en-GB" sz="17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Boud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N. </a:t>
            </a:r>
            <a:r>
              <a:rPr lang="en-GB" sz="17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Falchikov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17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eds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GB" sz="17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Rethinking Assessment in Higher Education</a:t>
            </a:r>
            <a:r>
              <a:rPr lang="en-GB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London: Routledge, pp. 29-40. </a:t>
            </a: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Beaumont, C., O’Doherty, M. &amp; Shannon, L. (2011) Reconceptualising assessment feedback: a key to improving student learning? </a:t>
            </a:r>
            <a:r>
              <a:rPr lang="en-GB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in Higher Education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36, 671-687.</a:t>
            </a: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Blair, A. &amp; 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McGinty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S. (2013) Feedback-dialogues: exploring the student perspective.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38, 466-476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Carless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D. (2006) Differing perceptions in the feedback process.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Studies in Higher Education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31, 219-233.</a:t>
            </a: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Carless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D. (2007) Learning-oriented assessment: conceptual bases and practical implications.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Innovations in Education and Teaching International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44, 57-66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Hattie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J. &amp; Timperley, H. (2007) The power of feedback.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Review of Educational Research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77, 81-112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GB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Hill,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,G., Diaz, A. &amp; Simm,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D. (2016) Borderland spaces for learning partnership: opportunities, benefits and challenges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 Journal of Geography in Higher Education,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40,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375-393.</a:t>
            </a:r>
          </a:p>
          <a:p>
            <a:pPr>
              <a:defRPr/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Liu, N.-F. &amp; Carless, D. (2006) Peer feedback: the learning element of peer assessment.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Teaching in Higher Education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, 11, 279-290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Feedback context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" y="2366486"/>
            <a:ext cx="111887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should help students to: </a:t>
            </a:r>
          </a:p>
          <a:p>
            <a:pPr marL="266700" indent="-266700"/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understand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performance </a:t>
            </a:r>
          </a:p>
          <a:p>
            <a:pPr marL="266700" indent="-266700"/>
            <a:endParaRPr 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understand how to c</a:t>
            </a:r>
            <a:r>
              <a:rPr lang="en-GB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‘performance gap</a:t>
            </a:r>
            <a:r>
              <a:rPr lang="en-GB" alt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’ in future assignments</a:t>
            </a:r>
          </a:p>
          <a:p>
            <a:pPr marL="266700" indent="-266700"/>
            <a:endParaRPr lang="en-GB" alt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have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confidence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 belief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they have control over their success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endParaRPr 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- maintain motivation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  <a:p>
            <a:pPr marL="266700" indent="-266700" algn="r"/>
            <a:endParaRPr lang="en-GB" sz="1000" dirty="0"/>
          </a:p>
          <a:p>
            <a:pPr marL="266700" indent="-266700"/>
            <a:r>
              <a:rPr lang="en-GB" sz="1500" dirty="0" smtClean="0"/>
              <a:t> 														    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Hattie &amp; Timperley, 2007)</a:t>
            </a:r>
          </a:p>
          <a:p>
            <a:pPr marL="266700" indent="-266700"/>
            <a:endParaRPr lang="en-GB" sz="2000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 … there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a recognised gap between staff perceptions of feedback and the student experience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(Price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et al., 2011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satisfaction scores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assessment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student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04" y="973668"/>
            <a:ext cx="8761413" cy="70696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2183181"/>
            <a:ext cx="118491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Nicol, D. (2010) From monologue to dialogue: improving written feedback processes in mass higher education. </a:t>
            </a:r>
            <a:r>
              <a:rPr lang="en-GB" sz="165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35, 501-517.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Nicol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D.J. &amp; Macfarlane-Dick, D. (2006) Formative assessment and self-regulated learning: a model and seven principles of good feedback practice.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Studies in Higher Education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31, 199-218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O’Donovan, B., Rust, C. &amp; Price, M. (2016) A scholarly approach to solving the feedback dilemma in practice.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41, 938-949.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M., Handley,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K. &amp; Millar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J. (2011) Feedback: focussing attention on engagement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. Studies in </a:t>
            </a:r>
            <a:r>
              <a:rPr lang="en-GB" sz="165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36, 879-896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Price, M., Handley, K., Millar, J. &amp; O’Donovan, B. (2010) Feedback: all that effort, but what is the effect?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35, 277-289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Ritchie, L. (2016)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Fostering Self-Efficacy in Higher Education Students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. London: Palgrave. </a:t>
            </a:r>
          </a:p>
          <a:p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Sadler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D.R. (2010) Beyond Feedback: Developing student capability in complex appraisal. </a:t>
            </a:r>
            <a:r>
              <a:rPr lang="en-US" sz="1650" i="1" dirty="0">
                <a:latin typeface="Arial" panose="020B0604020202020204" pitchFamily="34" charset="0"/>
                <a:cs typeface="Arial" panose="020B0604020202020204" pitchFamily="34" charset="0"/>
              </a:rPr>
              <a:t>Assessment and Evaluation in Higher Education,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35, 535-550.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Sutton, P. (2009) Towards dialogic feedback.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Critical and Reflective Practice in Education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1, 1-10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 err="1">
                <a:latin typeface="Arial" panose="020B0604020202020204" pitchFamily="34" charset="0"/>
                <a:cs typeface="Arial" panose="020B0604020202020204" pitchFamily="34" charset="0"/>
              </a:rPr>
              <a:t>Winstone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N.E., Nash, R.A., Rowntree, J. &amp; Parker, M. (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‘It’d be useful, but I wouldn’t use it’: barriers to university students’ feedback seeking and </a:t>
            </a:r>
            <a:r>
              <a:rPr lang="en-GB" sz="16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recipience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5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in Higher </a:t>
            </a:r>
            <a:r>
              <a:rPr lang="en-GB" sz="1650" i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(in print).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Yang, M. &amp; Carless, D. (2013) The feedback triangle and the enhancement of dialogic feedback processes. </a:t>
            </a:r>
            <a:r>
              <a:rPr lang="en-GB" sz="1650" i="1" dirty="0">
                <a:latin typeface="Arial" panose="020B0604020202020204" pitchFamily="34" charset="0"/>
                <a:cs typeface="Arial" panose="020B0604020202020204" pitchFamily="34" charset="0"/>
              </a:rPr>
              <a:t>Teaching in Higher Education</a:t>
            </a:r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, 18, 285-297</a:t>
            </a:r>
            <a:r>
              <a:rPr lang="en-GB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863975" y="908051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Thank You For Listening</a:t>
            </a:r>
          </a:p>
        </p:txBody>
      </p:sp>
      <p:pic>
        <p:nvPicPr>
          <p:cNvPr id="28675" name="Picture 3" descr="listener-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1" y="1539875"/>
            <a:ext cx="22272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356100" y="3819525"/>
            <a:ext cx="369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alt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045591"/>
              </p:ext>
            </p:extLst>
          </p:nvPr>
        </p:nvGraphicFramePr>
        <p:xfrm>
          <a:off x="977897" y="5508626"/>
          <a:ext cx="10325102" cy="164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551"/>
                <a:gridCol w="5162551"/>
              </a:tblGrid>
              <a:tr h="371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jennifer.hill@uwe.ac.uk</a:t>
                      </a:r>
                    </a:p>
                    <a:p>
                      <a:pPr algn="ctr"/>
                      <a:endParaRPr lang="en-US" sz="1700" b="1" i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700" b="1" i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7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harry2.west@live.uwe.ac.uk</a:t>
                      </a:r>
                      <a:endParaRPr lang="en-US" sz="17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https://www.linkedin.com/pub/dr-jennifer-hill/a2/7a6/22</a:t>
                      </a:r>
                    </a:p>
                    <a:p>
                      <a:pPr algn="ctr"/>
                      <a:endParaRPr lang="en-US" sz="1500" b="1" i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700" b="1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https://uk.linkedin.com/in/harrywest94 </a:t>
                      </a:r>
                      <a:endParaRPr lang="en-US" sz="17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349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8" marR="91438" marT="45747" marB="45747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9" y="5005388"/>
            <a:ext cx="10429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Feedback intervention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832" y="2887186"/>
            <a:ext cx="11019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implemented an assessment approach on a second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year physical geography module to optimally support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students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feedback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premise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feedback should occupy a central 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position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a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dialogic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 to 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</a:t>
            </a:r>
          </a:p>
          <a:p>
            <a:r>
              <a:rPr lang="en-GB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GB" sz="22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(Alexander, 2004; Sutton, 2009)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be 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future-oriented 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GB" sz="22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(Sadler, 2010; Beaumont </a:t>
            </a:r>
            <a:r>
              <a:rPr lang="en-GB" sz="225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al., </a:t>
            </a:r>
            <a:r>
              <a:rPr lang="en-GB" sz="22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2011)</a:t>
            </a:r>
            <a:r>
              <a:rPr lang="en-GB" sz="2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2500313"/>
            <a:ext cx="2887663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29" y="950518"/>
            <a:ext cx="8761413" cy="706964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61828"/>
            <a:ext cx="11131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ialogic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creation of meaning and understanding via spoken discourse between lecturer and student, or student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(Nicol,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eed-forward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specifically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feedback given by tutors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impacts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upon an upcoming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post-assignment with more specific direction on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how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future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(Carless, 2007)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00" y="3421760"/>
            <a:ext cx="2424030" cy="706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-1310" r="101" b="6865"/>
          <a:stretch/>
        </p:blipFill>
        <p:spPr>
          <a:xfrm>
            <a:off x="9241000" y="5075197"/>
            <a:ext cx="2424030" cy="14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754" y="950518"/>
            <a:ext cx="8761413" cy="706964"/>
          </a:xfrm>
        </p:spPr>
        <p:txBody>
          <a:bodyPr/>
          <a:lstStyle/>
          <a:p>
            <a:r>
              <a:rPr lang="en-US" dirty="0" smtClean="0"/>
              <a:t>Research aims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861" y="2519094"/>
            <a:ext cx="112042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perceptions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dialogic feed-forward approach and whether it asserted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positive influence on their learning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and how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task-specific behaviour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students was altered by the assessment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extent to which students believed their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self-regulation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skills were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</a:p>
          <a:p>
            <a:pPr marL="457200" indent="-457200"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whether the assessment approach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performance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whether it could potentially raise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NSS scores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80" y="950518"/>
            <a:ext cx="8761413" cy="706964"/>
          </a:xfrm>
        </p:spPr>
        <p:txBody>
          <a:bodyPr/>
          <a:lstStyle/>
          <a:p>
            <a:r>
              <a:rPr lang="en-US" dirty="0" smtClean="0"/>
              <a:t>Module assessment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37810"/>
              </p:ext>
            </p:extLst>
          </p:nvPr>
        </p:nvGraphicFramePr>
        <p:xfrm>
          <a:off x="462317" y="2500548"/>
          <a:ext cx="11089846" cy="32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Bracket 5"/>
          <p:cNvSpPr/>
          <p:nvPr/>
        </p:nvSpPr>
        <p:spPr>
          <a:xfrm rot="5400000" flipV="1">
            <a:off x="3625354" y="-464732"/>
            <a:ext cx="135926" cy="672791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5671" y="2461929"/>
            <a:ext cx="47697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Lectures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4878" y="4955763"/>
            <a:ext cx="17175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25% </a:t>
            </a:r>
            <a:r>
              <a:rPr lang="en-US" dirty="0"/>
              <a:t>m</a:t>
            </a:r>
            <a:r>
              <a:rPr lang="en-US" dirty="0" smtClean="0"/>
              <a:t>odule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27167" y="4955763"/>
            <a:ext cx="17175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5% module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1132723" y="5330037"/>
            <a:ext cx="289367" cy="59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0800000">
            <a:off x="7100072" y="5326113"/>
            <a:ext cx="289367" cy="59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2841" y="6009677"/>
            <a:ext cx="20378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Assessment discourse</a:t>
            </a:r>
            <a:endParaRPr lang="en-GB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0198" y="5994027"/>
            <a:ext cx="2106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/>
              <a:t>F</a:t>
            </a:r>
            <a:r>
              <a:rPr lang="en-GB" sz="1700" dirty="0" smtClean="0"/>
              <a:t>eedback </a:t>
            </a:r>
          </a:p>
          <a:p>
            <a:pPr algn="ctr"/>
            <a:r>
              <a:rPr lang="en-GB" sz="1700" dirty="0" smtClean="0"/>
              <a:t>discourse</a:t>
            </a:r>
            <a:endParaRPr lang="en-GB" sz="17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691056" y="3899805"/>
            <a:ext cx="338102" cy="416302"/>
            <a:chOff x="8927344" y="1399256"/>
            <a:chExt cx="338102" cy="416302"/>
          </a:xfrm>
        </p:grpSpPr>
        <p:sp>
          <p:nvSpPr>
            <p:cNvPr id="21" name="Right Arrow 20"/>
            <p:cNvSpPr/>
            <p:nvPr/>
          </p:nvSpPr>
          <p:spPr>
            <a:xfrm>
              <a:off x="8927344" y="1399256"/>
              <a:ext cx="338102" cy="4163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8927344" y="1482516"/>
              <a:ext cx="236671" cy="249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0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04" y="950518"/>
            <a:ext cx="8761413" cy="706964"/>
          </a:xfrm>
        </p:spPr>
        <p:txBody>
          <a:bodyPr/>
          <a:lstStyle/>
          <a:p>
            <a:r>
              <a:rPr lang="en-US" dirty="0" smtClean="0"/>
              <a:t>Data collection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400" y="2305930"/>
            <a:ext cx="113665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ualitative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ndividual semi-structured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two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consecutive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2 cohorts at end of module (2015-16 and 2016-17) … analysed thematically via grounded theory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 interviews (</a:t>
            </a:r>
            <a:r>
              <a:rPr lang="en-GB" sz="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30 mins</a:t>
            </a:r>
            <a:r>
              <a:rPr lang="en-GB" sz="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61% response rate:   male = 45%    female = 55%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roup semi-structured interviews with level 3 students elucidating post-assignment behaviour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ssay performance data pre- and post-assessment intervention (inferential stats)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nswers to NSS feedback questions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17800" y="4025900"/>
            <a:ext cx="1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500" y="2286000"/>
            <a:ext cx="116586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learning experience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contact pulls thinking forward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time/thought put into assessment: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‘you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don’t just have the 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hand-in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at the end of the semester. You have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something a bit earlier on to make you get more work done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, which I find really good because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it’s more of a motivation and driver to get work done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R6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‘it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pushes you to get more work done before the deadline and then you can have lots of feedback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and then have more time to improve. I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don’t think I would have done as well without the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R21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‘I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the feedback day as hand-in day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GB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made me do my essay earlier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’ R38</a:t>
            </a:r>
          </a:p>
          <a:p>
            <a:pPr algn="ctr"/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54" y="973668"/>
            <a:ext cx="8761413" cy="706964"/>
          </a:xfrm>
        </p:spPr>
        <p:txBody>
          <a:bodyPr/>
          <a:lstStyle/>
          <a:p>
            <a:r>
              <a:rPr lang="en-US" dirty="0" smtClean="0"/>
              <a:t>Selected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2311400"/>
            <a:ext cx="111379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learning experience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onversation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compels students to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critically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their work:</a:t>
            </a:r>
          </a:p>
          <a:p>
            <a:pPr marL="266700" indent="-266700" algn="ctr">
              <a:buFont typeface="Arial" panose="020B0604020202020204" pitchFamily="34" charset="0"/>
              <a:buChar char="•"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‘when I have had drafts handed back to me and it’s just written over, either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I don’t understand what they are trying to say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, or it’s not clear enough. I can ask you questions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if we’re talking to each other about it, it’s easier to see things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It’s definitely better to talk about it’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R7</a:t>
            </a:r>
            <a:endParaRPr lang="en-GB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‘I’ve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had it before where you get electronic feedback and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you might not be sure what some of the comments </a:t>
            </a:r>
            <a:r>
              <a:rPr lang="en-GB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being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able to discuss it is 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You get that progress and can 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discuss how you can change it as opposed to just saying this is </a:t>
            </a:r>
            <a:r>
              <a:rPr lang="en-GB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GB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R9</a:t>
            </a:r>
          </a:p>
        </p:txBody>
      </p:sp>
    </p:spTree>
    <p:extLst>
      <p:ext uri="{BB962C8B-B14F-4D97-AF65-F5344CB8AC3E}">
        <p14:creationId xmlns:p14="http://schemas.microsoft.com/office/powerpoint/2010/main" val="10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2238</TotalTime>
  <Words>2373</Words>
  <Application>Microsoft Macintosh PowerPoint</Application>
  <PresentationFormat>Widescreen</PresentationFormat>
  <Paragraphs>311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MS PGothic</vt:lpstr>
      <vt:lpstr>Times New Roman</vt:lpstr>
      <vt:lpstr>Wingdings 3</vt:lpstr>
      <vt:lpstr>Ion Boardroom</vt:lpstr>
      <vt:lpstr>PowerPoint Presentation</vt:lpstr>
      <vt:lpstr>Feedback context</vt:lpstr>
      <vt:lpstr>Feedback intervention</vt:lpstr>
      <vt:lpstr>Definitions</vt:lpstr>
      <vt:lpstr>Research aims</vt:lpstr>
      <vt:lpstr>Module assessment structure</vt:lpstr>
      <vt:lpstr>Data collection </vt:lpstr>
      <vt:lpstr>Selected results</vt:lpstr>
      <vt:lpstr>Selected results</vt:lpstr>
      <vt:lpstr>Selected results</vt:lpstr>
      <vt:lpstr>Selected results</vt:lpstr>
      <vt:lpstr>Selected results</vt:lpstr>
      <vt:lpstr>Selected results</vt:lpstr>
      <vt:lpstr>Selected results </vt:lpstr>
      <vt:lpstr>Selected results</vt:lpstr>
      <vt:lpstr>Conclusions </vt:lpstr>
      <vt:lpstr>PowerPoint Presentation</vt:lpstr>
      <vt:lpstr>Implications for practice 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Student Experience through Dialogic Feed-Forward Assessment  JGHE Celebration of Learning &amp; Teaching in HE Geography</dc:title>
  <dc:creator>Harry West</dc:creator>
  <cp:lastModifiedBy>Harry West</cp:lastModifiedBy>
  <cp:revision>286</cp:revision>
  <dcterms:created xsi:type="dcterms:W3CDTF">2016-11-29T19:23:42Z</dcterms:created>
  <dcterms:modified xsi:type="dcterms:W3CDTF">2017-12-01T09:42:37Z</dcterms:modified>
</cp:coreProperties>
</file>