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C4F8E8-2D83-4BC1-9DCB-1C117773AF2A}"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165695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C4F8E8-2D83-4BC1-9DCB-1C117773AF2A}"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175072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C4F8E8-2D83-4BC1-9DCB-1C117773AF2A}"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C49100-347C-4F2A-9046-B172B7C8CCDB}"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0747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5C4F8E8-2D83-4BC1-9DCB-1C117773AF2A}"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2659674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5C4F8E8-2D83-4BC1-9DCB-1C117773AF2A}"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C49100-347C-4F2A-9046-B172B7C8CCDB}"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8454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5C4F8E8-2D83-4BC1-9DCB-1C117773AF2A}"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3347328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C4F8E8-2D83-4BC1-9DCB-1C117773AF2A}"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3132083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C4F8E8-2D83-4BC1-9DCB-1C117773AF2A}"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303836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C4F8E8-2D83-4BC1-9DCB-1C117773AF2A}"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2460096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C4F8E8-2D83-4BC1-9DCB-1C117773AF2A}" type="datetimeFigureOut">
              <a:rPr lang="en-GB" smtClean="0"/>
              <a:t>19/03/2018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1402833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C4F8E8-2D83-4BC1-9DCB-1C117773AF2A}"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405228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C4F8E8-2D83-4BC1-9DCB-1C117773AF2A}" type="datetimeFigureOut">
              <a:rPr lang="en-GB" smtClean="0"/>
              <a:t>19/03/2018</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2188391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C4F8E8-2D83-4BC1-9DCB-1C117773AF2A}" type="datetimeFigureOut">
              <a:rPr lang="en-GB" smtClean="0"/>
              <a:t>19/03/2018</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372826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4F8E8-2D83-4BC1-9DCB-1C117773AF2A}" type="datetimeFigureOut">
              <a:rPr lang="en-GB" smtClean="0"/>
              <a:t>19/03/2018</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299850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C4F8E8-2D83-4BC1-9DCB-1C117773AF2A}"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772577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C4F8E8-2D83-4BC1-9DCB-1C117773AF2A}" type="datetimeFigureOut">
              <a:rPr lang="en-GB" smtClean="0"/>
              <a:t>19/03/2018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4C49100-347C-4F2A-9046-B172B7C8CCDB}" type="slidenum">
              <a:rPr lang="en-GB" smtClean="0"/>
              <a:t>‹#›</a:t>
            </a:fld>
            <a:endParaRPr lang="en-GB"/>
          </a:p>
        </p:txBody>
      </p:sp>
    </p:spTree>
    <p:extLst>
      <p:ext uri="{BB962C8B-B14F-4D97-AF65-F5344CB8AC3E}">
        <p14:creationId xmlns:p14="http://schemas.microsoft.com/office/powerpoint/2010/main" val="3203595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5C4F8E8-2D83-4BC1-9DCB-1C117773AF2A}" type="datetimeFigureOut">
              <a:rPr lang="en-GB" smtClean="0"/>
              <a:t>19/03/2018</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4C49100-347C-4F2A-9046-B172B7C8CCDB}" type="slidenum">
              <a:rPr lang="en-GB" smtClean="0"/>
              <a:t>‹#›</a:t>
            </a:fld>
            <a:endParaRPr lang="en-GB"/>
          </a:p>
        </p:txBody>
      </p:sp>
    </p:spTree>
    <p:extLst>
      <p:ext uri="{BB962C8B-B14F-4D97-AF65-F5344CB8AC3E}">
        <p14:creationId xmlns:p14="http://schemas.microsoft.com/office/powerpoint/2010/main" val="10327158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0AD75-BC6E-424C-BA70-B6658251845A}"/>
              </a:ext>
            </a:extLst>
          </p:cNvPr>
          <p:cNvSpPr>
            <a:spLocks noGrp="1"/>
          </p:cNvSpPr>
          <p:nvPr>
            <p:ph type="ctrTitle"/>
          </p:nvPr>
        </p:nvSpPr>
        <p:spPr/>
        <p:txBody>
          <a:bodyPr/>
          <a:lstStyle/>
          <a:p>
            <a:r>
              <a:rPr lang="en-GB" dirty="0"/>
              <a:t>ETHICS, LEGAL ETHICS AND THE SQE</a:t>
            </a:r>
          </a:p>
        </p:txBody>
      </p:sp>
      <p:sp>
        <p:nvSpPr>
          <p:cNvPr id="3" name="Subtitle 2">
            <a:extLst>
              <a:ext uri="{FF2B5EF4-FFF2-40B4-BE49-F238E27FC236}">
                <a16:creationId xmlns:a16="http://schemas.microsoft.com/office/drawing/2014/main" id="{4A4C7845-75FC-4696-BEC9-789372AB7150}"/>
              </a:ext>
            </a:extLst>
          </p:cNvPr>
          <p:cNvSpPr>
            <a:spLocks noGrp="1"/>
          </p:cNvSpPr>
          <p:nvPr>
            <p:ph type="subTitle" idx="1"/>
          </p:nvPr>
        </p:nvSpPr>
        <p:spPr/>
        <p:txBody>
          <a:bodyPr>
            <a:normAutofit fontScale="70000" lnSpcReduction="20000"/>
          </a:bodyPr>
          <a:lstStyle/>
          <a:p>
            <a:r>
              <a:rPr lang="en-GB" dirty="0"/>
              <a:t>Marcus Keppel-Palmer</a:t>
            </a:r>
          </a:p>
          <a:p>
            <a:r>
              <a:rPr lang="en-GB" dirty="0"/>
              <a:t>UWE, Bristol</a:t>
            </a:r>
          </a:p>
          <a:p>
            <a:endParaRPr lang="en-GB" dirty="0"/>
          </a:p>
          <a:p>
            <a:pPr algn="l"/>
            <a:r>
              <a:rPr lang="en-GB" dirty="0"/>
              <a:t>@</a:t>
            </a:r>
            <a:r>
              <a:rPr lang="en-GB" dirty="0" err="1"/>
              <a:t>MarcusKeppel</a:t>
            </a:r>
            <a:r>
              <a:rPr lang="en-GB" dirty="0"/>
              <a:t>						@</a:t>
            </a:r>
            <a:r>
              <a:rPr lang="en-GB" dirty="0" err="1"/>
              <a:t>KeeleALT</a:t>
            </a:r>
            <a:endParaRPr lang="en-GB" dirty="0"/>
          </a:p>
        </p:txBody>
      </p:sp>
    </p:spTree>
    <p:extLst>
      <p:ext uri="{BB962C8B-B14F-4D97-AF65-F5344CB8AC3E}">
        <p14:creationId xmlns:p14="http://schemas.microsoft.com/office/powerpoint/2010/main" val="3883191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UWE LLB 3</a:t>
            </a:r>
            <a:r>
              <a:rPr lang="en-GB" baseline="30000" dirty="0" smtClean="0"/>
              <a:t>rd</a:t>
            </a:r>
            <a:r>
              <a:rPr lang="en-GB" dirty="0" smtClean="0"/>
              <a:t> Year module</a:t>
            </a:r>
          </a:p>
          <a:p>
            <a:r>
              <a:rPr lang="en-GB" dirty="0"/>
              <a:t>General Ethics</a:t>
            </a:r>
          </a:p>
          <a:p>
            <a:r>
              <a:rPr lang="en-GB" dirty="0"/>
              <a:t>Lawyers Values &amp; Professionalism</a:t>
            </a:r>
          </a:p>
          <a:p>
            <a:r>
              <a:rPr lang="en-GB" dirty="0" smtClean="0"/>
              <a:t>Lawyer-Client </a:t>
            </a:r>
            <a:r>
              <a:rPr lang="en-GB" dirty="0"/>
              <a:t>Relationship</a:t>
            </a:r>
          </a:p>
          <a:p>
            <a:r>
              <a:rPr lang="en-GB" dirty="0"/>
              <a:t>Fees, Costs, Complaints</a:t>
            </a:r>
          </a:p>
          <a:p>
            <a:r>
              <a:rPr lang="en-GB" dirty="0"/>
              <a:t>Confidentiality and Conflict of Interest</a:t>
            </a:r>
          </a:p>
          <a:p>
            <a:r>
              <a:rPr lang="en-GB" dirty="0"/>
              <a:t>Diversity, Culture, Negotiation and Dispute Resolution</a:t>
            </a:r>
          </a:p>
          <a:p>
            <a:r>
              <a:rPr lang="en-GB" dirty="0"/>
              <a:t>Business Ethics/Research Ethics</a:t>
            </a:r>
          </a:p>
          <a:p>
            <a:endParaRPr lang="en-GB" dirty="0"/>
          </a:p>
        </p:txBody>
      </p:sp>
    </p:spTree>
    <p:extLst>
      <p:ext uri="{BB962C8B-B14F-4D97-AF65-F5344CB8AC3E}">
        <p14:creationId xmlns:p14="http://schemas.microsoft.com/office/powerpoint/2010/main" val="471452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UWE Professional Conduct &amp; Regulation (LPC)</a:t>
            </a:r>
          </a:p>
          <a:p>
            <a:endParaRPr lang="en-GB" dirty="0" smtClean="0"/>
          </a:p>
          <a:p>
            <a:r>
              <a:rPr lang="en-GB" dirty="0" smtClean="0"/>
              <a:t>Three discrete workshops in a conveyancing setting</a:t>
            </a:r>
          </a:p>
          <a:p>
            <a:r>
              <a:rPr lang="en-GB" dirty="0" smtClean="0"/>
              <a:t>1: Principles; Initial Client Engagement letter; AML Checks</a:t>
            </a:r>
          </a:p>
          <a:p>
            <a:r>
              <a:rPr lang="en-GB" dirty="0" smtClean="0"/>
              <a:t>2: Financial Services; Conflict of Interest</a:t>
            </a:r>
          </a:p>
          <a:p>
            <a:r>
              <a:rPr lang="en-GB" dirty="0" smtClean="0"/>
              <a:t>3: Confidentiality; Money Laundering; Undertakings</a:t>
            </a:r>
          </a:p>
          <a:p>
            <a:endParaRPr lang="en-GB" dirty="0"/>
          </a:p>
          <a:p>
            <a:r>
              <a:rPr lang="en-GB" dirty="0" smtClean="0"/>
              <a:t>Additional (but limited coverage) in the core subjects.</a:t>
            </a:r>
            <a:endParaRPr lang="en-GB" dirty="0"/>
          </a:p>
        </p:txBody>
      </p:sp>
    </p:spTree>
    <p:extLst>
      <p:ext uri="{BB962C8B-B14F-4D97-AF65-F5344CB8AC3E}">
        <p14:creationId xmlns:p14="http://schemas.microsoft.com/office/powerpoint/2010/main" val="301743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UG module </a:t>
            </a:r>
            <a:r>
              <a:rPr lang="en-GB" dirty="0"/>
              <a:t>introduced students to </a:t>
            </a:r>
            <a:r>
              <a:rPr lang="en-GB" dirty="0" smtClean="0"/>
              <a:t>nearly </a:t>
            </a:r>
            <a:r>
              <a:rPr lang="en-GB" dirty="0"/>
              <a:t>40 theories and matters of regulation via the mini lectures, including examples from the SRA and the BSB Codes of Conduct. </a:t>
            </a:r>
            <a:endParaRPr lang="en-GB" dirty="0" smtClean="0"/>
          </a:p>
          <a:p>
            <a:r>
              <a:rPr lang="en-GB" dirty="0"/>
              <a:t>The teaching on the module was not in the didactic model, but a mixture of some lecture style, with a lot of discursive interactive </a:t>
            </a:r>
            <a:r>
              <a:rPr lang="en-GB" dirty="0" err="1"/>
              <a:t>socratic</a:t>
            </a:r>
            <a:r>
              <a:rPr lang="en-GB" dirty="0"/>
              <a:t> method, relevant to a topic such as ethics, which essentially looks at people’s personal and internalised reflection, intended to be explored through the interactions between the tutors, between the tutors and the students, and between the students themselves.</a:t>
            </a:r>
          </a:p>
        </p:txBody>
      </p:sp>
    </p:spTree>
    <p:extLst>
      <p:ext uri="{BB962C8B-B14F-4D97-AF65-F5344CB8AC3E}">
        <p14:creationId xmlns:p14="http://schemas.microsoft.com/office/powerpoint/2010/main" val="1800333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In </a:t>
            </a:r>
            <a:r>
              <a:rPr lang="en-GB" dirty="0" err="1" smtClean="0"/>
              <a:t>supergroup</a:t>
            </a:r>
            <a:r>
              <a:rPr lang="en-GB" dirty="0" smtClean="0"/>
              <a:t> class exercises included:-</a:t>
            </a:r>
          </a:p>
          <a:p>
            <a:r>
              <a:rPr lang="en-GB" dirty="0" smtClean="0"/>
              <a:t>one </a:t>
            </a:r>
            <a:r>
              <a:rPr lang="en-GB" dirty="0"/>
              <a:t>example is based on the Harvard discussion of ethical thinking (the trolley car) which illustrates that people often move to the middle when contextualising different thinking; </a:t>
            </a:r>
            <a:endParaRPr lang="en-GB" dirty="0" smtClean="0"/>
          </a:p>
          <a:p>
            <a:r>
              <a:rPr lang="en-GB" dirty="0" smtClean="0"/>
              <a:t>another </a:t>
            </a:r>
            <a:r>
              <a:rPr lang="en-GB" dirty="0"/>
              <a:t>example (the draw a lawyer example) is based on the commonly used examples of considering professional identity and cultural stereotyping (and is used on a number of courses in UWE); </a:t>
            </a:r>
            <a:endParaRPr lang="en-GB" dirty="0" smtClean="0"/>
          </a:p>
          <a:p>
            <a:r>
              <a:rPr lang="en-GB" dirty="0" smtClean="0"/>
              <a:t>another </a:t>
            </a:r>
            <a:r>
              <a:rPr lang="en-GB" dirty="0"/>
              <a:t>example is based on the Hofstede model of cultural dimensions; </a:t>
            </a:r>
            <a:endParaRPr lang="en-GB" dirty="0" smtClean="0"/>
          </a:p>
          <a:p>
            <a:r>
              <a:rPr lang="en-GB" dirty="0" smtClean="0"/>
              <a:t>another </a:t>
            </a:r>
            <a:r>
              <a:rPr lang="en-GB" dirty="0"/>
              <a:t>example replicated the research on </a:t>
            </a:r>
            <a:r>
              <a:rPr lang="en-GB" dirty="0" err="1"/>
              <a:t>hierarchisation</a:t>
            </a:r>
            <a:r>
              <a:rPr lang="en-GB" dirty="0"/>
              <a:t> of language from a study at San Francisco.</a:t>
            </a:r>
          </a:p>
        </p:txBody>
      </p:sp>
    </p:spTree>
    <p:extLst>
      <p:ext uri="{BB962C8B-B14F-4D97-AF65-F5344CB8AC3E}">
        <p14:creationId xmlns:p14="http://schemas.microsoft.com/office/powerpoint/2010/main" val="2946450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Reflections</a:t>
            </a:r>
            <a:endParaRPr lang="en-GB" dirty="0"/>
          </a:p>
        </p:txBody>
      </p:sp>
      <p:sp>
        <p:nvSpPr>
          <p:cNvPr id="3" name="Content Placeholder 2"/>
          <p:cNvSpPr>
            <a:spLocks noGrp="1"/>
          </p:cNvSpPr>
          <p:nvPr>
            <p:ph idx="1"/>
          </p:nvPr>
        </p:nvSpPr>
        <p:spPr/>
        <p:txBody>
          <a:bodyPr/>
          <a:lstStyle/>
          <a:p>
            <a:r>
              <a:rPr lang="en-GB" u="sng" dirty="0" smtClean="0"/>
              <a:t>Students felt more comfortable </a:t>
            </a:r>
            <a:r>
              <a:rPr lang="en-GB" dirty="0" smtClean="0"/>
              <a:t>with the “regulation” topics than the “ethical” topics. Most gravitated in assessment to conflicts/ confidentiality, looking at and referencing SRA codes; BSB code on “cab-rank rule”.</a:t>
            </a:r>
          </a:p>
          <a:p>
            <a:r>
              <a:rPr lang="en-GB" dirty="0" smtClean="0"/>
              <a:t>The more discursive topic most often picked was on diversity, with limited engagement with Hofstede’s Cultural Dimensions theory heavily interspersed with Equality Act 2010.</a:t>
            </a:r>
          </a:p>
          <a:p>
            <a:endParaRPr lang="en-GB" dirty="0"/>
          </a:p>
          <a:p>
            <a:r>
              <a:rPr lang="en-GB" u="sng" dirty="0" smtClean="0"/>
              <a:t>Students lack in experience</a:t>
            </a:r>
            <a:r>
              <a:rPr lang="en-GB" dirty="0" smtClean="0"/>
              <a:t> to understand the background to legal practice. Most have limited if any experience of a solicitor’s office. </a:t>
            </a:r>
            <a:endParaRPr lang="en-GB" u="sng" dirty="0"/>
          </a:p>
        </p:txBody>
      </p:sp>
    </p:spTree>
    <p:extLst>
      <p:ext uri="{BB962C8B-B14F-4D97-AF65-F5344CB8AC3E}">
        <p14:creationId xmlns:p14="http://schemas.microsoft.com/office/powerpoint/2010/main" val="2454597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Ethical problems emerge where values, principles or moral imperatives come into conflict</a:t>
            </a:r>
            <a:r>
              <a:rPr lang="en-GB" dirty="0" smtClean="0"/>
              <a:t>. Many students are reticent to discuss their values and principles. Many students have not yet formed values and principles. Often there is a range of ethical responses to any scenario.</a:t>
            </a:r>
          </a:p>
          <a:p>
            <a:r>
              <a:rPr lang="en-GB" dirty="0" smtClean="0"/>
              <a:t>The assessment descriptors state that </a:t>
            </a:r>
            <a:r>
              <a:rPr lang="en-GB" dirty="0"/>
              <a:t>students sitting SQE have to “</a:t>
            </a:r>
            <a:r>
              <a:rPr lang="en-GB" u="sng" dirty="0"/>
              <a:t>Correctly</a:t>
            </a:r>
            <a:r>
              <a:rPr lang="en-GB" dirty="0"/>
              <a:t> identify issues of ethical and professional conduct and exercise judgment to resolve them honestly and with integrity</a:t>
            </a:r>
            <a:r>
              <a:rPr lang="en-GB" dirty="0" smtClean="0"/>
              <a:t>.”</a:t>
            </a:r>
          </a:p>
          <a:p>
            <a:r>
              <a:rPr lang="en-GB" dirty="0" smtClean="0"/>
              <a:t>As George Russell said in his response, “ethics … are subjective concepts forged through someone’s background and experience”. Does a student sitting SQE 1 have sufficient background and expertise? </a:t>
            </a:r>
            <a:endParaRPr lang="en-GB" dirty="0"/>
          </a:p>
        </p:txBody>
      </p:sp>
    </p:spTree>
    <p:extLst>
      <p:ext uri="{BB962C8B-B14F-4D97-AF65-F5344CB8AC3E}">
        <p14:creationId xmlns:p14="http://schemas.microsoft.com/office/powerpoint/2010/main" val="1659479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574892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182BD-BF13-4F09-AAEE-A98B5128D764}"/>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22657657-0BA8-4207-8BB9-A654F7A0CB7E}"/>
              </a:ext>
            </a:extLst>
          </p:cNvPr>
          <p:cNvSpPr>
            <a:spLocks noGrp="1"/>
          </p:cNvSpPr>
          <p:nvPr>
            <p:ph idx="1"/>
          </p:nvPr>
        </p:nvSpPr>
        <p:spPr/>
        <p:txBody>
          <a:bodyPr/>
          <a:lstStyle/>
          <a:p>
            <a:r>
              <a:rPr lang="en-GB" dirty="0"/>
              <a:t>Ethics in the SQE : Statements of Solicitor Competence</a:t>
            </a:r>
          </a:p>
          <a:p>
            <a:r>
              <a:rPr lang="en-GB" dirty="0"/>
              <a:t>Assessment Descriptors in Papers</a:t>
            </a:r>
          </a:p>
          <a:p>
            <a:r>
              <a:rPr lang="en-GB" dirty="0"/>
              <a:t>LLB Legal Ethics module at UWE</a:t>
            </a:r>
          </a:p>
          <a:p>
            <a:r>
              <a:rPr lang="en-GB" dirty="0"/>
              <a:t>LPC Professional Regulation at UWE</a:t>
            </a:r>
          </a:p>
          <a:p>
            <a:r>
              <a:rPr lang="en-GB" dirty="0"/>
              <a:t>Will this be “ethics” or “professional conduct” in the SQE</a:t>
            </a:r>
          </a:p>
          <a:p>
            <a:endParaRPr lang="en-GB" dirty="0"/>
          </a:p>
          <a:p>
            <a:endParaRPr lang="en-GB" dirty="0"/>
          </a:p>
        </p:txBody>
      </p:sp>
    </p:spTree>
    <p:extLst>
      <p:ext uri="{BB962C8B-B14F-4D97-AF65-F5344CB8AC3E}">
        <p14:creationId xmlns:p14="http://schemas.microsoft.com/office/powerpoint/2010/main" val="142736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0572A-07C8-4EDF-A391-4F6333470308}"/>
              </a:ext>
            </a:extLst>
          </p:cNvPr>
          <p:cNvSpPr>
            <a:spLocks noGrp="1"/>
          </p:cNvSpPr>
          <p:nvPr>
            <p:ph type="title"/>
          </p:nvPr>
        </p:nvSpPr>
        <p:spPr/>
        <p:txBody>
          <a:bodyPr/>
          <a:lstStyle/>
          <a:p>
            <a:r>
              <a:rPr lang="en-GB" dirty="0"/>
              <a:t>Statement of Solicitor Competence</a:t>
            </a:r>
          </a:p>
        </p:txBody>
      </p:sp>
      <p:sp>
        <p:nvSpPr>
          <p:cNvPr id="3" name="Content Placeholder 2">
            <a:extLst>
              <a:ext uri="{FF2B5EF4-FFF2-40B4-BE49-F238E27FC236}">
                <a16:creationId xmlns:a16="http://schemas.microsoft.com/office/drawing/2014/main" id="{ABC1B762-F8D2-4928-A14D-7A7FB70F590E}"/>
              </a:ext>
            </a:extLst>
          </p:cNvPr>
          <p:cNvSpPr>
            <a:spLocks noGrp="1"/>
          </p:cNvSpPr>
          <p:nvPr>
            <p:ph idx="1"/>
          </p:nvPr>
        </p:nvSpPr>
        <p:spPr/>
        <p:txBody>
          <a:bodyPr>
            <a:normAutofit fontScale="92500" lnSpcReduction="20000"/>
          </a:bodyPr>
          <a:lstStyle/>
          <a:p>
            <a:r>
              <a:rPr lang="en-GB" dirty="0"/>
              <a:t>Current SRA Statement of Legal Knowledge:</a:t>
            </a:r>
          </a:p>
          <a:p>
            <a:endParaRPr lang="en-GB" dirty="0"/>
          </a:p>
          <a:p>
            <a:r>
              <a:rPr lang="en-GB" dirty="0"/>
              <a:t>1a.The ethical concepts governing the solicitor's role and behaviour, including as expressed in the law, and the economic, social and cultural influences that can bias independent and ethical judgement</a:t>
            </a:r>
          </a:p>
          <a:p>
            <a:endParaRPr lang="en-GB" dirty="0"/>
          </a:p>
          <a:p>
            <a:r>
              <a:rPr lang="en-GB" dirty="0"/>
              <a:t>On qualification</a:t>
            </a:r>
          </a:p>
          <a:p>
            <a:endParaRPr lang="en-GB" dirty="0"/>
          </a:p>
          <a:p>
            <a:r>
              <a:rPr lang="en-GB" dirty="0"/>
              <a:t>Current LPC Outcomes (2011) only concern Code of Conduct and SRA Handbook</a:t>
            </a:r>
          </a:p>
          <a:p>
            <a:r>
              <a:rPr lang="en-GB" dirty="0"/>
              <a:t>Assessed as a pervasive in Business, Property and Litigation and separate PCR paper</a:t>
            </a:r>
          </a:p>
          <a:p>
            <a:endParaRPr lang="en-GB" dirty="0"/>
          </a:p>
          <a:p>
            <a:endParaRPr lang="en-GB" dirty="0"/>
          </a:p>
          <a:p>
            <a:endParaRPr lang="en-GB" dirty="0"/>
          </a:p>
        </p:txBody>
      </p:sp>
    </p:spTree>
    <p:extLst>
      <p:ext uri="{BB962C8B-B14F-4D97-AF65-F5344CB8AC3E}">
        <p14:creationId xmlns:p14="http://schemas.microsoft.com/office/powerpoint/2010/main" val="266587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8CDA6-4459-42F3-9667-8448DEFF4BE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DA87AE9-F9D7-4110-9C64-4C52789926BA}"/>
              </a:ext>
            </a:extLst>
          </p:cNvPr>
          <p:cNvSpPr>
            <a:spLocks noGrp="1"/>
          </p:cNvSpPr>
          <p:nvPr>
            <p:ph idx="1"/>
          </p:nvPr>
        </p:nvSpPr>
        <p:spPr/>
        <p:txBody>
          <a:bodyPr>
            <a:normAutofit fontScale="92500"/>
          </a:bodyPr>
          <a:lstStyle/>
          <a:p>
            <a:r>
              <a:rPr lang="en-GB" dirty="0"/>
              <a:t>SOSAC A1</a:t>
            </a:r>
          </a:p>
          <a:p>
            <a:r>
              <a:rPr lang="en-GB" dirty="0"/>
              <a:t>A1. Act honestly and with integrity, in accordance with legal and regulatory requirements and the SRA Handbook and Code of Conduct, including: </a:t>
            </a:r>
          </a:p>
          <a:p>
            <a:r>
              <a:rPr lang="en-GB" dirty="0"/>
              <a:t>a) Recognising ethical issues and exercising effective judgment in addressing them. </a:t>
            </a:r>
          </a:p>
          <a:p>
            <a:r>
              <a:rPr lang="en-GB" dirty="0"/>
              <a:t>b) Understanding and applying the ethical concepts which govern their role and  behaviour as a lawyer. </a:t>
            </a:r>
          </a:p>
          <a:p>
            <a:r>
              <a:rPr lang="en-GB" dirty="0"/>
              <a:t>c) Identifying the relevant SRA principles and rules of professional conduct and  following them. </a:t>
            </a:r>
          </a:p>
          <a:p>
            <a:r>
              <a:rPr lang="en-GB" dirty="0"/>
              <a:t>d) </a:t>
            </a:r>
            <a:r>
              <a:rPr lang="en-GB" dirty="0" smtClean="0"/>
              <a:t>Resisting pressure to condone, ignore or commit unethical behaviour </a:t>
            </a:r>
            <a:endParaRPr lang="en-GB" dirty="0"/>
          </a:p>
          <a:p>
            <a:r>
              <a:rPr lang="en-GB" dirty="0"/>
              <a:t>e) Respecting diversity and acting fairly and inclusively. </a:t>
            </a:r>
          </a:p>
        </p:txBody>
      </p:sp>
    </p:spTree>
    <p:extLst>
      <p:ext uri="{BB962C8B-B14F-4D97-AF65-F5344CB8AC3E}">
        <p14:creationId xmlns:p14="http://schemas.microsoft.com/office/powerpoint/2010/main" val="85938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Distinction drawn between </a:t>
            </a:r>
            <a:r>
              <a:rPr lang="en-GB" i="1" dirty="0" smtClean="0"/>
              <a:t>ethical behaviour</a:t>
            </a:r>
            <a:r>
              <a:rPr lang="en-GB" i="1" u="sng" dirty="0" smtClean="0"/>
              <a:t> </a:t>
            </a:r>
            <a:r>
              <a:rPr lang="en-GB" b="1" u="sng" dirty="0" smtClean="0"/>
              <a:t>and</a:t>
            </a:r>
            <a:r>
              <a:rPr lang="en-GB" i="1" dirty="0"/>
              <a:t> </a:t>
            </a:r>
            <a:r>
              <a:rPr lang="en-GB" i="1" dirty="0" smtClean="0"/>
              <a:t>professional conduct</a:t>
            </a:r>
          </a:p>
          <a:p>
            <a:endParaRPr lang="en-GB" i="1" dirty="0"/>
          </a:p>
          <a:p>
            <a:endParaRPr lang="en-GB" i="1" dirty="0"/>
          </a:p>
        </p:txBody>
      </p:sp>
      <p:graphicFrame>
        <p:nvGraphicFramePr>
          <p:cNvPr id="4" name="Table 3"/>
          <p:cNvGraphicFramePr>
            <a:graphicFrameLocks noGrp="1"/>
          </p:cNvGraphicFramePr>
          <p:nvPr>
            <p:extLst>
              <p:ext uri="{D42A27DB-BD31-4B8C-83A1-F6EECF244321}">
                <p14:modId xmlns:p14="http://schemas.microsoft.com/office/powerpoint/2010/main" val="3399509876"/>
              </p:ext>
            </p:extLst>
          </p:nvPr>
        </p:nvGraphicFramePr>
        <p:xfrm>
          <a:off x="2123440" y="3259614"/>
          <a:ext cx="8128000" cy="32054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017554327"/>
                    </a:ext>
                  </a:extLst>
                </a:gridCol>
                <a:gridCol w="4064000">
                  <a:extLst>
                    <a:ext uri="{9D8B030D-6E8A-4147-A177-3AD203B41FA5}">
                      <a16:colId xmlns:a16="http://schemas.microsoft.com/office/drawing/2014/main" val="3559210279"/>
                    </a:ext>
                  </a:extLst>
                </a:gridCol>
              </a:tblGrid>
              <a:tr h="370840">
                <a:tc>
                  <a:txBody>
                    <a:bodyPr/>
                    <a:lstStyle/>
                    <a:p>
                      <a:r>
                        <a:rPr lang="en-GB" dirty="0" smtClean="0"/>
                        <a:t>Ethical</a:t>
                      </a:r>
                      <a:endParaRPr lang="en-GB" dirty="0"/>
                    </a:p>
                  </a:txBody>
                  <a:tcPr/>
                </a:tc>
                <a:tc>
                  <a:txBody>
                    <a:bodyPr/>
                    <a:lstStyle/>
                    <a:p>
                      <a:r>
                        <a:rPr lang="en-GB" dirty="0" smtClean="0"/>
                        <a:t>Professional</a:t>
                      </a:r>
                      <a:endParaRPr lang="en-GB" dirty="0"/>
                    </a:p>
                  </a:txBody>
                  <a:tcPr/>
                </a:tc>
                <a:extLst>
                  <a:ext uri="{0D108BD9-81ED-4DB2-BD59-A6C34878D82A}">
                    <a16:rowId xmlns:a16="http://schemas.microsoft.com/office/drawing/2014/main" val="2497976809"/>
                  </a:ext>
                </a:extLst>
              </a:tr>
              <a:tr h="370840">
                <a:tc>
                  <a:txBody>
                    <a:bodyPr/>
                    <a:lstStyle/>
                    <a:p>
                      <a:r>
                        <a:rPr lang="en-GB" sz="1800" kern="1200" dirty="0" smtClean="0">
                          <a:solidFill>
                            <a:schemeClr val="dk1"/>
                          </a:solidFill>
                          <a:effectLst/>
                          <a:latin typeface="+mn-lt"/>
                          <a:ea typeface="+mn-ea"/>
                          <a:cs typeface="+mn-cs"/>
                        </a:rPr>
                        <a:t>Recognising ethical issues </a:t>
                      </a:r>
                    </a:p>
                    <a:p>
                      <a:r>
                        <a:rPr lang="en-GB" sz="1800" kern="1200" dirty="0" smtClean="0">
                          <a:solidFill>
                            <a:schemeClr val="dk1"/>
                          </a:solidFill>
                          <a:effectLst/>
                          <a:latin typeface="+mn-lt"/>
                          <a:ea typeface="+mn-ea"/>
                          <a:cs typeface="+mn-cs"/>
                        </a:rPr>
                        <a:t>Exercising effective judgment</a:t>
                      </a:r>
                    </a:p>
                    <a:p>
                      <a:r>
                        <a:rPr lang="en-GB" dirty="0" smtClean="0"/>
                        <a:t>Understanding the ethical concepts </a:t>
                      </a:r>
                    </a:p>
                    <a:p>
                      <a:r>
                        <a:rPr lang="en-GB" dirty="0" smtClean="0"/>
                        <a:t>Applying the ethical concepts </a:t>
                      </a:r>
                    </a:p>
                    <a:p>
                      <a:r>
                        <a:rPr lang="en-GB" dirty="0" smtClean="0"/>
                        <a:t>Resisting pressure to condone, ignore or commit unethical behaviour </a:t>
                      </a:r>
                    </a:p>
                    <a:p>
                      <a:r>
                        <a:rPr lang="en-GB" dirty="0" smtClean="0"/>
                        <a:t>Respecting diversity </a:t>
                      </a:r>
                    </a:p>
                    <a:p>
                      <a:r>
                        <a:rPr lang="en-GB" dirty="0" smtClean="0"/>
                        <a:t>Acting fairly and inclusively</a:t>
                      </a:r>
                      <a:endParaRPr lang="en-GB" dirty="0"/>
                    </a:p>
                  </a:txBody>
                  <a:tcPr/>
                </a:tc>
                <a:tc>
                  <a:txBody>
                    <a:bodyPr/>
                    <a:lstStyle/>
                    <a:p>
                      <a:r>
                        <a:rPr lang="en-GB" dirty="0" smtClean="0"/>
                        <a:t>Identifying the relevant SRA principles Identifying rules of professional conduct Following rules of professional conduct</a:t>
                      </a:r>
                      <a:endParaRPr lang="en-GB" dirty="0"/>
                    </a:p>
                  </a:txBody>
                  <a:tcPr/>
                </a:tc>
                <a:extLst>
                  <a:ext uri="{0D108BD9-81ED-4DB2-BD59-A6C34878D82A}">
                    <a16:rowId xmlns:a16="http://schemas.microsoft.com/office/drawing/2014/main" val="1428563047"/>
                  </a:ext>
                </a:extLst>
              </a:tr>
            </a:tbl>
          </a:graphicData>
        </a:graphic>
      </p:graphicFrame>
    </p:spTree>
    <p:extLst>
      <p:ext uri="{BB962C8B-B14F-4D97-AF65-F5344CB8AC3E}">
        <p14:creationId xmlns:p14="http://schemas.microsoft.com/office/powerpoint/2010/main" val="3120045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Descriptors</a:t>
            </a:r>
            <a:endParaRPr lang="en-GB" dirty="0"/>
          </a:p>
        </p:txBody>
      </p:sp>
      <p:sp>
        <p:nvSpPr>
          <p:cNvPr id="3" name="Content Placeholder 2"/>
          <p:cNvSpPr>
            <a:spLocks noGrp="1"/>
          </p:cNvSpPr>
          <p:nvPr>
            <p:ph idx="1"/>
          </p:nvPr>
        </p:nvSpPr>
        <p:spPr/>
        <p:txBody>
          <a:bodyPr/>
          <a:lstStyle/>
          <a:p>
            <a:r>
              <a:rPr lang="en-GB" dirty="0" smtClean="0"/>
              <a:t>SOSAC A1 is to be assessed in context of all SQE 1 and SQE 2 assessments per June 2017 </a:t>
            </a:r>
          </a:p>
          <a:p>
            <a:endParaRPr lang="en-GB" dirty="0"/>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523856854"/>
              </p:ext>
            </p:extLst>
          </p:nvPr>
        </p:nvGraphicFramePr>
        <p:xfrm>
          <a:off x="2165004" y="3264694"/>
          <a:ext cx="8128000" cy="4023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363469818"/>
                    </a:ext>
                  </a:extLst>
                </a:gridCol>
                <a:gridCol w="4064000">
                  <a:extLst>
                    <a:ext uri="{9D8B030D-6E8A-4147-A177-3AD203B41FA5}">
                      <a16:colId xmlns:a16="http://schemas.microsoft.com/office/drawing/2014/main" val="1084432616"/>
                    </a:ext>
                  </a:extLst>
                </a:gridCol>
              </a:tblGrid>
              <a:tr h="0">
                <a:tc>
                  <a:txBody>
                    <a:bodyPr/>
                    <a:lstStyle/>
                    <a:p>
                      <a:r>
                        <a:rPr lang="en-GB" dirty="0" smtClean="0"/>
                        <a:t>SQE 1 </a:t>
                      </a:r>
                      <a:endParaRPr lang="en-GB" dirty="0"/>
                    </a:p>
                  </a:txBody>
                  <a:tcPr/>
                </a:tc>
                <a:tc>
                  <a:txBody>
                    <a:bodyPr/>
                    <a:lstStyle/>
                    <a:p>
                      <a:r>
                        <a:rPr lang="en-GB" dirty="0" smtClean="0"/>
                        <a:t>SQE 2</a:t>
                      </a:r>
                      <a:endParaRPr lang="en-GB" dirty="0"/>
                    </a:p>
                  </a:txBody>
                  <a:tcPr/>
                </a:tc>
                <a:extLst>
                  <a:ext uri="{0D108BD9-81ED-4DB2-BD59-A6C34878D82A}">
                    <a16:rowId xmlns:a16="http://schemas.microsoft.com/office/drawing/2014/main" val="2846357480"/>
                  </a:ext>
                </a:extLst>
              </a:tr>
              <a:tr h="370840">
                <a:tc>
                  <a:txBody>
                    <a:bodyPr/>
                    <a:lstStyle/>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Principles of Professional Conduct, Public and Administrative Law, and the Legal System of England and Wales </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Dispute Resolution in Contract or Tort </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Property Law and Practice </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Business Law and Practice </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Wills and the Administration of Estates and Trusts </a:t>
                      </a:r>
                    </a:p>
                    <a:p>
                      <a:pPr marL="285750" indent="-285750">
                        <a:buFont typeface="Arial" panose="020B0604020202020204" pitchFamily="34" charset="0"/>
                        <a:buChar char="•"/>
                      </a:pPr>
                      <a:r>
                        <a:rPr lang="en-GB" sz="1800" b="0" i="0" u="none" strike="noStrike" kern="1200" baseline="0" dirty="0" smtClean="0">
                          <a:solidFill>
                            <a:schemeClr val="dk1"/>
                          </a:solidFill>
                          <a:latin typeface="+mn-lt"/>
                          <a:ea typeface="+mn-ea"/>
                          <a:cs typeface="+mn-cs"/>
                        </a:rPr>
                        <a:t>Criminal Law and Practice. </a:t>
                      </a:r>
                    </a:p>
                    <a:p>
                      <a:endParaRPr lang="en-GB" dirty="0"/>
                    </a:p>
                  </a:txBody>
                  <a:tcPr/>
                </a:tc>
                <a:tc>
                  <a:txBody>
                    <a:bodyPr/>
                    <a:lstStyle/>
                    <a:p>
                      <a:pPr marL="285750" indent="-285750">
                        <a:buFont typeface="Arial" panose="020B0604020202020204" pitchFamily="34" charset="0"/>
                        <a:buChar char="•"/>
                      </a:pPr>
                      <a:r>
                        <a:rPr lang="en-GB" dirty="0" smtClean="0"/>
                        <a:t>Client Interviewing</a:t>
                      </a:r>
                    </a:p>
                    <a:p>
                      <a:pPr marL="285750" indent="-285750">
                        <a:buFont typeface="Arial" panose="020B0604020202020204" pitchFamily="34" charset="0"/>
                        <a:buChar char="•"/>
                      </a:pPr>
                      <a:r>
                        <a:rPr lang="en-GB" dirty="0" smtClean="0"/>
                        <a:t>Advocacy/Persuasive Oral Communication</a:t>
                      </a:r>
                    </a:p>
                    <a:p>
                      <a:pPr marL="285750" indent="-285750">
                        <a:buFont typeface="Arial" panose="020B0604020202020204" pitchFamily="34" charset="0"/>
                        <a:buChar char="•"/>
                      </a:pPr>
                      <a:r>
                        <a:rPr lang="en-GB" dirty="0" smtClean="0"/>
                        <a:t>Case and Matter Analysis</a:t>
                      </a:r>
                    </a:p>
                    <a:p>
                      <a:pPr marL="285750" indent="-285750">
                        <a:buFont typeface="Arial" panose="020B0604020202020204" pitchFamily="34" charset="0"/>
                        <a:buChar char="•"/>
                      </a:pPr>
                      <a:r>
                        <a:rPr lang="en-GB" dirty="0" smtClean="0"/>
                        <a:t>Legal Research and Written Advice</a:t>
                      </a:r>
                    </a:p>
                    <a:p>
                      <a:pPr marL="285750" indent="-285750">
                        <a:buFont typeface="Arial" panose="020B0604020202020204" pitchFamily="34" charset="0"/>
                        <a:buChar char="•"/>
                      </a:pPr>
                      <a:r>
                        <a:rPr lang="en-GB" dirty="0" smtClean="0"/>
                        <a:t>Legal Drafting.</a:t>
                      </a:r>
                    </a:p>
                    <a:p>
                      <a:pPr marL="285750" indent="-285750">
                        <a:buFont typeface="Arial" panose="020B0604020202020204" pitchFamily="34" charset="0"/>
                        <a:buChar char="•"/>
                      </a:pPr>
                      <a:endParaRPr lang="en-GB" dirty="0" smtClean="0"/>
                    </a:p>
                    <a:p>
                      <a:pPr marL="0" indent="0">
                        <a:buFont typeface="Arial" panose="020B0604020202020204" pitchFamily="34" charset="0"/>
                        <a:buNone/>
                      </a:pPr>
                      <a:r>
                        <a:rPr lang="en-GB" dirty="0" smtClean="0"/>
                        <a:t>Each assessed twice</a:t>
                      </a:r>
                      <a:endParaRPr lang="en-GB" dirty="0"/>
                    </a:p>
                  </a:txBody>
                  <a:tcPr/>
                </a:tc>
                <a:extLst>
                  <a:ext uri="{0D108BD9-81ED-4DB2-BD59-A6C34878D82A}">
                    <a16:rowId xmlns:a16="http://schemas.microsoft.com/office/drawing/2014/main" val="1288053582"/>
                  </a:ext>
                </a:extLst>
              </a:tr>
            </a:tbl>
          </a:graphicData>
        </a:graphic>
      </p:graphicFrame>
    </p:spTree>
    <p:extLst>
      <p:ext uri="{BB962C8B-B14F-4D97-AF65-F5344CB8AC3E}">
        <p14:creationId xmlns:p14="http://schemas.microsoft.com/office/powerpoint/2010/main" val="4026855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Product of LETR and two consultations</a:t>
            </a:r>
          </a:p>
          <a:p>
            <a:r>
              <a:rPr lang="en-GB" dirty="0" smtClean="0"/>
              <a:t>Most recent consultation was reported on in April 2017 and led to June 2017 Draft Assessment </a:t>
            </a:r>
          </a:p>
          <a:p>
            <a:r>
              <a:rPr lang="en-GB" dirty="0" smtClean="0"/>
              <a:t>268 Responses to second consultation, of which only 20 referred to </a:t>
            </a:r>
            <a:r>
              <a:rPr lang="en-GB" i="1" dirty="0" smtClean="0"/>
              <a:t>ethics</a:t>
            </a:r>
          </a:p>
          <a:p>
            <a:endParaRPr lang="en-GB" i="1" dirty="0"/>
          </a:p>
          <a:p>
            <a:endParaRPr lang="en-GB" i="1" dirty="0" smtClean="0"/>
          </a:p>
          <a:p>
            <a:r>
              <a:rPr lang="en-GB" dirty="0" smtClean="0"/>
              <a:t>LETR had 190 references to Ethics. Even then there was a distinction between “Legal Ethics” (14 mentions) and “Professional Ethics” (36 mentions)</a:t>
            </a:r>
            <a:endParaRPr lang="en-GB" dirty="0"/>
          </a:p>
        </p:txBody>
      </p:sp>
    </p:spTree>
    <p:extLst>
      <p:ext uri="{BB962C8B-B14F-4D97-AF65-F5344CB8AC3E}">
        <p14:creationId xmlns:p14="http://schemas.microsoft.com/office/powerpoint/2010/main" val="3772089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 number of the consultation responses did not distinguish between ethics and professional conduct:</a:t>
            </a:r>
          </a:p>
          <a:p>
            <a:pPr lvl="1"/>
            <a:r>
              <a:rPr lang="en-GB" dirty="0" smtClean="0"/>
              <a:t>JLD equated “ethics” with “a thorough understanding of the SRA Code of Conduct”</a:t>
            </a:r>
          </a:p>
          <a:p>
            <a:pPr lvl="1"/>
            <a:endParaRPr lang="en-GB" dirty="0"/>
          </a:p>
          <a:p>
            <a:r>
              <a:rPr lang="en-GB" dirty="0" smtClean="0"/>
              <a:t>Other responses queried the lack of prescribed training and the type of assessment:</a:t>
            </a:r>
          </a:p>
          <a:p>
            <a:pPr lvl="1"/>
            <a:r>
              <a:rPr lang="en-GB" dirty="0" err="1" smtClean="0"/>
              <a:t>Linklaters</a:t>
            </a:r>
            <a:r>
              <a:rPr lang="en-GB" dirty="0" smtClean="0"/>
              <a:t> “How can there be sufficient emphasis on professional conduct and ethical considerations which should be embedded within all legal education when there is no prescribed minimum content for preparatory training?”</a:t>
            </a:r>
          </a:p>
          <a:p>
            <a:pPr lvl="1"/>
            <a:r>
              <a:rPr lang="en-GB" dirty="0" smtClean="0"/>
              <a:t>Northumbria University </a:t>
            </a:r>
            <a:endParaRPr lang="en-GB" dirty="0"/>
          </a:p>
        </p:txBody>
      </p:sp>
    </p:spTree>
    <p:extLst>
      <p:ext uri="{BB962C8B-B14F-4D97-AF65-F5344CB8AC3E}">
        <p14:creationId xmlns:p14="http://schemas.microsoft.com/office/powerpoint/2010/main" val="849990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Legal Ethics</a:t>
            </a:r>
            <a:endParaRPr lang="en-GB" dirty="0"/>
          </a:p>
        </p:txBody>
      </p:sp>
      <p:sp>
        <p:nvSpPr>
          <p:cNvPr id="3" name="Content Placeholder 2"/>
          <p:cNvSpPr>
            <a:spLocks noGrp="1"/>
          </p:cNvSpPr>
          <p:nvPr>
            <p:ph idx="1"/>
          </p:nvPr>
        </p:nvSpPr>
        <p:spPr/>
        <p:txBody>
          <a:bodyPr>
            <a:normAutofit fontScale="55000" lnSpcReduction="20000"/>
          </a:bodyPr>
          <a:lstStyle/>
          <a:p>
            <a:r>
              <a:rPr lang="en-GB" sz="3600" dirty="0"/>
              <a:t>Boon, Legal Ethics at the Initial Stage</a:t>
            </a:r>
            <a:r>
              <a:rPr lang="en-GB" sz="3600" dirty="0" smtClean="0"/>
              <a:t>: A </a:t>
            </a:r>
            <a:r>
              <a:rPr lang="en-GB" sz="3600" dirty="0"/>
              <a:t>Model </a:t>
            </a:r>
            <a:r>
              <a:rPr lang="en-GB" sz="3600" dirty="0" smtClean="0"/>
              <a:t>Curriculum (December 2010)</a:t>
            </a:r>
          </a:p>
          <a:p>
            <a:endParaRPr lang="en-GB" dirty="0"/>
          </a:p>
          <a:p>
            <a:r>
              <a:rPr lang="en-GB" dirty="0"/>
              <a:t>Model Ethics Syllabus</a:t>
            </a:r>
          </a:p>
          <a:p>
            <a:r>
              <a:rPr lang="en-GB" dirty="0"/>
              <a:t>a. Ethics and Law: Law and morality; Civil and human rights; Life, liberty and </a:t>
            </a:r>
            <a:r>
              <a:rPr lang="en-GB" dirty="0" smtClean="0"/>
              <a:t>security of </a:t>
            </a:r>
            <a:r>
              <a:rPr lang="en-GB" dirty="0"/>
              <a:t>person; equality before the law; discrimination and diversity.</a:t>
            </a:r>
          </a:p>
          <a:p>
            <a:r>
              <a:rPr lang="en-GB" dirty="0"/>
              <a:t>b. System ethics and the administration of justice: democratic values, </a:t>
            </a:r>
            <a:r>
              <a:rPr lang="en-GB" dirty="0" err="1"/>
              <a:t>e.g</a:t>
            </a:r>
            <a:r>
              <a:rPr lang="en-GB" dirty="0"/>
              <a:t> </a:t>
            </a:r>
            <a:r>
              <a:rPr lang="en-GB" dirty="0" smtClean="0"/>
              <a:t>equality (</a:t>
            </a:r>
            <a:r>
              <a:rPr lang="en-GB" dirty="0"/>
              <a:t>including equality before the law) freedom, access to and control of power; </a:t>
            </a:r>
            <a:r>
              <a:rPr lang="en-GB" dirty="0" smtClean="0"/>
              <a:t>natural justice</a:t>
            </a:r>
            <a:r>
              <a:rPr lang="en-GB" dirty="0"/>
              <a:t>; the rule of law; independence of the judiciary, lawyers' responsibilities </a:t>
            </a:r>
            <a:r>
              <a:rPr lang="en-GB" dirty="0" smtClean="0"/>
              <a:t>for defending </a:t>
            </a:r>
            <a:r>
              <a:rPr lang="en-GB" dirty="0"/>
              <a:t>the rule of law and upholding the administration of justice.</a:t>
            </a:r>
          </a:p>
          <a:p>
            <a:r>
              <a:rPr lang="en-GB" dirty="0"/>
              <a:t>c. Regulation of legal services: Structure of the legal services market; Regulators </a:t>
            </a:r>
            <a:r>
              <a:rPr lang="en-GB" dirty="0" smtClean="0"/>
              <a:t>and regulated</a:t>
            </a:r>
            <a:r>
              <a:rPr lang="en-GB" dirty="0"/>
              <a:t>; Statutory objectives and professional principles; Regulation of entities</a:t>
            </a:r>
            <a:r>
              <a:rPr lang="en-GB" dirty="0" smtClean="0"/>
              <a:t>; Professional </a:t>
            </a:r>
            <a:r>
              <a:rPr lang="en-GB" dirty="0"/>
              <a:t>responsibility in the workplace.</a:t>
            </a:r>
          </a:p>
          <a:p>
            <a:r>
              <a:rPr lang="en-GB" dirty="0"/>
              <a:t>d. Theory of professionalism: Relationship to the state; Market control and </a:t>
            </a:r>
            <a:r>
              <a:rPr lang="en-GB" dirty="0" smtClean="0"/>
              <a:t>reserved activities</a:t>
            </a:r>
            <a:r>
              <a:rPr lang="en-GB" dirty="0"/>
              <a:t>; Professional ideals.</a:t>
            </a:r>
          </a:p>
          <a:p>
            <a:r>
              <a:rPr lang="en-GB" dirty="0"/>
              <a:t>e. Legal professions: Professional values; Professional bodies; Business organisation.</a:t>
            </a:r>
          </a:p>
          <a:p>
            <a:r>
              <a:rPr lang="en-GB" dirty="0"/>
              <a:t>f. Professional regulation: Representative and regulatory functions of </a:t>
            </a:r>
            <a:r>
              <a:rPr lang="en-GB" dirty="0" smtClean="0"/>
              <a:t>professional bodies</a:t>
            </a:r>
            <a:r>
              <a:rPr lang="en-GB" dirty="0"/>
              <a:t>; education, training and conduct; </a:t>
            </a:r>
            <a:r>
              <a:rPr lang="en-GB" dirty="0" smtClean="0"/>
              <a:t>investigation </a:t>
            </a:r>
            <a:r>
              <a:rPr lang="en-GB" dirty="0"/>
              <a:t>and discipline.</a:t>
            </a:r>
          </a:p>
          <a:p>
            <a:r>
              <a:rPr lang="en-GB" dirty="0"/>
              <a:t>g. Professional ethics: Codes of conduct; Duty to the Court and to the </a:t>
            </a:r>
            <a:r>
              <a:rPr lang="en-GB" dirty="0" smtClean="0"/>
              <a:t>administration of </a:t>
            </a:r>
            <a:r>
              <a:rPr lang="en-GB" dirty="0"/>
              <a:t>justice; Duties to clients; Loyalty; competence; confidentiality; conflicts of interest.</a:t>
            </a:r>
          </a:p>
        </p:txBody>
      </p:sp>
    </p:spTree>
    <p:extLst>
      <p:ext uri="{BB962C8B-B14F-4D97-AF65-F5344CB8AC3E}">
        <p14:creationId xmlns:p14="http://schemas.microsoft.com/office/powerpoint/2010/main" val="253151565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13097</TotalTime>
  <Words>1240</Words>
  <Application>Microsoft Office PowerPoint</Application>
  <PresentationFormat>Widescreen</PresentationFormat>
  <Paragraphs>110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ETHICS, LEGAL ETHICS AND THE SQE</vt:lpstr>
      <vt:lpstr>Overview</vt:lpstr>
      <vt:lpstr>Statement of Solicitor Competence</vt:lpstr>
      <vt:lpstr>PowerPoint Presentation</vt:lpstr>
      <vt:lpstr>PowerPoint Presentation</vt:lpstr>
      <vt:lpstr>Assessment Descriptors</vt:lpstr>
      <vt:lpstr>PowerPoint Presentation</vt:lpstr>
      <vt:lpstr>PowerPoint Presentation</vt:lpstr>
      <vt:lpstr>Teaching Legal Ethics</vt:lpstr>
      <vt:lpstr>PowerPoint Presentation</vt:lpstr>
      <vt:lpstr>PowerPoint Presentation</vt:lpstr>
      <vt:lpstr>PowerPoint Presentation</vt:lpstr>
      <vt:lpstr>PowerPoint Presentation</vt:lpstr>
      <vt:lpstr>Reflections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LEGAL ETHICS AND THE SQE</dc:title>
  <dc:creator>Marcus Keppel-Palmer</dc:creator>
  <cp:lastModifiedBy>Marcus Keppel-Palmer</cp:lastModifiedBy>
  <cp:revision>23</cp:revision>
  <dcterms:created xsi:type="dcterms:W3CDTF">2018-01-14T18:04:36Z</dcterms:created>
  <dcterms:modified xsi:type="dcterms:W3CDTF">2018-03-19T16:12:34Z</dcterms:modified>
</cp:coreProperties>
</file>