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79" r:id="rId4"/>
    <p:sldId id="280" r:id="rId5"/>
    <p:sldId id="281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75" r:id="rId16"/>
    <p:sldId id="276" r:id="rId17"/>
    <p:sldId id="269" r:id="rId18"/>
    <p:sldId id="277" r:id="rId19"/>
    <p:sldId id="278" r:id="rId20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sta-uwe03.campus.ads.uwe.ac.uk\users3$\m-keppelpalmer\Research%20Projects\SLSA%20Conference%202018\Newspaper%20Photos\Number%20of%20Phot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sta-uwe03.campus.ads.uwe.ac.uk\users3$\m-keppelpalmer\Research%20Projects\SLSA%20Conference%202018\Newspaper%20Photos\Total%20Newspaper%20Coverage%20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sta-uwe03.campus.ads.uwe.ac.uk\users3$\m-keppelpalmer\Research%20Projects\SLSA%20Conference%202018\Newspaper%20Photos\Total%20Newspaper%20Coverage%20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2016 Circulation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The Sun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January </c:v>
                </c:pt>
                <c:pt idx="1">
                  <c:v>February</c:v>
                </c:pt>
                <c:pt idx="2">
                  <c:v>March</c:v>
                </c:pt>
                <c:pt idx="3">
                  <c:v>August</c:v>
                </c:pt>
                <c:pt idx="4">
                  <c:v>September</c:v>
                </c:pt>
                <c:pt idx="5">
                  <c:v>October</c:v>
                </c:pt>
                <c:pt idx="6">
                  <c:v>November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1780000</c:v>
                </c:pt>
                <c:pt idx="1">
                  <c:v>1740000</c:v>
                </c:pt>
                <c:pt idx="2">
                  <c:v>1739000</c:v>
                </c:pt>
                <c:pt idx="3">
                  <c:v>1722000</c:v>
                </c:pt>
                <c:pt idx="4">
                  <c:v>1700000</c:v>
                </c:pt>
                <c:pt idx="5">
                  <c:v>1672000</c:v>
                </c:pt>
                <c:pt idx="6">
                  <c:v>1649000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31-4D31-9CCE-AE159C18D5E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Daily Mail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January </c:v>
                </c:pt>
                <c:pt idx="1">
                  <c:v>February</c:v>
                </c:pt>
                <c:pt idx="2">
                  <c:v>March</c:v>
                </c:pt>
                <c:pt idx="3">
                  <c:v>August</c:v>
                </c:pt>
                <c:pt idx="4">
                  <c:v>September</c:v>
                </c:pt>
                <c:pt idx="5">
                  <c:v>October</c:v>
                </c:pt>
                <c:pt idx="6">
                  <c:v>November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1590000</c:v>
                </c:pt>
                <c:pt idx="1">
                  <c:v>1562000</c:v>
                </c:pt>
                <c:pt idx="2">
                  <c:v>1576000</c:v>
                </c:pt>
                <c:pt idx="3">
                  <c:v>1538000</c:v>
                </c:pt>
                <c:pt idx="4">
                  <c:v>1520000</c:v>
                </c:pt>
                <c:pt idx="5">
                  <c:v>1510000</c:v>
                </c:pt>
                <c:pt idx="6">
                  <c:v>1482000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31-4D31-9CCE-AE159C18D5E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Telegraph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January </c:v>
                </c:pt>
                <c:pt idx="1">
                  <c:v>February</c:v>
                </c:pt>
                <c:pt idx="2">
                  <c:v>March</c:v>
                </c:pt>
                <c:pt idx="3">
                  <c:v>August</c:v>
                </c:pt>
                <c:pt idx="4">
                  <c:v>September</c:v>
                </c:pt>
                <c:pt idx="5">
                  <c:v>October</c:v>
                </c:pt>
                <c:pt idx="6">
                  <c:v>November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472000</c:v>
                </c:pt>
                <c:pt idx="1">
                  <c:v>473000</c:v>
                </c:pt>
                <c:pt idx="2">
                  <c:v>481000</c:v>
                </c:pt>
                <c:pt idx="3">
                  <c:v>463000</c:v>
                </c:pt>
                <c:pt idx="4">
                  <c:v>458000</c:v>
                </c:pt>
                <c:pt idx="5">
                  <c:v>457000</c:v>
                </c:pt>
                <c:pt idx="6">
                  <c:v>455000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31-4D31-9CCE-AE159C18D5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1941288"/>
        <c:axId val="431941944"/>
      </c:lineChart>
      <c:catAx>
        <c:axId val="431941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941944"/>
        <c:crosses val="autoZero"/>
        <c:auto val="1"/>
        <c:lblAlgn val="ctr"/>
        <c:lblOffset val="100"/>
        <c:noMultiLvlLbl val="0"/>
      </c:catAx>
      <c:valAx>
        <c:axId val="431941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941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Photos in Sample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The Sun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Aug</c:v>
                </c:pt>
                <c:pt idx="4">
                  <c:v>Sept</c:v>
                </c:pt>
                <c:pt idx="5">
                  <c:v>Oct </c:v>
                </c:pt>
                <c:pt idx="6">
                  <c:v>Nov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263</c:v>
                </c:pt>
                <c:pt idx="1">
                  <c:v>296</c:v>
                </c:pt>
                <c:pt idx="2">
                  <c:v>337</c:v>
                </c:pt>
                <c:pt idx="3">
                  <c:v>436</c:v>
                </c:pt>
                <c:pt idx="4">
                  <c:v>215</c:v>
                </c:pt>
                <c:pt idx="5">
                  <c:v>252</c:v>
                </c:pt>
                <c:pt idx="6">
                  <c:v>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4E-4FF2-A59E-5FF674232BB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Daily Mail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Aug</c:v>
                </c:pt>
                <c:pt idx="4">
                  <c:v>Sept</c:v>
                </c:pt>
                <c:pt idx="5">
                  <c:v>Oct </c:v>
                </c:pt>
                <c:pt idx="6">
                  <c:v>Nov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152</c:v>
                </c:pt>
                <c:pt idx="1">
                  <c:v>134</c:v>
                </c:pt>
                <c:pt idx="2">
                  <c:v>164</c:v>
                </c:pt>
                <c:pt idx="3">
                  <c:v>215</c:v>
                </c:pt>
                <c:pt idx="4">
                  <c:v>146</c:v>
                </c:pt>
                <c:pt idx="5">
                  <c:v>155</c:v>
                </c:pt>
                <c:pt idx="6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4E-4FF2-A59E-5FF674232BB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Daily Telegraph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Aug</c:v>
                </c:pt>
                <c:pt idx="4">
                  <c:v>Sept</c:v>
                </c:pt>
                <c:pt idx="5">
                  <c:v>Oct </c:v>
                </c:pt>
                <c:pt idx="6">
                  <c:v>Nov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206</c:v>
                </c:pt>
                <c:pt idx="1">
                  <c:v>152</c:v>
                </c:pt>
                <c:pt idx="2">
                  <c:v>171</c:v>
                </c:pt>
                <c:pt idx="3">
                  <c:v>226</c:v>
                </c:pt>
                <c:pt idx="4">
                  <c:v>185</c:v>
                </c:pt>
                <c:pt idx="5">
                  <c:v>158</c:v>
                </c:pt>
                <c:pt idx="6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4E-4FF2-A59E-5FF674232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40992896"/>
        <c:axId val="440982728"/>
      </c:barChart>
      <c:catAx>
        <c:axId val="44099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982728"/>
        <c:crosses val="autoZero"/>
        <c:auto val="1"/>
        <c:lblAlgn val="ctr"/>
        <c:lblOffset val="100"/>
        <c:noMultiLvlLbl val="0"/>
      </c:catAx>
      <c:valAx>
        <c:axId val="440982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99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Total Newspaper Coverage</a:t>
            </a:r>
          </a:p>
        </c:rich>
      </c:tx>
      <c:layout>
        <c:manualLayout>
          <c:xMode val="edge"/>
          <c:yMode val="edge"/>
          <c:x val="0.2486596675415573"/>
          <c:y val="0.134259259259259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Aug</c:v>
                </c:pt>
                <c:pt idx="4">
                  <c:v>Olympic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852</c:v>
                </c:pt>
                <c:pt idx="1">
                  <c:v>1021</c:v>
                </c:pt>
                <c:pt idx="2">
                  <c:v>1063</c:v>
                </c:pt>
                <c:pt idx="3">
                  <c:v>532</c:v>
                </c:pt>
                <c:pt idx="4">
                  <c:v>268</c:v>
                </c:pt>
                <c:pt idx="5">
                  <c:v>719</c:v>
                </c:pt>
                <c:pt idx="6">
                  <c:v>843</c:v>
                </c:pt>
                <c:pt idx="7">
                  <c:v>1047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DA-49E8-9340-AA3052BDF3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Aug</c:v>
                </c:pt>
                <c:pt idx="4">
                  <c:v>Olympic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29</c:v>
                </c:pt>
                <c:pt idx="1">
                  <c:v>15</c:v>
                </c:pt>
                <c:pt idx="2">
                  <c:v>48</c:v>
                </c:pt>
                <c:pt idx="3">
                  <c:v>139</c:v>
                </c:pt>
                <c:pt idx="4">
                  <c:v>174</c:v>
                </c:pt>
                <c:pt idx="5">
                  <c:v>34</c:v>
                </c:pt>
                <c:pt idx="6">
                  <c:v>43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DA-49E8-9340-AA3052BDF33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Aug</c:v>
                </c:pt>
                <c:pt idx="4">
                  <c:v>Olympic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695</c:v>
                </c:pt>
                <c:pt idx="1">
                  <c:v>794</c:v>
                </c:pt>
                <c:pt idx="2">
                  <c:v>857</c:v>
                </c:pt>
                <c:pt idx="3">
                  <c:v>555</c:v>
                </c:pt>
                <c:pt idx="4">
                  <c:v>384</c:v>
                </c:pt>
                <c:pt idx="5">
                  <c:v>576</c:v>
                </c:pt>
                <c:pt idx="6">
                  <c:v>708</c:v>
                </c:pt>
                <c:pt idx="7">
                  <c:v>810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DA-49E8-9340-AA3052BDF33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BAME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Aug</c:v>
                </c:pt>
                <c:pt idx="4">
                  <c:v>Olympic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186</c:v>
                </c:pt>
                <c:pt idx="1">
                  <c:v>242</c:v>
                </c:pt>
                <c:pt idx="2">
                  <c:v>254</c:v>
                </c:pt>
                <c:pt idx="3">
                  <c:v>116</c:v>
                </c:pt>
                <c:pt idx="4">
                  <c:v>58</c:v>
                </c:pt>
                <c:pt idx="5">
                  <c:v>175</c:v>
                </c:pt>
                <c:pt idx="6">
                  <c:v>178</c:v>
                </c:pt>
                <c:pt idx="7">
                  <c:v>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DA-49E8-9340-AA3052BDF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8127472"/>
        <c:axId val="518125832"/>
      </c:barChart>
      <c:catAx>
        <c:axId val="51812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125832"/>
        <c:crosses val="autoZero"/>
        <c:auto val="1"/>
        <c:lblAlgn val="ctr"/>
        <c:lblOffset val="100"/>
        <c:noMultiLvlLbl val="0"/>
      </c:catAx>
      <c:valAx>
        <c:axId val="518125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12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Sheet1!$B$11:$E$11</c:f>
              <c:strCache>
                <c:ptCount val="4"/>
                <c:pt idx="0">
                  <c:v>Male</c:v>
                </c:pt>
                <c:pt idx="1">
                  <c:v>Female</c:v>
                </c:pt>
                <c:pt idx="2">
                  <c:v>White</c:v>
                </c:pt>
                <c:pt idx="3">
                  <c:v>BAME</c:v>
                </c:pt>
              </c:strCache>
            </c:strRef>
          </c:cat>
          <c:val>
            <c:numRef>
              <c:f>Sheet1!$B$12:$E$12</c:f>
              <c:numCache>
                <c:formatCode>General</c:formatCode>
                <c:ptCount val="4"/>
                <c:pt idx="0">
                  <c:v>6345</c:v>
                </c:pt>
                <c:pt idx="1">
                  <c:v>502</c:v>
                </c:pt>
                <c:pt idx="2">
                  <c:v>5379</c:v>
                </c:pt>
                <c:pt idx="3">
                  <c:v>1466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F1-4CB3-AC9E-A590F93AA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2878288"/>
        <c:axId val="522875992"/>
      </c:barChart>
      <c:catAx>
        <c:axId val="52287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875992"/>
        <c:crosses val="autoZero"/>
        <c:auto val="1"/>
        <c:lblAlgn val="ctr"/>
        <c:lblOffset val="100"/>
        <c:noMultiLvlLbl val="0"/>
      </c:catAx>
      <c:valAx>
        <c:axId val="522875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87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5.6914396001462163E-2"/>
          <c:w val="0.92863883819737725"/>
          <c:h val="0.739604804478115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Photos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84-4D75-AB2A-7F583AFF51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84-4D75-AB2A-7F583AFF51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84-4D75-AB2A-7F583AFF515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A84-4D75-AB2A-7F583AFF5152}"/>
              </c:ext>
            </c:extLst>
          </c:dPt>
          <c:cat>
            <c:strRef>
              <c:f>Sheet1!$A$2:$A$5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6345</c:v>
                </c:pt>
                <c:pt idx="1">
                  <c:v>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80-427E-ACC2-B909F3594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Large images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explosion val="7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F5E-447F-92AA-054E7ABEEC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F5E-447F-92AA-054E7ABEEC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F5E-447F-92AA-054E7ABEEC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9F5E-447F-92AA-054E7ABEE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F5E-447F-92AA-054E7ABEE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F5E-447F-92AA-054E7ABEE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F5E-447F-92AA-054E7ABEECF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9F5E-447F-92AA-054E7ABEECF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White Male</c:v>
                </c:pt>
                <c:pt idx="1">
                  <c:v>White Female</c:v>
                </c:pt>
                <c:pt idx="2">
                  <c:v>BAME Male</c:v>
                </c:pt>
                <c:pt idx="3">
                  <c:v>BAME Female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194</c:v>
                </c:pt>
                <c:pt idx="1">
                  <c:v>0</c:v>
                </c:pt>
                <c:pt idx="2">
                  <c:v>49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F5E-447F-92AA-054E7ABEEC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9F5E-447F-92AA-054E7ABEEC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9F5E-447F-92AA-054E7ABEEC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9F5E-447F-92AA-054E7ABEEC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9F5E-447F-92AA-054E7ABEE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9F5E-447F-92AA-054E7ABEE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9F5E-447F-92AA-054E7ABEE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9F5E-447F-92AA-054E7ABEECF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9F5E-447F-92AA-054E7ABEECF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White Male</c:v>
                </c:pt>
                <c:pt idx="1">
                  <c:v>White Female</c:v>
                </c:pt>
                <c:pt idx="2">
                  <c:v>BAME Male</c:v>
                </c:pt>
                <c:pt idx="3">
                  <c:v>BAME Female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9F5E-447F-92AA-054E7ABEEC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9F5E-447F-92AA-054E7ABEEC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5-9F5E-447F-92AA-054E7ABEEC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7-9F5E-447F-92AA-054E7ABEEC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9-9F5E-447F-92AA-054E7ABEE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9F5E-447F-92AA-054E7ABEE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9F5E-447F-92AA-054E7ABEE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9F5E-447F-92AA-054E7ABEECF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9F5E-447F-92AA-054E7ABEECF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White Male</c:v>
                </c:pt>
                <c:pt idx="1">
                  <c:v>White Female</c:v>
                </c:pt>
                <c:pt idx="2">
                  <c:v>BAME Male</c:v>
                </c:pt>
                <c:pt idx="3">
                  <c:v>BAME Female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A-9F5E-447F-92AA-054E7ABEEC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C-9F5E-447F-92AA-054E7ABEEC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E-9F5E-447F-92AA-054E7ABEEC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0-9F5E-447F-92AA-054E7ABEEC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2-9F5E-447F-92AA-054E7ABEE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9F5E-447F-92AA-054E7ABEE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9F5E-447F-92AA-054E7ABEE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9F5E-447F-92AA-054E7ABEECF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9F5E-447F-92AA-054E7ABEECF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White Male</c:v>
                </c:pt>
                <c:pt idx="1">
                  <c:v>White Female</c:v>
                </c:pt>
                <c:pt idx="2">
                  <c:v>BAME Male</c:v>
                </c:pt>
                <c:pt idx="3">
                  <c:v>BAME Female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3-9F5E-447F-92AA-054E7ABEECF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3076422529827615"/>
          <c:y val="2.66918985674226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Large Images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461-4F2A-A9B5-5AB8D6BE53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461-4F2A-A9B5-5AB8D6BE53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461-4F2A-A9B5-5AB8D6BE53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461-4F2A-A9B5-5AB8D6BE535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461-4F2A-A9B5-5AB8D6BE535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461-4F2A-A9B5-5AB8D6BE535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461-4F2A-A9B5-5AB8D6BE535C}"/>
                </c:ext>
              </c:extLst>
            </c:dLbl>
            <c:dLbl>
              <c:idx val="3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41882471657898"/>
                      <c:h val="0.12069964721885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461-4F2A-A9B5-5AB8D6BE535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White Male</c:v>
                </c:pt>
                <c:pt idx="1">
                  <c:v>White Female</c:v>
                </c:pt>
                <c:pt idx="2">
                  <c:v>BAME Male</c:v>
                </c:pt>
                <c:pt idx="3">
                  <c:v>BAME Female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136</c:v>
                </c:pt>
                <c:pt idx="1">
                  <c:v>16</c:v>
                </c:pt>
                <c:pt idx="2">
                  <c:v>47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61-4F2A-A9B5-5AB8D6BE535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Large Images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4A00-45BC-AA60-8DFC687A07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4A00-45BC-AA60-8DFC687A07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4A00-45BC-AA60-8DFC687A070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4A00-45BC-AA60-8DFC687A070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4A00-45BC-AA60-8DFC687A070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A00-45BC-AA60-8DFC687A070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A00-45BC-AA60-8DFC687A070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4A00-45BC-AA60-8DFC687A070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4A00-45BC-AA60-8DFC687A070D}"/>
                </c:ext>
              </c:extLst>
            </c:dLbl>
            <c:dLbl>
              <c:idx val="4"/>
              <c:layout>
                <c:manualLayout>
                  <c:x val="5.7585825027685493E-2"/>
                  <c:y val="-7.28597449908928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A00-45BC-AA60-8DFC687A070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 Male</c:v>
                </c:pt>
                <c:pt idx="1">
                  <c:v>White Female</c:v>
                </c:pt>
                <c:pt idx="2">
                  <c:v>BAME Male</c:v>
                </c:pt>
                <c:pt idx="3">
                  <c:v>BAME Female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79</c:v>
                </c:pt>
                <c:pt idx="1">
                  <c:v>6</c:v>
                </c:pt>
                <c:pt idx="2">
                  <c:v>17</c:v>
                </c:pt>
                <c:pt idx="3">
                  <c:v>0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A00-45BC-AA60-8DFC687A07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Large Images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2F4-4768-A7CF-D4B642DD6A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2F4-4768-A7CF-D4B642DD6A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2F4-4768-A7CF-D4B642DD6A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2F4-4768-A7CF-D4B642DD6A6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02F4-4768-A7CF-D4B642DD6A6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2F4-4768-A7CF-D4B642DD6A6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2F4-4768-A7CF-D4B642DD6A6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2F4-4768-A7CF-D4B642DD6A6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02F4-4768-A7CF-D4B642DD6A60}"/>
                </c:ext>
              </c:extLst>
            </c:dLbl>
            <c:dLbl>
              <c:idx val="4"/>
              <c:layout>
                <c:manualLayout>
                  <c:x val="0.10409745293466224"/>
                  <c:y val="-2.55009107468123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2F4-4768-A7CF-D4B642DD6A6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 Male</c:v>
                </c:pt>
                <c:pt idx="1">
                  <c:v>White Female</c:v>
                </c:pt>
                <c:pt idx="2">
                  <c:v>BAME Male</c:v>
                </c:pt>
                <c:pt idx="3">
                  <c:v>BAME Female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78</c:v>
                </c:pt>
                <c:pt idx="1">
                  <c:v>0</c:v>
                </c:pt>
                <c:pt idx="2">
                  <c:v>32</c:v>
                </c:pt>
                <c:pt idx="3">
                  <c:v>0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F4-4768-A7CF-D4B642DD6A6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0.52987</cdr:x>
      <cdr:y>0.5</cdr:y>
    </cdr:from>
    <cdr:to>
      <cdr:x>0.68298</cdr:x>
      <cdr:y>0.64732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45327" y="1190307"/>
          <a:ext cx="706582" cy="3507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100" dirty="0" smtClean="0"/>
            <a:t>February </a:t>
          </a:r>
          <a:endParaRPr lang="en-GB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0.53236</cdr:x>
      <cdr:y>0.5308</cdr:y>
    </cdr:from>
    <cdr:to>
      <cdr:x>0.76409</cdr:x>
      <cdr:y>0.65277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19746" y="1374775"/>
          <a:ext cx="922713" cy="315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100" dirty="0" smtClean="0"/>
            <a:t>March</a:t>
          </a:r>
          <a:endParaRPr lang="en-GB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0.48517</cdr:x>
      <cdr:y>0.57229</cdr:y>
    </cdr:from>
    <cdr:to>
      <cdr:x>0.67016</cdr:x>
      <cdr:y>0.6877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10939" y="1236664"/>
          <a:ext cx="881149" cy="2493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100" dirty="0" smtClean="0"/>
            <a:t>September</a:t>
          </a:r>
          <a:endParaRPr lang="en-GB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0.46727</cdr:x>
      <cdr:y>0.56274</cdr:y>
    </cdr:from>
    <cdr:to>
      <cdr:x>0.65239</cdr:x>
      <cdr:y>0.88994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08167" y="15726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100" dirty="0" smtClean="0"/>
            <a:t>November</a:t>
          </a:r>
          <a:endParaRPr lang="en-GB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9A85-25FA-4F70-96C3-6CD29ED7B82E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961B3-C73D-46CA-AF05-34C7CAA9F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845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E11A-638D-4F38-8D48-82FEE53F47FE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B473-62F2-40E6-AA92-4C11D8B33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00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E11A-638D-4F38-8D48-82FEE53F47FE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B473-62F2-40E6-AA92-4C11D8B33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36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E11A-638D-4F38-8D48-82FEE53F47FE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B473-62F2-40E6-AA92-4C11D8B33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78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E11A-638D-4F38-8D48-82FEE53F47FE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B473-62F2-40E6-AA92-4C11D8B33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71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E11A-638D-4F38-8D48-82FEE53F47FE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B473-62F2-40E6-AA92-4C11D8B33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75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E11A-638D-4F38-8D48-82FEE53F47FE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B473-62F2-40E6-AA92-4C11D8B33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46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E11A-638D-4F38-8D48-82FEE53F47FE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B473-62F2-40E6-AA92-4C11D8B33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60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E11A-638D-4F38-8D48-82FEE53F47FE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B473-62F2-40E6-AA92-4C11D8B33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84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E11A-638D-4F38-8D48-82FEE53F47FE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B473-62F2-40E6-AA92-4C11D8B33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3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E11A-638D-4F38-8D48-82FEE53F47FE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B473-62F2-40E6-AA92-4C11D8B33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82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E11A-638D-4F38-8D48-82FEE53F47FE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B473-62F2-40E6-AA92-4C11D8B33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6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5E11A-638D-4F38-8D48-82FEE53F47FE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B473-62F2-40E6-AA92-4C11D8B33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De/Connoted Messages in Sports Photography in National Newspapers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Marcus Keppel-Palmer</a:t>
            </a:r>
          </a:p>
          <a:p>
            <a:r>
              <a:rPr lang="en-GB" dirty="0" smtClean="0"/>
              <a:t>Matthew Hall</a:t>
            </a:r>
          </a:p>
          <a:p>
            <a:r>
              <a:rPr lang="en-GB" dirty="0" smtClean="0"/>
              <a:t>UWE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6335" y="4835322"/>
            <a:ext cx="3444240" cy="1942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36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5153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4851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Total Photos = 4512</a:t>
            </a:r>
          </a:p>
          <a:p>
            <a:endParaRPr lang="en-GB" dirty="0"/>
          </a:p>
          <a:p>
            <a:r>
              <a:rPr lang="en-GB" dirty="0" smtClean="0"/>
              <a:t>The research team categorised them in four headings:-</a:t>
            </a:r>
          </a:p>
          <a:p>
            <a:pPr lvl="1"/>
            <a:r>
              <a:rPr lang="en-GB" dirty="0" smtClean="0"/>
              <a:t>XS (size = smaller than 2 inches)</a:t>
            </a:r>
          </a:p>
          <a:p>
            <a:pPr lvl="1"/>
            <a:r>
              <a:rPr lang="en-GB" dirty="0" smtClean="0"/>
              <a:t>S	  (size = 2ins – 5ins)</a:t>
            </a:r>
          </a:p>
          <a:p>
            <a:pPr lvl="1"/>
            <a:r>
              <a:rPr lang="en-GB" dirty="0" smtClean="0"/>
              <a:t>M  (size = 5ins – 9ins)</a:t>
            </a:r>
          </a:p>
          <a:p>
            <a:pPr lvl="1"/>
            <a:r>
              <a:rPr lang="en-GB" dirty="0" smtClean="0"/>
              <a:t>L    (size = 9ins +)</a:t>
            </a:r>
          </a:p>
          <a:p>
            <a:pPr lvl="1"/>
            <a:endParaRPr lang="en-GB" dirty="0"/>
          </a:p>
          <a:p>
            <a:r>
              <a:rPr lang="en-GB" dirty="0" smtClean="0"/>
              <a:t>Content was analysed for gender, race, and disability. Other categories were horses, cars, and cycles, where they were featured.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861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Sports featured were football, rugby, tennis, golf, motor racing, cycling, horse racing and cricket</a:t>
            </a:r>
          </a:p>
          <a:p>
            <a:r>
              <a:rPr lang="en-GB" dirty="0" smtClean="0"/>
              <a:t>Olympic sports featured during Olympics week.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443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and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Male White sporting figures dominated.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89548144"/>
              </p:ext>
            </p:extLst>
          </p:nvPr>
        </p:nvGraphicFramePr>
        <p:xfrm>
          <a:off x="1911927" y="2485505"/>
          <a:ext cx="7672648" cy="3765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6368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6260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2407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5083" y="2224332"/>
            <a:ext cx="6008717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Overall 6345 males (92.66%) to 502 females (7.34%)</a:t>
            </a:r>
          </a:p>
          <a:p>
            <a:r>
              <a:rPr lang="en-GB" dirty="0" smtClean="0"/>
              <a:t>Overall 5379 white (78.46%) to 1466 BAME (21.54%)</a:t>
            </a:r>
          </a:p>
          <a:p>
            <a:endParaRPr lang="en-GB" dirty="0"/>
          </a:p>
          <a:p>
            <a:r>
              <a:rPr lang="en-GB" dirty="0" smtClean="0"/>
              <a:t>Olympic coverage sees more equity in gender, but not ethnicity:</a:t>
            </a:r>
          </a:p>
          <a:p>
            <a:r>
              <a:rPr lang="en-GB" dirty="0" smtClean="0"/>
              <a:t>All coverage was 71.8% male, 28.2% female, 84.05% white, 15.95% BAME</a:t>
            </a:r>
          </a:p>
          <a:p>
            <a:r>
              <a:rPr lang="en-GB" dirty="0" smtClean="0"/>
              <a:t>Olympic specific coverage was 60.63% male, 39.37% female, 86.87% white, 13.13% BAME</a:t>
            </a:r>
          </a:p>
          <a:p>
            <a:r>
              <a:rPr lang="en-GB" dirty="0" smtClean="0"/>
              <a:t>This reflects the findings by Delorme and to a lesser extent Godoy-</a:t>
            </a:r>
            <a:r>
              <a:rPr lang="en-GB" dirty="0" err="1" smtClean="0"/>
              <a:t>Pressland</a:t>
            </a:r>
            <a:r>
              <a:rPr lang="en-GB" dirty="0" smtClean="0"/>
              <a:t>/Griggs</a:t>
            </a:r>
            <a:endParaRPr lang="en-GB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46604399"/>
              </p:ext>
            </p:extLst>
          </p:nvPr>
        </p:nvGraphicFramePr>
        <p:xfrm>
          <a:off x="838200" y="1942003"/>
          <a:ext cx="3915295" cy="4915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930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Did the Olympics make any difference to coverage?</a:t>
            </a:r>
          </a:p>
          <a:p>
            <a:endParaRPr lang="en-GB" dirty="0"/>
          </a:p>
          <a:p>
            <a:r>
              <a:rPr lang="en-GB" dirty="0" smtClean="0"/>
              <a:t>Pre-Olympics:-</a:t>
            </a:r>
          </a:p>
          <a:p>
            <a:r>
              <a:rPr lang="en-GB" dirty="0" smtClean="0"/>
              <a:t>96.96% male, 3.04% female; 77.47% white, 22.63% BAME</a:t>
            </a:r>
          </a:p>
          <a:p>
            <a:r>
              <a:rPr lang="en-GB" dirty="0" smtClean="0"/>
              <a:t>After Olympics:-</a:t>
            </a:r>
          </a:p>
          <a:p>
            <a:r>
              <a:rPr lang="en-GB" dirty="0" smtClean="0"/>
              <a:t>96.41% male, 3.59% female; 77.44% white, 22.66% BAME</a:t>
            </a:r>
          </a:p>
          <a:p>
            <a:endParaRPr lang="en-GB" dirty="0"/>
          </a:p>
          <a:p>
            <a:r>
              <a:rPr lang="en-GB" dirty="0" smtClean="0"/>
              <a:t>Olympics coverage is an outlier, and has no lasting effect on overall coverage.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365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message given to the reader?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Aside from large events, women remain largely invisible in sports media</a:t>
            </a:r>
          </a:p>
          <a:p>
            <a:r>
              <a:rPr lang="en-GB" dirty="0" smtClean="0"/>
              <a:t>BAME athletes are largely underrepresented. Despite being mainly in football season, BAME athletes are </a:t>
            </a:r>
            <a:r>
              <a:rPr lang="en-GB" dirty="0" smtClean="0"/>
              <a:t>not portrayed </a:t>
            </a:r>
            <a:r>
              <a:rPr lang="en-GB" dirty="0" smtClean="0"/>
              <a:t>in a similar proportion to their presence in Premier League (36% in 2016/17)</a:t>
            </a:r>
          </a:p>
          <a:p>
            <a:endParaRPr lang="en-GB" dirty="0" smtClean="0"/>
          </a:p>
          <a:p>
            <a:r>
              <a:rPr lang="en-GB" dirty="0" smtClean="0"/>
              <a:t>33 Paralympian athletes portrayed (26 during the Paralympics 2016 week sampled) (0.005%). 24 of those were portrayed with reference to their disability (wheelchair/modified bicycle).</a:t>
            </a:r>
          </a:p>
          <a:p>
            <a:endParaRPr lang="en-GB" dirty="0"/>
          </a:p>
          <a:p>
            <a:r>
              <a:rPr lang="en-GB" dirty="0" smtClean="0"/>
              <a:t>86 Horses, 71 cars, 28 boats were portrayed.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40930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471405"/>
              </p:ext>
            </p:extLst>
          </p:nvPr>
        </p:nvGraphicFramePr>
        <p:xfrm>
          <a:off x="838200" y="1825625"/>
          <a:ext cx="4614949" cy="2380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82469351"/>
              </p:ext>
            </p:extLst>
          </p:nvPr>
        </p:nvGraphicFramePr>
        <p:xfrm>
          <a:off x="6650181" y="1985184"/>
          <a:ext cx="3607724" cy="222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217452319"/>
              </p:ext>
            </p:extLst>
          </p:nvPr>
        </p:nvGraphicFramePr>
        <p:xfrm>
          <a:off x="1172094" y="4341176"/>
          <a:ext cx="4763193" cy="2160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594269901"/>
              </p:ext>
            </p:extLst>
          </p:nvPr>
        </p:nvGraphicFramePr>
        <p:xfrm>
          <a:off x="6096000" y="4063365"/>
          <a:ext cx="4939665" cy="2794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01244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Sports newspaper photography coverage is of course dictated by the topical</a:t>
            </a:r>
          </a:p>
          <a:p>
            <a:r>
              <a:rPr lang="en-GB" dirty="0" smtClean="0"/>
              <a:t>Coverage is principally focussed on male sports</a:t>
            </a:r>
          </a:p>
          <a:p>
            <a:r>
              <a:rPr lang="en-GB" dirty="0" smtClean="0"/>
              <a:t>The message given to the reader of newspapers is that sport is mainly the preserve of male, white able-bodied participants. </a:t>
            </a:r>
          </a:p>
          <a:p>
            <a:r>
              <a:rPr lang="en-GB" dirty="0" smtClean="0"/>
              <a:t>Focussing on coverage of the Olympics and other major sporting festivals hides the massive imbalance of coverage in normal day-to-day coverage.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13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Idea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Studies have shown that there is a clear link between the lack of reporting of women’s sports and funding</a:t>
            </a:r>
          </a:p>
          <a:p>
            <a:r>
              <a:rPr lang="en-GB" dirty="0" smtClean="0"/>
              <a:t>Studies have tended to concentrate on stories/reporting</a:t>
            </a:r>
          </a:p>
          <a:p>
            <a:endParaRPr lang="en-GB" dirty="0"/>
          </a:p>
          <a:p>
            <a:r>
              <a:rPr lang="en-GB" dirty="0" smtClean="0"/>
              <a:t>We wanted to see what the reality was in terms of images</a:t>
            </a:r>
          </a:p>
          <a:p>
            <a:r>
              <a:rPr lang="en-GB" dirty="0" smtClean="0"/>
              <a:t>What message is given to readers of national newspapers from the visuals in the dedicated sports pages?</a:t>
            </a:r>
          </a:p>
          <a:p>
            <a:r>
              <a:rPr lang="en-GB" dirty="0" smtClean="0"/>
              <a:t>We wanted to look at gender, race, and disability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6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Barthes and the Denoted/Connoted Message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66" y="2053244"/>
            <a:ext cx="3541828" cy="3541828"/>
          </a:xfrm>
        </p:spPr>
      </p:pic>
      <p:sp>
        <p:nvSpPr>
          <p:cNvPr id="5" name="Rectangle 4"/>
          <p:cNvSpPr/>
          <p:nvPr/>
        </p:nvSpPr>
        <p:spPr>
          <a:xfrm>
            <a:off x="5710844" y="3105835"/>
            <a:ext cx="34331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“The press photograph is a message … formed by a source of emission, a channel of transmission, and a point of reception.”</a:t>
            </a:r>
          </a:p>
        </p:txBody>
      </p:sp>
    </p:spTree>
    <p:extLst>
      <p:ext uri="{BB962C8B-B14F-4D97-AF65-F5344CB8AC3E}">
        <p14:creationId xmlns:p14="http://schemas.microsoft.com/office/powerpoint/2010/main" val="4202724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News photography v sports photography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35" y="1983566"/>
            <a:ext cx="4810692" cy="313707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405" y="2002514"/>
            <a:ext cx="4925339" cy="3099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965" y="4522123"/>
            <a:ext cx="1630585" cy="22289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28661" y="4700845"/>
            <a:ext cx="1294015" cy="194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99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Previous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Press Stories</a:t>
            </a:r>
          </a:p>
          <a:p>
            <a:r>
              <a:rPr lang="en-GB" dirty="0" smtClean="0"/>
              <a:t>Duncan (1991)</a:t>
            </a:r>
          </a:p>
          <a:p>
            <a:r>
              <a:rPr lang="en-GB" dirty="0" smtClean="0"/>
              <a:t>Godoy-</a:t>
            </a:r>
            <a:r>
              <a:rPr lang="en-GB" dirty="0" err="1" smtClean="0"/>
              <a:t>Pressland</a:t>
            </a:r>
            <a:r>
              <a:rPr lang="en-GB" dirty="0" smtClean="0"/>
              <a:t> (2014)</a:t>
            </a:r>
          </a:p>
          <a:p>
            <a:r>
              <a:rPr lang="en-GB" u="sng" dirty="0" smtClean="0"/>
              <a:t>Photographs</a:t>
            </a:r>
          </a:p>
          <a:p>
            <a:r>
              <a:rPr lang="en-GB" dirty="0" smtClean="0"/>
              <a:t>Pedersen (2002)</a:t>
            </a:r>
          </a:p>
          <a:p>
            <a:r>
              <a:rPr lang="en-GB" dirty="0" smtClean="0"/>
              <a:t>Hardin (2002)</a:t>
            </a:r>
          </a:p>
          <a:p>
            <a:r>
              <a:rPr lang="en-GB" dirty="0" smtClean="0"/>
              <a:t>Godoy-</a:t>
            </a:r>
            <a:r>
              <a:rPr lang="en-GB" dirty="0" err="1" smtClean="0"/>
              <a:t>Pressland</a:t>
            </a:r>
            <a:r>
              <a:rPr lang="en-GB" dirty="0" smtClean="0"/>
              <a:t> &amp; Griggs (2014)</a:t>
            </a:r>
          </a:p>
          <a:p>
            <a:r>
              <a:rPr lang="en-GB" dirty="0" smtClean="0"/>
              <a:t>Delorme &amp; </a:t>
            </a:r>
            <a:r>
              <a:rPr lang="en-GB" dirty="0" err="1" smtClean="0"/>
              <a:t>Testard</a:t>
            </a:r>
            <a:r>
              <a:rPr lang="en-GB" dirty="0" smtClean="0"/>
              <a:t> (2015)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773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Newspapers sampled:-</a:t>
            </a:r>
          </a:p>
          <a:p>
            <a:r>
              <a:rPr lang="en-GB" dirty="0" smtClean="0"/>
              <a:t>The Sun</a:t>
            </a:r>
          </a:p>
          <a:p>
            <a:r>
              <a:rPr lang="en-GB" dirty="0" smtClean="0"/>
              <a:t>Daily Mail</a:t>
            </a:r>
          </a:p>
          <a:p>
            <a:r>
              <a:rPr lang="en-GB" dirty="0" smtClean="0"/>
              <a:t>Daily Telegraph</a:t>
            </a:r>
          </a:p>
          <a:p>
            <a:endParaRPr lang="en-GB" dirty="0"/>
          </a:p>
          <a:p>
            <a:r>
              <a:rPr lang="en-GB" dirty="0" smtClean="0"/>
              <a:t>Jan 2016 circulation : The Sun – 1.78m; Daily Mail – 1.59m; Telegraph – 472,000</a:t>
            </a:r>
          </a:p>
          <a:p>
            <a:r>
              <a:rPr lang="en-GB" dirty="0" smtClean="0"/>
              <a:t>Chose not to do Metro, London Evening Standard, Daily Mirror</a:t>
            </a:r>
          </a:p>
          <a:p>
            <a:r>
              <a:rPr lang="en-GB" dirty="0" smtClean="0"/>
              <a:t>Three of top 4 best selling dailies.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44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During the year (2016) all three newspapers’ circulation declined and the Daily Star sales overtook the </a:t>
            </a:r>
            <a:r>
              <a:rPr lang="en-GB" dirty="0"/>
              <a:t>D</a:t>
            </a:r>
            <a:r>
              <a:rPr lang="en-GB" dirty="0" smtClean="0"/>
              <a:t>aily Telegraph. </a:t>
            </a:r>
          </a:p>
          <a:p>
            <a:r>
              <a:rPr lang="en-GB" dirty="0" smtClean="0"/>
              <a:t>On average, the newspapers in the survey sample sold between 3.7m and 3.5m per day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2792389"/>
              </p:ext>
            </p:extLst>
          </p:nvPr>
        </p:nvGraphicFramePr>
        <p:xfrm>
          <a:off x="3527368" y="37947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605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Sample: Monday – Friday for a sample week in 7 months (Jan – March; August (Olympics); Sept – Nov). Weeks avoided Champions League weeks</a:t>
            </a:r>
          </a:p>
          <a:p>
            <a:r>
              <a:rPr lang="en-GB" dirty="0" smtClean="0"/>
              <a:t>Newspapers purchased in the Bristol area</a:t>
            </a:r>
          </a:p>
          <a:p>
            <a:endParaRPr lang="en-GB" dirty="0"/>
          </a:p>
          <a:p>
            <a:r>
              <a:rPr lang="en-GB" dirty="0" smtClean="0"/>
              <a:t>The Sun has a Monday </a:t>
            </a:r>
            <a:r>
              <a:rPr lang="en-GB" dirty="0" err="1" smtClean="0"/>
              <a:t>pullout</a:t>
            </a:r>
            <a:r>
              <a:rPr lang="en-GB" dirty="0" smtClean="0"/>
              <a:t> section, and from Sept had a Wednesday </a:t>
            </a:r>
            <a:r>
              <a:rPr lang="en-GB" dirty="0" err="1" smtClean="0"/>
              <a:t>pullout</a:t>
            </a:r>
            <a:r>
              <a:rPr lang="en-GB" dirty="0" smtClean="0"/>
              <a:t> section</a:t>
            </a:r>
          </a:p>
          <a:p>
            <a:r>
              <a:rPr lang="en-GB" dirty="0" smtClean="0"/>
              <a:t>Daily Telegraph’s sports section is a </a:t>
            </a:r>
            <a:r>
              <a:rPr lang="en-GB" dirty="0" err="1" smtClean="0"/>
              <a:t>pullout</a:t>
            </a:r>
            <a:r>
              <a:rPr lang="en-GB" dirty="0" smtClean="0"/>
              <a:t> each day</a:t>
            </a:r>
          </a:p>
          <a:p>
            <a:r>
              <a:rPr lang="en-GB" dirty="0" smtClean="0"/>
              <a:t>The Sun and the Telegraph had daily </a:t>
            </a:r>
            <a:r>
              <a:rPr lang="en-GB" dirty="0" err="1" smtClean="0"/>
              <a:t>pullouts</a:t>
            </a:r>
            <a:r>
              <a:rPr lang="en-GB" dirty="0" smtClean="0"/>
              <a:t> for Olympics in August</a:t>
            </a:r>
          </a:p>
          <a:p>
            <a:r>
              <a:rPr lang="en-GB" dirty="0" smtClean="0"/>
              <a:t>Only dedicated sports coverage was considered, not sports persons in the main news sections (e.g. Adam Johnson trial)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6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Photographs not counted were :-</a:t>
            </a:r>
          </a:p>
          <a:p>
            <a:pPr lvl="1"/>
            <a:r>
              <a:rPr lang="en-GB" dirty="0" smtClean="0"/>
              <a:t>Advertising</a:t>
            </a:r>
          </a:p>
          <a:p>
            <a:pPr lvl="1"/>
            <a:r>
              <a:rPr lang="en-GB" dirty="0" smtClean="0"/>
              <a:t>Pictures of columnists</a:t>
            </a:r>
          </a:p>
          <a:p>
            <a:pPr lvl="1"/>
            <a:r>
              <a:rPr lang="en-GB" dirty="0" smtClean="0"/>
              <a:t>Owners of teams/Administrators of sports</a:t>
            </a:r>
          </a:p>
          <a:p>
            <a:pPr lvl="1"/>
            <a:r>
              <a:rPr lang="en-GB" dirty="0" smtClean="0"/>
              <a:t>Partners/Family</a:t>
            </a:r>
            <a:endParaRPr lang="en-GB" dirty="0" smtClean="0"/>
          </a:p>
          <a:p>
            <a:pPr lvl="1"/>
            <a:r>
              <a:rPr lang="en-GB" dirty="0" smtClean="0"/>
              <a:t>Crowd/Spectators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Photographs counted were of:-</a:t>
            </a:r>
          </a:p>
          <a:p>
            <a:pPr lvl="1"/>
            <a:r>
              <a:rPr lang="en-GB" dirty="0" smtClean="0"/>
              <a:t>Participants</a:t>
            </a:r>
          </a:p>
          <a:p>
            <a:pPr lvl="1"/>
            <a:r>
              <a:rPr lang="en-GB" dirty="0" smtClean="0"/>
              <a:t>Coaches/Trainers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09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830</Words>
  <Application>Microsoft Office PowerPoint</Application>
  <PresentationFormat>Widescreen</PresentationFormat>
  <Paragraphs>121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De/Connoted Messages in Sports Photography in National Newspapers</vt:lpstr>
      <vt:lpstr>Research Idea</vt:lpstr>
      <vt:lpstr>Barthes and the Denoted/Connoted Message</vt:lpstr>
      <vt:lpstr>News photography v sports photography</vt:lpstr>
      <vt:lpstr>Previous Studies</vt:lpstr>
      <vt:lpstr>Our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Results and Findings</vt:lpstr>
      <vt:lpstr>PowerPoint Presentation</vt:lpstr>
      <vt:lpstr>PowerPoint Presentation</vt:lpstr>
      <vt:lpstr>PowerPoint Presentation</vt:lpstr>
      <vt:lpstr>What is the message given to the reader?</vt:lpstr>
      <vt:lpstr>PowerPoint Presentation</vt:lpstr>
      <vt:lpstr>PowerPoint Presentation</vt:lpstr>
    </vt:vector>
  </TitlesOfParts>
  <Company>University of the West of England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Connoted Messages in Sports Photography in National Newspapers</dc:title>
  <dc:creator>Marcus Keppel-Palmer</dc:creator>
  <cp:lastModifiedBy>Marcus Keppel-Palmer</cp:lastModifiedBy>
  <cp:revision>44</cp:revision>
  <cp:lastPrinted>2018-03-14T14:18:51Z</cp:lastPrinted>
  <dcterms:created xsi:type="dcterms:W3CDTF">2018-02-19T10:29:57Z</dcterms:created>
  <dcterms:modified xsi:type="dcterms:W3CDTF">2018-03-19T14:36:55Z</dcterms:modified>
</cp:coreProperties>
</file>