
<file path=[Content_Types].xml><?xml version="1.0" encoding="utf-8"?>
<Types xmlns="http://schemas.openxmlformats.org/package/2006/content-types">
  <Override PartName="/customXml/itemProps2.xml" ContentType="application/vnd.openxmlformats-officedocument.customXmlProperties+xml"/>
  <Override PartName="/customXml/itemProps3.xml" ContentType="application/vnd.openxmlformats-officedocument.customXmlProperties+xml"/>
  <Override PartName="/ppt/notesSlides/notesSlide1.xml" ContentType="application/vnd.openxmlformats-officedocument.presentationml.notesSlide+xml"/>
  <Default Extension="png" ContentType="image/png"/>
  <Override PartName="/ppt/diagrams/colors1.xml" ContentType="application/vnd.openxmlformats-officedocument.drawingml.diagramColors+xml"/>
  <Override PartName="/customXml/itemProps1.xml" ContentType="application/vnd.openxmlformats-officedocument.customXmlProperties+xml"/>
  <Override PartName="/ppt/slideMasters/slideMaster1.xml" ContentType="application/vnd.openxmlformats-officedocument.presentationml.slideMaster+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tableStyles.xml" ContentType="application/vnd.openxmlformats-officedocument.presentationml.tableStyles+xml"/>
  <Override PartName="/docProps/custom.xml" ContentType="application/vnd.openxmlformats-officedocument.custom-properties+xml"/>
  <Override PartName="/ppt/diagrams/layout1.xml" ContentType="application/vnd.openxmlformats-officedocument.drawingml.diagramLayout+xml"/>
  <Override PartName="/ppt/handoutMasters/handoutMaster1.xml" ContentType="application/vnd.openxmlformats-officedocument.presentationml.handoutMaster+xml"/>
  <Override PartName="/ppt/viewProps.xml" ContentType="application/vnd.openxmlformats-officedocument.presentationml.viewProps+xml"/>
  <Override PartName="/ppt/charts/chart1.xml" ContentType="application/vnd.openxmlformats-officedocument.drawingml.chart+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48" r:id="rId4"/>
  </p:sldMasterIdLst>
  <p:notesMasterIdLst>
    <p:notesMasterId r:id="rId6"/>
  </p:notesMasterIdLst>
  <p:handoutMasterIdLst>
    <p:handoutMasterId r:id="rId7"/>
  </p:handoutMasterIdLst>
  <p:sldIdLst>
    <p:sldId id="263" r:id="rId5"/>
  </p:sldIdLst>
  <p:sldSz cx="42803763" cy="3027521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 xmlns:p15="http://schemas.microsoft.com/office/powerpoint/2012/main">
        <p15:guide id="1" orient="horz" pos="18639">
          <p15:clr>
            <a:srgbClr val="A4A3A4"/>
          </p15:clr>
        </p15:guide>
        <p15:guide id="2" orient="horz" pos="2478">
          <p15:clr>
            <a:srgbClr val="A4A3A4"/>
          </p15:clr>
        </p15:guide>
        <p15:guide id="3" pos="13912">
          <p15:clr>
            <a:srgbClr val="A4A3A4"/>
          </p15:clr>
        </p15:guide>
        <p15:guide id="4" pos="13030">
          <p15:clr>
            <a:srgbClr val="A4A3A4"/>
          </p15:clr>
        </p15:guide>
        <p15:guide id="5" pos="882">
          <p15:clr>
            <a:srgbClr val="A4A3A4"/>
          </p15:clr>
        </p15:guide>
        <p15:guide id="6" pos="2606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E"/>
    <a:srgbClr val="1E386B"/>
    <a:srgbClr val="1F376C"/>
    <a:srgbClr val="213169"/>
    <a:srgbClr val="98002E"/>
    <a:srgbClr val="DEEAF2"/>
    <a:srgbClr val="D0EBFF"/>
    <a:srgbClr val="B0B8D9"/>
    <a:srgbClr val="7184BC"/>
    <a:srgbClr val="DAD7C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5521" autoAdjust="0"/>
    <p:restoredTop sz="90929"/>
  </p:normalViewPr>
  <p:slideViewPr>
    <p:cSldViewPr>
      <p:cViewPr varScale="1">
        <p:scale>
          <a:sx n="24" d="100"/>
          <a:sy n="24" d="100"/>
        </p:scale>
        <p:origin x="-324" y="-156"/>
      </p:cViewPr>
      <p:guideLst>
        <p:guide orient="horz" pos="18639"/>
        <p:guide orient="horz" pos="2478"/>
        <p:guide pos="13912"/>
        <p:guide pos="13030"/>
        <p:guide pos="882"/>
        <p:guide pos="260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85" d="100"/>
          <a:sy n="85" d="100"/>
        </p:scale>
        <p:origin x="-3198"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GB"/>
  <c:chart>
    <c:plotArea>
      <c:layout/>
      <c:pieChart>
        <c:varyColors val="1"/>
        <c:dLbls/>
        <c:firstSliceAng val="0"/>
      </c:pieChart>
    </c:plotArea>
    <c:legend>
      <c:legendPos val="r"/>
      <c:layout>
        <c:manualLayout>
          <c:xMode val="edge"/>
          <c:yMode val="edge"/>
          <c:x val="0.48964032767113153"/>
          <c:y val="0.73753950015192149"/>
          <c:w val="0.5103596723288687"/>
          <c:h val="0.26246049984807862"/>
        </c:manualLayout>
      </c:layout>
      <c:txPr>
        <a:bodyPr/>
        <a:lstStyle/>
        <a:p>
          <a:pPr>
            <a:defRPr sz="1600">
              <a:latin typeface="Arial Narrow" panose="020B0606020202030204" pitchFamily="34" charset="0"/>
              <a:cs typeface="Arial" panose="020B0604020202020204" pitchFamily="34" charset="0"/>
            </a:defRPr>
          </a:pPr>
          <a:endParaRPr lang="en-US"/>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GB"/>
  <c:chart>
    <c:title>
      <c:tx>
        <c:rich>
          <a:bodyPr rot="0" spcFirstLastPara="1" vertOverflow="ellipsis" vert="horz" wrap="square" anchor="ctr" anchorCtr="1"/>
          <a:lstStyle/>
          <a:p>
            <a:pPr algn="l">
              <a:defRPr sz="18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en-GB" sz="2400" b="1" dirty="0">
                <a:solidFill>
                  <a:schemeClr val="accent6"/>
                </a:solidFill>
                <a:latin typeface="Arial" panose="020B0604020202020204" pitchFamily="34" charset="0"/>
                <a:cs typeface="Arial" panose="020B0604020202020204" pitchFamily="34" charset="0"/>
              </a:rPr>
              <a:t>Sector</a:t>
            </a:r>
          </a:p>
          <a:p>
            <a:pPr algn="l">
              <a:defRPr sz="18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GB" sz="2400" b="1" dirty="0">
              <a:solidFill>
                <a:schemeClr val="accent6"/>
              </a:solidFill>
              <a:latin typeface="Arial" panose="020B0604020202020204" pitchFamily="34" charset="0"/>
              <a:cs typeface="Arial" panose="020B0604020202020204" pitchFamily="34" charset="0"/>
            </a:endParaRPr>
          </a:p>
          <a:p>
            <a:pPr algn="l">
              <a:defRPr sz="18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en-GB" sz="2400" b="0" dirty="0">
                <a:solidFill>
                  <a:schemeClr val="accent6"/>
                </a:solidFill>
                <a:latin typeface="Arial" panose="020B0604020202020204" pitchFamily="34" charset="0"/>
                <a:cs typeface="Arial" panose="020B0604020202020204" pitchFamily="34" charset="0"/>
              </a:rPr>
              <a:t>Total: 350 participants</a:t>
            </a:r>
          </a:p>
        </c:rich>
      </c:tx>
      <c:layout>
        <c:manualLayout>
          <c:xMode val="edge"/>
          <c:yMode val="edge"/>
          <c:x val="1.8664212112374835E-2"/>
          <c:y val="3.5072094049376903E-2"/>
        </c:manualLayout>
      </c:layout>
      <c:spPr>
        <a:noFill/>
        <a:ln>
          <a:noFill/>
        </a:ln>
        <a:effectLst/>
      </c:spPr>
    </c:title>
    <c:plotArea>
      <c:layout/>
      <c:pieChart>
        <c:varyColors val="1"/>
        <c:ser>
          <c:idx val="0"/>
          <c:order val="0"/>
          <c:dPt>
            <c:idx val="0"/>
            <c:spPr>
              <a:solidFill>
                <a:srgbClr val="FF66FF"/>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FF24-4B3B-A3F2-01C9DCE4F6B9}"/>
              </c:ext>
            </c:extLst>
          </c:dPt>
          <c:dPt>
            <c:idx val="1"/>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FF24-4B3B-A3F2-01C9DCE4F6B9}"/>
              </c:ext>
            </c:extLst>
          </c:dPt>
          <c:dPt>
            <c:idx val="2"/>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FF24-4B3B-A3F2-01C9DCE4F6B9}"/>
              </c:ext>
            </c:extLst>
          </c:dPt>
          <c:dPt>
            <c:idx val="3"/>
            <c:spPr>
              <a:solidFill>
                <a:srgbClr val="FF0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FF24-4B3B-A3F2-01C9DCE4F6B9}"/>
              </c:ext>
            </c:extLst>
          </c:dPt>
          <c:dPt>
            <c:idx val="4"/>
            <c:spPr>
              <a:solidFill>
                <a:srgbClr val="FFFF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FF24-4B3B-A3F2-01C9DCE4F6B9}"/>
              </c:ext>
            </c:extLst>
          </c:dPt>
          <c:dPt>
            <c:idx val="5"/>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FF24-4B3B-A3F2-01C9DCE4F6B9}"/>
              </c:ext>
            </c:extLst>
          </c:dPt>
          <c:dPt>
            <c:idx val="6"/>
            <c:spPr>
              <a:solidFill>
                <a:schemeClr val="accent1">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D-FF24-4B3B-A3F2-01C9DCE4F6B9}"/>
              </c:ext>
            </c:extLst>
          </c:dPt>
          <c:dPt>
            <c:idx val="7"/>
            <c:spPr>
              <a:solidFill>
                <a:srgbClr val="9933FF"/>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F-FF24-4B3B-A3F2-01C9DCE4F6B9}"/>
              </c:ext>
            </c:extLst>
          </c:dPt>
          <c:dPt>
            <c:idx val="8"/>
            <c:spPr>
              <a:solidFill>
                <a:srgbClr val="FF993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11-FF24-4B3B-A3F2-01C9DCE4F6B9}"/>
              </c:ext>
            </c:extLst>
          </c:dPt>
          <c:dLbls>
            <c:dLbl>
              <c:idx val="1"/>
              <c:layout/>
              <c:tx>
                <c:rich>
                  <a:bodyPr/>
                  <a:lstStyle/>
                  <a:p>
                    <a:r>
                      <a:rPr lang="en-US" dirty="0" smtClean="0">
                        <a:solidFill>
                          <a:srgbClr val="FFFFFE"/>
                        </a:solidFill>
                      </a:rPr>
                      <a:t>20%</a:t>
                    </a:r>
                    <a:endParaRPr lang="en-GB" dirty="0"/>
                  </a:p>
                </c:rich>
              </c:tx>
              <c:dLblPos val="ctr"/>
              <c:showPercent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FF24-4B3B-A3F2-01C9DCE4F6B9}"/>
                </c:ext>
              </c:extLst>
            </c:dLbl>
            <c:dLbl>
              <c:idx val="6"/>
              <c:layout/>
              <c:tx>
                <c:rich>
                  <a:bodyPr/>
                  <a:lstStyle/>
                  <a:p>
                    <a:r>
                      <a:rPr lang="en-US" dirty="0" smtClean="0">
                        <a:solidFill>
                          <a:srgbClr val="FFFFFE"/>
                        </a:solidFill>
                      </a:rPr>
                      <a:t>18%</a:t>
                    </a:r>
                    <a:endParaRPr lang="en-GB" dirty="0"/>
                  </a:p>
                </c:rich>
              </c:tx>
              <c:dLblPos val="ctr"/>
              <c:showPercent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D-FF24-4B3B-A3F2-01C9DCE4F6B9}"/>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Arial" panose="020B0604020202020204" pitchFamily="34" charset="0"/>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Sheet1!$A$1:$A$9</c:f>
              <c:strCache>
                <c:ptCount val="9"/>
                <c:pt idx="0">
                  <c:v>Primary</c:v>
                </c:pt>
                <c:pt idx="1">
                  <c:v>Secondary</c:v>
                </c:pt>
                <c:pt idx="2">
                  <c:v>Community</c:v>
                </c:pt>
                <c:pt idx="3">
                  <c:v>Mental health</c:v>
                </c:pt>
                <c:pt idx="4">
                  <c:v>Local Authority</c:v>
                </c:pt>
                <c:pt idx="5">
                  <c:v>University</c:v>
                </c:pt>
                <c:pt idx="6">
                  <c:v>Voluntary</c:v>
                </c:pt>
                <c:pt idx="7">
                  <c:v>Commissioning</c:v>
                </c:pt>
                <c:pt idx="8">
                  <c:v>Other</c:v>
                </c:pt>
              </c:strCache>
            </c:strRef>
          </c:cat>
          <c:val>
            <c:numRef>
              <c:f>Sheet1!$B$1:$B$9</c:f>
              <c:numCache>
                <c:formatCode>General</c:formatCode>
                <c:ptCount val="9"/>
                <c:pt idx="0">
                  <c:v>12</c:v>
                </c:pt>
                <c:pt idx="1">
                  <c:v>71</c:v>
                </c:pt>
                <c:pt idx="2">
                  <c:v>14</c:v>
                </c:pt>
                <c:pt idx="3">
                  <c:v>38</c:v>
                </c:pt>
                <c:pt idx="4">
                  <c:v>62</c:v>
                </c:pt>
                <c:pt idx="5">
                  <c:v>41</c:v>
                </c:pt>
                <c:pt idx="6">
                  <c:v>63</c:v>
                </c:pt>
                <c:pt idx="7">
                  <c:v>20</c:v>
                </c:pt>
                <c:pt idx="8">
                  <c:v>29</c:v>
                </c:pt>
              </c:numCache>
            </c:numRef>
          </c:val>
          <c:extLst xmlns:c16r2="http://schemas.microsoft.com/office/drawing/2015/06/chart">
            <c:ext xmlns:c16="http://schemas.microsoft.com/office/drawing/2014/chart" uri="{C3380CC4-5D6E-409C-BE32-E72D297353CC}">
              <c16:uniqueId val="{00000012-FF24-4B3B-A3F2-01C9DCE4F6B9}"/>
            </c:ext>
          </c:extLst>
        </c:ser>
        <c:dLbls>
          <c:showPercent val="1"/>
        </c:dLbls>
        <c:firstSliceAng val="0"/>
      </c:pieChart>
      <c:spPr>
        <a:noFill/>
        <a:ln>
          <a:noFill/>
        </a:ln>
        <a:effectLst/>
      </c:spPr>
    </c:plotArea>
    <c:legend>
      <c:legendPos val="r"/>
      <c:legendEntry>
        <c:idx val="0"/>
        <c:txPr>
          <a:bodyPr rot="0" spcFirstLastPara="1" vertOverflow="ellipsis" vert="horz" wrap="square" anchor="ctr" anchorCtr="1"/>
          <a:lstStyle/>
          <a:p>
            <a:pPr>
              <a:defRPr sz="1600" b="0" i="0" u="none" strike="noStrike" kern="1200" baseline="0">
                <a:solidFill>
                  <a:schemeClr val="dk1">
                    <a:lumMod val="75000"/>
                    <a:lumOff val="25000"/>
                  </a:schemeClr>
                </a:solidFill>
                <a:latin typeface="Arial" panose="020B0604020202020204" pitchFamily="34" charset="0"/>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dk1">
                    <a:lumMod val="75000"/>
                    <a:lumOff val="25000"/>
                  </a:schemeClr>
                </a:solidFill>
                <a:latin typeface="Arial" panose="020B0604020202020204" pitchFamily="34" charset="0"/>
                <a:ea typeface="+mn-ea"/>
                <a:cs typeface="+mn-cs"/>
              </a:defRPr>
            </a:pPr>
            <a:endParaRPr lang="en-US"/>
          </a:p>
        </c:txPr>
      </c:legendEntry>
      <c:layout>
        <c:manualLayout>
          <c:xMode val="edge"/>
          <c:yMode val="edge"/>
          <c:x val="0.65772352619430141"/>
          <c:y val="6.5281355592168994E-2"/>
          <c:w val="0.22962207982304356"/>
          <c:h val="0.90226787094812744"/>
        </c:manualLayout>
      </c:layout>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Arial" panose="020B0604020202020204" pitchFamily="34" charset="0"/>
              <a:ea typeface="+mn-ea"/>
              <a:cs typeface="+mn-cs"/>
            </a:defRPr>
          </a:pPr>
          <a:endParaRPr lang="en-US"/>
        </a:p>
      </c:txPr>
    </c:legend>
    <c:plotVisOnly val="1"/>
    <c:dispBlanksAs val="zero"/>
  </c:chart>
  <c:spPr>
    <a:noFill/>
    <a:ln w="9525" cap="flat" cmpd="sng" algn="ctr">
      <a:solidFill>
        <a:schemeClr val="dk1">
          <a:lumMod val="25000"/>
          <a:lumOff val="75000"/>
        </a:schemeClr>
      </a:solidFill>
      <a:round/>
    </a:ln>
    <a:effectLst/>
  </c:spPr>
  <c:txPr>
    <a:bodyPr/>
    <a:lstStyle/>
    <a:p>
      <a:pPr>
        <a:defRPr/>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29ED5-1DDA-48C4-AC44-F28262C5362A}" type="doc">
      <dgm:prSet loTypeId="urn:microsoft.com/office/officeart/2005/8/layout/funnel1" loCatId="process" qsTypeId="urn:microsoft.com/office/officeart/2005/8/quickstyle/simple1" qsCatId="simple" csTypeId="urn:microsoft.com/office/officeart/2005/8/colors/colorful2" csCatId="colorful" phldr="1"/>
      <dgm:spPr/>
      <dgm:t>
        <a:bodyPr/>
        <a:lstStyle/>
        <a:p>
          <a:endParaRPr lang="en-GB"/>
        </a:p>
      </dgm:t>
    </dgm:pt>
    <dgm:pt modelId="{6FF96645-7C92-4D11-A58A-5D1517FFBA03}">
      <dgm:prSet/>
      <dgm:spPr>
        <a:solidFill>
          <a:srgbClr val="FFC000"/>
        </a:solidFill>
      </dgm:spPr>
      <dgm:t>
        <a:bodyPr/>
        <a:lstStyle/>
        <a:p>
          <a:pPr rtl="0"/>
          <a:r>
            <a:rPr lang="en-GB" dirty="0"/>
            <a:t>EB culture and training needs</a:t>
          </a:r>
        </a:p>
      </dgm:t>
    </dgm:pt>
    <dgm:pt modelId="{11DA9F96-F78A-42E4-8B51-87E3AFAFA963}" type="parTrans" cxnId="{E4654945-DB4A-4AE2-96F4-DA53A3F329A9}">
      <dgm:prSet/>
      <dgm:spPr/>
      <dgm:t>
        <a:bodyPr/>
        <a:lstStyle/>
        <a:p>
          <a:endParaRPr lang="en-GB"/>
        </a:p>
      </dgm:t>
    </dgm:pt>
    <dgm:pt modelId="{133703ED-79FA-4A82-B736-792C43E54574}" type="sibTrans" cxnId="{E4654945-DB4A-4AE2-96F4-DA53A3F329A9}">
      <dgm:prSet/>
      <dgm:spPr/>
      <dgm:t>
        <a:bodyPr/>
        <a:lstStyle/>
        <a:p>
          <a:endParaRPr lang="en-GB"/>
        </a:p>
      </dgm:t>
    </dgm:pt>
    <dgm:pt modelId="{D825DCCB-E0A3-4AB5-A0C1-DFBBED00F30A}">
      <dgm:prSet/>
      <dgm:spPr/>
      <dgm:t>
        <a:bodyPr/>
        <a:lstStyle/>
        <a:p>
          <a:pPr rtl="0"/>
          <a:r>
            <a:rPr lang="en-GB" baseline="0" dirty="0">
              <a:solidFill>
                <a:srgbClr val="FFFFFE"/>
              </a:solidFill>
            </a:rPr>
            <a:t>Existing provision</a:t>
          </a:r>
        </a:p>
      </dgm:t>
    </dgm:pt>
    <dgm:pt modelId="{0185A61F-C6DD-4030-A136-95ABDFD51746}" type="parTrans" cxnId="{8DF90040-5278-4559-9F31-8686FE179521}">
      <dgm:prSet/>
      <dgm:spPr/>
      <dgm:t>
        <a:bodyPr/>
        <a:lstStyle/>
        <a:p>
          <a:endParaRPr lang="en-GB"/>
        </a:p>
      </dgm:t>
    </dgm:pt>
    <dgm:pt modelId="{2D36DAB9-FA1E-46A8-878F-C8B20BE61DFB}" type="sibTrans" cxnId="{8DF90040-5278-4559-9F31-8686FE179521}">
      <dgm:prSet/>
      <dgm:spPr/>
      <dgm:t>
        <a:bodyPr/>
        <a:lstStyle/>
        <a:p>
          <a:endParaRPr lang="en-GB"/>
        </a:p>
      </dgm:t>
    </dgm:pt>
    <dgm:pt modelId="{15B95DFD-1E8F-4158-A37E-92A6E0A97F72}">
      <dgm:prSet/>
      <dgm:spPr/>
      <dgm:t>
        <a:bodyPr/>
        <a:lstStyle/>
        <a:p>
          <a:pPr rtl="0"/>
          <a:r>
            <a:rPr lang="en-GB" dirty="0">
              <a:latin typeface="Arial" panose="020B0604020202020204" pitchFamily="34" charset="0"/>
              <a:cs typeface="Arial" panose="020B0604020202020204" pitchFamily="34" charset="0"/>
            </a:rPr>
            <a:t>Capacity building programme:</a:t>
          </a:r>
        </a:p>
        <a:p>
          <a:pPr rtl="0"/>
          <a:r>
            <a:rPr lang="en-GB" dirty="0">
              <a:latin typeface="Arial" panose="020B0604020202020204" pitchFamily="34" charset="0"/>
              <a:cs typeface="Arial" panose="020B0604020202020204" pitchFamily="34" charset="0"/>
            </a:rPr>
            <a:t>31 courses (May 2015-Dec 2016)</a:t>
          </a:r>
        </a:p>
      </dgm:t>
    </dgm:pt>
    <dgm:pt modelId="{F0C7501F-B8C7-4ECA-A09E-6C2ACF1E6ACA}" type="parTrans" cxnId="{E75139BC-4F09-4207-B903-AECAD5D657DF}">
      <dgm:prSet/>
      <dgm:spPr/>
      <dgm:t>
        <a:bodyPr/>
        <a:lstStyle/>
        <a:p>
          <a:endParaRPr lang="en-GB"/>
        </a:p>
      </dgm:t>
    </dgm:pt>
    <dgm:pt modelId="{0D23DDBB-C4CA-4DED-9D8B-FC3D156E6CDF}" type="sibTrans" cxnId="{E75139BC-4F09-4207-B903-AECAD5D657DF}">
      <dgm:prSet/>
      <dgm:spPr/>
      <dgm:t>
        <a:bodyPr/>
        <a:lstStyle/>
        <a:p>
          <a:endParaRPr lang="en-GB"/>
        </a:p>
      </dgm:t>
    </dgm:pt>
    <dgm:pt modelId="{7A0DEE55-0C4A-45F3-96C6-8267FCB23890}">
      <dgm:prSet/>
      <dgm:spPr/>
      <dgm:t>
        <a:bodyPr/>
        <a:lstStyle/>
        <a:p>
          <a:pPr rtl="0"/>
          <a:r>
            <a:rPr lang="en-GB" dirty="0">
              <a:solidFill>
                <a:srgbClr val="FFFFFE"/>
              </a:solidFill>
            </a:rPr>
            <a:t>Team experience and network</a:t>
          </a:r>
        </a:p>
      </dgm:t>
    </dgm:pt>
    <dgm:pt modelId="{2DC78AD9-993B-401C-9EE1-E88E3474401A}" type="parTrans" cxnId="{5E62AB9A-DA9D-401B-835B-69146B6BFC9D}">
      <dgm:prSet/>
      <dgm:spPr/>
      <dgm:t>
        <a:bodyPr/>
        <a:lstStyle/>
        <a:p>
          <a:endParaRPr lang="en-GB"/>
        </a:p>
      </dgm:t>
    </dgm:pt>
    <dgm:pt modelId="{AD4C0184-82DB-4F1D-9F37-5DF95AA7F0BB}" type="sibTrans" cxnId="{5E62AB9A-DA9D-401B-835B-69146B6BFC9D}">
      <dgm:prSet/>
      <dgm:spPr/>
      <dgm:t>
        <a:bodyPr/>
        <a:lstStyle/>
        <a:p>
          <a:endParaRPr lang="en-GB"/>
        </a:p>
      </dgm:t>
    </dgm:pt>
    <dgm:pt modelId="{4364635E-6CB7-4CBF-9F89-F4BA2C93B459}">
      <dgm:prSet/>
      <dgm:spPr>
        <a:solidFill>
          <a:srgbClr val="FFC000"/>
        </a:solidFill>
      </dgm:spPr>
      <dgm:t>
        <a:bodyPr/>
        <a:lstStyle/>
        <a:p>
          <a:endParaRPr lang="en-GB"/>
        </a:p>
      </dgm:t>
    </dgm:pt>
    <dgm:pt modelId="{2363E42A-DA49-4788-A122-E9CD4E912C52}" type="parTrans" cxnId="{FF283635-2A34-435A-A2B4-8F1910B53C32}">
      <dgm:prSet/>
      <dgm:spPr/>
      <dgm:t>
        <a:bodyPr/>
        <a:lstStyle/>
        <a:p>
          <a:endParaRPr lang="en-US"/>
        </a:p>
      </dgm:t>
    </dgm:pt>
    <dgm:pt modelId="{40BFC440-B48B-4EA6-81AA-D6527B09278F}" type="sibTrans" cxnId="{FF283635-2A34-435A-A2B4-8F1910B53C32}">
      <dgm:prSet/>
      <dgm:spPr/>
      <dgm:t>
        <a:bodyPr/>
        <a:lstStyle/>
        <a:p>
          <a:endParaRPr lang="en-US"/>
        </a:p>
      </dgm:t>
    </dgm:pt>
    <dgm:pt modelId="{BFE1D40A-7A70-4CBE-A1A0-0B687B215637}" type="pres">
      <dgm:prSet presAssocID="{21F29ED5-1DDA-48C4-AC44-F28262C5362A}" presName="Name0" presStyleCnt="0">
        <dgm:presLayoutVars>
          <dgm:chMax val="4"/>
          <dgm:resizeHandles val="exact"/>
        </dgm:presLayoutVars>
      </dgm:prSet>
      <dgm:spPr/>
      <dgm:t>
        <a:bodyPr/>
        <a:lstStyle/>
        <a:p>
          <a:endParaRPr lang="en-GB"/>
        </a:p>
      </dgm:t>
    </dgm:pt>
    <dgm:pt modelId="{78969514-B371-4D30-BD2A-4573F2D24F4B}" type="pres">
      <dgm:prSet presAssocID="{21F29ED5-1DDA-48C4-AC44-F28262C5362A}" presName="ellipse" presStyleLbl="trBgShp" presStyleIdx="0" presStyleCnt="1"/>
      <dgm:spPr/>
    </dgm:pt>
    <dgm:pt modelId="{141565AC-8F46-450D-8F79-933667A2307C}" type="pres">
      <dgm:prSet presAssocID="{21F29ED5-1DDA-48C4-AC44-F28262C5362A}" presName="arrow1" presStyleLbl="fgShp" presStyleIdx="0" presStyleCnt="1"/>
      <dgm:spPr/>
    </dgm:pt>
    <dgm:pt modelId="{74BD9C89-008C-49B7-A734-6DBB428D2762}" type="pres">
      <dgm:prSet presAssocID="{21F29ED5-1DDA-48C4-AC44-F28262C5362A}" presName="rectangle" presStyleLbl="revTx" presStyleIdx="0" presStyleCnt="1">
        <dgm:presLayoutVars>
          <dgm:bulletEnabled val="1"/>
        </dgm:presLayoutVars>
      </dgm:prSet>
      <dgm:spPr/>
      <dgm:t>
        <a:bodyPr/>
        <a:lstStyle/>
        <a:p>
          <a:endParaRPr lang="en-GB"/>
        </a:p>
      </dgm:t>
    </dgm:pt>
    <dgm:pt modelId="{468D3AD9-1532-4426-87A9-A6AE1CAE7E6C}" type="pres">
      <dgm:prSet presAssocID="{D825DCCB-E0A3-4AB5-A0C1-DFBBED00F30A}" presName="item1" presStyleLbl="node1" presStyleIdx="0" presStyleCnt="3">
        <dgm:presLayoutVars>
          <dgm:bulletEnabled val="1"/>
        </dgm:presLayoutVars>
      </dgm:prSet>
      <dgm:spPr/>
      <dgm:t>
        <a:bodyPr/>
        <a:lstStyle/>
        <a:p>
          <a:endParaRPr lang="en-GB"/>
        </a:p>
      </dgm:t>
    </dgm:pt>
    <dgm:pt modelId="{C15E73D0-913D-44CB-B070-8983536A9EF5}" type="pres">
      <dgm:prSet presAssocID="{7A0DEE55-0C4A-45F3-96C6-8267FCB23890}" presName="item2" presStyleLbl="node1" presStyleIdx="1" presStyleCnt="3">
        <dgm:presLayoutVars>
          <dgm:bulletEnabled val="1"/>
        </dgm:presLayoutVars>
      </dgm:prSet>
      <dgm:spPr/>
      <dgm:t>
        <a:bodyPr/>
        <a:lstStyle/>
        <a:p>
          <a:endParaRPr lang="en-GB"/>
        </a:p>
      </dgm:t>
    </dgm:pt>
    <dgm:pt modelId="{4AA94FDE-292D-4C93-8012-C907E5BDFE94}" type="pres">
      <dgm:prSet presAssocID="{15B95DFD-1E8F-4158-A37E-92A6E0A97F72}" presName="item3" presStyleLbl="node1" presStyleIdx="2" presStyleCnt="3">
        <dgm:presLayoutVars>
          <dgm:bulletEnabled val="1"/>
        </dgm:presLayoutVars>
      </dgm:prSet>
      <dgm:spPr/>
      <dgm:t>
        <a:bodyPr/>
        <a:lstStyle/>
        <a:p>
          <a:endParaRPr lang="en-GB"/>
        </a:p>
      </dgm:t>
    </dgm:pt>
    <dgm:pt modelId="{95BAEF59-B53D-470C-A7BA-C24D98F49327}" type="pres">
      <dgm:prSet presAssocID="{21F29ED5-1DDA-48C4-AC44-F28262C5362A}" presName="funnel" presStyleLbl="trAlignAcc1" presStyleIdx="0" presStyleCnt="1" custLinFactNeighborX="0" custLinFactNeighborY="-996"/>
      <dgm:spPr/>
    </dgm:pt>
  </dgm:ptLst>
  <dgm:cxnLst>
    <dgm:cxn modelId="{F4A0DBC6-A5D6-4752-890C-4B6D22646C75}" type="presOf" srcId="{7A0DEE55-0C4A-45F3-96C6-8267FCB23890}" destId="{468D3AD9-1532-4426-87A9-A6AE1CAE7E6C}" srcOrd="0" destOrd="0" presId="urn:microsoft.com/office/officeart/2005/8/layout/funnel1"/>
    <dgm:cxn modelId="{7F12E843-EF59-4ACF-A602-ED68C9308B3A}" type="presOf" srcId="{21F29ED5-1DDA-48C4-AC44-F28262C5362A}" destId="{BFE1D40A-7A70-4CBE-A1A0-0B687B215637}" srcOrd="0" destOrd="0" presId="urn:microsoft.com/office/officeart/2005/8/layout/funnel1"/>
    <dgm:cxn modelId="{FF283635-2A34-435A-A2B4-8F1910B53C32}" srcId="{21F29ED5-1DDA-48C4-AC44-F28262C5362A}" destId="{4364635E-6CB7-4CBF-9F89-F4BA2C93B459}" srcOrd="4" destOrd="0" parTransId="{2363E42A-DA49-4788-A122-E9CD4E912C52}" sibTransId="{40BFC440-B48B-4EA6-81AA-D6527B09278F}"/>
    <dgm:cxn modelId="{E72E755C-1D52-4C80-A4B3-1CEA36235735}" type="presOf" srcId="{6FF96645-7C92-4D11-A58A-5D1517FFBA03}" destId="{4AA94FDE-292D-4C93-8012-C907E5BDFE94}" srcOrd="0" destOrd="0" presId="urn:microsoft.com/office/officeart/2005/8/layout/funnel1"/>
    <dgm:cxn modelId="{E75139BC-4F09-4207-B903-AECAD5D657DF}" srcId="{21F29ED5-1DDA-48C4-AC44-F28262C5362A}" destId="{15B95DFD-1E8F-4158-A37E-92A6E0A97F72}" srcOrd="3" destOrd="0" parTransId="{F0C7501F-B8C7-4ECA-A09E-6C2ACF1E6ACA}" sibTransId="{0D23DDBB-C4CA-4DED-9D8B-FC3D156E6CDF}"/>
    <dgm:cxn modelId="{E5CA4148-225B-433B-BD00-AD141E7053FD}" type="presOf" srcId="{D825DCCB-E0A3-4AB5-A0C1-DFBBED00F30A}" destId="{C15E73D0-913D-44CB-B070-8983536A9EF5}" srcOrd="0" destOrd="0" presId="urn:microsoft.com/office/officeart/2005/8/layout/funnel1"/>
    <dgm:cxn modelId="{E4654945-DB4A-4AE2-96F4-DA53A3F329A9}" srcId="{21F29ED5-1DDA-48C4-AC44-F28262C5362A}" destId="{6FF96645-7C92-4D11-A58A-5D1517FFBA03}" srcOrd="0" destOrd="0" parTransId="{11DA9F96-F78A-42E4-8B51-87E3AFAFA963}" sibTransId="{133703ED-79FA-4A82-B736-792C43E54574}"/>
    <dgm:cxn modelId="{03C84AA7-C3C2-4ECC-A8FC-2960BCC1CCEA}" type="presOf" srcId="{15B95DFD-1E8F-4158-A37E-92A6E0A97F72}" destId="{74BD9C89-008C-49B7-A734-6DBB428D2762}" srcOrd="0" destOrd="0" presId="urn:microsoft.com/office/officeart/2005/8/layout/funnel1"/>
    <dgm:cxn modelId="{5E62AB9A-DA9D-401B-835B-69146B6BFC9D}" srcId="{21F29ED5-1DDA-48C4-AC44-F28262C5362A}" destId="{7A0DEE55-0C4A-45F3-96C6-8267FCB23890}" srcOrd="2" destOrd="0" parTransId="{2DC78AD9-993B-401C-9EE1-E88E3474401A}" sibTransId="{AD4C0184-82DB-4F1D-9F37-5DF95AA7F0BB}"/>
    <dgm:cxn modelId="{8DF90040-5278-4559-9F31-8686FE179521}" srcId="{21F29ED5-1DDA-48C4-AC44-F28262C5362A}" destId="{D825DCCB-E0A3-4AB5-A0C1-DFBBED00F30A}" srcOrd="1" destOrd="0" parTransId="{0185A61F-C6DD-4030-A136-95ABDFD51746}" sibTransId="{2D36DAB9-FA1E-46A8-878F-C8B20BE61DFB}"/>
    <dgm:cxn modelId="{62082B9E-D701-449D-9FCC-77ACA9D5B034}" type="presParOf" srcId="{BFE1D40A-7A70-4CBE-A1A0-0B687B215637}" destId="{78969514-B371-4D30-BD2A-4573F2D24F4B}" srcOrd="0" destOrd="0" presId="urn:microsoft.com/office/officeart/2005/8/layout/funnel1"/>
    <dgm:cxn modelId="{DF3A8692-3912-4AC1-8600-B25FEB9E9185}" type="presParOf" srcId="{BFE1D40A-7A70-4CBE-A1A0-0B687B215637}" destId="{141565AC-8F46-450D-8F79-933667A2307C}" srcOrd="1" destOrd="0" presId="urn:microsoft.com/office/officeart/2005/8/layout/funnel1"/>
    <dgm:cxn modelId="{2EC7EBAB-A3B5-4F9F-8C14-E135EB33338C}" type="presParOf" srcId="{BFE1D40A-7A70-4CBE-A1A0-0B687B215637}" destId="{74BD9C89-008C-49B7-A734-6DBB428D2762}" srcOrd="2" destOrd="0" presId="urn:microsoft.com/office/officeart/2005/8/layout/funnel1"/>
    <dgm:cxn modelId="{C26360A1-67B9-4086-9CE6-2B2E52151F58}" type="presParOf" srcId="{BFE1D40A-7A70-4CBE-A1A0-0B687B215637}" destId="{468D3AD9-1532-4426-87A9-A6AE1CAE7E6C}" srcOrd="3" destOrd="0" presId="urn:microsoft.com/office/officeart/2005/8/layout/funnel1"/>
    <dgm:cxn modelId="{A9D63228-40CF-4F29-81C6-594BF75B5D33}" type="presParOf" srcId="{BFE1D40A-7A70-4CBE-A1A0-0B687B215637}" destId="{C15E73D0-913D-44CB-B070-8983536A9EF5}" srcOrd="4" destOrd="0" presId="urn:microsoft.com/office/officeart/2005/8/layout/funnel1"/>
    <dgm:cxn modelId="{8C5CC5D7-5D44-4702-AA41-018E5366B336}" type="presParOf" srcId="{BFE1D40A-7A70-4CBE-A1A0-0B687B215637}" destId="{4AA94FDE-292D-4C93-8012-C907E5BDFE94}" srcOrd="5" destOrd="0" presId="urn:microsoft.com/office/officeart/2005/8/layout/funnel1"/>
    <dgm:cxn modelId="{CE694EE6-FFEC-4B15-8DE0-3E2E6BCF9E69}" type="presParOf" srcId="{BFE1D40A-7A70-4CBE-A1A0-0B687B215637}" destId="{95BAEF59-B53D-470C-A7BA-C24D98F49327}" srcOrd="6" destOrd="0" presId="urn:microsoft.com/office/officeart/2005/8/layout/funnel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969514-B371-4D30-BD2A-4573F2D24F4B}">
      <dsp:nvSpPr>
        <dsp:cNvPr id="0" name=""/>
        <dsp:cNvSpPr/>
      </dsp:nvSpPr>
      <dsp:spPr>
        <a:xfrm>
          <a:off x="2284613" y="183867"/>
          <a:ext cx="3649057" cy="1267269"/>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565AC-8F46-450D-8F79-933667A2307C}">
      <dsp:nvSpPr>
        <dsp:cNvPr id="0" name=""/>
        <dsp:cNvSpPr/>
      </dsp:nvSpPr>
      <dsp:spPr>
        <a:xfrm>
          <a:off x="3761209" y="3286980"/>
          <a:ext cx="707181" cy="452596"/>
        </a:xfrm>
        <a:prstGeom prst="down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BD9C89-008C-49B7-A734-6DBB428D2762}">
      <dsp:nvSpPr>
        <dsp:cNvPr id="0" name=""/>
        <dsp:cNvSpPr/>
      </dsp:nvSpPr>
      <dsp:spPr>
        <a:xfrm>
          <a:off x="2417563" y="3649057"/>
          <a:ext cx="3394472" cy="84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kern="1200" dirty="0">
              <a:latin typeface="Arial" panose="020B0604020202020204" pitchFamily="34" charset="0"/>
              <a:cs typeface="Arial" panose="020B0604020202020204" pitchFamily="34" charset="0"/>
            </a:rPr>
            <a:t>Capacity building programme:</a:t>
          </a:r>
        </a:p>
        <a:p>
          <a:pPr lvl="0" algn="ctr" defTabSz="711200" rtl="0">
            <a:lnSpc>
              <a:spcPct val="90000"/>
            </a:lnSpc>
            <a:spcBef>
              <a:spcPct val="0"/>
            </a:spcBef>
            <a:spcAft>
              <a:spcPct val="35000"/>
            </a:spcAft>
          </a:pPr>
          <a:r>
            <a:rPr lang="en-GB" sz="1600" kern="1200" dirty="0">
              <a:latin typeface="Arial" panose="020B0604020202020204" pitchFamily="34" charset="0"/>
              <a:cs typeface="Arial" panose="020B0604020202020204" pitchFamily="34" charset="0"/>
            </a:rPr>
            <a:t>31 courses (May 2015-Dec 2016)</a:t>
          </a:r>
        </a:p>
      </dsp:txBody>
      <dsp:txXfrm>
        <a:off x="2417563" y="3649057"/>
        <a:ext cx="3394472" cy="848618"/>
      </dsp:txXfrm>
    </dsp:sp>
    <dsp:sp modelId="{468D3AD9-1532-4426-87A9-A6AE1CAE7E6C}">
      <dsp:nvSpPr>
        <dsp:cNvPr id="0" name=""/>
        <dsp:cNvSpPr/>
      </dsp:nvSpPr>
      <dsp:spPr>
        <a:xfrm>
          <a:off x="3611286" y="1549010"/>
          <a:ext cx="1272927" cy="127292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GB" sz="1500" kern="1200" dirty="0">
              <a:solidFill>
                <a:srgbClr val="FFFFFE"/>
              </a:solidFill>
            </a:rPr>
            <a:t>Team experience and network</a:t>
          </a:r>
        </a:p>
      </dsp:txBody>
      <dsp:txXfrm>
        <a:off x="3611286" y="1549010"/>
        <a:ext cx="1272927" cy="1272927"/>
      </dsp:txXfrm>
    </dsp:sp>
    <dsp:sp modelId="{C15E73D0-913D-44CB-B070-8983536A9EF5}">
      <dsp:nvSpPr>
        <dsp:cNvPr id="0" name=""/>
        <dsp:cNvSpPr/>
      </dsp:nvSpPr>
      <dsp:spPr>
        <a:xfrm>
          <a:off x="2700436" y="594032"/>
          <a:ext cx="1272927" cy="1272927"/>
        </a:xfrm>
        <a:prstGeom prst="ellipse">
          <a:avLst/>
        </a:prstGeom>
        <a:solidFill>
          <a:schemeClr val="accent2">
            <a:hueOff val="-3847399"/>
            <a:satOff val="-39783"/>
            <a:lumOff val="26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GB" sz="1500" kern="1200" baseline="0" dirty="0">
              <a:solidFill>
                <a:srgbClr val="FFFFFE"/>
              </a:solidFill>
            </a:rPr>
            <a:t>Existing provision</a:t>
          </a:r>
        </a:p>
      </dsp:txBody>
      <dsp:txXfrm>
        <a:off x="2700436" y="594032"/>
        <a:ext cx="1272927" cy="1272927"/>
      </dsp:txXfrm>
    </dsp:sp>
    <dsp:sp modelId="{4AA94FDE-292D-4C93-8012-C907E5BDFE94}">
      <dsp:nvSpPr>
        <dsp:cNvPr id="0" name=""/>
        <dsp:cNvSpPr/>
      </dsp:nvSpPr>
      <dsp:spPr>
        <a:xfrm>
          <a:off x="4001650" y="286267"/>
          <a:ext cx="1272927" cy="1272927"/>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GB" sz="1500" kern="1200" dirty="0"/>
            <a:t>EB culture and training needs</a:t>
          </a:r>
        </a:p>
      </dsp:txBody>
      <dsp:txXfrm>
        <a:off x="4001650" y="286267"/>
        <a:ext cx="1272927" cy="1272927"/>
      </dsp:txXfrm>
    </dsp:sp>
    <dsp:sp modelId="{95BAEF59-B53D-470C-A7BA-C24D98F49327}">
      <dsp:nvSpPr>
        <dsp:cNvPr id="0" name=""/>
        <dsp:cNvSpPr/>
      </dsp:nvSpPr>
      <dsp:spPr>
        <a:xfrm>
          <a:off x="2134691" y="0"/>
          <a:ext cx="3960217" cy="3168174"/>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F1FF5A-55C3-0040-BBE2-8B364051F4E5}" type="datetimeFigureOut">
              <a:rPr lang="en-US" smtClean="0"/>
              <a:pPr/>
              <a:t>6/8/2018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D74B28-ABED-534D-8DBB-0520B7809A88}" type="slidenum">
              <a:rPr lang="en-US" smtClean="0"/>
              <a:pPr/>
              <a:t>‹#›</a:t>
            </a:fld>
            <a:endParaRPr lang="en-US"/>
          </a:p>
        </p:txBody>
      </p:sp>
    </p:spTree>
    <p:extLst>
      <p:ext uri="{BB962C8B-B14F-4D97-AF65-F5344CB8AC3E}">
        <p14:creationId xmlns:p14="http://schemas.microsoft.com/office/powerpoint/2010/main" xmlns="" val="22588479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A9779C-A80F-9344-99C4-6B0FB709C62F}" type="datetimeFigureOut">
              <a:rPr lang="en-US" smtClean="0"/>
              <a:pPr/>
              <a:t>6/8/2018</a:t>
            </a:fld>
            <a:endParaRPr lang="en-US"/>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39E7D6-0C8A-4245-8E21-725A6A3762E4}" type="slidenum">
              <a:rPr lang="en-US" smtClean="0"/>
              <a:pPr/>
              <a:t>‹#›</a:t>
            </a:fld>
            <a:endParaRPr lang="en-US"/>
          </a:p>
        </p:txBody>
      </p:sp>
    </p:spTree>
    <p:extLst>
      <p:ext uri="{BB962C8B-B14F-4D97-AF65-F5344CB8AC3E}">
        <p14:creationId xmlns:p14="http://schemas.microsoft.com/office/powerpoint/2010/main" xmlns="" val="14817579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39E7D6-0C8A-4245-8E21-725A6A3762E4}" type="slidenum">
              <a:rPr lang="en-US" smtClean="0"/>
              <a:pPr/>
              <a:t>1</a:t>
            </a:fld>
            <a:endParaRPr lang="en-US"/>
          </a:p>
        </p:txBody>
      </p:sp>
    </p:spTree>
    <p:extLst>
      <p:ext uri="{BB962C8B-B14F-4D97-AF65-F5344CB8AC3E}">
        <p14:creationId xmlns:p14="http://schemas.microsoft.com/office/powerpoint/2010/main" xmlns="" val="3111254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Poster">
    <p:spTree>
      <p:nvGrpSpPr>
        <p:cNvPr id="1" name=""/>
        <p:cNvGrpSpPr/>
        <p:nvPr/>
      </p:nvGrpSpPr>
      <p:grpSpPr>
        <a:xfrm>
          <a:off x="0" y="0"/>
          <a:ext cx="0" cy="0"/>
          <a:chOff x="0" y="0"/>
          <a:chExt cx="0" cy="0"/>
        </a:xfrm>
      </p:grpSpPr>
      <p:sp>
        <p:nvSpPr>
          <p:cNvPr id="4" name="Rectangle 42"/>
          <p:cNvSpPr>
            <a:spLocks noChangeArrowheads="1"/>
          </p:cNvSpPr>
          <p:nvPr userDrawn="1"/>
        </p:nvSpPr>
        <p:spPr bwMode="auto">
          <a:xfrm>
            <a:off x="0" y="0"/>
            <a:ext cx="42803763" cy="3027521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 name="TextBox 4"/>
          <p:cNvSpPr txBox="1"/>
          <p:nvPr userDrawn="1"/>
        </p:nvSpPr>
        <p:spPr>
          <a:xfrm>
            <a:off x="40353733" y="29828189"/>
            <a:ext cx="2134584" cy="307777"/>
          </a:xfrm>
          <a:prstGeom prst="rect">
            <a:avLst/>
          </a:prstGeom>
          <a:noFill/>
        </p:spPr>
        <p:txBody>
          <a:bodyPr wrap="square" rtlCol="0">
            <a:spAutoFit/>
          </a:bodyPr>
          <a:lstStyle/>
          <a:p>
            <a:pPr algn="r"/>
            <a:fld id="{E3448A22-66EB-DB49-8CB5-8C8D53F93998}" type="datetime3">
              <a:rPr lang="en-GB" sz="1400" smtClean="0">
                <a:latin typeface="Arial" pitchFamily="34" charset="0"/>
                <a:cs typeface="Arial" pitchFamily="34" charset="0"/>
              </a:rPr>
              <a:pPr algn="r"/>
              <a:t>8 June, 2018</a:t>
            </a:fld>
            <a:endParaRPr lang="en-GB" sz="1400" dirty="0">
              <a:latin typeface="Arial" pitchFamily="34" charset="0"/>
              <a:cs typeface="Arial" pitchFamily="34" charset="0"/>
            </a:endParaRPr>
          </a:p>
        </p:txBody>
      </p:sp>
      <p:sp>
        <p:nvSpPr>
          <p:cNvPr id="6" name="Rectangle 5"/>
          <p:cNvSpPr/>
          <p:nvPr userDrawn="1"/>
        </p:nvSpPr>
        <p:spPr bwMode="auto">
          <a:xfrm>
            <a:off x="40267977" y="29827238"/>
            <a:ext cx="1728192" cy="360040"/>
          </a:xfrm>
          <a:prstGeom prst="rect">
            <a:avLst/>
          </a:prstGeom>
          <a:solidFill>
            <a:srgbClr val="FFFFFF"/>
          </a:solidFill>
          <a:ln>
            <a:noFill/>
          </a:ln>
          <a:effectLst/>
          <a:extLst/>
        </p:spPr>
        <p:txBody>
          <a:bodyPr wrap="none" rtlCol="0" anchor="ctr"/>
          <a:lstStyle/>
          <a:p>
            <a:pPr algn="ctr"/>
            <a:endParaRPr lang="en-US" sz="4000" b="1">
              <a:solidFill>
                <a:srgbClr val="FFFFFF"/>
              </a:solidFill>
              <a:latin typeface="Arial" charset="0"/>
            </a:endParaRPr>
          </a:p>
        </p:txBody>
      </p:sp>
      <p:sp>
        <p:nvSpPr>
          <p:cNvPr id="7" name="TextBox 6"/>
          <p:cNvSpPr txBox="1"/>
          <p:nvPr userDrawn="1"/>
        </p:nvSpPr>
        <p:spPr>
          <a:xfrm>
            <a:off x="40294620" y="29827238"/>
            <a:ext cx="1728192" cy="307777"/>
          </a:xfrm>
          <a:prstGeom prst="rect">
            <a:avLst/>
          </a:prstGeom>
          <a:noFill/>
        </p:spPr>
        <p:txBody>
          <a:bodyPr wrap="square" rtlCol="0">
            <a:spAutoFit/>
          </a:bodyPr>
          <a:lstStyle/>
          <a:p>
            <a:pPr algn="r"/>
            <a:r>
              <a:rPr lang="en-GB" sz="1400" dirty="0">
                <a:latin typeface="Arial" pitchFamily="34" charset="0"/>
                <a:cs typeface="Arial" pitchFamily="34" charset="0"/>
              </a:rPr>
              <a:t>© Crown copyright</a:t>
            </a:r>
          </a:p>
        </p:txBody>
      </p:sp>
    </p:spTree>
    <p:extLst>
      <p:ext uri="{BB962C8B-B14F-4D97-AF65-F5344CB8AC3E}">
        <p14:creationId xmlns:p14="http://schemas.microsoft.com/office/powerpoint/2010/main" xmlns="" val="222998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1_Poster">
    <p:spTree>
      <p:nvGrpSpPr>
        <p:cNvPr id="1" name=""/>
        <p:cNvGrpSpPr/>
        <p:nvPr/>
      </p:nvGrpSpPr>
      <p:grpSpPr>
        <a:xfrm>
          <a:off x="0" y="0"/>
          <a:ext cx="0" cy="0"/>
          <a:chOff x="0" y="0"/>
          <a:chExt cx="0" cy="0"/>
        </a:xfrm>
      </p:grpSpPr>
      <p:sp>
        <p:nvSpPr>
          <p:cNvPr id="4" name="Rectangle 42"/>
          <p:cNvSpPr>
            <a:spLocks noChangeArrowheads="1"/>
          </p:cNvSpPr>
          <p:nvPr userDrawn="1"/>
        </p:nvSpPr>
        <p:spPr bwMode="auto">
          <a:xfrm>
            <a:off x="0" y="0"/>
            <a:ext cx="42803763" cy="3027521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Rectangle 10"/>
          <p:cNvSpPr/>
          <p:nvPr userDrawn="1"/>
        </p:nvSpPr>
        <p:spPr bwMode="auto">
          <a:xfrm>
            <a:off x="9846" y="7320"/>
            <a:ext cx="42783238" cy="4961232"/>
          </a:xfrm>
          <a:prstGeom prst="rect">
            <a:avLst/>
          </a:prstGeom>
          <a:solidFill>
            <a:srgbClr val="FFFFFF"/>
          </a:solidFill>
          <a:ln>
            <a:noFill/>
          </a:ln>
          <a:effectLst/>
          <a:extLst/>
        </p:spPr>
        <p:txBody>
          <a:bodyPr wrap="none" rtlCol="0" anchor="ctr"/>
          <a:lstStyle/>
          <a:p>
            <a:pPr algn="ctr"/>
            <a:endParaRPr lang="en-US" sz="4000" b="1">
              <a:solidFill>
                <a:srgbClr val="FFFFFF"/>
              </a:solidFill>
              <a:latin typeface="Arial" charset="0"/>
            </a:endParaRPr>
          </a:p>
        </p:txBody>
      </p:sp>
      <p:grpSp>
        <p:nvGrpSpPr>
          <p:cNvPr id="12" name="Group 11"/>
          <p:cNvGrpSpPr/>
          <p:nvPr userDrawn="1"/>
        </p:nvGrpSpPr>
        <p:grpSpPr>
          <a:xfrm>
            <a:off x="0" y="4640370"/>
            <a:ext cx="42803763" cy="344107"/>
            <a:chOff x="56081" y="4624018"/>
            <a:chExt cx="30275213" cy="343686"/>
          </a:xfrm>
        </p:grpSpPr>
        <p:sp>
          <p:nvSpPr>
            <p:cNvPr id="13" name="Rectangle 17"/>
            <p:cNvSpPr>
              <a:spLocks noChangeArrowheads="1"/>
            </p:cNvSpPr>
            <p:nvPr/>
          </p:nvSpPr>
          <p:spPr bwMode="auto">
            <a:xfrm>
              <a:off x="56081" y="4624018"/>
              <a:ext cx="30275213" cy="176582"/>
            </a:xfrm>
            <a:prstGeom prst="rect">
              <a:avLst/>
            </a:prstGeom>
            <a:solidFill>
              <a:srgbClr val="98002E"/>
            </a:solidFill>
            <a:ln>
              <a:noFill/>
            </a:ln>
            <a:effectLst/>
          </p:spPr>
          <p:txBody>
            <a:bodyPr wrap="none" anchor="ctr"/>
            <a:lstStyle/>
            <a:p>
              <a:pPr algn="ctr"/>
              <a:r>
                <a:rPr lang="en-US" sz="4000" b="1">
                  <a:solidFill>
                    <a:srgbClr val="FFFFFF"/>
                  </a:solidFill>
                  <a:latin typeface="Arial" charset="0"/>
                </a:rPr>
                <a:t> </a:t>
              </a:r>
            </a:p>
          </p:txBody>
        </p:sp>
        <p:sp>
          <p:nvSpPr>
            <p:cNvPr id="14" name="Rectangle 17"/>
            <p:cNvSpPr>
              <a:spLocks noChangeArrowheads="1"/>
            </p:cNvSpPr>
            <p:nvPr/>
          </p:nvSpPr>
          <p:spPr bwMode="auto">
            <a:xfrm>
              <a:off x="56081" y="4791122"/>
              <a:ext cx="30275213" cy="176582"/>
            </a:xfrm>
            <a:prstGeom prst="rect">
              <a:avLst/>
            </a:prstGeom>
            <a:solidFill>
              <a:srgbClr val="00AE9E"/>
            </a:solidFill>
            <a:ln>
              <a:noFill/>
            </a:ln>
            <a:effectLst/>
          </p:spPr>
          <p:txBody>
            <a:bodyPr wrap="none" anchor="ctr"/>
            <a:lstStyle/>
            <a:p>
              <a:pPr algn="ctr"/>
              <a:r>
                <a:rPr lang="en-US" sz="4000" b="1">
                  <a:solidFill>
                    <a:srgbClr val="FFFFFF"/>
                  </a:solidFill>
                  <a:latin typeface="Arial" charset="0"/>
                </a:rPr>
                <a:t> </a:t>
              </a:r>
            </a:p>
          </p:txBody>
        </p:sp>
      </p:grpSp>
      <p:sp>
        <p:nvSpPr>
          <p:cNvPr id="10" name="TextBox 9"/>
          <p:cNvSpPr txBox="1"/>
          <p:nvPr userDrawn="1"/>
        </p:nvSpPr>
        <p:spPr>
          <a:xfrm>
            <a:off x="40437649" y="29828189"/>
            <a:ext cx="2134584" cy="307777"/>
          </a:xfrm>
          <a:prstGeom prst="rect">
            <a:avLst/>
          </a:prstGeom>
          <a:noFill/>
        </p:spPr>
        <p:txBody>
          <a:bodyPr wrap="square" rtlCol="0">
            <a:spAutoFit/>
          </a:bodyPr>
          <a:lstStyle/>
          <a:p>
            <a:pPr algn="r"/>
            <a:fld id="{E3448A22-66EB-DB49-8CB5-8C8D53F93998}" type="datetime3">
              <a:rPr lang="en-GB" sz="1400" smtClean="0">
                <a:latin typeface="Arial" pitchFamily="34" charset="0"/>
                <a:cs typeface="Arial" pitchFamily="34" charset="0"/>
              </a:rPr>
              <a:pPr algn="r"/>
              <a:t>8 June, 2018</a:t>
            </a:fld>
            <a:endParaRPr lang="en-GB" sz="1400" dirty="0">
              <a:latin typeface="Arial" pitchFamily="34" charset="0"/>
              <a:cs typeface="Arial" pitchFamily="34" charset="0"/>
            </a:endParaRPr>
          </a:p>
        </p:txBody>
      </p:sp>
      <p:sp>
        <p:nvSpPr>
          <p:cNvPr id="15" name="Rectangle 14"/>
          <p:cNvSpPr/>
          <p:nvPr userDrawn="1"/>
        </p:nvSpPr>
        <p:spPr bwMode="auto">
          <a:xfrm>
            <a:off x="40351893" y="29827238"/>
            <a:ext cx="1728192" cy="360040"/>
          </a:xfrm>
          <a:prstGeom prst="rect">
            <a:avLst/>
          </a:prstGeom>
          <a:solidFill>
            <a:srgbClr val="E4EDF4"/>
          </a:solidFill>
          <a:ln>
            <a:noFill/>
          </a:ln>
          <a:effectLst/>
          <a:extLst/>
        </p:spPr>
        <p:txBody>
          <a:bodyPr wrap="none" rtlCol="0" anchor="ctr"/>
          <a:lstStyle/>
          <a:p>
            <a:pPr algn="ctr"/>
            <a:endParaRPr lang="en-US" sz="4000" b="1">
              <a:solidFill>
                <a:srgbClr val="FFFFFF"/>
              </a:solidFill>
              <a:latin typeface="Arial" charset="0"/>
            </a:endParaRPr>
          </a:p>
        </p:txBody>
      </p:sp>
      <p:sp>
        <p:nvSpPr>
          <p:cNvPr id="16" name="TextBox 15"/>
          <p:cNvSpPr txBox="1"/>
          <p:nvPr userDrawn="1"/>
        </p:nvSpPr>
        <p:spPr>
          <a:xfrm>
            <a:off x="40378536" y="29827238"/>
            <a:ext cx="1728192" cy="307777"/>
          </a:xfrm>
          <a:prstGeom prst="rect">
            <a:avLst/>
          </a:prstGeom>
          <a:noFill/>
        </p:spPr>
        <p:txBody>
          <a:bodyPr wrap="square" rtlCol="0">
            <a:spAutoFit/>
          </a:bodyPr>
          <a:lstStyle/>
          <a:p>
            <a:pPr algn="r"/>
            <a:r>
              <a:rPr lang="en-GB" sz="1400" dirty="0">
                <a:latin typeface="Arial" pitchFamily="34" charset="0"/>
                <a:cs typeface="Arial" pitchFamily="34" charset="0"/>
              </a:rPr>
              <a:t>© Crown copyright</a:t>
            </a:r>
          </a:p>
        </p:txBody>
      </p:sp>
    </p:spTree>
    <p:extLst>
      <p:ext uri="{BB962C8B-B14F-4D97-AF65-F5344CB8AC3E}">
        <p14:creationId xmlns:p14="http://schemas.microsoft.com/office/powerpoint/2010/main" xmlns="" val="3105217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rgbClr val="DEEAF2"/>
            </a:gs>
            <a:gs pos="85000">
              <a:srgbClr val="FFFFFE"/>
            </a:gs>
          </a:gsLst>
          <a:lin ang="16200000" scaled="0"/>
          <a:tileRect/>
        </a:gradFill>
        <a:effectLst/>
      </p:bgPr>
    </p:bg>
    <p:spTree>
      <p:nvGrpSpPr>
        <p:cNvPr id="1" name=""/>
        <p:cNvGrpSpPr/>
        <p:nvPr/>
      </p:nvGrpSpPr>
      <p:grpSpPr>
        <a:xfrm>
          <a:off x="0" y="0"/>
          <a:ext cx="0" cy="0"/>
          <a:chOff x="0" y="0"/>
          <a:chExt cx="0" cy="0"/>
        </a:xfrm>
      </p:grpSpPr>
      <p:sp>
        <p:nvSpPr>
          <p:cNvPr id="1034" name="Rectangle 10"/>
          <p:cNvSpPr>
            <a:spLocks noChangeArrowheads="1"/>
          </p:cNvSpPr>
          <p:nvPr/>
        </p:nvSpPr>
        <p:spPr bwMode="auto">
          <a:xfrm>
            <a:off x="1" y="0"/>
            <a:ext cx="42803763" cy="3027521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Lst>
  <p:hf sldNum="0" hdr="0" ftr="0"/>
  <p:txStyles>
    <p:titleStyle>
      <a:lvl1pPr algn="ctr" defTabSz="4175125" rtl="0" eaLnBrk="1" fontAlgn="base" hangingPunct="1">
        <a:spcBef>
          <a:spcPct val="0"/>
        </a:spcBef>
        <a:spcAft>
          <a:spcPct val="0"/>
        </a:spcAft>
        <a:defRPr sz="20100">
          <a:solidFill>
            <a:schemeClr val="tx2"/>
          </a:solidFill>
          <a:latin typeface="+mj-lt"/>
          <a:ea typeface="+mj-ea"/>
          <a:cs typeface="+mj-cs"/>
        </a:defRPr>
      </a:lvl1pPr>
      <a:lvl2pPr algn="ctr" defTabSz="4175125" rtl="0" eaLnBrk="1" fontAlgn="base" hangingPunct="1">
        <a:spcBef>
          <a:spcPct val="0"/>
        </a:spcBef>
        <a:spcAft>
          <a:spcPct val="0"/>
        </a:spcAft>
        <a:defRPr sz="20100">
          <a:solidFill>
            <a:schemeClr val="tx2"/>
          </a:solidFill>
          <a:latin typeface="Times" charset="0"/>
          <a:ea typeface="ＭＳ Ｐゴシック" charset="0"/>
        </a:defRPr>
      </a:lvl2pPr>
      <a:lvl3pPr algn="ctr" defTabSz="4175125" rtl="0" eaLnBrk="1" fontAlgn="base" hangingPunct="1">
        <a:spcBef>
          <a:spcPct val="0"/>
        </a:spcBef>
        <a:spcAft>
          <a:spcPct val="0"/>
        </a:spcAft>
        <a:defRPr sz="20100">
          <a:solidFill>
            <a:schemeClr val="tx2"/>
          </a:solidFill>
          <a:latin typeface="Times" charset="0"/>
          <a:ea typeface="ＭＳ Ｐゴシック" charset="0"/>
        </a:defRPr>
      </a:lvl3pPr>
      <a:lvl4pPr algn="ctr" defTabSz="4175125" rtl="0" eaLnBrk="1" fontAlgn="base" hangingPunct="1">
        <a:spcBef>
          <a:spcPct val="0"/>
        </a:spcBef>
        <a:spcAft>
          <a:spcPct val="0"/>
        </a:spcAft>
        <a:defRPr sz="20100">
          <a:solidFill>
            <a:schemeClr val="tx2"/>
          </a:solidFill>
          <a:latin typeface="Times" charset="0"/>
          <a:ea typeface="ＭＳ Ｐゴシック" charset="0"/>
        </a:defRPr>
      </a:lvl4pPr>
      <a:lvl5pPr algn="ctr" defTabSz="4175125" rtl="0" eaLnBrk="1" fontAlgn="base" hangingPunct="1">
        <a:spcBef>
          <a:spcPct val="0"/>
        </a:spcBef>
        <a:spcAft>
          <a:spcPct val="0"/>
        </a:spcAft>
        <a:defRPr sz="20100">
          <a:solidFill>
            <a:schemeClr val="tx2"/>
          </a:solidFill>
          <a:latin typeface="Times" charset="0"/>
          <a:ea typeface="ＭＳ Ｐゴシック" charset="0"/>
        </a:defRPr>
      </a:lvl5pPr>
      <a:lvl6pPr marL="457200" algn="ctr" defTabSz="4175125" rtl="0" eaLnBrk="1" fontAlgn="base" hangingPunct="1">
        <a:spcBef>
          <a:spcPct val="0"/>
        </a:spcBef>
        <a:spcAft>
          <a:spcPct val="0"/>
        </a:spcAft>
        <a:defRPr sz="20100">
          <a:solidFill>
            <a:schemeClr val="tx2"/>
          </a:solidFill>
          <a:latin typeface="Times" charset="0"/>
          <a:ea typeface="ＭＳ Ｐゴシック" charset="0"/>
        </a:defRPr>
      </a:lvl6pPr>
      <a:lvl7pPr marL="914400" algn="ctr" defTabSz="4175125" rtl="0" eaLnBrk="1" fontAlgn="base" hangingPunct="1">
        <a:spcBef>
          <a:spcPct val="0"/>
        </a:spcBef>
        <a:spcAft>
          <a:spcPct val="0"/>
        </a:spcAft>
        <a:defRPr sz="20100">
          <a:solidFill>
            <a:schemeClr val="tx2"/>
          </a:solidFill>
          <a:latin typeface="Times" charset="0"/>
          <a:ea typeface="ＭＳ Ｐゴシック" charset="0"/>
        </a:defRPr>
      </a:lvl7pPr>
      <a:lvl8pPr marL="1371600" algn="ctr" defTabSz="4175125" rtl="0" eaLnBrk="1" fontAlgn="base" hangingPunct="1">
        <a:spcBef>
          <a:spcPct val="0"/>
        </a:spcBef>
        <a:spcAft>
          <a:spcPct val="0"/>
        </a:spcAft>
        <a:defRPr sz="20100">
          <a:solidFill>
            <a:schemeClr val="tx2"/>
          </a:solidFill>
          <a:latin typeface="Times" charset="0"/>
          <a:ea typeface="ＭＳ Ｐゴシック" charset="0"/>
        </a:defRPr>
      </a:lvl8pPr>
      <a:lvl9pPr marL="1828800" algn="ctr" defTabSz="4175125" rtl="0" eaLnBrk="1" fontAlgn="base" hangingPunct="1">
        <a:spcBef>
          <a:spcPct val="0"/>
        </a:spcBef>
        <a:spcAft>
          <a:spcPct val="0"/>
        </a:spcAft>
        <a:defRPr sz="20100">
          <a:solidFill>
            <a:schemeClr val="tx2"/>
          </a:solidFill>
          <a:latin typeface="Times" charset="0"/>
          <a:ea typeface="ＭＳ Ｐゴシック" charset="0"/>
        </a:defRPr>
      </a:lvl9pPr>
    </p:titleStyle>
    <p:bodyStyle>
      <a:lvl1pPr marL="1565275" indent="-1565275" algn="l" defTabSz="4175125" rtl="0" eaLnBrk="1" fontAlgn="base" hangingPunct="1">
        <a:spcBef>
          <a:spcPct val="20000"/>
        </a:spcBef>
        <a:spcAft>
          <a:spcPct val="0"/>
        </a:spcAft>
        <a:buChar char="•"/>
        <a:defRPr sz="14600">
          <a:solidFill>
            <a:schemeClr val="tx1"/>
          </a:solidFill>
          <a:latin typeface="+mn-lt"/>
          <a:ea typeface="+mn-ea"/>
          <a:cs typeface="+mn-cs"/>
        </a:defRPr>
      </a:lvl1pPr>
      <a:lvl2pPr marL="3392488" indent="-1304925" algn="l" defTabSz="4175125" rtl="0" eaLnBrk="1" fontAlgn="base" hangingPunct="1">
        <a:spcBef>
          <a:spcPct val="20000"/>
        </a:spcBef>
        <a:spcAft>
          <a:spcPct val="0"/>
        </a:spcAft>
        <a:buChar char="–"/>
        <a:defRPr sz="12800">
          <a:solidFill>
            <a:schemeClr val="tx1"/>
          </a:solidFill>
          <a:latin typeface="+mn-lt"/>
          <a:ea typeface="+mn-ea"/>
        </a:defRPr>
      </a:lvl2pPr>
      <a:lvl3pPr marL="5219700" indent="-1044575" algn="l" defTabSz="4175125" rtl="0" eaLnBrk="1" fontAlgn="base" hangingPunct="1">
        <a:spcBef>
          <a:spcPct val="20000"/>
        </a:spcBef>
        <a:spcAft>
          <a:spcPct val="0"/>
        </a:spcAft>
        <a:buChar char="•"/>
        <a:defRPr sz="11000">
          <a:solidFill>
            <a:schemeClr val="tx1"/>
          </a:solidFill>
          <a:latin typeface="+mn-lt"/>
          <a:ea typeface="+mn-ea"/>
        </a:defRPr>
      </a:lvl3pPr>
      <a:lvl4pPr marL="7307263" indent="-1042988" algn="l" defTabSz="4175125" rtl="0" eaLnBrk="1" fontAlgn="base" hangingPunct="1">
        <a:spcBef>
          <a:spcPct val="20000"/>
        </a:spcBef>
        <a:spcAft>
          <a:spcPct val="0"/>
        </a:spcAft>
        <a:buChar char="–"/>
        <a:defRPr sz="9100">
          <a:solidFill>
            <a:schemeClr val="tx1"/>
          </a:solidFill>
          <a:latin typeface="+mn-lt"/>
          <a:ea typeface="+mn-ea"/>
        </a:defRPr>
      </a:lvl4pPr>
      <a:lvl5pPr marL="9396413" indent="-1044575" algn="l" defTabSz="4175125" rtl="0" eaLnBrk="1" fontAlgn="base" hangingPunct="1">
        <a:spcBef>
          <a:spcPct val="20000"/>
        </a:spcBef>
        <a:spcAft>
          <a:spcPct val="0"/>
        </a:spcAft>
        <a:buChar char="»"/>
        <a:defRPr sz="9100">
          <a:solidFill>
            <a:schemeClr val="tx1"/>
          </a:solidFill>
          <a:latin typeface="+mn-lt"/>
          <a:ea typeface="+mn-ea"/>
        </a:defRPr>
      </a:lvl5pPr>
      <a:lvl6pPr marL="9853613" indent="-1044575" algn="l" defTabSz="4175125" rtl="0" eaLnBrk="1" fontAlgn="base" hangingPunct="1">
        <a:spcBef>
          <a:spcPct val="20000"/>
        </a:spcBef>
        <a:spcAft>
          <a:spcPct val="0"/>
        </a:spcAft>
        <a:buChar char="»"/>
        <a:defRPr sz="9100">
          <a:solidFill>
            <a:schemeClr val="tx1"/>
          </a:solidFill>
          <a:latin typeface="+mn-lt"/>
          <a:ea typeface="+mn-ea"/>
        </a:defRPr>
      </a:lvl6pPr>
      <a:lvl7pPr marL="10310813" indent="-1044575" algn="l" defTabSz="4175125" rtl="0" eaLnBrk="1" fontAlgn="base" hangingPunct="1">
        <a:spcBef>
          <a:spcPct val="20000"/>
        </a:spcBef>
        <a:spcAft>
          <a:spcPct val="0"/>
        </a:spcAft>
        <a:buChar char="»"/>
        <a:defRPr sz="9100">
          <a:solidFill>
            <a:schemeClr val="tx1"/>
          </a:solidFill>
          <a:latin typeface="+mn-lt"/>
          <a:ea typeface="+mn-ea"/>
        </a:defRPr>
      </a:lvl7pPr>
      <a:lvl8pPr marL="10768013" indent="-1044575" algn="l" defTabSz="4175125" rtl="0" eaLnBrk="1" fontAlgn="base" hangingPunct="1">
        <a:spcBef>
          <a:spcPct val="20000"/>
        </a:spcBef>
        <a:spcAft>
          <a:spcPct val="0"/>
        </a:spcAft>
        <a:buChar char="»"/>
        <a:defRPr sz="9100">
          <a:solidFill>
            <a:schemeClr val="tx1"/>
          </a:solidFill>
          <a:latin typeface="+mn-lt"/>
          <a:ea typeface="+mn-ea"/>
        </a:defRPr>
      </a:lvl8pPr>
      <a:lvl9pPr marL="11225213" indent="-1044575" algn="l" defTabSz="4175125" rtl="0" eaLnBrk="1" fontAlgn="base" hangingPunct="1">
        <a:spcBef>
          <a:spcPct val="20000"/>
        </a:spcBef>
        <a:spcAft>
          <a:spcPct val="0"/>
        </a:spcAft>
        <a:buChar char="»"/>
        <a:defRPr sz="91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diagramDrawing" Target="../diagrams/drawing1.xml"/><Relationship Id="rId3" Type="http://schemas.openxmlformats.org/officeDocument/2006/relationships/notesSlide" Target="../notesSlides/notesSlide1.xml"/><Relationship Id="rId7" Type="http://schemas.openxmlformats.org/officeDocument/2006/relationships/image" Target="../media/image3.jpeg"/><Relationship Id="rId12" Type="http://schemas.openxmlformats.org/officeDocument/2006/relationships/diagramColors" Target="../diagrams/colors1.xml"/><Relationship Id="rId17" Type="http://schemas.openxmlformats.org/officeDocument/2006/relationships/hyperlink" Target="http://www.nhsevidencetoolkit.net/" TargetMode="External"/><Relationship Id="rId2" Type="http://schemas.openxmlformats.org/officeDocument/2006/relationships/slideLayout" Target="../slideLayouts/slideLayout2.xml"/><Relationship Id="rId16" Type="http://schemas.openxmlformats.org/officeDocument/2006/relationships/hyperlink" Target="http://www.nhsevaluationtoolkit.net/" TargetMode="External"/><Relationship Id="rId1" Type="http://schemas.openxmlformats.org/officeDocument/2006/relationships/themeOverride" Target="../theme/themeOverride1.xml"/><Relationship Id="rId6" Type="http://schemas.openxmlformats.org/officeDocument/2006/relationships/image" Target="../media/image2.jpeg"/><Relationship Id="rId11" Type="http://schemas.openxmlformats.org/officeDocument/2006/relationships/diagramQuickStyle" Target="../diagrams/quickStyle1.xml"/><Relationship Id="rId5" Type="http://schemas.openxmlformats.org/officeDocument/2006/relationships/image" Target="../media/image1.png"/><Relationship Id="rId15" Type="http://schemas.openxmlformats.org/officeDocument/2006/relationships/chart" Target="../charts/chart2.xml"/><Relationship Id="rId10" Type="http://schemas.openxmlformats.org/officeDocument/2006/relationships/diagramLayout" Target="../diagrams/layout1.xml"/><Relationship Id="rId4" Type="http://schemas.openxmlformats.org/officeDocument/2006/relationships/chart" Target="../charts/chart1.xml"/><Relationship Id="rId9" Type="http://schemas.openxmlformats.org/officeDocument/2006/relationships/diagramData" Target="../diagrams/data1.xml"/><Relationship Id="rId1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 name="Rectangle 40"/>
          <p:cNvSpPr>
            <a:spLocks noChangeArrowheads="1"/>
          </p:cNvSpPr>
          <p:nvPr/>
        </p:nvSpPr>
        <p:spPr bwMode="auto">
          <a:xfrm>
            <a:off x="11320760" y="5913781"/>
            <a:ext cx="20701367" cy="22920481"/>
          </a:xfrm>
          <a:prstGeom prst="rect">
            <a:avLst/>
          </a:prstGeom>
          <a:solidFill>
            <a:schemeClr val="accent5">
              <a:lumMod val="60000"/>
              <a:lumOff val="40000"/>
            </a:schemeClr>
          </a:solidFill>
          <a:ln w="9525">
            <a:solidFill>
              <a:srgbClr val="98002E"/>
            </a:solidFill>
            <a:miter lim="800000"/>
            <a:headEnd/>
            <a:tailEnd/>
          </a:ln>
          <a:effectLst/>
          <a:extLst/>
        </p:spPr>
        <p:txBody>
          <a:bodyPr wrap="none" anchor="ctr"/>
          <a:lstStyle/>
          <a:p>
            <a:pPr algn="ctr"/>
            <a:endParaRPr lang="en-US" sz="4000" b="1">
              <a:solidFill>
                <a:srgbClr val="FFFFFF"/>
              </a:solidFill>
              <a:latin typeface="Arial" charset="0"/>
            </a:endParaRPr>
          </a:p>
        </p:txBody>
      </p:sp>
      <p:sp>
        <p:nvSpPr>
          <p:cNvPr id="77" name="Text Box 6"/>
          <p:cNvSpPr txBox="1">
            <a:spLocks noChangeArrowheads="1"/>
          </p:cNvSpPr>
          <p:nvPr/>
        </p:nvSpPr>
        <p:spPr bwMode="auto">
          <a:xfrm>
            <a:off x="879601" y="5488534"/>
            <a:ext cx="9577064" cy="720080"/>
          </a:xfrm>
          <a:prstGeom prst="rect">
            <a:avLst/>
          </a:prstGeom>
          <a:solidFill>
            <a:schemeClr val="bg1">
              <a:lumMod val="90000"/>
              <a:lumOff val="10000"/>
            </a:schemeClr>
          </a:solidFill>
          <a:ln>
            <a:noFill/>
          </a:ln>
          <a:effectLst/>
          <a:extLst/>
        </p:spPr>
        <p:txBody>
          <a:bodyPr wrap="none" anchor="ctr"/>
          <a:lstStyle>
            <a:defPPr>
              <a:defRPr lang="en-US"/>
            </a:defPPr>
            <a:lvl1pPr algn="ctr">
              <a:defRPr sz="4000" b="1">
                <a:solidFill>
                  <a:srgbClr val="FFFFFF"/>
                </a:solidFill>
                <a:latin typeface="Arial" charset="0"/>
              </a:defRPr>
            </a:lvl1pPr>
          </a:lstStyle>
          <a:p>
            <a:r>
              <a:rPr lang="en-US" dirty="0"/>
              <a:t>INTRODUCTION</a:t>
            </a:r>
          </a:p>
        </p:txBody>
      </p:sp>
      <p:sp>
        <p:nvSpPr>
          <p:cNvPr id="78" name="Text Box 8"/>
          <p:cNvSpPr txBox="1">
            <a:spLocks noChangeArrowheads="1"/>
          </p:cNvSpPr>
          <p:nvPr/>
        </p:nvSpPr>
        <p:spPr bwMode="auto">
          <a:xfrm>
            <a:off x="879601" y="6494167"/>
            <a:ext cx="9577064" cy="6740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dirty="0">
                <a:latin typeface="Arial" panose="020B0604020202020204" pitchFamily="34" charset="0"/>
                <a:cs typeface="Arial" panose="020B0604020202020204" pitchFamily="34" charset="0"/>
              </a:rPr>
              <a:t>The National Institute for Health Research Collaboration for Leadership in Applied Health Research and Care West (NIHR CLAHRC West) works with partner organisations, including the NHS, local authorities and universities, to conduct applied health research and implement research evidence, to improve health and healthcare across the West of England.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Capacity Development Team (one Professor and two </a:t>
            </a:r>
            <a:r>
              <a:rPr lang="en-GB" dirty="0" smtClean="0">
                <a:latin typeface="Arial" panose="020B0604020202020204" pitchFamily="34" charset="0"/>
                <a:cs typeface="Arial" panose="020B0604020202020204" pitchFamily="34" charset="0"/>
              </a:rPr>
              <a:t>Senior Lecturers </a:t>
            </a:r>
            <a:r>
              <a:rPr lang="en-GB" dirty="0">
                <a:latin typeface="Arial" panose="020B0604020202020204" pitchFamily="34" charset="0"/>
                <a:cs typeface="Arial" panose="020B0604020202020204" pitchFamily="34" charset="0"/>
              </a:rPr>
              <a:t>seconded from UWE) started in Sept 2014, with a broad remit to build capacity in research.</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took a qualitative and quantitative approach to investigating ‘demand and supply’ – who needed health research training and who was supplying it. We then developed an innovative capacity building programme of short courses. </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Here we report on the training programme for the period May 2015 – December 2016.    </a:t>
            </a:r>
          </a:p>
        </p:txBody>
      </p:sp>
      <p:sp>
        <p:nvSpPr>
          <p:cNvPr id="81" name="Text Box 18"/>
          <p:cNvSpPr txBox="1">
            <a:spLocks noChangeArrowheads="1"/>
          </p:cNvSpPr>
          <p:nvPr/>
        </p:nvSpPr>
        <p:spPr bwMode="auto">
          <a:xfrm>
            <a:off x="11320761" y="5488534"/>
            <a:ext cx="20701367" cy="720080"/>
          </a:xfrm>
          <a:prstGeom prst="rect">
            <a:avLst/>
          </a:prstGeom>
          <a:solidFill>
            <a:schemeClr val="bg1">
              <a:lumMod val="90000"/>
              <a:lumOff val="10000"/>
            </a:schemeClr>
          </a:solidFill>
          <a:ln>
            <a:noFill/>
          </a:ln>
          <a:effectLst/>
          <a:extLst/>
        </p:spPr>
        <p:txBody>
          <a:bodyPr wrap="none" anchor="ctr"/>
          <a:lstStyle>
            <a:defPPr>
              <a:defRPr lang="en-US"/>
            </a:defPPr>
            <a:lvl1pPr algn="ctr">
              <a:defRPr sz="4000" b="1">
                <a:solidFill>
                  <a:srgbClr val="FFFFFF"/>
                </a:solidFill>
                <a:latin typeface="Arial" charset="0"/>
              </a:defRPr>
            </a:lvl1pPr>
          </a:lstStyle>
          <a:p>
            <a:r>
              <a:rPr lang="en-US" dirty="0"/>
              <a:t>RESULTS</a:t>
            </a:r>
          </a:p>
        </p:txBody>
      </p:sp>
      <p:sp>
        <p:nvSpPr>
          <p:cNvPr id="82" name="Text Box 19"/>
          <p:cNvSpPr txBox="1">
            <a:spLocks noChangeArrowheads="1"/>
          </p:cNvSpPr>
          <p:nvPr/>
        </p:nvSpPr>
        <p:spPr bwMode="auto">
          <a:xfrm>
            <a:off x="11941206" y="6668247"/>
            <a:ext cx="9339293"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US" dirty="0">
              <a:solidFill>
                <a:srgbClr val="131313"/>
              </a:solidFill>
              <a:latin typeface="Arial" charset="0"/>
            </a:endParaRPr>
          </a:p>
        </p:txBody>
      </p:sp>
      <p:sp>
        <p:nvSpPr>
          <p:cNvPr id="85" name="Text Box 26"/>
          <p:cNvSpPr txBox="1">
            <a:spLocks noChangeArrowheads="1"/>
          </p:cNvSpPr>
          <p:nvPr/>
        </p:nvSpPr>
        <p:spPr bwMode="auto">
          <a:xfrm>
            <a:off x="32485157" y="13734389"/>
            <a:ext cx="9577064" cy="71096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dirty="0">
                <a:latin typeface="Arial" panose="020B0604020202020204" pitchFamily="34" charset="0"/>
                <a:cs typeface="Arial" panose="020B0604020202020204" pitchFamily="34" charset="0"/>
              </a:rPr>
              <a:t>Feedback obtained from participants suggests that the courses have been well-received, and that the opportunity to attend this free training, the experience of the training environment and the educational content are all highly valued by this varied audience.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Key features of the programme that have contributed to its success:</a:t>
            </a:r>
          </a:p>
          <a:p>
            <a:pPr marL="457200" indent="-457200">
              <a:buFont typeface="+mj-lt"/>
              <a:buAutoNum type="arabicPeriod"/>
            </a:pPr>
            <a:r>
              <a:rPr lang="en-GB" dirty="0">
                <a:latin typeface="Arial" panose="020B0604020202020204" pitchFamily="34" charset="0"/>
                <a:cs typeface="Arial" panose="020B0604020202020204" pitchFamily="34" charset="0"/>
              </a:rPr>
              <a:t>Free!</a:t>
            </a:r>
          </a:p>
          <a:p>
            <a:pPr marL="457200" indent="-457200">
              <a:buFont typeface="+mj-lt"/>
              <a:buAutoNum type="arabicPeriod"/>
            </a:pPr>
            <a:r>
              <a:rPr lang="en-GB" dirty="0">
                <a:latin typeface="Arial" panose="020B0604020202020204" pitchFamily="34" charset="0"/>
                <a:cs typeface="Arial" panose="020B0604020202020204" pitchFamily="34" charset="0"/>
              </a:rPr>
              <a:t>Bite-size training</a:t>
            </a:r>
          </a:p>
          <a:p>
            <a:pPr marL="457200" indent="-457200">
              <a:buFont typeface="+mj-lt"/>
              <a:buAutoNum type="arabicPeriod"/>
            </a:pPr>
            <a:r>
              <a:rPr lang="en-GB" dirty="0">
                <a:latin typeface="Arial" panose="020B0604020202020204" pitchFamily="34" charset="0"/>
                <a:cs typeface="Arial" panose="020B0604020202020204" pitchFamily="34" charset="0"/>
              </a:rPr>
              <a:t>Inter-professional groups</a:t>
            </a:r>
          </a:p>
          <a:p>
            <a:pPr marL="457200" indent="-457200">
              <a:buFont typeface="+mj-lt"/>
              <a:buAutoNum type="arabicPeriod"/>
            </a:pPr>
            <a:r>
              <a:rPr lang="en-GB" dirty="0">
                <a:latin typeface="Arial" panose="020B0604020202020204" pitchFamily="34" charset="0"/>
                <a:cs typeface="Arial" panose="020B0604020202020204" pitchFamily="34" charset="0"/>
              </a:rPr>
              <a:t>Small groups (interactive)</a:t>
            </a:r>
          </a:p>
          <a:p>
            <a:pPr marL="457200" indent="-457200">
              <a:buFont typeface="+mj-lt"/>
              <a:buAutoNum type="arabicPeriod"/>
            </a:pPr>
            <a:r>
              <a:rPr lang="en-GB" dirty="0">
                <a:latin typeface="Arial" panose="020B0604020202020204" pitchFamily="34" charset="0"/>
                <a:cs typeface="Arial" panose="020B0604020202020204" pitchFamily="34" charset="0"/>
              </a:rPr>
              <a:t>Non-academic setting</a:t>
            </a:r>
          </a:p>
          <a:p>
            <a:pPr marL="457200" indent="-457200">
              <a:buFont typeface="+mj-lt"/>
              <a:buAutoNum type="arabicPeriod"/>
            </a:pPr>
            <a:r>
              <a:rPr lang="en-GB" dirty="0">
                <a:latin typeface="Arial" panose="020B0604020202020204" pitchFamily="34" charset="0"/>
                <a:cs typeface="Arial" panose="020B0604020202020204" pitchFamily="34" charset="0"/>
              </a:rPr>
              <a:t>Highly relevant / timely for practice</a:t>
            </a:r>
          </a:p>
          <a:p>
            <a:pPr marL="457200" indent="-457200">
              <a:buFont typeface="+mj-lt"/>
              <a:buAutoNum type="arabicPeriod"/>
            </a:pPr>
            <a:r>
              <a:rPr lang="en-GB" dirty="0">
                <a:latin typeface="Arial" panose="020B0604020202020204" pitchFamily="34" charset="0"/>
                <a:cs typeface="Arial" panose="020B0604020202020204" pitchFamily="34" charset="0"/>
              </a:rPr>
              <a:t>CLAHRC West badging (NHS links)</a:t>
            </a:r>
          </a:p>
          <a:p>
            <a:pPr marL="457200" indent="-457200">
              <a:buFont typeface="+mj-lt"/>
              <a:buAutoNum type="arabicPeriod"/>
            </a:pPr>
            <a:r>
              <a:rPr lang="en-GB" dirty="0">
                <a:latin typeface="Arial" panose="020B0604020202020204" pitchFamily="34" charset="0"/>
                <a:cs typeface="Arial" panose="020B0604020202020204" pitchFamily="34" charset="0"/>
              </a:rPr>
              <a:t>Some courses had CPD accreditation</a:t>
            </a:r>
          </a:p>
          <a:p>
            <a:pPr marL="457200" indent="-457200">
              <a:buFont typeface="+mj-lt"/>
              <a:buAutoNum type="arabicPeriod"/>
            </a:pPr>
            <a:r>
              <a:rPr lang="en-GB" dirty="0">
                <a:latin typeface="Arial" panose="020B0604020202020204" pitchFamily="34" charset="0"/>
                <a:cs typeface="Arial" panose="020B0604020202020204" pitchFamily="34" charset="0"/>
              </a:rPr>
              <a:t>Core team with complementary skills</a:t>
            </a:r>
          </a:p>
          <a:p>
            <a:pPr marL="457200" indent="-457200">
              <a:buFont typeface="+mj-lt"/>
              <a:buAutoNum type="arabicPeriod"/>
            </a:pPr>
            <a:r>
              <a:rPr lang="en-GB" dirty="0">
                <a:latin typeface="Arial" panose="020B0604020202020204" pitchFamily="34" charset="0"/>
                <a:cs typeface="Arial" panose="020B0604020202020204" pitchFamily="34" charset="0"/>
              </a:rPr>
              <a:t>Bringing in experts e.g. Realist Evaluation course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t>
            </a:r>
          </a:p>
          <a:p>
            <a:r>
              <a:rPr lang="en-GB" dirty="0"/>
              <a:t> </a:t>
            </a:r>
          </a:p>
        </p:txBody>
      </p:sp>
      <p:sp>
        <p:nvSpPr>
          <p:cNvPr id="86" name="Text Box 29"/>
          <p:cNvSpPr txBox="1">
            <a:spLocks noChangeArrowheads="1"/>
          </p:cNvSpPr>
          <p:nvPr/>
        </p:nvSpPr>
        <p:spPr bwMode="auto">
          <a:xfrm>
            <a:off x="32485157" y="12883726"/>
            <a:ext cx="9577064" cy="720080"/>
          </a:xfrm>
          <a:prstGeom prst="rect">
            <a:avLst/>
          </a:prstGeom>
          <a:solidFill>
            <a:schemeClr val="bg1">
              <a:lumMod val="90000"/>
              <a:lumOff val="10000"/>
            </a:schemeClr>
          </a:solidFill>
          <a:ln>
            <a:noFill/>
          </a:ln>
          <a:effectLst/>
          <a:extLst/>
        </p:spPr>
        <p:txBody>
          <a:bodyPr wrap="none" anchor="ctr"/>
          <a:lstStyle>
            <a:defPPr>
              <a:defRPr lang="en-US"/>
            </a:defPPr>
            <a:lvl1pPr algn="ctr">
              <a:defRPr sz="4000" b="1">
                <a:solidFill>
                  <a:srgbClr val="FFFFFF"/>
                </a:solidFill>
                <a:latin typeface="Arial" charset="0"/>
              </a:defRPr>
            </a:lvl1pPr>
          </a:lstStyle>
          <a:p>
            <a:r>
              <a:rPr lang="en-US" dirty="0"/>
              <a:t>CONCLUSIONS</a:t>
            </a:r>
          </a:p>
        </p:txBody>
      </p:sp>
      <p:sp>
        <p:nvSpPr>
          <p:cNvPr id="95" name="Text Box 4"/>
          <p:cNvSpPr txBox="1">
            <a:spLocks noChangeArrowheads="1"/>
          </p:cNvSpPr>
          <p:nvPr/>
        </p:nvSpPr>
        <p:spPr bwMode="auto">
          <a:xfrm>
            <a:off x="879601" y="1157712"/>
            <a:ext cx="19082120"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8000" b="1" dirty="0">
                <a:latin typeface="Calibri" panose="020F0502020204030204" pitchFamily="34" charset="0"/>
              </a:rPr>
              <a:t>Increasing engagement with evidence in healthcare: a case study in capacity building</a:t>
            </a:r>
          </a:p>
        </p:txBody>
      </p:sp>
      <p:sp>
        <p:nvSpPr>
          <p:cNvPr id="97" name="Text Box 6"/>
          <p:cNvSpPr txBox="1">
            <a:spLocks noChangeArrowheads="1"/>
          </p:cNvSpPr>
          <p:nvPr/>
        </p:nvSpPr>
        <p:spPr bwMode="auto">
          <a:xfrm>
            <a:off x="845138" y="13697446"/>
            <a:ext cx="9577064" cy="720080"/>
          </a:xfrm>
          <a:prstGeom prst="rect">
            <a:avLst/>
          </a:prstGeom>
          <a:solidFill>
            <a:schemeClr val="bg1">
              <a:lumMod val="90000"/>
              <a:lumOff val="10000"/>
            </a:schemeClr>
          </a:solidFill>
          <a:ln>
            <a:noFill/>
          </a:ln>
          <a:effectLst/>
          <a:extLst/>
        </p:spPr>
        <p:txBody>
          <a:bodyPr wrap="none" anchor="ctr"/>
          <a:lstStyle>
            <a:defPPr>
              <a:defRPr lang="en-US"/>
            </a:defPPr>
            <a:lvl1pPr algn="ctr">
              <a:defRPr sz="4000" b="1">
                <a:solidFill>
                  <a:srgbClr val="FFFFFF"/>
                </a:solidFill>
                <a:latin typeface="Arial" charset="0"/>
              </a:defRPr>
            </a:lvl1pPr>
          </a:lstStyle>
          <a:p>
            <a:r>
              <a:rPr lang="en-US" dirty="0"/>
              <a:t>METHODS</a:t>
            </a:r>
          </a:p>
        </p:txBody>
      </p:sp>
      <p:sp>
        <p:nvSpPr>
          <p:cNvPr id="99" name="Text Box 19"/>
          <p:cNvSpPr txBox="1">
            <a:spLocks noChangeArrowheads="1"/>
          </p:cNvSpPr>
          <p:nvPr/>
        </p:nvSpPr>
        <p:spPr bwMode="auto">
          <a:xfrm>
            <a:off x="22324841" y="14865479"/>
            <a:ext cx="8693374"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b="1" dirty="0">
                <a:latin typeface="Arial" panose="020B0604020202020204" pitchFamily="34" charset="0"/>
                <a:cs typeface="Arial" panose="020B0604020202020204" pitchFamily="34" charset="0"/>
              </a:rPr>
              <a:t>Job Roles</a:t>
            </a:r>
          </a:p>
          <a:p>
            <a:r>
              <a:rPr lang="en-GB" dirty="0">
                <a:latin typeface="Arial" panose="020B0604020202020204" pitchFamily="34" charset="0"/>
                <a:cs typeface="Arial" panose="020B0604020202020204" pitchFamily="34" charset="0"/>
              </a:rPr>
              <a:t>An assessment of the job titles of participants shows by far the largest group was public health professionals, followed by medical, nursing and allied health professionals in approximately equal proportions. Dentists were not well represented.</a:t>
            </a:r>
            <a:endParaRPr lang="en-US" dirty="0">
              <a:solidFill>
                <a:srgbClr val="131313"/>
              </a:solidFill>
              <a:latin typeface="Arial" charset="0"/>
            </a:endParaRPr>
          </a:p>
        </p:txBody>
      </p:sp>
      <p:graphicFrame>
        <p:nvGraphicFramePr>
          <p:cNvPr id="37" name="Chart 36"/>
          <p:cNvGraphicFramePr>
            <a:graphicFrameLocks/>
          </p:cNvGraphicFramePr>
          <p:nvPr>
            <p:extLst>
              <p:ext uri="{D42A27DB-BD31-4B8C-83A1-F6EECF244321}">
                <p14:modId xmlns:p14="http://schemas.microsoft.com/office/powerpoint/2010/main" xmlns="" val="1347251852"/>
              </p:ext>
            </p:extLst>
          </p:nvPr>
        </p:nvGraphicFramePr>
        <p:xfrm>
          <a:off x="3183857" y="25376502"/>
          <a:ext cx="5976664" cy="4796143"/>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11824817" y="6494167"/>
            <a:ext cx="9310650" cy="378565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Summary</a:t>
            </a:r>
          </a:p>
          <a:p>
            <a:r>
              <a:rPr lang="en-GB" dirty="0">
                <a:latin typeface="Arial" panose="020B0604020202020204" pitchFamily="34" charset="0"/>
                <a:cs typeface="Arial" panose="020B0604020202020204" pitchFamily="34" charset="0"/>
              </a:rPr>
              <a:t>We delivered 31 courses in this period with 350 participants attending. The majority (68%) of these courses were one day in duration. The mean of overall ratings on course evaluation forms was 3.6 (1 being ‘poor’, 4 being ‘excellent’). 4,503 people used the database of training opportunities.</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2" name="TextBox 1"/>
          <p:cNvSpPr txBox="1"/>
          <p:nvPr/>
        </p:nvSpPr>
        <p:spPr>
          <a:xfrm>
            <a:off x="20563323" y="1590141"/>
            <a:ext cx="15240158" cy="2082621"/>
          </a:xfrm>
          <a:prstGeom prst="rect">
            <a:avLst/>
          </a:prstGeom>
          <a:noFill/>
        </p:spPr>
        <p:txBody>
          <a:bodyPr wrap="square" rtlCol="0">
            <a:spAutoFit/>
          </a:bodyPr>
          <a:lstStyle/>
          <a:p>
            <a:r>
              <a:rPr lang="en-GB" sz="4400" b="1" dirty="0">
                <a:solidFill>
                  <a:schemeClr val="bg1">
                    <a:lumMod val="50000"/>
                  </a:schemeClr>
                </a:solidFill>
                <a:latin typeface="Calibri" panose="020F0502020204030204" pitchFamily="34" charset="0"/>
              </a:rPr>
              <a:t>Abby </a:t>
            </a:r>
            <a:r>
              <a:rPr lang="en-GB" sz="4400" b="1" dirty="0" err="1">
                <a:solidFill>
                  <a:schemeClr val="bg1">
                    <a:lumMod val="50000"/>
                  </a:schemeClr>
                </a:solidFill>
                <a:latin typeface="Calibri" panose="020F0502020204030204" pitchFamily="34" charset="0"/>
              </a:rPr>
              <a:t>Sabey</a:t>
            </a:r>
            <a:r>
              <a:rPr lang="en-GB" sz="4400" b="1" dirty="0">
                <a:solidFill>
                  <a:schemeClr val="bg1">
                    <a:lumMod val="50000"/>
                  </a:schemeClr>
                </a:solidFill>
                <a:latin typeface="Calibri" panose="020F0502020204030204" pitchFamily="34" charset="0"/>
              </a:rPr>
              <a:t> and </a:t>
            </a:r>
            <a:r>
              <a:rPr lang="en-GB" sz="4400" b="1" dirty="0" err="1">
                <a:solidFill>
                  <a:schemeClr val="bg1">
                    <a:lumMod val="50000"/>
                  </a:schemeClr>
                </a:solidFill>
                <a:latin typeface="Calibri" panose="020F0502020204030204" pitchFamily="34" charset="0"/>
              </a:rPr>
              <a:t>Issy</a:t>
            </a:r>
            <a:r>
              <a:rPr lang="en-GB" sz="4400" b="1" dirty="0">
                <a:solidFill>
                  <a:schemeClr val="bg1">
                    <a:lumMod val="50000"/>
                  </a:schemeClr>
                </a:solidFill>
                <a:latin typeface="Calibri" panose="020F0502020204030204" pitchFamily="34" charset="0"/>
              </a:rPr>
              <a:t> Bray</a:t>
            </a:r>
          </a:p>
          <a:p>
            <a:r>
              <a:rPr lang="en-GB" sz="3200" i="1" dirty="0">
                <a:solidFill>
                  <a:schemeClr val="accent5">
                    <a:lumMod val="50000"/>
                  </a:schemeClr>
                </a:solidFill>
                <a:latin typeface="Arial" panose="020B0604020202020204" pitchFamily="34" charset="0"/>
                <a:cs typeface="Arial" panose="020B0604020202020204" pitchFamily="34" charset="0"/>
              </a:rPr>
              <a:t>Senior Lecturers, Faculty of Health and Applied Sciences, UWE</a:t>
            </a:r>
          </a:p>
          <a:p>
            <a:r>
              <a:rPr lang="en-GB" sz="3200" i="1" dirty="0">
                <a:solidFill>
                  <a:schemeClr val="accent5">
                    <a:lumMod val="50000"/>
                  </a:schemeClr>
                </a:solidFill>
                <a:latin typeface="Arial" panose="020B0604020202020204" pitchFamily="34" charset="0"/>
                <a:cs typeface="Arial" panose="020B0604020202020204" pitchFamily="34" charset="0"/>
              </a:rPr>
              <a:t>Senior Teaching Fellows, CLAHRC West</a:t>
            </a:r>
            <a:r>
              <a:rPr lang="en-GB" sz="3200" b="1" dirty="0">
                <a:solidFill>
                  <a:schemeClr val="bg1">
                    <a:lumMod val="50000"/>
                  </a:schemeClr>
                </a:solidFill>
                <a:latin typeface="Calibri" panose="020F0502020204030204" pitchFamily="34" charset="0"/>
              </a:rPr>
              <a:t/>
            </a:r>
            <a:br>
              <a:rPr lang="en-GB" sz="3200" b="1" dirty="0">
                <a:solidFill>
                  <a:schemeClr val="bg1">
                    <a:lumMod val="50000"/>
                  </a:schemeClr>
                </a:solidFill>
                <a:latin typeface="Calibri" panose="020F0502020204030204" pitchFamily="34" charset="0"/>
              </a:rPr>
            </a:br>
            <a:endParaRPr lang="en-GB" sz="3200" baseline="30000" dirty="0">
              <a:solidFill>
                <a:schemeClr val="accent5">
                  <a:lumMod val="50000"/>
                </a:schemeClr>
              </a:solidFill>
              <a:latin typeface="Calibri" panose="020F0502020204030204" pitchFamily="34" charset="0"/>
              <a:cs typeface="Arial" panose="020B0604020202020204" pitchFamily="34" charset="0"/>
            </a:endParaRPr>
          </a:p>
        </p:txBody>
      </p:sp>
      <p:pic>
        <p:nvPicPr>
          <p:cNvPr id="33" name="Picture 32"/>
          <p:cNvPicPr/>
          <p:nvPr/>
        </p:nvPicPr>
        <p:blipFill>
          <a:blip r:embed="rId5"/>
          <a:stretch>
            <a:fillRect/>
          </a:stretch>
        </p:blipFill>
        <p:spPr>
          <a:xfrm>
            <a:off x="36739585" y="1039312"/>
            <a:ext cx="5030934" cy="2739635"/>
          </a:xfrm>
          <a:prstGeom prst="rect">
            <a:avLst/>
          </a:prstGeom>
        </p:spPr>
      </p:pic>
      <p:sp>
        <p:nvSpPr>
          <p:cNvPr id="35" name="TextBox 34"/>
          <p:cNvSpPr txBox="1"/>
          <p:nvPr/>
        </p:nvSpPr>
        <p:spPr>
          <a:xfrm>
            <a:off x="914275" y="28964845"/>
            <a:ext cx="41179572" cy="1077218"/>
          </a:xfrm>
          <a:prstGeom prst="rect">
            <a:avLst/>
          </a:prstGeom>
          <a:noFill/>
          <a:ln>
            <a:solidFill>
              <a:schemeClr val="accent6"/>
            </a:solidFill>
          </a:ln>
        </p:spPr>
        <p:txBody>
          <a:bodyPr wrap="square" rtlCol="0">
            <a:spAutoFit/>
          </a:bodyPr>
          <a:lstStyle/>
          <a:p>
            <a:r>
              <a:rPr lang="en-GB" sz="3200" dirty="0">
                <a:latin typeface="Calibri" panose="020F0502020204030204" pitchFamily="34" charset="0"/>
              </a:rPr>
              <a:t>The research is supported by the National Institute for Health Research (NIHR) Collaboration for Leadership in Applied Health Research and Care West (CLAHRC West) at University Hospitals Bristol NHS Foundation Trust. The views expressed are those of the </a:t>
            </a:r>
            <a:r>
              <a:rPr lang="en-GB" sz="3200" dirty="0" smtClean="0">
                <a:latin typeface="Calibri" panose="020F0502020204030204" pitchFamily="34" charset="0"/>
              </a:rPr>
              <a:t>authors and </a:t>
            </a:r>
            <a:r>
              <a:rPr lang="en-GB" sz="3200" dirty="0">
                <a:latin typeface="Calibri" panose="020F0502020204030204" pitchFamily="34" charset="0"/>
              </a:rPr>
              <a:t>not necessarily those of the NHS, the NIHR or the Department of Health. </a:t>
            </a:r>
          </a:p>
        </p:txBody>
      </p:sp>
      <p:pic>
        <p:nvPicPr>
          <p:cNvPr id="36" name="Picture 3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6136752" y="26005955"/>
            <a:ext cx="6010952" cy="2721029"/>
          </a:xfrm>
          <a:prstGeom prst="rect">
            <a:avLst/>
          </a:prstGeom>
          <a:effectLst/>
        </p:spPr>
      </p:pic>
      <p:sp>
        <p:nvSpPr>
          <p:cNvPr id="38" name="Text Box 8"/>
          <p:cNvSpPr txBox="1">
            <a:spLocks noChangeArrowheads="1"/>
          </p:cNvSpPr>
          <p:nvPr/>
        </p:nvSpPr>
        <p:spPr bwMode="auto">
          <a:xfrm>
            <a:off x="1005147" y="14821003"/>
            <a:ext cx="9577064" cy="8956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i="1" dirty="0">
                <a:latin typeface="Arial" panose="020B0604020202020204" pitchFamily="34" charset="0"/>
                <a:cs typeface="Arial" panose="020B0604020202020204" pitchFamily="34" charset="0"/>
              </a:rPr>
              <a:t>Training Needs Assessment</a:t>
            </a:r>
          </a:p>
          <a:p>
            <a:r>
              <a:rPr lang="en-GB" i="1" dirty="0">
                <a:latin typeface="Arial" panose="020B0604020202020204" pitchFamily="34" charset="0"/>
                <a:cs typeface="Arial" panose="020B0604020202020204" pitchFamily="34" charset="0"/>
              </a:rPr>
              <a:t>1. Demand</a:t>
            </a:r>
          </a:p>
          <a:p>
            <a:r>
              <a:rPr lang="en-GB" dirty="0">
                <a:latin typeface="Arial" panose="020B0604020202020204" pitchFamily="34" charset="0"/>
                <a:cs typeface="Arial" panose="020B0604020202020204" pitchFamily="34" charset="0"/>
              </a:rPr>
              <a:t>We carried out a training needs assessment among local stakeholders. Qualitative interviews explored the views and experiences of senior staff involved in learning and development in CLAHRC’s partner organisations – public health, acute care, ambulance services and mental health services. Participants were asked about</a:t>
            </a:r>
          </a:p>
          <a:p>
            <a:pPr marL="457200" indent="-457200">
              <a:buAutoNum type="arabicPeriod"/>
            </a:pPr>
            <a:r>
              <a:rPr lang="en-GB" dirty="0">
                <a:latin typeface="Arial" panose="020B0604020202020204" pitchFamily="34" charset="0"/>
                <a:cs typeface="Arial" panose="020B0604020202020204" pitchFamily="34" charset="0"/>
              </a:rPr>
              <a:t>the evidence-based culture in their organisation</a:t>
            </a:r>
          </a:p>
          <a:p>
            <a:pPr marL="457200" indent="-457200">
              <a:buAutoNum type="arabicPeriod"/>
            </a:pPr>
            <a:r>
              <a:rPr lang="en-GB" dirty="0">
                <a:latin typeface="Arial" panose="020B0604020202020204" pitchFamily="34" charset="0"/>
                <a:cs typeface="Arial" panose="020B0604020202020204" pitchFamily="34" charset="0"/>
              </a:rPr>
              <a:t>access to training</a:t>
            </a:r>
          </a:p>
          <a:p>
            <a:pPr marL="457200" indent="-457200">
              <a:buAutoNum type="arabicPeriod"/>
            </a:pPr>
            <a:r>
              <a:rPr lang="en-GB" dirty="0">
                <a:latin typeface="Arial" panose="020B0604020202020204" pitchFamily="34" charset="0"/>
                <a:cs typeface="Arial" panose="020B0604020202020204" pitchFamily="34" charset="0"/>
              </a:rPr>
              <a:t>barriers to using evidence and research</a:t>
            </a:r>
          </a:p>
          <a:p>
            <a:pPr marL="457200" indent="-457200">
              <a:buAutoNum type="arabicPeriod"/>
            </a:pPr>
            <a:r>
              <a:rPr lang="en-GB" dirty="0">
                <a:latin typeface="Arial" panose="020B0604020202020204" pitchFamily="34" charset="0"/>
                <a:cs typeface="Arial" panose="020B0604020202020204" pitchFamily="34" charset="0"/>
              </a:rPr>
              <a:t>how training could best be delivered by CLAHRC to their staff</a:t>
            </a:r>
          </a:p>
          <a:p>
            <a:endParaRPr lang="en-GB" i="1" dirty="0">
              <a:latin typeface="Arial" panose="020B0604020202020204" pitchFamily="34" charset="0"/>
              <a:cs typeface="Arial" panose="020B0604020202020204" pitchFamily="34" charset="0"/>
            </a:endParaRPr>
          </a:p>
          <a:p>
            <a:r>
              <a:rPr lang="en-GB" i="1" dirty="0">
                <a:latin typeface="Arial" panose="020B0604020202020204" pitchFamily="34" charset="0"/>
                <a:cs typeface="Arial" panose="020B0604020202020204" pitchFamily="34" charset="0"/>
              </a:rPr>
              <a:t>2. Supply</a:t>
            </a:r>
          </a:p>
          <a:p>
            <a:r>
              <a:rPr lang="en-GB" dirty="0">
                <a:latin typeface="Arial" panose="020B0604020202020204" pitchFamily="34" charset="0"/>
                <a:cs typeface="Arial" panose="020B0604020202020204" pitchFamily="34" charset="0"/>
              </a:rPr>
              <a:t>We also mapped provision of research-related training </a:t>
            </a:r>
            <a:r>
              <a:rPr lang="en-GB">
                <a:latin typeface="Arial" panose="020B0604020202020204" pitchFamily="34" charset="0"/>
                <a:cs typeface="Arial" panose="020B0604020202020204" pitchFamily="34" charset="0"/>
              </a:rPr>
              <a:t>by other local </a:t>
            </a:r>
            <a:r>
              <a:rPr lang="en-GB" dirty="0">
                <a:latin typeface="Arial" panose="020B0604020202020204" pitchFamily="34" charset="0"/>
                <a:cs typeface="Arial" panose="020B0604020202020204" pitchFamily="34" charset="0"/>
              </a:rPr>
              <a:t>organisations, which was compiled into a searchable database of training opportunities.  </a:t>
            </a:r>
            <a:r>
              <a:rPr lang="en-GB" i="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a:t>
            </a:r>
          </a:p>
          <a:p>
            <a:endParaRPr lang="en-GB" i="1" dirty="0">
              <a:latin typeface="Arial" panose="020B0604020202020204" pitchFamily="34" charset="0"/>
              <a:cs typeface="Arial" panose="020B0604020202020204" pitchFamily="34" charset="0"/>
            </a:endParaRPr>
          </a:p>
          <a:p>
            <a:r>
              <a:rPr lang="en-GB" i="1" dirty="0">
                <a:latin typeface="Arial" panose="020B0604020202020204" pitchFamily="34" charset="0"/>
                <a:cs typeface="Arial" panose="020B0604020202020204" pitchFamily="34" charset="0"/>
              </a:rPr>
              <a:t>Programme Design</a:t>
            </a:r>
          </a:p>
          <a:p>
            <a:r>
              <a:rPr lang="en-GB" dirty="0">
                <a:latin typeface="Arial" panose="020B0604020202020204" pitchFamily="34" charset="0"/>
                <a:cs typeface="Arial" panose="020B0604020202020204" pitchFamily="34" charset="0"/>
              </a:rPr>
              <a:t>In line with the needs assessment, a programme of short courses was developed which covered topics from identifying relevant evidence, to improving research skills (e.g. designing questionnaires, data analysis), to critiquing research for practice. The aim was to provide brief, applied training for a wide range of professionals. </a:t>
            </a:r>
          </a:p>
        </p:txBody>
      </p:sp>
      <p:pic>
        <p:nvPicPr>
          <p:cNvPr id="3" name="Picture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2167160" y="5454971"/>
            <a:ext cx="10440144" cy="6960096"/>
          </a:xfrm>
          <a:prstGeom prst="rect">
            <a:avLst/>
          </a:prstGeom>
        </p:spPr>
      </p:pic>
      <p:pic>
        <p:nvPicPr>
          <p:cNvPr id="6" name="Picture 5"/>
          <p:cNvPicPr>
            <a:picLocks noChangeAspect="1"/>
          </p:cNvPicPr>
          <p:nvPr/>
        </p:nvPicPr>
        <p:blipFill>
          <a:blip r:embed="rId8"/>
          <a:stretch>
            <a:fillRect/>
          </a:stretch>
        </p:blipFill>
        <p:spPr>
          <a:xfrm>
            <a:off x="12527443" y="18164826"/>
            <a:ext cx="18288000" cy="10287000"/>
          </a:xfrm>
          <a:prstGeom prst="rect">
            <a:avLst/>
          </a:prstGeom>
        </p:spPr>
      </p:pic>
      <p:graphicFrame>
        <p:nvGraphicFramePr>
          <p:cNvPr id="29" name="Content Placeholder 4"/>
          <p:cNvGraphicFramePr>
            <a:graphicFrameLocks/>
          </p:cNvGraphicFramePr>
          <p:nvPr>
            <p:extLst>
              <p:ext uri="{D42A27DB-BD31-4B8C-83A1-F6EECF244321}">
                <p14:modId xmlns:p14="http://schemas.microsoft.com/office/powerpoint/2010/main" xmlns="" val="2327718912"/>
              </p:ext>
            </p:extLst>
          </p:nvPr>
        </p:nvGraphicFramePr>
        <p:xfrm>
          <a:off x="1518870" y="23925863"/>
          <a:ext cx="8229600" cy="45259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9" name="Content Placeholder 3"/>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4461898" y="9244434"/>
            <a:ext cx="6101425" cy="6403737"/>
          </a:xfrm>
          <a:prstGeom prst="rect">
            <a:avLst/>
          </a:prstGeom>
        </p:spPr>
      </p:pic>
      <p:sp>
        <p:nvSpPr>
          <p:cNvPr id="40" name="Content Placeholder 2"/>
          <p:cNvSpPr txBox="1">
            <a:spLocks/>
          </p:cNvSpPr>
          <p:nvPr/>
        </p:nvSpPr>
        <p:spPr bwMode="auto">
          <a:xfrm>
            <a:off x="14552509" y="8838074"/>
            <a:ext cx="6192689" cy="203685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endParaRPr lang="en-GB" sz="2400" b="1" kern="0" dirty="0" smtClean="0">
              <a:latin typeface="Arial" panose="020B0604020202020204" pitchFamily="34" charset="0"/>
              <a:cs typeface="Arial" panose="020B0604020202020204" pitchFamily="34" charset="0"/>
            </a:endParaRPr>
          </a:p>
          <a:p>
            <a:pPr marL="0" indent="0">
              <a:buFontTx/>
              <a:buNone/>
            </a:pPr>
            <a:r>
              <a:rPr lang="en-GB" sz="2400" b="1" kern="0" dirty="0" smtClean="0">
                <a:latin typeface="Arial" panose="020B0604020202020204" pitchFamily="34" charset="0"/>
                <a:cs typeface="Arial" panose="020B0604020202020204" pitchFamily="34" charset="0"/>
              </a:rPr>
              <a:t>Geographical </a:t>
            </a:r>
            <a:r>
              <a:rPr lang="en-GB" sz="2400" b="1" kern="0" dirty="0">
                <a:latin typeface="Arial" panose="020B0604020202020204" pitchFamily="34" charset="0"/>
                <a:cs typeface="Arial" panose="020B0604020202020204" pitchFamily="34" charset="0"/>
              </a:rPr>
              <a:t>Reach</a:t>
            </a:r>
          </a:p>
        </p:txBody>
      </p:sp>
      <p:sp>
        <p:nvSpPr>
          <p:cNvPr id="43" name="TextBox 42"/>
          <p:cNvSpPr txBox="1"/>
          <p:nvPr/>
        </p:nvSpPr>
        <p:spPr>
          <a:xfrm>
            <a:off x="11921792" y="9677566"/>
            <a:ext cx="3859120" cy="34163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KEY:</a:t>
            </a:r>
          </a:p>
          <a:p>
            <a:r>
              <a:rPr lang="en-US" dirty="0">
                <a:latin typeface="Arial" panose="020B0604020202020204" pitchFamily="34" charset="0"/>
                <a:cs typeface="Arial" panose="020B0604020202020204" pitchFamily="34" charset="0"/>
              </a:rPr>
              <a:t>A – Gloucestershire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 – S. </a:t>
            </a:r>
            <a:r>
              <a:rPr lang="en-US" dirty="0" err="1">
                <a:latin typeface="Arial" panose="020B0604020202020204" pitchFamily="34" charset="0"/>
                <a:cs typeface="Arial" panose="020B0604020202020204" pitchFamily="34" charset="0"/>
              </a:rPr>
              <a:t>Glos.</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 – Bristol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 – North Somerset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 – Bath &amp; NE Somerset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 – Wiltshire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G – </a:t>
            </a:r>
            <a:r>
              <a:rPr lang="en-US" dirty="0" err="1">
                <a:latin typeface="Arial" panose="020B0604020202020204" pitchFamily="34" charset="0"/>
                <a:cs typeface="Arial" panose="020B0604020202020204" pitchFamily="34" charset="0"/>
              </a:rPr>
              <a:t>Swindon</a:t>
            </a:r>
            <a:endParaRPr lang="en-GB" dirty="0">
              <a:latin typeface="Arial" panose="020B0604020202020204" pitchFamily="34" charset="0"/>
              <a:cs typeface="Arial" panose="020B0604020202020204" pitchFamily="34" charset="0"/>
            </a:endParaRPr>
          </a:p>
          <a:p>
            <a:endParaRPr lang="en-GB" dirty="0"/>
          </a:p>
        </p:txBody>
      </p:sp>
      <p:graphicFrame>
        <p:nvGraphicFramePr>
          <p:cNvPr id="44" name="Content Placeholder 3">
            <a:extLst>
              <a:ext uri="{FF2B5EF4-FFF2-40B4-BE49-F238E27FC236}">
                <a16:creationId xmlns="" xmlns:a16="http://schemas.microsoft.com/office/drawing/2014/main" id="{FB9C992D-56CD-4D38-80E3-3D197F8D252F}"/>
              </a:ext>
            </a:extLst>
          </p:cNvPr>
          <p:cNvGraphicFramePr>
            <a:graphicFrameLocks/>
          </p:cNvGraphicFramePr>
          <p:nvPr>
            <p:extLst>
              <p:ext uri="{D42A27DB-BD31-4B8C-83A1-F6EECF244321}">
                <p14:modId xmlns:p14="http://schemas.microsoft.com/office/powerpoint/2010/main" xmlns="" val="2389356924"/>
              </p:ext>
            </p:extLst>
          </p:nvPr>
        </p:nvGraphicFramePr>
        <p:xfrm>
          <a:off x="22324841" y="6885132"/>
          <a:ext cx="9302176" cy="4525963"/>
        </p:xfrm>
        <a:graphic>
          <a:graphicData uri="http://schemas.openxmlformats.org/drawingml/2006/chart">
            <c:chart xmlns:c="http://schemas.openxmlformats.org/drawingml/2006/chart" xmlns:r="http://schemas.openxmlformats.org/officeDocument/2006/relationships" r:id="rId15"/>
          </a:graphicData>
        </a:graphic>
      </p:graphicFrame>
      <p:cxnSp>
        <p:nvCxnSpPr>
          <p:cNvPr id="14" name="Straight Arrow Connector 13"/>
          <p:cNvCxnSpPr/>
          <p:nvPr/>
        </p:nvCxnSpPr>
        <p:spPr bwMode="auto">
          <a:xfrm>
            <a:off x="10456665" y="20254531"/>
            <a:ext cx="10106658" cy="3986019"/>
          </a:xfrm>
          <a:prstGeom prst="straightConnector1">
            <a:avLst/>
          </a:prstGeom>
          <a:solidFill>
            <a:schemeClr val="accent1"/>
          </a:solidFill>
          <a:ln w="1270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 name="Straight Arrow Connector 44"/>
          <p:cNvCxnSpPr/>
          <p:nvPr/>
        </p:nvCxnSpPr>
        <p:spPr bwMode="auto">
          <a:xfrm>
            <a:off x="10660617" y="22841978"/>
            <a:ext cx="3522247" cy="1615828"/>
          </a:xfrm>
          <a:prstGeom prst="straightConnector1">
            <a:avLst/>
          </a:prstGeom>
          <a:solidFill>
            <a:schemeClr val="accent1"/>
          </a:solidFill>
          <a:ln w="1270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TextBox 18"/>
          <p:cNvSpPr txBox="1"/>
          <p:nvPr/>
        </p:nvSpPr>
        <p:spPr>
          <a:xfrm>
            <a:off x="22324841" y="11966741"/>
            <a:ext cx="8490602" cy="2308324"/>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Attendees most often came from secondary care (20%) followed by Local Authorities (18%) and the voluntary sector (18%). Professionals working in the mental health sector comprised 11% and in commissioning 6%. Less well represented were primary (3%) and community care (4%).</a:t>
            </a:r>
          </a:p>
          <a:p>
            <a:endParaRPr lang="en-GB" dirty="0"/>
          </a:p>
        </p:txBody>
      </p:sp>
      <p:sp>
        <p:nvSpPr>
          <p:cNvPr id="20" name="TextBox 19"/>
          <p:cNvSpPr txBox="1"/>
          <p:nvPr/>
        </p:nvSpPr>
        <p:spPr>
          <a:xfrm>
            <a:off x="14552510" y="15969325"/>
            <a:ext cx="6192688" cy="1938992"/>
          </a:xfrm>
          <a:prstGeom prst="rect">
            <a:avLst/>
          </a:prstGeom>
          <a:noFill/>
        </p:spPr>
        <p:txBody>
          <a:bodyPr wrap="square" rtlCol="0">
            <a:spAutoFit/>
          </a:bodyPr>
          <a:lstStyle/>
          <a:p>
            <a:pPr marL="0" indent="0">
              <a:buFontTx/>
              <a:buNone/>
            </a:pPr>
            <a:r>
              <a:rPr lang="en-GB" kern="0" dirty="0">
                <a:latin typeface="Arial" panose="020B0604020202020204" pitchFamily="34" charset="0"/>
                <a:cs typeface="Arial" panose="020B0604020202020204" pitchFamily="34" charset="0"/>
              </a:rPr>
              <a:t>Bristol					50%</a:t>
            </a:r>
          </a:p>
          <a:p>
            <a:pPr marL="0" indent="0">
              <a:buFontTx/>
              <a:buNone/>
            </a:pPr>
            <a:r>
              <a:rPr lang="en-GB" kern="0" dirty="0">
                <a:latin typeface="Arial" panose="020B0604020202020204" pitchFamily="34" charset="0"/>
                <a:cs typeface="Arial" panose="020B0604020202020204" pitchFamily="34" charset="0"/>
              </a:rPr>
              <a:t>Rest of CLAHRC </a:t>
            </a:r>
            <a:r>
              <a:rPr lang="en-GB" kern="0" dirty="0" smtClean="0">
                <a:latin typeface="Arial" panose="020B0604020202020204" pitchFamily="34" charset="0"/>
                <a:cs typeface="Arial" panose="020B0604020202020204" pitchFamily="34" charset="0"/>
              </a:rPr>
              <a:t>West </a:t>
            </a:r>
            <a:r>
              <a:rPr lang="en-GB" kern="0" dirty="0">
                <a:latin typeface="Arial" panose="020B0604020202020204" pitchFamily="34" charset="0"/>
                <a:cs typeface="Arial" panose="020B0604020202020204" pitchFamily="34" charset="0"/>
              </a:rPr>
              <a:t>area</a:t>
            </a:r>
            <a:r>
              <a:rPr lang="en-GB" kern="0">
                <a:latin typeface="Arial" panose="020B0604020202020204" pitchFamily="34" charset="0"/>
                <a:cs typeface="Arial" panose="020B0604020202020204" pitchFamily="34" charset="0"/>
              </a:rPr>
              <a:t>	</a:t>
            </a:r>
            <a:r>
              <a:rPr lang="en-GB" kern="0" smtClean="0">
                <a:latin typeface="Arial" panose="020B0604020202020204" pitchFamily="34" charset="0"/>
                <a:cs typeface="Arial" panose="020B0604020202020204" pitchFamily="34" charset="0"/>
              </a:rPr>
              <a:t>25</a:t>
            </a:r>
            <a:r>
              <a:rPr lang="en-GB" kern="0" dirty="0">
                <a:latin typeface="Arial" panose="020B0604020202020204" pitchFamily="34" charset="0"/>
                <a:cs typeface="Arial" panose="020B0604020202020204" pitchFamily="34" charset="0"/>
              </a:rPr>
              <a:t>%</a:t>
            </a:r>
          </a:p>
          <a:p>
            <a:pPr marL="0" indent="0">
              <a:buFontTx/>
              <a:buNone/>
            </a:pPr>
            <a:r>
              <a:rPr lang="en-GB" kern="0" dirty="0">
                <a:latin typeface="Arial" panose="020B0604020202020204" pitchFamily="34" charset="0"/>
                <a:cs typeface="Arial" panose="020B0604020202020204" pitchFamily="34" charset="0"/>
              </a:rPr>
              <a:t>Pan-CLAHRC West area		20%</a:t>
            </a:r>
          </a:p>
          <a:p>
            <a:pPr marL="0" indent="0">
              <a:buFontTx/>
              <a:buNone/>
            </a:pPr>
            <a:r>
              <a:rPr lang="en-GB" kern="0" dirty="0">
                <a:latin typeface="Arial" panose="020B0604020202020204" pitchFamily="34" charset="0"/>
                <a:cs typeface="Arial" panose="020B0604020202020204" pitchFamily="34" charset="0"/>
              </a:rPr>
              <a:t>Outside CLAHRC West area	  5</a:t>
            </a:r>
            <a:r>
              <a:rPr lang="en-GB" kern="0" dirty="0"/>
              <a:t>%</a:t>
            </a:r>
          </a:p>
          <a:p>
            <a:endParaRPr lang="en-GB" dirty="0"/>
          </a:p>
        </p:txBody>
      </p:sp>
      <p:sp>
        <p:nvSpPr>
          <p:cNvPr id="50" name="Text Box 29"/>
          <p:cNvSpPr txBox="1">
            <a:spLocks noChangeArrowheads="1"/>
          </p:cNvSpPr>
          <p:nvPr/>
        </p:nvSpPr>
        <p:spPr bwMode="auto">
          <a:xfrm>
            <a:off x="32516783" y="20254531"/>
            <a:ext cx="9577064" cy="720080"/>
          </a:xfrm>
          <a:prstGeom prst="rect">
            <a:avLst/>
          </a:prstGeom>
          <a:solidFill>
            <a:schemeClr val="bg1">
              <a:lumMod val="90000"/>
              <a:lumOff val="10000"/>
            </a:schemeClr>
          </a:solidFill>
          <a:ln>
            <a:noFill/>
          </a:ln>
          <a:effectLst/>
          <a:extLst/>
        </p:spPr>
        <p:txBody>
          <a:bodyPr wrap="none" anchor="ctr"/>
          <a:lstStyle>
            <a:defPPr>
              <a:defRPr lang="en-US"/>
            </a:defPPr>
            <a:lvl1pPr algn="ctr">
              <a:defRPr sz="4000" b="1">
                <a:solidFill>
                  <a:srgbClr val="FFFFFF"/>
                </a:solidFill>
                <a:latin typeface="Arial" charset="0"/>
              </a:defRPr>
            </a:lvl1pPr>
          </a:lstStyle>
          <a:p>
            <a:r>
              <a:rPr lang="en-US" dirty="0"/>
              <a:t>FURTHER DEVELOPMENTS</a:t>
            </a:r>
          </a:p>
        </p:txBody>
      </p:sp>
      <p:sp>
        <p:nvSpPr>
          <p:cNvPr id="21" name="TextBox 20"/>
          <p:cNvSpPr txBox="1"/>
          <p:nvPr/>
        </p:nvSpPr>
        <p:spPr>
          <a:xfrm>
            <a:off x="32645682" y="21294373"/>
            <a:ext cx="9071575" cy="5632311"/>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Bespoke courses for Local Authorities (Public Health teams AND those working in Planning / Housing / Transport / Environmental Health)</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Taster workshops for Clinical Commissioning Groups </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Funding scheme for healthcare librarians to attend a residential course on ‘</a:t>
            </a:r>
            <a:r>
              <a:rPr lang="en-GB" i="1" dirty="0">
                <a:latin typeface="Arial" panose="020B0604020202020204" pitchFamily="34" charset="0"/>
                <a:cs typeface="Arial" panose="020B0604020202020204" pitchFamily="34" charset="0"/>
              </a:rPr>
              <a:t>Teaching Evidence Based Medicine</a:t>
            </a:r>
            <a:r>
              <a:rPr lang="en-GB" dirty="0">
                <a:latin typeface="Arial" panose="020B0604020202020204" pitchFamily="34" charset="0"/>
                <a:cs typeface="Arial" panose="020B0604020202020204" pitchFamily="34" charset="0"/>
              </a:rPr>
              <a:t>’, followed by regional networking events for librarians</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Contributing to the development of freely available online toolkits to support use of evidence and evaluation - </a:t>
            </a:r>
            <a:r>
              <a:rPr lang="en-GB" dirty="0">
                <a:latin typeface="Arial" panose="020B0604020202020204" pitchFamily="34" charset="0"/>
                <a:cs typeface="Arial" panose="020B0604020202020204" pitchFamily="34" charset="0"/>
                <a:hlinkClick r:id="rId16"/>
              </a:rPr>
              <a:t>http://www.nhsevaluationtoolkit.net/</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17"/>
              </a:rPr>
              <a:t>http://www.nhsevidencetoolkit.net/</a:t>
            </a: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Follow-up to collect evidence of impact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r>
              <a:rPr lang="en-GB" dirty="0"/>
              <a:t> </a:t>
            </a:r>
          </a:p>
        </p:txBody>
      </p:sp>
    </p:spTree>
    <p:extLst>
      <p:ext uri="{BB962C8B-B14F-4D97-AF65-F5344CB8AC3E}">
        <p14:creationId xmlns:p14="http://schemas.microsoft.com/office/powerpoint/2010/main" xmlns="" val="21237554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PHE Landscape A0 poster template v4">
  <a:themeElements>
    <a:clrScheme name="Blank Presentation 1">
      <a:dk1>
        <a:srgbClr val="151035"/>
      </a:dk1>
      <a:lt1>
        <a:srgbClr val="003E5D"/>
      </a:lt1>
      <a:dk2>
        <a:srgbClr val="008994"/>
      </a:dk2>
      <a:lt2>
        <a:srgbClr val="4A153C"/>
      </a:lt2>
      <a:accent1>
        <a:srgbClr val="0094CB"/>
      </a:accent1>
      <a:accent2>
        <a:srgbClr val="490518"/>
      </a:accent2>
      <a:accent3>
        <a:srgbClr val="AAAFB6"/>
      </a:accent3>
      <a:accent4>
        <a:srgbClr val="100C2C"/>
      </a:accent4>
      <a:accent5>
        <a:srgbClr val="AAC8E2"/>
      </a:accent5>
      <a:accent6>
        <a:srgbClr val="410415"/>
      </a:accent6>
      <a:hlink>
        <a:srgbClr val="D95121"/>
      </a:hlink>
      <a:folHlink>
        <a:srgbClr val="F2B01F"/>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151035"/>
        </a:dk1>
        <a:lt1>
          <a:srgbClr val="003E5D"/>
        </a:lt1>
        <a:dk2>
          <a:srgbClr val="008994"/>
        </a:dk2>
        <a:lt2>
          <a:srgbClr val="4A153C"/>
        </a:lt2>
        <a:accent1>
          <a:srgbClr val="0094CB"/>
        </a:accent1>
        <a:accent2>
          <a:srgbClr val="490518"/>
        </a:accent2>
        <a:accent3>
          <a:srgbClr val="AAAFB6"/>
        </a:accent3>
        <a:accent4>
          <a:srgbClr val="100C2C"/>
        </a:accent4>
        <a:accent5>
          <a:srgbClr val="AAC8E2"/>
        </a:accent5>
        <a:accent6>
          <a:srgbClr val="410415"/>
        </a:accent6>
        <a:hlink>
          <a:srgbClr val="D95121"/>
        </a:hlink>
        <a:folHlink>
          <a:srgbClr val="F2B01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151035"/>
    </a:dk1>
    <a:lt1>
      <a:srgbClr val="003E5D"/>
    </a:lt1>
    <a:dk2>
      <a:srgbClr val="008994"/>
    </a:dk2>
    <a:lt2>
      <a:srgbClr val="4A153C"/>
    </a:lt2>
    <a:accent1>
      <a:srgbClr val="0094CB"/>
    </a:accent1>
    <a:accent2>
      <a:srgbClr val="490518"/>
    </a:accent2>
    <a:accent3>
      <a:srgbClr val="AAAFB6"/>
    </a:accent3>
    <a:accent4>
      <a:srgbClr val="100C2C"/>
    </a:accent4>
    <a:accent5>
      <a:srgbClr val="AAC8E2"/>
    </a:accent5>
    <a:accent6>
      <a:srgbClr val="410415"/>
    </a:accent6>
    <a:hlink>
      <a:srgbClr val="D95121"/>
    </a:hlink>
    <a:folHlink>
      <a:srgbClr val="F2B01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5547DEF730D74EA5543201242B40D3" ma:contentTypeVersion="2" ma:contentTypeDescription="Create a new document." ma:contentTypeScope="" ma:versionID="90abed70ebe52a91dc341b84b028ecb3">
  <xsd:schema xmlns:xsd="http://www.w3.org/2001/XMLSchema" xmlns:xs="http://www.w3.org/2001/XMLSchema" xmlns:p="http://schemas.microsoft.com/office/2006/metadata/properties" xmlns:ns1="http://schemas.microsoft.com/sharepoint/v3" targetNamespace="http://schemas.microsoft.com/office/2006/metadata/properties" ma:root="true" ma:fieldsID="814c3b335b53ce6b9a41890f168eae5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673177-C070-496E-8542-9CD10B10DD22}">
  <ds:schemaRefs>
    <ds:schemaRef ds:uri="http://schemas.microsoft.com/sharepoint/v3/contenttype/forms"/>
  </ds:schemaRefs>
</ds:datastoreItem>
</file>

<file path=customXml/itemProps2.xml><?xml version="1.0" encoding="utf-8"?>
<ds:datastoreItem xmlns:ds="http://schemas.openxmlformats.org/officeDocument/2006/customXml" ds:itemID="{CC68D7EB-CF0D-44F4-BFA9-2B2E25F75EB2}">
  <ds:schemaRefs>
    <ds:schemaRef ds:uri="http://purl.org/dc/terms/"/>
    <ds:schemaRef ds:uri="http://schemas.microsoft.com/office/2006/documentManagement/types"/>
    <ds:schemaRef ds:uri="http://purl.org/dc/elements/1.1/"/>
    <ds:schemaRef ds:uri="http://schemas.microsoft.com/office/infopath/2007/PartnerControls"/>
    <ds:schemaRef ds:uri="http://www.w3.org/XML/1998/namespace"/>
    <ds:schemaRef ds:uri="http://schemas.openxmlformats.org/package/2006/metadata/core-properties"/>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B8CA697-A058-4A4F-AE5C-A8D0E2ABA5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PHE Landscape A0 poster template v4</Template>
  <TotalTime>1330</TotalTime>
  <Words>731</Words>
  <Application>Microsoft Office PowerPoint</Application>
  <PresentationFormat>Custom</PresentationFormat>
  <Paragraphs>83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PHE Landscape A0 poster template v4</vt:lpstr>
      <vt:lpstr>Slide 1</vt:lpstr>
    </vt:vector>
  </TitlesOfParts>
  <Company>South West LETB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Diane (NHS South West)</dc:creator>
  <cp:lastModifiedBy>IssyNew</cp:lastModifiedBy>
  <cp:revision>97</cp:revision>
  <cp:lastPrinted>2014-10-02T11:39:07Z</cp:lastPrinted>
  <dcterms:created xsi:type="dcterms:W3CDTF">2016-01-04T13:56:52Z</dcterms:created>
  <dcterms:modified xsi:type="dcterms:W3CDTF">2018-06-08T12:01:31Z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0x010100855547DEF730D74EA5543201242B40D3</vt:lpwstr>
  </property>
</Properties>
</file>