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aramond" panose="02020404030301010803" pitchFamily="18" charset="0"/>
      <p:regular r:id="rId15"/>
      <p:bold r:id="rId16"/>
      <p:italic r:id="rId17"/>
    </p:embeddedFont>
    <p:embeddedFont>
      <p:font typeface="Segoe UI" panose="020B0502040204020203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CCFF"/>
    <a:srgbClr val="FF9797"/>
    <a:srgbClr val="BDDCA8"/>
    <a:srgbClr val="FFE181"/>
    <a:srgbClr val="93ADDD"/>
    <a:srgbClr val="00CC99"/>
    <a:srgbClr val="CC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84" y="1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41-438E-8984-20D9C083E06A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41-438E-8984-20D9C083E06A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41-438E-8984-20D9C083E06A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41-438E-8984-20D9C083E06A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41-438E-8984-20D9C083E06A}"/>
              </c:ext>
            </c:extLst>
          </c:dPt>
          <c:dPt>
            <c:idx val="5"/>
            <c:bubble3D val="0"/>
            <c:spPr>
              <a:solidFill>
                <a:srgbClr val="F8CEB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41-438E-8984-20D9C083E06A}"/>
              </c:ext>
            </c:extLst>
          </c:dPt>
          <c:dPt>
            <c:idx val="6"/>
            <c:bubble3D val="0"/>
            <c:spPr>
              <a:solidFill>
                <a:srgbClr val="F4B1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E41-438E-8984-20D9C083E06A}"/>
              </c:ext>
            </c:extLst>
          </c:dPt>
          <c:dPt>
            <c:idx val="7"/>
            <c:bubble3D val="0"/>
            <c:spPr>
              <a:solidFill>
                <a:srgbClr val="F0945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E41-438E-8984-20D9C083E06A}"/>
              </c:ext>
            </c:extLst>
          </c:dPt>
          <c:dPt>
            <c:idx val="8"/>
            <c:bubble3D val="0"/>
            <c:spPr>
              <a:solidFill>
                <a:srgbClr val="EE833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E41-438E-8984-20D9C083E06A}"/>
              </c:ext>
            </c:extLst>
          </c:dPt>
          <c:dPt>
            <c:idx val="9"/>
            <c:bubble3D val="0"/>
            <c:spPr>
              <a:solidFill>
                <a:srgbClr val="4B752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E41-438E-8984-20D9C083E06A}"/>
              </c:ext>
            </c:extLst>
          </c:dPt>
          <c:dPt>
            <c:idx val="10"/>
            <c:bubble3D val="0"/>
            <c:spPr>
              <a:solidFill>
                <a:srgbClr val="56863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E41-438E-8984-20D9C083E06A}"/>
              </c:ext>
            </c:extLst>
          </c:dPt>
          <c:dPt>
            <c:idx val="11"/>
            <c:bubble3D val="0"/>
            <c:spPr>
              <a:solidFill>
                <a:srgbClr val="6299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E41-438E-8984-20D9C083E06A}"/>
              </c:ext>
            </c:extLst>
          </c:dPt>
          <c:dPt>
            <c:idx val="12"/>
            <c:bubble3D val="0"/>
            <c:spPr>
              <a:solidFill>
                <a:srgbClr val="6BA74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4E41-438E-8984-20D9C083E06A}"/>
              </c:ext>
            </c:extLst>
          </c:dPt>
          <c:dPt>
            <c:idx val="13"/>
            <c:bubble3D val="0"/>
            <c:spPr>
              <a:solidFill>
                <a:srgbClr val="83BD5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4E41-438E-8984-20D9C083E06A}"/>
              </c:ext>
            </c:extLst>
          </c:dPt>
          <c:dPt>
            <c:idx val="14"/>
            <c:bubble3D val="0"/>
            <c:spPr>
              <a:solidFill>
                <a:srgbClr val="91C5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4E41-438E-8984-20D9C083E06A}"/>
              </c:ext>
            </c:extLst>
          </c:dPt>
          <c:dPt>
            <c:idx val="15"/>
            <c:bubble3D val="0"/>
            <c:spPr>
              <a:solidFill>
                <a:srgbClr val="ACD39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4E41-438E-8984-20D9C083E06A}"/>
              </c:ext>
            </c:extLst>
          </c:dPt>
          <c:dPt>
            <c:idx val="16"/>
            <c:bubble3D val="0"/>
            <c:spPr>
              <a:solidFill>
                <a:srgbClr val="D1B1E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4E41-438E-8984-20D9C083E06A}"/>
              </c:ext>
            </c:extLst>
          </c:dPt>
          <c:dPt>
            <c:idx val="17"/>
            <c:bubble3D val="0"/>
            <c:spPr>
              <a:solidFill>
                <a:srgbClr val="BE91D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4E41-438E-8984-20D9C083E06A}"/>
              </c:ext>
            </c:extLst>
          </c:dPt>
          <c:dPt>
            <c:idx val="18"/>
            <c:bubble3D val="0"/>
            <c:spPr>
              <a:solidFill>
                <a:srgbClr val="AA70D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4E41-438E-8984-20D9C083E06A}"/>
              </c:ext>
            </c:extLst>
          </c:dPt>
          <c:dPt>
            <c:idx val="19"/>
            <c:bubble3D val="0"/>
            <c:spPr>
              <a:solidFill>
                <a:srgbClr val="9953C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4E41-438E-8984-20D9C083E06A}"/>
              </c:ext>
            </c:extLst>
          </c:dPt>
          <c:dPt>
            <c:idx val="20"/>
            <c:bubble3D val="0"/>
            <c:spPr>
              <a:solidFill>
                <a:srgbClr val="8739C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4E41-438E-8984-20D9C083E06A}"/>
              </c:ext>
            </c:extLst>
          </c:dPt>
          <c:dPt>
            <c:idx val="21"/>
            <c:bubble3D val="0"/>
            <c:spPr>
              <a:solidFill>
                <a:srgbClr val="6C2E9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4E41-438E-8984-20D9C083E06A}"/>
              </c:ext>
            </c:extLst>
          </c:dPt>
          <c:dPt>
            <c:idx val="22"/>
            <c:bubble3D val="0"/>
            <c:spPr>
              <a:solidFill>
                <a:srgbClr val="461E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4E41-438E-8984-20D9C083E06A}"/>
              </c:ext>
            </c:extLst>
          </c:dPt>
          <c:dLbls>
            <c:dLbl>
              <c:idx val="0"/>
              <c:layout>
                <c:manualLayout>
                  <c:x val="-3.5732350010095192E-2"/>
                  <c:y val="4.63433085091013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19173977460003"/>
                      <c:h val="7.40721065108132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E41-438E-8984-20D9C083E06A}"/>
                </c:ext>
              </c:extLst>
            </c:dLbl>
            <c:dLbl>
              <c:idx val="1"/>
              <c:layout>
                <c:manualLayout>
                  <c:x val="-7.3081202569659706E-2"/>
                  <c:y val="0.100002685758810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389061832387214E-2"/>
                      <c:h val="6.51713486988914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E41-438E-8984-20D9C083E06A}"/>
                </c:ext>
              </c:extLst>
            </c:dLbl>
            <c:dLbl>
              <c:idx val="2"/>
              <c:layout>
                <c:manualLayout>
                  <c:x val="-9.1436815091026705E-2"/>
                  <c:y val="0.108434193352407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443214418493655E-2"/>
                      <c:h val="7.051180338604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E41-438E-8984-20D9C083E06A}"/>
                </c:ext>
              </c:extLst>
            </c:dLbl>
            <c:dLbl>
              <c:idx val="3"/>
              <c:layout>
                <c:manualLayout>
                  <c:x val="-0.12345112923478696"/>
                  <c:y val="8.24606868870772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91114566886248"/>
                      <c:h val="6.87316550324945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41-438E-8984-20D9C083E06A}"/>
                </c:ext>
              </c:extLst>
            </c:dLbl>
            <c:dLbl>
              <c:idx val="4"/>
              <c:layout>
                <c:manualLayout>
                  <c:x val="-0.1377548341856234"/>
                  <c:y val="5.16480680441624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9835035562131"/>
                      <c:h val="0.100816902869378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E41-438E-8984-20D9C083E06A}"/>
                </c:ext>
              </c:extLst>
            </c:dLbl>
            <c:dLbl>
              <c:idx val="5"/>
              <c:layout>
                <c:manualLayout>
                  <c:x val="-0.12502294507055531"/>
                  <c:y val="1.026881129608424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41-438E-8984-20D9C083E06A}"/>
                </c:ext>
              </c:extLst>
            </c:dLbl>
            <c:dLbl>
              <c:idx val="6"/>
              <c:layout>
                <c:manualLayout>
                  <c:x val="-0.12663192999395159"/>
                  <c:y val="-3.20427281229184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E41-438E-8984-20D9C083E06A}"/>
                </c:ext>
              </c:extLst>
            </c:dLbl>
            <c:dLbl>
              <c:idx val="7"/>
              <c:layout>
                <c:manualLayout>
                  <c:x val="-0.11387724525977604"/>
                  <c:y val="-7.44921942456530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E41-438E-8984-20D9C083E06A}"/>
                </c:ext>
              </c:extLst>
            </c:dLbl>
            <c:dLbl>
              <c:idx val="8"/>
              <c:layout>
                <c:manualLayout>
                  <c:x val="-0.10149068047255193"/>
                  <c:y val="-9.02602721753620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E41-438E-8984-20D9C083E06A}"/>
                </c:ext>
              </c:extLst>
            </c:dLbl>
            <c:dLbl>
              <c:idx val="9"/>
              <c:layout>
                <c:manualLayout>
                  <c:x val="-7.9559965152347506E-2"/>
                  <c:y val="-9.67018977817349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E41-438E-8984-20D9C083E06A}"/>
                </c:ext>
              </c:extLst>
            </c:dLbl>
            <c:dLbl>
              <c:idx val="10"/>
              <c:layout>
                <c:manualLayout>
                  <c:x val="-5.267122793583149E-2"/>
                  <c:y val="-0.1006169696942512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E41-438E-8984-20D9C083E06A}"/>
                </c:ext>
              </c:extLst>
            </c:dLbl>
            <c:dLbl>
              <c:idx val="11"/>
              <c:layout>
                <c:manualLayout>
                  <c:x val="2.9109997613934623E-4"/>
                  <c:y val="-9.01479964744588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E41-438E-8984-20D9C083E06A}"/>
                </c:ext>
              </c:extLst>
            </c:dLbl>
            <c:dLbl>
              <c:idx val="12"/>
              <c:layout>
                <c:manualLayout>
                  <c:x val="5.6599357427044611E-2"/>
                  <c:y val="-0.104177272819019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E41-438E-8984-20D9C083E06A}"/>
                </c:ext>
              </c:extLst>
            </c:dLbl>
            <c:dLbl>
              <c:idx val="13"/>
              <c:layout>
                <c:manualLayout>
                  <c:x val="8.5988245173677758E-2"/>
                  <c:y val="-0.120903446044649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298097251585629E-2"/>
                      <c:h val="6.33911971365070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4E41-438E-8984-20D9C083E06A}"/>
                </c:ext>
              </c:extLst>
            </c:dLbl>
            <c:dLbl>
              <c:idx val="14"/>
              <c:layout>
                <c:manualLayout>
                  <c:x val="0.10602875486230189"/>
                  <c:y val="-9.20404237377463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Influencer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E41-438E-8984-20D9C083E06A}"/>
                </c:ext>
              </c:extLst>
            </c:dLbl>
            <c:dLbl>
              <c:idx val="15"/>
              <c:layout>
                <c:manualLayout>
                  <c:x val="0.13489383629046489"/>
                  <c:y val="-6.80867642101337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E41-438E-8984-20D9C083E06A}"/>
                </c:ext>
              </c:extLst>
            </c:dLbl>
            <c:dLbl>
              <c:idx val="16"/>
              <c:layout>
                <c:manualLayout>
                  <c:x val="0.12525833319460858"/>
                  <c:y val="-2.75923492169575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388246130967248E-2"/>
                      <c:h val="7.22919549484288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1-4E41-438E-8984-20D9C083E06A}"/>
                </c:ext>
              </c:extLst>
            </c:dLbl>
            <c:dLbl>
              <c:idx val="17"/>
              <c:layout>
                <c:manualLayout>
                  <c:x val="0.13364350122957805"/>
                  <c:y val="1.25417218739310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DA33AD9E-45EE-406A-81CB-FE06A940A5E1}" type="CATEGORYNAME">
                      <a:rPr lang="en-US" sz="1100" smtClean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100" b="1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[CATEGORY NAME]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68997797051268"/>
                      <c:h val="6.695150026127577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3-4E41-438E-8984-20D9C083E06A}"/>
                </c:ext>
              </c:extLst>
            </c:dLbl>
            <c:dLbl>
              <c:idx val="18"/>
              <c:layout>
                <c:manualLayout>
                  <c:x val="0.1125885479959825"/>
                  <c:y val="4.76368558094054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4E41-438E-8984-20D9C083E06A}"/>
                </c:ext>
              </c:extLst>
            </c:dLbl>
            <c:dLbl>
              <c:idx val="19"/>
              <c:layout>
                <c:manualLayout>
                  <c:x val="0.10741511433692351"/>
                  <c:y val="7.56947076514557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4E41-438E-8984-20D9C083E06A}"/>
                </c:ext>
              </c:extLst>
            </c:dLbl>
            <c:dLbl>
              <c:idx val="20"/>
              <c:layout>
                <c:manualLayout>
                  <c:x val="0.10344203803277233"/>
                  <c:y val="0.113613337624386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A7F9343F-EEAF-47FD-98EA-D2BA21E74BB8}" type="CATEGORYNAME">
                      <a:rPr lang="en-US" sz="1100" smtClean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100" b="1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[CATEGORY NAME]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81959126145172"/>
                      <c:h val="6.873165182366014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9-4E41-438E-8984-20D9C083E06A}"/>
                </c:ext>
              </c:extLst>
            </c:dLbl>
            <c:dLbl>
              <c:idx val="21"/>
              <c:layout>
                <c:manualLayout>
                  <c:x val="6.6472341063075355E-2"/>
                  <c:y val="0.105102671292631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4E41-438E-8984-20D9C083E06A}"/>
                </c:ext>
              </c:extLst>
            </c:dLbl>
            <c:dLbl>
              <c:idx val="22"/>
              <c:layout>
                <c:manualLayout>
                  <c:x val="1.7607724243329022E-2"/>
                  <c:y val="6.73449391042778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4E41-438E-8984-20D9C083E0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Sheet1!$A$2:$A$24</c:f>
              <c:strCache>
                <c:ptCount val="23"/>
                <c:pt idx="0">
                  <c:v>Theoretical knowledge</c:v>
                </c:pt>
                <c:pt idx="1">
                  <c:v>Technical skills</c:v>
                </c:pt>
                <c:pt idx="2">
                  <c:v>Spatial thinking</c:v>
                </c:pt>
                <c:pt idx="3">
                  <c:v>Data management</c:v>
                </c:pt>
                <c:pt idx="4">
                  <c:v>Data analysis</c:v>
                </c:pt>
                <c:pt idx="5">
                  <c:v>Numerate</c:v>
                </c:pt>
                <c:pt idx="6">
                  <c:v>Graphicate</c:v>
                </c:pt>
                <c:pt idx="7">
                  <c:v>Literate</c:v>
                </c:pt>
                <c:pt idx="8">
                  <c:v>Articulate</c:v>
                </c:pt>
                <c:pt idx="9">
                  <c:v>Organized</c:v>
                </c:pt>
                <c:pt idx="10">
                  <c:v>Confident</c:v>
                </c:pt>
                <c:pt idx="11">
                  <c:v>Ethical</c:v>
                </c:pt>
                <c:pt idx="12">
                  <c:v>Resilient</c:v>
                </c:pt>
                <c:pt idx="13">
                  <c:v>Lifelong learner</c:v>
                </c:pt>
                <c:pt idx="14">
                  <c:v>Influencing</c:v>
                </c:pt>
                <c:pt idx="15">
                  <c:v>Collaborative</c:v>
                </c:pt>
                <c:pt idx="16">
                  <c:v>Problem solving</c:v>
                </c:pt>
                <c:pt idx="17">
                  <c:v>Analytical</c:v>
                </c:pt>
                <c:pt idx="18">
                  <c:v>Enquiring</c:v>
                </c:pt>
                <c:pt idx="19">
                  <c:v>Integrating</c:v>
                </c:pt>
                <c:pt idx="20">
                  <c:v>Detailed</c:v>
                </c:pt>
                <c:pt idx="21">
                  <c:v>Creative</c:v>
                </c:pt>
                <c:pt idx="22">
                  <c:v>Reflexive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4E41-438E-8984-20D9C083E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7C-41AE-8EDA-55F2C09CE423}"/>
              </c:ext>
            </c:extLst>
          </c:dPt>
          <c:dPt>
            <c:idx val="1"/>
            <c:bubble3D val="0"/>
            <c:spPr>
              <a:solidFill>
                <a:srgbClr val="9E480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7C-41AE-8EDA-55F2C09CE423}"/>
              </c:ext>
            </c:extLst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7C-41AE-8EDA-55F2C09CE423}"/>
              </c:ext>
            </c:extLst>
          </c:dPt>
          <c:dPt>
            <c:idx val="3"/>
            <c:bubble3D val="0"/>
            <c:spPr>
              <a:solidFill>
                <a:srgbClr val="58267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7C-41AE-8EDA-55F2C09CE423}"/>
              </c:ext>
            </c:extLst>
          </c:dPt>
          <c:cat>
            <c:strRef>
              <c:f>Sheet1!$A$2:$A$5</c:f>
              <c:strCache>
                <c:ptCount val="4"/>
                <c:pt idx="0">
                  <c:v>Knowing</c:v>
                </c:pt>
                <c:pt idx="1">
                  <c:v>Communicating</c:v>
                </c:pt>
                <c:pt idx="2">
                  <c:v>Acting</c:v>
                </c:pt>
                <c:pt idx="3">
                  <c:v>Thinking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7C-41AE-8EDA-55F2C09CE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CD-4D0D-B678-2B4E5E2BC1A5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CD-4D0D-B678-2B4E5E2BC1A5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CD-4D0D-B678-2B4E5E2BC1A5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CD-4D0D-B678-2B4E5E2BC1A5}"/>
              </c:ext>
            </c:extLst>
          </c:dPt>
          <c:dLbls>
            <c:dLbl>
              <c:idx val="0"/>
              <c:layout>
                <c:manualLayout>
                  <c:x val="-0.19501273964215418"/>
                  <c:y val="0.217286452238933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7ECD-4D0D-B678-2B4E5E2BC1A5}"/>
                </c:ext>
              </c:extLst>
            </c:dLbl>
            <c:dLbl>
              <c:idx val="1"/>
              <c:layout>
                <c:manualLayout>
                  <c:x val="-0.19439898764430782"/>
                  <c:y val="-0.10971437298135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4752056460792"/>
                      <c:h val="0.178958875728642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ECD-4D0D-B678-2B4E5E2BC1A5}"/>
                </c:ext>
              </c:extLst>
            </c:dLbl>
            <c:dLbl>
              <c:idx val="2"/>
              <c:layout>
                <c:manualLayout>
                  <c:x val="0.16810102655502582"/>
                  <c:y val="-0.207590265679640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7ECD-4D0D-B678-2B4E5E2BC1A5}"/>
                </c:ext>
              </c:extLst>
            </c:dLbl>
            <c:dLbl>
              <c:idx val="3"/>
              <c:layout>
                <c:manualLayout>
                  <c:x val="0.20413041576784882"/>
                  <c:y val="0.191924894631088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14039587935696"/>
                      <c:h val="0.178958875728642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ECD-4D0D-B678-2B4E5E2BC1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SPECIALIST</c:v>
                </c:pt>
                <c:pt idx="1">
                  <c:v>GENERIC</c:v>
                </c:pt>
                <c:pt idx="2">
                  <c:v>BEHAVIOURAL</c:v>
                </c:pt>
                <c:pt idx="3">
                  <c:v>COGNITIVE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CD-4D0D-B678-2B4E5E2BC1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267095-D496-46FF-AFAA-85BAD2109F85}" type="doc">
      <dgm:prSet loTypeId="urn:microsoft.com/office/officeart/2005/8/layout/h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12FD6CE-598B-4FE0-BDF0-D360D27BA124}">
      <dgm:prSet phldrT="[Text]"/>
      <dgm:spPr/>
      <dgm:t>
        <a:bodyPr anchor="ctr"/>
        <a:lstStyle/>
        <a:p>
          <a:r>
            <a:rPr lang="en-US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BSc / BA in Geographic Information Systems</a:t>
          </a:r>
          <a:endParaRPr lang="en-US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C3114F4-9EB5-4D21-AFDD-02D9BDD70F30}" type="parTrans" cxnId="{B7077EDD-3639-4FA2-A651-BB75A0618230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55692E5-5076-4F1D-9843-1F25B5A47F0B}" type="sibTrans" cxnId="{B7077EDD-3639-4FA2-A651-BB75A0618230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69E25F5-51DD-4A08-93CD-667FA9EEC58A}">
      <dgm:prSet phldrT="[Text]"/>
      <dgm:spPr>
        <a:solidFill>
          <a:srgbClr val="93ADDD"/>
        </a:solidFill>
      </dgm:spPr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Specialist degree </a:t>
          </a:r>
          <a:endParaRPr lang="en-US" dirty="0">
            <a:solidFill>
              <a:schemeClr val="accent5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62D13E8-8A24-4039-8CAB-A0C1FD13FEAE}" type="parTrans" cxnId="{088B84D1-EBA9-4FA3-B9A5-AE1A2F42EE8B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19E35E1-FF9E-4DF9-A193-7E7BF1A266EC}" type="sibTrans" cxnId="{088B84D1-EBA9-4FA3-B9A5-AE1A2F42EE8B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AE42883-507D-427C-ADD6-853C656CA655}">
      <dgm:prSet phldrT="[Text]"/>
      <dgm:spPr>
        <a:solidFill>
          <a:srgbClr val="93ADDD"/>
        </a:solidFill>
      </dgm:spPr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Technical &amp; applied  emphases</a:t>
          </a:r>
          <a:endParaRPr lang="en-US" dirty="0">
            <a:solidFill>
              <a:schemeClr val="accent5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222512D-D821-4F4A-A716-636BD4080F52}" type="parTrans" cxnId="{C30FA6AD-526E-4780-8543-5C56C0F6EB19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BB7FCB6-1695-40CC-B07A-5EF2EBAFB3F2}" type="sibTrans" cxnId="{C30FA6AD-526E-4780-8543-5C56C0F6EB19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34D41C7-11B4-4F52-B936-3493688BCD26}">
      <dgm:prSet phldrT="[Text]"/>
      <dgm:spPr/>
      <dgm:t>
        <a:bodyPr anchor="ctr"/>
        <a:lstStyle/>
        <a:p>
          <a:r>
            <a:rPr lang="en-US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BSc Geography and GIS</a:t>
          </a:r>
          <a:endParaRPr lang="en-US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D5A0877-7A69-4BB3-9DD4-252057ED0346}" type="parTrans" cxnId="{D4E652A5-E94D-4138-B1AB-7DBA4BA23897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377F624-D732-401F-B8D9-9E9DA2BA3CCD}" type="sibTrans" cxnId="{D4E652A5-E94D-4138-B1AB-7DBA4BA23897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1E1867B-B49D-4CA7-A70D-4C7A6273CAD8}">
      <dgm:prSet phldrT="[Text]"/>
      <dgm:spPr>
        <a:solidFill>
          <a:srgbClr val="FFE181"/>
        </a:solidFill>
      </dgm:spPr>
      <dgm:t>
        <a:bodyPr/>
        <a:lstStyle/>
        <a:p>
          <a:r>
            <a:rPr lang="en-US" dirty="0" smtClean="0">
              <a:solidFill>
                <a:schemeClr val="accent4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Physical geography degree</a:t>
          </a:r>
          <a:endParaRPr lang="en-US" dirty="0">
            <a:solidFill>
              <a:schemeClr val="accent4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C4471F9-6ABB-4099-A4F9-01F307B49410}" type="parTrans" cxnId="{4C4BD2F6-4CE0-44D2-9F86-C2E45C409809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3947DBE-A5F3-49B5-9831-752E4A9CBC29}" type="sibTrans" cxnId="{4C4BD2F6-4CE0-44D2-9F86-C2E45C409809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4FB3E0F-281F-4512-820B-A1C79AF2632E}">
      <dgm:prSet phldrT="[Text]"/>
      <dgm:spPr>
        <a:solidFill>
          <a:srgbClr val="FFE181"/>
        </a:solidFill>
      </dgm:spPr>
      <dgm:t>
        <a:bodyPr/>
        <a:lstStyle/>
        <a:p>
          <a:r>
            <a:rPr lang="en-US" b="1" dirty="0" smtClean="0">
              <a:solidFill>
                <a:schemeClr val="accent4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50%</a:t>
          </a:r>
          <a:r>
            <a:rPr lang="en-US" dirty="0" smtClean="0">
              <a:solidFill>
                <a:schemeClr val="accent4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of annual content GIS specific</a:t>
          </a:r>
          <a:endParaRPr lang="en-US" dirty="0">
            <a:solidFill>
              <a:schemeClr val="accent4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CF59B4C-8316-454D-B33E-39AB290D40EC}" type="parTrans" cxnId="{D6E2ACFF-CC77-4432-949A-87ED178C0BAD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6AE38E3-3E4C-449A-85A9-3A8738568C39}" type="sibTrans" cxnId="{D6E2ACFF-CC77-4432-949A-87ED178C0BAD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2EC6342-BC55-45E2-BC8A-55291A1EB5C8}">
      <dgm:prSet phldrT="[Text]"/>
      <dgm:spPr/>
      <dgm:t>
        <a:bodyPr anchor="ctr"/>
        <a:lstStyle/>
        <a:p>
          <a:r>
            <a:rPr lang="en-US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BSc Geography with GIS</a:t>
          </a:r>
          <a:endParaRPr lang="en-US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86B1E24-79FB-451A-B980-63A0BBB27569}" type="parTrans" cxnId="{6E63F103-7F20-4BD1-8B6F-124F381E0493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B146CDE-22BC-4C46-AE96-FAD16FE491F9}" type="sibTrans" cxnId="{6E63F103-7F20-4BD1-8B6F-124F381E0493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7F9A49A-23FC-4D69-977A-385AB92E2C5E}">
      <dgm:prSet phldrT="[Text]"/>
      <dgm:spPr>
        <a:solidFill>
          <a:srgbClr val="BDDCA8"/>
        </a:solidFill>
      </dgm:spPr>
      <dgm:t>
        <a:bodyPr/>
        <a:lstStyle/>
        <a:p>
          <a:r>
            <a:rPr lang="en-US" dirty="0" smtClean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Physical geography degree</a:t>
          </a:r>
          <a:endParaRPr lang="en-US" dirty="0">
            <a:solidFill>
              <a:schemeClr val="accent6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1776AF2-5BA8-468A-BC66-3F391B0FB6FC}" type="parTrans" cxnId="{5E4F90D0-CCF4-4EDE-A7A0-1456E370D96A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2DB7DA4-2DB4-4583-AC0E-3A98F15AD009}" type="sibTrans" cxnId="{5E4F90D0-CCF4-4EDE-A7A0-1456E370D96A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CA51D42-3BF7-45DA-A58E-13000C7FDA7D}">
      <dgm:prSet phldrT="[Text]"/>
      <dgm:spPr>
        <a:solidFill>
          <a:srgbClr val="93ADDD"/>
        </a:solidFill>
      </dgm:spPr>
      <dgm:t>
        <a:bodyPr/>
        <a:lstStyle/>
        <a:p>
          <a:r>
            <a:rPr lang="en-US" b="1" dirty="0" smtClean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75%</a:t>
          </a:r>
          <a:r>
            <a:rPr lang="en-US" dirty="0" smtClean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of annual content GIS specific</a:t>
          </a:r>
          <a:endParaRPr lang="en-US" dirty="0">
            <a:solidFill>
              <a:schemeClr val="accent5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446A505-F3AD-4ECF-9573-0CD16425B891}" type="parTrans" cxnId="{A516CC45-060E-48A0-A775-3B2BE1E50405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CFC0936-79A1-4A0D-B9AF-3E9C0650FAC2}" type="sibTrans" cxnId="{A516CC45-060E-48A0-A775-3B2BE1E50405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471B7B2-846B-4B08-9378-A95AEC43637E}">
      <dgm:prSet phldrT="[Text]"/>
      <dgm:spPr>
        <a:solidFill>
          <a:srgbClr val="93ADDD"/>
        </a:solidFill>
      </dgm:spPr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GIS-based dissertation</a:t>
          </a:r>
          <a:endParaRPr lang="en-US" dirty="0">
            <a:solidFill>
              <a:schemeClr val="accent5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5A8CFAA-08EB-48CB-8EBB-D5720A84F353}" type="parTrans" cxnId="{30CD4727-D73B-426B-AD51-807611B70B6E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3D35B11-34C1-44EB-846A-D1E1FF45A2A2}" type="sibTrans" cxnId="{30CD4727-D73B-426B-AD51-807611B70B6E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48A37E4-D4D1-400A-A029-7677EF607BCF}">
      <dgm:prSet phldrT="[Text]"/>
      <dgm:spPr>
        <a:solidFill>
          <a:srgbClr val="FFE181"/>
        </a:solidFill>
      </dgm:spPr>
      <dgm:t>
        <a:bodyPr/>
        <a:lstStyle/>
        <a:p>
          <a:r>
            <a:rPr lang="en-US" dirty="0" smtClean="0">
              <a:solidFill>
                <a:schemeClr val="accent4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Application emphasis</a:t>
          </a:r>
          <a:endParaRPr lang="en-US" dirty="0">
            <a:solidFill>
              <a:schemeClr val="accent4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92BBD0A-4800-48E0-998E-B6F1A46E1D4D}" type="parTrans" cxnId="{51A0BC91-AF40-4411-B448-6900B992A187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B70A0AB-06C4-40C6-82B0-8484A60849EC}" type="sibTrans" cxnId="{51A0BC91-AF40-4411-B448-6900B992A187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1EA6F7B-8B0E-4409-815E-4FC0D63BCAEB}">
      <dgm:prSet phldrT="[Text]"/>
      <dgm:spPr>
        <a:solidFill>
          <a:srgbClr val="FFE181"/>
        </a:solidFill>
      </dgm:spPr>
      <dgm:t>
        <a:bodyPr/>
        <a:lstStyle/>
        <a:p>
          <a:r>
            <a:rPr lang="en-US" dirty="0" smtClean="0">
              <a:solidFill>
                <a:schemeClr val="accent4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GIS-based dissertation</a:t>
          </a:r>
          <a:endParaRPr lang="en-US" dirty="0">
            <a:solidFill>
              <a:schemeClr val="accent4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9468A55-AB48-4463-83D5-A7CE88DCBE4D}" type="parTrans" cxnId="{344A0DFB-6E60-4FA5-A3C7-E0CA6968D087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2430EF3-D0E3-45DB-8186-3059C5F8B987}" type="sibTrans" cxnId="{344A0DFB-6E60-4FA5-A3C7-E0CA6968D087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3A04CF4D-6FBC-4E77-BA4D-25EBAAB84947}">
      <dgm:prSet/>
      <dgm:spPr>
        <a:solidFill>
          <a:srgbClr val="BDDCA8"/>
        </a:solidFill>
      </dgm:spPr>
      <dgm:t>
        <a:bodyPr/>
        <a:lstStyle/>
        <a:p>
          <a:r>
            <a:rPr lang="en-US" dirty="0" smtClean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Application emphasis</a:t>
          </a:r>
          <a:endParaRPr lang="en-US" dirty="0">
            <a:solidFill>
              <a:schemeClr val="accent6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92AC1B1-71F3-4F5B-9F4B-A2243C15351C}" type="parTrans" cxnId="{91754305-1964-43E3-863E-491D52CC6EA7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5CDC8B0-1EFC-4DF5-9B29-E7569A7563B7}" type="sibTrans" cxnId="{91754305-1964-43E3-863E-491D52CC6EA7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3E743C3F-03AE-4C4F-B4E6-466AFE80A69E}">
      <dgm:prSet/>
      <dgm:spPr>
        <a:solidFill>
          <a:srgbClr val="BDDCA8"/>
        </a:solidFill>
      </dgm:spPr>
      <dgm:t>
        <a:bodyPr/>
        <a:lstStyle/>
        <a:p>
          <a:r>
            <a:rPr lang="en-US" b="1" dirty="0" smtClean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25%</a:t>
          </a:r>
          <a:r>
            <a:rPr lang="en-US" dirty="0" smtClean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of annual content GIS specific</a:t>
          </a:r>
          <a:endParaRPr lang="en-US" dirty="0">
            <a:solidFill>
              <a:schemeClr val="accent6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E3BA114-FFB9-4AE5-ADFA-980B348320E4}" type="parTrans" cxnId="{6D961992-5267-4C3E-95B6-D6992FD7B8E0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0DA8BE4-30BA-4405-A9DC-734AFD402643}" type="sibTrans" cxnId="{6D961992-5267-4C3E-95B6-D6992FD7B8E0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10A08354-E4B4-4A79-BE3C-2D7A83BA83F7}">
      <dgm:prSet/>
      <dgm:spPr>
        <a:solidFill>
          <a:srgbClr val="BDDCA8"/>
        </a:solidFill>
      </dgm:spPr>
      <dgm:t>
        <a:bodyPr/>
        <a:lstStyle/>
        <a:p>
          <a:r>
            <a:rPr lang="en-US" dirty="0" smtClean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GIS-based dissertation</a:t>
          </a:r>
          <a:endParaRPr lang="en-US" dirty="0">
            <a:solidFill>
              <a:schemeClr val="accent6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D7C6D8F-22CB-4C95-B002-48FC676C88CC}" type="parTrans" cxnId="{228D6D28-CDD8-43FE-9D65-1B4EC09B46D9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E92AB73-8321-4076-AF20-F4310970EAE1}" type="sibTrans" cxnId="{228D6D28-CDD8-43FE-9D65-1B4EC09B46D9}">
      <dgm:prSet/>
      <dgm:spPr/>
      <dgm:t>
        <a:bodyPr/>
        <a:lstStyle/>
        <a:p>
          <a:endParaRPr lang="en-US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1BF16CAB-9E2E-4439-B1B1-4E9FE1F18459}" type="pres">
      <dgm:prSet presAssocID="{33267095-D496-46FF-AFAA-85BAD2109F8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E008425-8033-42A9-AEC2-26999CD18940}" type="pres">
      <dgm:prSet presAssocID="{A12FD6CE-598B-4FE0-BDF0-D360D27BA124}" presName="compositeNode" presStyleCnt="0">
        <dgm:presLayoutVars>
          <dgm:bulletEnabled val="1"/>
        </dgm:presLayoutVars>
      </dgm:prSet>
      <dgm:spPr/>
    </dgm:pt>
    <dgm:pt modelId="{5939D8AE-7724-409E-9016-37F5D608F42A}" type="pres">
      <dgm:prSet presAssocID="{A12FD6CE-598B-4FE0-BDF0-D360D27BA124}" presName="image" presStyleLbl="fgImgPlace1" presStyleIdx="0" presStyleCnt="3"/>
      <dgm:spPr>
        <a:blipFill>
          <a:blip xmlns:r="http://schemas.openxmlformats.org/officeDocument/2006/relationships" r:embed="rId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B275991-BAE4-4500-BC76-0F760436C7AB}" type="pres">
      <dgm:prSet presAssocID="{A12FD6CE-598B-4FE0-BDF0-D360D27BA12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EED95-FD45-4FB4-BFC2-9543C3D11320}" type="pres">
      <dgm:prSet presAssocID="{A12FD6CE-598B-4FE0-BDF0-D360D27BA124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053A8-74C9-4136-B4E2-B76F46185BAA}" type="pres">
      <dgm:prSet presAssocID="{655692E5-5076-4F1D-9843-1F25B5A47F0B}" presName="sibTrans" presStyleCnt="0"/>
      <dgm:spPr/>
    </dgm:pt>
    <dgm:pt modelId="{26A45495-7386-4F2C-91A0-F954CFE883CC}" type="pres">
      <dgm:prSet presAssocID="{A34D41C7-11B4-4F52-B936-3493688BCD26}" presName="compositeNode" presStyleCnt="0">
        <dgm:presLayoutVars>
          <dgm:bulletEnabled val="1"/>
        </dgm:presLayoutVars>
      </dgm:prSet>
      <dgm:spPr/>
    </dgm:pt>
    <dgm:pt modelId="{97518558-916D-4BEC-90B7-8E38453C7C27}" type="pres">
      <dgm:prSet presAssocID="{A34D41C7-11B4-4F52-B936-3493688BCD26}" presName="image" presStyleLbl="fgImgPlace1" presStyleIdx="1" presStyleCnt="3"/>
      <dgm:spPr>
        <a:blipFill>
          <a:blip xmlns:r="http://schemas.openxmlformats.org/officeDocument/2006/relationships" r:embed="rId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E5F5E36-0AF6-416E-A095-F5D012B9EFE4}" type="pres">
      <dgm:prSet presAssocID="{A34D41C7-11B4-4F52-B936-3493688BCD2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6F885-BC50-4BD1-A84D-D8E56695858F}" type="pres">
      <dgm:prSet presAssocID="{A34D41C7-11B4-4F52-B936-3493688BCD26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E5839-76A8-4174-87EA-46677246381D}" type="pres">
      <dgm:prSet presAssocID="{8377F624-D732-401F-B8D9-9E9DA2BA3CCD}" presName="sibTrans" presStyleCnt="0"/>
      <dgm:spPr/>
    </dgm:pt>
    <dgm:pt modelId="{135FAE0E-C3D1-402F-A992-28A1E3163816}" type="pres">
      <dgm:prSet presAssocID="{82EC6342-BC55-45E2-BC8A-55291A1EB5C8}" presName="compositeNode" presStyleCnt="0">
        <dgm:presLayoutVars>
          <dgm:bulletEnabled val="1"/>
        </dgm:presLayoutVars>
      </dgm:prSet>
      <dgm:spPr/>
    </dgm:pt>
    <dgm:pt modelId="{99F7D571-ADB1-4D66-B94F-F2F6624531FB}" type="pres">
      <dgm:prSet presAssocID="{82EC6342-BC55-45E2-BC8A-55291A1EB5C8}" presName="image" presStyleLbl="fgImgPlace1" presStyleIdx="2" presStyleCnt="3"/>
      <dgm:spPr>
        <a:blipFill>
          <a:blip xmlns:r="http://schemas.openxmlformats.org/officeDocument/2006/relationships" r:embed="rId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004BDDD-47C9-4E11-AEDE-DE2939257647}" type="pres">
      <dgm:prSet presAssocID="{82EC6342-BC55-45E2-BC8A-55291A1EB5C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AA8B7-5FFB-4731-968F-F595763F0879}" type="pres">
      <dgm:prSet presAssocID="{82EC6342-BC55-45E2-BC8A-55291A1EB5C8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4F90D0-CCF4-4EDE-A7A0-1456E370D96A}" srcId="{82EC6342-BC55-45E2-BC8A-55291A1EB5C8}" destId="{97F9A49A-23FC-4D69-977A-385AB92E2C5E}" srcOrd="0" destOrd="0" parTransId="{D1776AF2-5BA8-468A-BC66-3F391B0FB6FC}" sibTransId="{82DB7DA4-2DB4-4583-AC0E-3A98F15AD009}"/>
    <dgm:cxn modelId="{35806E84-FEC2-4515-A1F6-BE81B200B70A}" type="presOf" srcId="{94FB3E0F-281F-4512-820B-A1C79AF2632E}" destId="{8E5F5E36-0AF6-416E-A095-F5D012B9EFE4}" srcOrd="0" destOrd="2" presId="urn:microsoft.com/office/officeart/2005/8/layout/hList2"/>
    <dgm:cxn modelId="{A046ABE2-0116-4C41-AB00-7E751259331E}" type="presOf" srcId="{81EA6F7B-8B0E-4409-815E-4FC0D63BCAEB}" destId="{8E5F5E36-0AF6-416E-A095-F5D012B9EFE4}" srcOrd="0" destOrd="3" presId="urn:microsoft.com/office/officeart/2005/8/layout/hList2"/>
    <dgm:cxn modelId="{3DEA45A7-770A-478C-9944-2075A4D7FB88}" type="presOf" srcId="{82EC6342-BC55-45E2-BC8A-55291A1EB5C8}" destId="{E10AA8B7-5FFB-4731-968F-F595763F0879}" srcOrd="0" destOrd="0" presId="urn:microsoft.com/office/officeart/2005/8/layout/hList2"/>
    <dgm:cxn modelId="{D6E2ACFF-CC77-4432-949A-87ED178C0BAD}" srcId="{A34D41C7-11B4-4F52-B936-3493688BCD26}" destId="{94FB3E0F-281F-4512-820B-A1C79AF2632E}" srcOrd="2" destOrd="0" parTransId="{DCF59B4C-8316-454D-B33E-39AB290D40EC}" sibTransId="{76AE38E3-3E4C-449A-85A9-3A8738568C39}"/>
    <dgm:cxn modelId="{088B84D1-EBA9-4FA3-B9A5-AE1A2F42EE8B}" srcId="{A12FD6CE-598B-4FE0-BDF0-D360D27BA124}" destId="{769E25F5-51DD-4A08-93CD-667FA9EEC58A}" srcOrd="0" destOrd="0" parTransId="{862D13E8-8A24-4039-8CAB-A0C1FD13FEAE}" sibTransId="{619E35E1-FF9E-4DF9-A193-7E7BF1A266EC}"/>
    <dgm:cxn modelId="{398E0A2E-21BA-4F7C-B05D-3545410DA6ED}" type="presOf" srcId="{81E1867B-B49D-4CA7-A70D-4C7A6273CAD8}" destId="{8E5F5E36-0AF6-416E-A095-F5D012B9EFE4}" srcOrd="0" destOrd="0" presId="urn:microsoft.com/office/officeart/2005/8/layout/hList2"/>
    <dgm:cxn modelId="{5824A8B0-BDB4-42A1-A90D-AF84262D7B6F}" type="presOf" srcId="{769E25F5-51DD-4A08-93CD-667FA9EEC58A}" destId="{DB275991-BAE4-4500-BC76-0F760436C7AB}" srcOrd="0" destOrd="0" presId="urn:microsoft.com/office/officeart/2005/8/layout/hList2"/>
    <dgm:cxn modelId="{912BC310-3D60-4B51-8B87-46926EB4E3FA}" type="presOf" srcId="{10A08354-E4B4-4A79-BE3C-2D7A83BA83F7}" destId="{0004BDDD-47C9-4E11-AEDE-DE2939257647}" srcOrd="0" destOrd="3" presId="urn:microsoft.com/office/officeart/2005/8/layout/hList2"/>
    <dgm:cxn modelId="{C30FA6AD-526E-4780-8543-5C56C0F6EB19}" srcId="{A12FD6CE-598B-4FE0-BDF0-D360D27BA124}" destId="{7AE42883-507D-427C-ADD6-853C656CA655}" srcOrd="1" destOrd="0" parTransId="{9222512D-D821-4F4A-A716-636BD4080F52}" sibTransId="{6BB7FCB6-1695-40CC-B07A-5EF2EBAFB3F2}"/>
    <dgm:cxn modelId="{FA828C0F-C5ED-4478-B9A1-FEB94874DBDB}" type="presOf" srcId="{0471B7B2-846B-4B08-9378-A95AEC43637E}" destId="{DB275991-BAE4-4500-BC76-0F760436C7AB}" srcOrd="0" destOrd="3" presId="urn:microsoft.com/office/officeart/2005/8/layout/hList2"/>
    <dgm:cxn modelId="{344A0DFB-6E60-4FA5-A3C7-E0CA6968D087}" srcId="{A34D41C7-11B4-4F52-B936-3493688BCD26}" destId="{81EA6F7B-8B0E-4409-815E-4FC0D63BCAEB}" srcOrd="3" destOrd="0" parTransId="{99468A55-AB48-4463-83D5-A7CE88DCBE4D}" sibTransId="{E2430EF3-D0E3-45DB-8186-3059C5F8B987}"/>
    <dgm:cxn modelId="{E27C98AD-A844-4CF6-9361-BE7B440F7390}" type="presOf" srcId="{7AE42883-507D-427C-ADD6-853C656CA655}" destId="{DB275991-BAE4-4500-BC76-0F760436C7AB}" srcOrd="0" destOrd="1" presId="urn:microsoft.com/office/officeart/2005/8/layout/hList2"/>
    <dgm:cxn modelId="{51A0BC91-AF40-4411-B448-6900B992A187}" srcId="{A34D41C7-11B4-4F52-B936-3493688BCD26}" destId="{748A37E4-D4D1-400A-A029-7677EF607BCF}" srcOrd="1" destOrd="0" parTransId="{B92BBD0A-4800-48E0-998E-B6F1A46E1D4D}" sibTransId="{FB70A0AB-06C4-40C6-82B0-8484A60849EC}"/>
    <dgm:cxn modelId="{52ABEBF7-021E-4E3F-AFD7-8A0CE1D83665}" type="presOf" srcId="{A12FD6CE-598B-4FE0-BDF0-D360D27BA124}" destId="{DE8EED95-FD45-4FB4-BFC2-9543C3D11320}" srcOrd="0" destOrd="0" presId="urn:microsoft.com/office/officeart/2005/8/layout/hList2"/>
    <dgm:cxn modelId="{A516CC45-060E-48A0-A775-3B2BE1E50405}" srcId="{A12FD6CE-598B-4FE0-BDF0-D360D27BA124}" destId="{CCA51D42-3BF7-45DA-A58E-13000C7FDA7D}" srcOrd="2" destOrd="0" parTransId="{4446A505-F3AD-4ECF-9573-0CD16425B891}" sibTransId="{FCFC0936-79A1-4A0D-B9AF-3E9C0650FAC2}"/>
    <dgm:cxn modelId="{5FD6466C-BD30-44CC-B02C-B901F85A688D}" type="presOf" srcId="{33267095-D496-46FF-AFAA-85BAD2109F85}" destId="{1BF16CAB-9E2E-4439-B1B1-4E9FE1F18459}" srcOrd="0" destOrd="0" presId="urn:microsoft.com/office/officeart/2005/8/layout/hList2"/>
    <dgm:cxn modelId="{DBE41A35-3712-4DA0-B70D-4F4FD932B3AF}" type="presOf" srcId="{A34D41C7-11B4-4F52-B936-3493688BCD26}" destId="{B8F6F885-BC50-4BD1-A84D-D8E56695858F}" srcOrd="0" destOrd="0" presId="urn:microsoft.com/office/officeart/2005/8/layout/hList2"/>
    <dgm:cxn modelId="{B9A5819B-A75F-43ED-B6C9-45549884BD41}" type="presOf" srcId="{97F9A49A-23FC-4D69-977A-385AB92E2C5E}" destId="{0004BDDD-47C9-4E11-AEDE-DE2939257647}" srcOrd="0" destOrd="0" presId="urn:microsoft.com/office/officeart/2005/8/layout/hList2"/>
    <dgm:cxn modelId="{6E63F103-7F20-4BD1-8B6F-124F381E0493}" srcId="{33267095-D496-46FF-AFAA-85BAD2109F85}" destId="{82EC6342-BC55-45E2-BC8A-55291A1EB5C8}" srcOrd="2" destOrd="0" parTransId="{586B1E24-79FB-451A-B980-63A0BBB27569}" sibTransId="{9B146CDE-22BC-4C46-AE96-FAD16FE491F9}"/>
    <dgm:cxn modelId="{228D6D28-CDD8-43FE-9D65-1B4EC09B46D9}" srcId="{82EC6342-BC55-45E2-BC8A-55291A1EB5C8}" destId="{10A08354-E4B4-4A79-BE3C-2D7A83BA83F7}" srcOrd="3" destOrd="0" parTransId="{2D7C6D8F-22CB-4C95-B002-48FC676C88CC}" sibTransId="{7E92AB73-8321-4076-AF20-F4310970EAE1}"/>
    <dgm:cxn modelId="{30CD4727-D73B-426B-AD51-807611B70B6E}" srcId="{A12FD6CE-598B-4FE0-BDF0-D360D27BA124}" destId="{0471B7B2-846B-4B08-9378-A95AEC43637E}" srcOrd="3" destOrd="0" parTransId="{A5A8CFAA-08EB-48CB-8EBB-D5720A84F353}" sibTransId="{53D35B11-34C1-44EB-846A-D1E1FF45A2A2}"/>
    <dgm:cxn modelId="{4C4BD2F6-4CE0-44D2-9F86-C2E45C409809}" srcId="{A34D41C7-11B4-4F52-B936-3493688BCD26}" destId="{81E1867B-B49D-4CA7-A70D-4C7A6273CAD8}" srcOrd="0" destOrd="0" parTransId="{9C4471F9-6ABB-4099-A4F9-01F307B49410}" sibTransId="{53947DBE-A5F3-49B5-9831-752E4A9CBC29}"/>
    <dgm:cxn modelId="{1BF14319-E6A6-4032-A147-77BE09967017}" type="presOf" srcId="{3A04CF4D-6FBC-4E77-BA4D-25EBAAB84947}" destId="{0004BDDD-47C9-4E11-AEDE-DE2939257647}" srcOrd="0" destOrd="1" presId="urn:microsoft.com/office/officeart/2005/8/layout/hList2"/>
    <dgm:cxn modelId="{B7077EDD-3639-4FA2-A651-BB75A0618230}" srcId="{33267095-D496-46FF-AFAA-85BAD2109F85}" destId="{A12FD6CE-598B-4FE0-BDF0-D360D27BA124}" srcOrd="0" destOrd="0" parTransId="{FC3114F4-9EB5-4D21-AFDD-02D9BDD70F30}" sibTransId="{655692E5-5076-4F1D-9843-1F25B5A47F0B}"/>
    <dgm:cxn modelId="{714FAB98-6E12-476E-B5C0-B17605D4016C}" type="presOf" srcId="{CCA51D42-3BF7-45DA-A58E-13000C7FDA7D}" destId="{DB275991-BAE4-4500-BC76-0F760436C7AB}" srcOrd="0" destOrd="2" presId="urn:microsoft.com/office/officeart/2005/8/layout/hList2"/>
    <dgm:cxn modelId="{6D961992-5267-4C3E-95B6-D6992FD7B8E0}" srcId="{82EC6342-BC55-45E2-BC8A-55291A1EB5C8}" destId="{3E743C3F-03AE-4C4F-B4E6-466AFE80A69E}" srcOrd="2" destOrd="0" parTransId="{EE3BA114-FFB9-4AE5-ADFA-980B348320E4}" sibTransId="{80DA8BE4-30BA-4405-A9DC-734AFD402643}"/>
    <dgm:cxn modelId="{91754305-1964-43E3-863E-491D52CC6EA7}" srcId="{82EC6342-BC55-45E2-BC8A-55291A1EB5C8}" destId="{3A04CF4D-6FBC-4E77-BA4D-25EBAAB84947}" srcOrd="1" destOrd="0" parTransId="{992AC1B1-71F3-4F5B-9F4B-A2243C15351C}" sibTransId="{95CDC8B0-1EFC-4DF5-9B29-E7569A7563B7}"/>
    <dgm:cxn modelId="{729F0CFE-C20B-433E-A045-FE43CF4F8B18}" type="presOf" srcId="{3E743C3F-03AE-4C4F-B4E6-466AFE80A69E}" destId="{0004BDDD-47C9-4E11-AEDE-DE2939257647}" srcOrd="0" destOrd="2" presId="urn:microsoft.com/office/officeart/2005/8/layout/hList2"/>
    <dgm:cxn modelId="{D4E652A5-E94D-4138-B1AB-7DBA4BA23897}" srcId="{33267095-D496-46FF-AFAA-85BAD2109F85}" destId="{A34D41C7-11B4-4F52-B936-3493688BCD26}" srcOrd="1" destOrd="0" parTransId="{DD5A0877-7A69-4BB3-9DD4-252057ED0346}" sibTransId="{8377F624-D732-401F-B8D9-9E9DA2BA3CCD}"/>
    <dgm:cxn modelId="{5B1594D0-0B65-487C-AD6A-8A3D2B4EB5C9}" type="presOf" srcId="{748A37E4-D4D1-400A-A029-7677EF607BCF}" destId="{8E5F5E36-0AF6-416E-A095-F5D012B9EFE4}" srcOrd="0" destOrd="1" presId="urn:microsoft.com/office/officeart/2005/8/layout/hList2"/>
    <dgm:cxn modelId="{2D83CFDF-18AE-4494-A06B-CDF37E4E3B9C}" type="presParOf" srcId="{1BF16CAB-9E2E-4439-B1B1-4E9FE1F18459}" destId="{8E008425-8033-42A9-AEC2-26999CD18940}" srcOrd="0" destOrd="0" presId="urn:microsoft.com/office/officeart/2005/8/layout/hList2"/>
    <dgm:cxn modelId="{A990BFC4-061E-4B18-9C57-55DCCF68DF8C}" type="presParOf" srcId="{8E008425-8033-42A9-AEC2-26999CD18940}" destId="{5939D8AE-7724-409E-9016-37F5D608F42A}" srcOrd="0" destOrd="0" presId="urn:microsoft.com/office/officeart/2005/8/layout/hList2"/>
    <dgm:cxn modelId="{10E7015A-A0AB-4772-8627-4ABEF5C86292}" type="presParOf" srcId="{8E008425-8033-42A9-AEC2-26999CD18940}" destId="{DB275991-BAE4-4500-BC76-0F760436C7AB}" srcOrd="1" destOrd="0" presId="urn:microsoft.com/office/officeart/2005/8/layout/hList2"/>
    <dgm:cxn modelId="{BA4EF00C-6C5B-4D6F-B134-7DA06401FC47}" type="presParOf" srcId="{8E008425-8033-42A9-AEC2-26999CD18940}" destId="{DE8EED95-FD45-4FB4-BFC2-9543C3D11320}" srcOrd="2" destOrd="0" presId="urn:microsoft.com/office/officeart/2005/8/layout/hList2"/>
    <dgm:cxn modelId="{0AB37F4B-9766-4121-9715-CDBC9E64A114}" type="presParOf" srcId="{1BF16CAB-9E2E-4439-B1B1-4E9FE1F18459}" destId="{C4F053A8-74C9-4136-B4E2-B76F46185BAA}" srcOrd="1" destOrd="0" presId="urn:microsoft.com/office/officeart/2005/8/layout/hList2"/>
    <dgm:cxn modelId="{40687918-844A-4A33-A863-F24AFFA435BE}" type="presParOf" srcId="{1BF16CAB-9E2E-4439-B1B1-4E9FE1F18459}" destId="{26A45495-7386-4F2C-91A0-F954CFE883CC}" srcOrd="2" destOrd="0" presId="urn:microsoft.com/office/officeart/2005/8/layout/hList2"/>
    <dgm:cxn modelId="{EB8A03CA-15F3-4DFA-9B4E-9094387127E4}" type="presParOf" srcId="{26A45495-7386-4F2C-91A0-F954CFE883CC}" destId="{97518558-916D-4BEC-90B7-8E38453C7C27}" srcOrd="0" destOrd="0" presId="urn:microsoft.com/office/officeart/2005/8/layout/hList2"/>
    <dgm:cxn modelId="{0BD3455C-95F9-41C9-A3CD-9F83807602DC}" type="presParOf" srcId="{26A45495-7386-4F2C-91A0-F954CFE883CC}" destId="{8E5F5E36-0AF6-416E-A095-F5D012B9EFE4}" srcOrd="1" destOrd="0" presId="urn:microsoft.com/office/officeart/2005/8/layout/hList2"/>
    <dgm:cxn modelId="{048427BA-7659-4B77-AAD2-224E8CC39008}" type="presParOf" srcId="{26A45495-7386-4F2C-91A0-F954CFE883CC}" destId="{B8F6F885-BC50-4BD1-A84D-D8E56695858F}" srcOrd="2" destOrd="0" presId="urn:microsoft.com/office/officeart/2005/8/layout/hList2"/>
    <dgm:cxn modelId="{B327AD38-64E7-4482-9916-83369CF25BFB}" type="presParOf" srcId="{1BF16CAB-9E2E-4439-B1B1-4E9FE1F18459}" destId="{F1AE5839-76A8-4174-87EA-46677246381D}" srcOrd="3" destOrd="0" presId="urn:microsoft.com/office/officeart/2005/8/layout/hList2"/>
    <dgm:cxn modelId="{44BC0C03-92DE-4E04-8540-C6E6A4DF2336}" type="presParOf" srcId="{1BF16CAB-9E2E-4439-B1B1-4E9FE1F18459}" destId="{135FAE0E-C3D1-402F-A992-28A1E3163816}" srcOrd="4" destOrd="0" presId="urn:microsoft.com/office/officeart/2005/8/layout/hList2"/>
    <dgm:cxn modelId="{8CB02807-94F5-4F7B-937F-EB4CD0A51118}" type="presParOf" srcId="{135FAE0E-C3D1-402F-A992-28A1E3163816}" destId="{99F7D571-ADB1-4D66-B94F-F2F6624531FB}" srcOrd="0" destOrd="0" presId="urn:microsoft.com/office/officeart/2005/8/layout/hList2"/>
    <dgm:cxn modelId="{651C4868-8244-4B3F-801B-5D91B4DA71FC}" type="presParOf" srcId="{135FAE0E-C3D1-402F-A992-28A1E3163816}" destId="{0004BDDD-47C9-4E11-AEDE-DE2939257647}" srcOrd="1" destOrd="0" presId="urn:microsoft.com/office/officeart/2005/8/layout/hList2"/>
    <dgm:cxn modelId="{E72B3953-07AA-4B21-BDE7-FA89655E7EEF}" type="presParOf" srcId="{135FAE0E-C3D1-402F-A992-28A1E3163816}" destId="{E10AA8B7-5FFB-4731-968F-F595763F087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EED95-FD45-4FB4-BFC2-9543C3D11320}">
      <dsp:nvSpPr>
        <dsp:cNvPr id="0" name=""/>
        <dsp:cNvSpPr/>
      </dsp:nvSpPr>
      <dsp:spPr>
        <a:xfrm rot="16200000">
          <a:off x="-1939842" y="2930842"/>
          <a:ext cx="4457700" cy="458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4276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BSc / BA in Geographic Information Systems</a:t>
          </a:r>
          <a:endParaRPr lang="en-US" sz="15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-1939842" y="2930842"/>
        <a:ext cx="4457700" cy="458391"/>
      </dsp:txXfrm>
    </dsp:sp>
    <dsp:sp modelId="{DB275991-BAE4-4500-BC76-0F760436C7AB}">
      <dsp:nvSpPr>
        <dsp:cNvPr id="0" name=""/>
        <dsp:cNvSpPr/>
      </dsp:nvSpPr>
      <dsp:spPr>
        <a:xfrm>
          <a:off x="518203" y="931188"/>
          <a:ext cx="2283275" cy="4457700"/>
        </a:xfrm>
        <a:prstGeom prst="rect">
          <a:avLst/>
        </a:prstGeom>
        <a:solidFill>
          <a:srgbClr val="93ADD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404276" rIns="199136" bIns="199136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Specialist degree </a:t>
          </a:r>
          <a:endParaRPr lang="en-US" sz="2200" kern="1200" dirty="0">
            <a:solidFill>
              <a:schemeClr val="accent5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Technical &amp; applied  emphases</a:t>
          </a:r>
          <a:endParaRPr lang="en-US" sz="2200" kern="1200" dirty="0">
            <a:solidFill>
              <a:schemeClr val="accent5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75%</a:t>
          </a:r>
          <a:r>
            <a:rPr lang="en-US" sz="2200" kern="1200" dirty="0" smtClean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of annual content GIS specific</a:t>
          </a:r>
          <a:endParaRPr lang="en-US" sz="2200" kern="1200" dirty="0">
            <a:solidFill>
              <a:schemeClr val="accent5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GIS-based dissertation</a:t>
          </a:r>
          <a:endParaRPr lang="en-US" sz="2200" kern="1200" dirty="0">
            <a:solidFill>
              <a:schemeClr val="accent5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18203" y="931188"/>
        <a:ext cx="2283275" cy="4457700"/>
      </dsp:txXfrm>
    </dsp:sp>
    <dsp:sp modelId="{5939D8AE-7724-409E-9016-37F5D608F42A}">
      <dsp:nvSpPr>
        <dsp:cNvPr id="0" name=""/>
        <dsp:cNvSpPr/>
      </dsp:nvSpPr>
      <dsp:spPr>
        <a:xfrm>
          <a:off x="59811" y="326111"/>
          <a:ext cx="916783" cy="916783"/>
        </a:xfrm>
        <a:prstGeom prst="rect">
          <a:avLst/>
        </a:prstGeom>
        <a:blipFill>
          <a:blip xmlns:r="http://schemas.openxmlformats.org/officeDocument/2006/relationships" r:embed="rId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F6F885-BC50-4BD1-A84D-D8E56695858F}">
      <dsp:nvSpPr>
        <dsp:cNvPr id="0" name=""/>
        <dsp:cNvSpPr/>
      </dsp:nvSpPr>
      <dsp:spPr>
        <a:xfrm rot="16200000">
          <a:off x="1387249" y="2930842"/>
          <a:ext cx="4457700" cy="458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4276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BSc Geography and GIS</a:t>
          </a:r>
          <a:endParaRPr lang="en-US" sz="15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387249" y="2930842"/>
        <a:ext cx="4457700" cy="458391"/>
      </dsp:txXfrm>
    </dsp:sp>
    <dsp:sp modelId="{8E5F5E36-0AF6-416E-A095-F5D012B9EFE4}">
      <dsp:nvSpPr>
        <dsp:cNvPr id="0" name=""/>
        <dsp:cNvSpPr/>
      </dsp:nvSpPr>
      <dsp:spPr>
        <a:xfrm>
          <a:off x="3845295" y="931188"/>
          <a:ext cx="2283275" cy="4457700"/>
        </a:xfrm>
        <a:prstGeom prst="rect">
          <a:avLst/>
        </a:prstGeom>
        <a:solidFill>
          <a:srgbClr val="FFE18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404276" rIns="199136" bIns="199136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Physical geography degree</a:t>
          </a:r>
          <a:endParaRPr lang="en-US" sz="2200" kern="1200" dirty="0">
            <a:solidFill>
              <a:schemeClr val="accent4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Application emphasis</a:t>
          </a:r>
          <a:endParaRPr lang="en-US" sz="2200" kern="1200" dirty="0">
            <a:solidFill>
              <a:schemeClr val="accent4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solidFill>
                <a:schemeClr val="accent4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50%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of annual content GIS specific</a:t>
          </a:r>
          <a:endParaRPr lang="en-US" sz="2200" kern="1200" dirty="0">
            <a:solidFill>
              <a:schemeClr val="accent4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GIS-based dissertation</a:t>
          </a:r>
          <a:endParaRPr lang="en-US" sz="2200" kern="1200" dirty="0">
            <a:solidFill>
              <a:schemeClr val="accent4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845295" y="931188"/>
        <a:ext cx="2283275" cy="4457700"/>
      </dsp:txXfrm>
    </dsp:sp>
    <dsp:sp modelId="{97518558-916D-4BEC-90B7-8E38453C7C27}">
      <dsp:nvSpPr>
        <dsp:cNvPr id="0" name=""/>
        <dsp:cNvSpPr/>
      </dsp:nvSpPr>
      <dsp:spPr>
        <a:xfrm>
          <a:off x="3386903" y="326111"/>
          <a:ext cx="916783" cy="916783"/>
        </a:xfrm>
        <a:prstGeom prst="rect">
          <a:avLst/>
        </a:prstGeom>
        <a:blipFill>
          <a:blip xmlns:r="http://schemas.openxmlformats.org/officeDocument/2006/relationships" r:embed="rId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0AA8B7-5FFB-4731-968F-F595763F0879}">
      <dsp:nvSpPr>
        <dsp:cNvPr id="0" name=""/>
        <dsp:cNvSpPr/>
      </dsp:nvSpPr>
      <dsp:spPr>
        <a:xfrm rot="16200000">
          <a:off x="4714341" y="2930842"/>
          <a:ext cx="4457700" cy="458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4276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BSc Geography with GIS</a:t>
          </a:r>
          <a:endParaRPr lang="en-US" sz="15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714341" y="2930842"/>
        <a:ext cx="4457700" cy="458391"/>
      </dsp:txXfrm>
    </dsp:sp>
    <dsp:sp modelId="{0004BDDD-47C9-4E11-AEDE-DE2939257647}">
      <dsp:nvSpPr>
        <dsp:cNvPr id="0" name=""/>
        <dsp:cNvSpPr/>
      </dsp:nvSpPr>
      <dsp:spPr>
        <a:xfrm>
          <a:off x="7172387" y="931188"/>
          <a:ext cx="2283275" cy="4457700"/>
        </a:xfrm>
        <a:prstGeom prst="rect">
          <a:avLst/>
        </a:prstGeom>
        <a:solidFill>
          <a:srgbClr val="BDDCA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404276" rIns="199136" bIns="199136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Physical geography degree</a:t>
          </a:r>
          <a:endParaRPr lang="en-US" sz="2200" kern="1200" dirty="0">
            <a:solidFill>
              <a:schemeClr val="accent6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Application emphasis</a:t>
          </a:r>
          <a:endParaRPr lang="en-US" sz="2200" kern="1200" dirty="0">
            <a:solidFill>
              <a:schemeClr val="accent6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25%</a:t>
          </a:r>
          <a:r>
            <a:rPr lang="en-US" sz="2200" kern="1200" dirty="0" smtClean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of annual content GIS specific</a:t>
          </a:r>
          <a:endParaRPr lang="en-US" sz="2200" kern="1200" dirty="0">
            <a:solidFill>
              <a:schemeClr val="accent6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GIS-based dissertation</a:t>
          </a:r>
          <a:endParaRPr lang="en-US" sz="2200" kern="1200" dirty="0">
            <a:solidFill>
              <a:schemeClr val="accent6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172387" y="931188"/>
        <a:ext cx="2283275" cy="4457700"/>
      </dsp:txXfrm>
    </dsp:sp>
    <dsp:sp modelId="{99F7D571-ADB1-4D66-B94F-F2F6624531FB}">
      <dsp:nvSpPr>
        <dsp:cNvPr id="0" name=""/>
        <dsp:cNvSpPr/>
      </dsp:nvSpPr>
      <dsp:spPr>
        <a:xfrm>
          <a:off x="6713995" y="326111"/>
          <a:ext cx="916783" cy="916783"/>
        </a:xfrm>
        <a:prstGeom prst="rect">
          <a:avLst/>
        </a:prstGeom>
        <a:blipFill>
          <a:blip xmlns:r="http://schemas.openxmlformats.org/officeDocument/2006/relationships" r:embed="rId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2001838"/>
            <a:ext cx="12192000" cy="237966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9600" dirty="0" smtClean="0">
                <a:latin typeface="Garamond" panose="02020404030301010803" pitchFamily="18" charset="0"/>
              </a:rPr>
              <a:t>Title</a:t>
            </a:r>
          </a:p>
          <a:p>
            <a:pPr algn="ctr"/>
            <a:r>
              <a:rPr lang="en-GB" sz="2400" dirty="0" smtClean="0">
                <a:latin typeface="Garamond" panose="02020404030301010803" pitchFamily="18" charset="0"/>
              </a:rPr>
              <a:t>Name </a:t>
            </a:r>
            <a:r>
              <a:rPr lang="en-GB" sz="2400" dirty="0" err="1" smtClean="0">
                <a:latin typeface="Garamond" panose="02020404030301010803" pitchFamily="18" charset="0"/>
              </a:rPr>
              <a:t>name</a:t>
            </a:r>
            <a:r>
              <a:rPr lang="en-GB" sz="2400" dirty="0" smtClean="0">
                <a:latin typeface="Garamond" panose="02020404030301010803" pitchFamily="18" charset="0"/>
              </a:rPr>
              <a:t> </a:t>
            </a:r>
            <a:r>
              <a:rPr lang="en-GB" sz="2400" dirty="0" err="1" smtClean="0">
                <a:latin typeface="Garamond" panose="02020404030301010803" pitchFamily="18" charset="0"/>
              </a:rPr>
              <a:t>name</a:t>
            </a:r>
            <a:endParaRPr lang="en-GB" sz="2400" dirty="0">
              <a:latin typeface="Garamond" panose="02020404030301010803" pitchFamily="18" charset="0"/>
            </a:endParaRPr>
          </a:p>
        </p:txBody>
      </p:sp>
      <p:pic>
        <p:nvPicPr>
          <p:cNvPr id="9" name="Picture 11" descr="UWE-Logo-Bottom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5783263"/>
            <a:ext cx="2182812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84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6B84-9301-420B-B312-CEC6F438116A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A65D-0C92-4FBF-AD96-C59EBA803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7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6B84-9301-420B-B312-CEC6F438116A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A65D-0C92-4FBF-AD96-C59EBA803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29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6B84-9301-420B-B312-CEC6F438116A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A65D-0C92-4FBF-AD96-C59EBA803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74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6B84-9301-420B-B312-CEC6F438116A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A65D-0C92-4FBF-AD96-C59EBA803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168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6B84-9301-420B-B312-CEC6F438116A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A65D-0C92-4FBF-AD96-C59EBA803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300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6B84-9301-420B-B312-CEC6F438116A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A65D-0C92-4FBF-AD96-C59EBA803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324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6B84-9301-420B-B312-CEC6F438116A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A65D-0C92-4FBF-AD96-C59EBA803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48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435626" y="2819550"/>
            <a:ext cx="6300000" cy="1080000"/>
          </a:xfrm>
        </p:spPr>
        <p:txBody>
          <a:bodyPr>
            <a:normAutofit/>
          </a:bodyPr>
          <a:lstStyle>
            <a:lvl1pPr algn="ctr">
              <a:defRPr sz="4800">
                <a:latin typeface="Garamond" panose="020204040303010108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650" y="209550"/>
            <a:ext cx="9515475" cy="6279225"/>
          </a:xfrm>
        </p:spPr>
        <p:txBody>
          <a:bodyPr/>
          <a:lstStyle>
            <a:lvl1pPr>
              <a:defRPr>
                <a:latin typeface="Elementary SF" pitchFamily="2" charset="0"/>
              </a:defRPr>
            </a:lvl1pPr>
            <a:lvl2pPr>
              <a:defRPr>
                <a:latin typeface="Elementary SF" pitchFamily="2" charset="0"/>
              </a:defRPr>
            </a:lvl2pPr>
            <a:lvl3pPr>
              <a:defRPr>
                <a:latin typeface="Elementary SF" pitchFamily="2" charset="0"/>
              </a:defRPr>
            </a:lvl3pPr>
            <a:lvl4pPr>
              <a:defRPr>
                <a:latin typeface="Elementary SF" pitchFamily="2" charset="0"/>
              </a:defRPr>
            </a:lvl4pPr>
            <a:lvl5pPr>
              <a:defRPr>
                <a:latin typeface="Elementary SF" pitchFamily="2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5226" y="0"/>
            <a:ext cx="864000" cy="683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435626" y="2819550"/>
            <a:ext cx="6300000" cy="1080000"/>
          </a:xfrm>
        </p:spPr>
        <p:txBody>
          <a:bodyPr>
            <a:normAutofit/>
          </a:bodyPr>
          <a:lstStyle>
            <a:lvl1pPr algn="ctr">
              <a:defRPr sz="4800">
                <a:latin typeface="Garamond" panose="020204040303010108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650" y="209550"/>
            <a:ext cx="9515475" cy="6279225"/>
          </a:xfrm>
        </p:spPr>
        <p:txBody>
          <a:bodyPr/>
          <a:lstStyle>
            <a:lvl1pPr>
              <a:defRPr>
                <a:latin typeface="Elementary SF" pitchFamily="2" charset="0"/>
              </a:defRPr>
            </a:lvl1pPr>
            <a:lvl2pPr>
              <a:defRPr>
                <a:latin typeface="Elementary SF" pitchFamily="2" charset="0"/>
              </a:defRPr>
            </a:lvl2pPr>
            <a:lvl3pPr>
              <a:defRPr>
                <a:latin typeface="Elementary SF" pitchFamily="2" charset="0"/>
              </a:defRPr>
            </a:lvl3pPr>
            <a:lvl4pPr>
              <a:defRPr>
                <a:latin typeface="Elementary SF" pitchFamily="2" charset="0"/>
              </a:defRPr>
            </a:lvl4pPr>
            <a:lvl5pPr>
              <a:defRPr>
                <a:latin typeface="Elementary SF" pitchFamily="2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5226" y="0"/>
            <a:ext cx="864000" cy="683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2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435626" y="2819550"/>
            <a:ext cx="6300000" cy="1080000"/>
          </a:xfrm>
        </p:spPr>
        <p:txBody>
          <a:bodyPr>
            <a:normAutofit/>
          </a:bodyPr>
          <a:lstStyle>
            <a:lvl1pPr algn="ctr">
              <a:defRPr sz="4800">
                <a:latin typeface="Garamond" panose="020204040303010108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650" y="209550"/>
            <a:ext cx="9515475" cy="6279225"/>
          </a:xfrm>
        </p:spPr>
        <p:txBody>
          <a:bodyPr/>
          <a:lstStyle>
            <a:lvl1pPr>
              <a:defRPr>
                <a:latin typeface="Elementary SF" pitchFamily="2" charset="0"/>
              </a:defRPr>
            </a:lvl1pPr>
            <a:lvl2pPr>
              <a:defRPr>
                <a:latin typeface="Elementary SF" pitchFamily="2" charset="0"/>
              </a:defRPr>
            </a:lvl2pPr>
            <a:lvl3pPr>
              <a:defRPr>
                <a:latin typeface="Elementary SF" pitchFamily="2" charset="0"/>
              </a:defRPr>
            </a:lvl3pPr>
            <a:lvl4pPr>
              <a:defRPr>
                <a:latin typeface="Elementary SF" pitchFamily="2" charset="0"/>
              </a:defRPr>
            </a:lvl4pPr>
            <a:lvl5pPr>
              <a:defRPr>
                <a:latin typeface="Elementary SF" pitchFamily="2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5226" y="0"/>
            <a:ext cx="864000" cy="683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37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974725"/>
            <a:ext cx="11306175" cy="1080000"/>
          </a:xfrm>
        </p:spPr>
        <p:txBody>
          <a:bodyPr>
            <a:normAutofit/>
          </a:bodyPr>
          <a:lstStyle>
            <a:lvl1pPr algn="ctr">
              <a:defRPr sz="4800">
                <a:latin typeface="Garamond" panose="020204040303010108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2286000"/>
            <a:ext cx="11306175" cy="4250099"/>
          </a:xfrm>
        </p:spPr>
        <p:txBody>
          <a:bodyPr/>
          <a:lstStyle>
            <a:lvl1pPr>
              <a:defRPr>
                <a:latin typeface="Elementary SF" pitchFamily="2" charset="0"/>
              </a:defRPr>
            </a:lvl1pPr>
            <a:lvl2pPr>
              <a:defRPr>
                <a:latin typeface="Elementary SF" pitchFamily="2" charset="0"/>
              </a:defRPr>
            </a:lvl2pPr>
            <a:lvl3pPr>
              <a:defRPr>
                <a:latin typeface="Elementary SF" pitchFamily="2" charset="0"/>
              </a:defRPr>
            </a:lvl3pPr>
            <a:lvl4pPr>
              <a:defRPr>
                <a:latin typeface="Elementary SF" pitchFamily="2" charset="0"/>
              </a:defRPr>
            </a:lvl4pPr>
            <a:lvl5pPr>
              <a:defRPr>
                <a:latin typeface="Elementary SF" pitchFamily="2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7363"/>
          <a:stretch/>
        </p:blipFill>
        <p:spPr>
          <a:xfrm>
            <a:off x="0" y="-3"/>
            <a:ext cx="12192000" cy="86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974725"/>
            <a:ext cx="11306175" cy="1080000"/>
          </a:xfrm>
        </p:spPr>
        <p:txBody>
          <a:bodyPr>
            <a:normAutofit/>
          </a:bodyPr>
          <a:lstStyle>
            <a:lvl1pPr algn="ctr">
              <a:defRPr sz="4800">
                <a:latin typeface="Garamond" panose="020204040303010108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2286000"/>
            <a:ext cx="11306175" cy="4250099"/>
          </a:xfrm>
        </p:spPr>
        <p:txBody>
          <a:bodyPr/>
          <a:lstStyle>
            <a:lvl1pPr>
              <a:defRPr>
                <a:latin typeface="Elementary SF" pitchFamily="2" charset="0"/>
              </a:defRPr>
            </a:lvl1pPr>
            <a:lvl2pPr>
              <a:defRPr>
                <a:latin typeface="Elementary SF" pitchFamily="2" charset="0"/>
              </a:defRPr>
            </a:lvl2pPr>
            <a:lvl3pPr>
              <a:defRPr>
                <a:latin typeface="Elementary SF" pitchFamily="2" charset="0"/>
              </a:defRPr>
            </a:lvl3pPr>
            <a:lvl4pPr>
              <a:defRPr>
                <a:latin typeface="Elementary SF" pitchFamily="2" charset="0"/>
              </a:defRPr>
            </a:lvl4pPr>
            <a:lvl5pPr>
              <a:defRPr>
                <a:latin typeface="Elementary SF" pitchFamily="2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7363"/>
          <a:stretch/>
        </p:blipFill>
        <p:spPr>
          <a:xfrm>
            <a:off x="0" y="-3"/>
            <a:ext cx="12192000" cy="86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5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974725"/>
            <a:ext cx="11306175" cy="1080000"/>
          </a:xfrm>
        </p:spPr>
        <p:txBody>
          <a:bodyPr>
            <a:normAutofit/>
          </a:bodyPr>
          <a:lstStyle>
            <a:lvl1pPr algn="ctr">
              <a:defRPr sz="4800">
                <a:latin typeface="Garamond" panose="020204040303010108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2286000"/>
            <a:ext cx="11306175" cy="4250099"/>
          </a:xfrm>
        </p:spPr>
        <p:txBody>
          <a:bodyPr/>
          <a:lstStyle>
            <a:lvl1pPr>
              <a:defRPr>
                <a:latin typeface="Elementary SF" pitchFamily="2" charset="0"/>
              </a:defRPr>
            </a:lvl1pPr>
            <a:lvl2pPr>
              <a:defRPr>
                <a:latin typeface="Elementary SF" pitchFamily="2" charset="0"/>
              </a:defRPr>
            </a:lvl2pPr>
            <a:lvl3pPr>
              <a:defRPr>
                <a:latin typeface="Elementary SF" pitchFamily="2" charset="0"/>
              </a:defRPr>
            </a:lvl3pPr>
            <a:lvl4pPr>
              <a:defRPr>
                <a:latin typeface="Elementary SF" pitchFamily="2" charset="0"/>
              </a:defRPr>
            </a:lvl4pPr>
            <a:lvl5pPr>
              <a:defRPr>
                <a:latin typeface="Elementary SF" pitchFamily="2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7363"/>
          <a:stretch/>
        </p:blipFill>
        <p:spPr>
          <a:xfrm>
            <a:off x="0" y="-3"/>
            <a:ext cx="12192000" cy="86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0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6B84-9301-420B-B312-CEC6F438116A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A65D-0C92-4FBF-AD96-C59EBA803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53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6B84-9301-420B-B312-CEC6F438116A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A65D-0C92-4FBF-AD96-C59EBA803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90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76B84-9301-420B-B312-CEC6F438116A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A65D-0C92-4FBF-AD96-C59EBA803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97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1" r:id="rId4"/>
    <p:sldLayoutId id="2147483660" r:id="rId5"/>
    <p:sldLayoutId id="2147483662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001838"/>
            <a:ext cx="12192000" cy="237966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GB" sz="6000" b="1" dirty="0" smtClean="0">
                <a:latin typeface="Garamond" panose="02020404030301010803" pitchFamily="18" charset="0"/>
              </a:rPr>
              <a:t>Developing an undergraduate GIS curriculum for the 21</a:t>
            </a:r>
            <a:r>
              <a:rPr lang="en-GB" sz="6000" b="1" baseline="30000" dirty="0" smtClean="0">
                <a:latin typeface="Garamond" panose="02020404030301010803" pitchFamily="18" charset="0"/>
              </a:rPr>
              <a:t>st</a:t>
            </a:r>
            <a:r>
              <a:rPr lang="en-GB" sz="6000" b="1" dirty="0" smtClean="0">
                <a:latin typeface="Garamond" panose="02020404030301010803" pitchFamily="18" charset="0"/>
              </a:rPr>
              <a:t> century</a:t>
            </a:r>
          </a:p>
          <a:p>
            <a:pPr algn="ctr">
              <a:spcBef>
                <a:spcPts val="1200"/>
              </a:spcBef>
            </a:pPr>
            <a:r>
              <a:rPr lang="en-GB" sz="2400" dirty="0" smtClean="0">
                <a:latin typeface="Garamond" panose="02020404030301010803" pitchFamily="18" charset="0"/>
              </a:rPr>
              <a:t>Michael Horswell, Nevil Quinn and Harry West</a:t>
            </a:r>
            <a:endParaRPr lang="en-GB" sz="2400" dirty="0">
              <a:latin typeface="Garamond" panose="02020404030301010803" pitchFamily="18" charset="0"/>
            </a:endParaRPr>
          </a:p>
        </p:txBody>
      </p:sp>
      <p:pic>
        <p:nvPicPr>
          <p:cNvPr id="8" name="Picture 11" descr="UWE-Logo-Botto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5783263"/>
            <a:ext cx="2182812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6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Higher education in the UK</a:t>
            </a:r>
            <a:endParaRPr lang="en-GB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42924" y="2162676"/>
            <a:ext cx="11306175" cy="4250099"/>
          </a:xfrm>
        </p:spPr>
        <p:txBody>
          <a:bodyPr numCol="2" spcCol="360000">
            <a:normAutofit/>
          </a:bodyPr>
          <a:lstStyle/>
          <a:p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Mass education system (old universities maintain elitist approach)</a:t>
            </a:r>
            <a:endParaRPr lang="en-GB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Competitive industry</a:t>
            </a:r>
          </a:p>
          <a:p>
            <a:pPr lvl="1"/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Competing for students</a:t>
            </a:r>
          </a:p>
          <a:p>
            <a:pPr lvl="1"/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Competing for funding</a:t>
            </a:r>
          </a:p>
          <a:p>
            <a:pPr lvl="1"/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Competing in league tables</a:t>
            </a:r>
          </a:p>
          <a:p>
            <a:pPr lvl="1"/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Competing in research metrics</a:t>
            </a:r>
          </a:p>
          <a:p>
            <a:pPr lvl="1"/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Competing in teaching quality metrics </a:t>
            </a:r>
          </a:p>
          <a:p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 fees, high expectations</a:t>
            </a:r>
          </a:p>
          <a:p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Participation marketed as improving life prospects</a:t>
            </a:r>
          </a:p>
          <a:p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Students cast by sector as consumers</a:t>
            </a:r>
          </a:p>
          <a:p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Sector generally conservative and risk averse</a:t>
            </a:r>
          </a:p>
          <a:p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Curricula constrained by viability considerations </a:t>
            </a:r>
            <a:endParaRPr lang="en-GB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87363"/>
          <a:stretch/>
        </p:blipFill>
        <p:spPr>
          <a:xfrm>
            <a:off x="0" y="-3"/>
            <a:ext cx="12192000" cy="86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GIS at our institution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4" y="2054725"/>
            <a:ext cx="11306175" cy="46203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Taught content in two faculties: Health and Applied Sciences, and Environment and Technology</a:t>
            </a:r>
          </a:p>
          <a:p>
            <a:pPr>
              <a:lnSpc>
                <a:spcPct val="110000"/>
              </a:lnSpc>
            </a:pP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Largest delivery component in the Department of Geography and Environmental Management (87 staff, 45 with teaching focus, 2 core GIS teachers)</a:t>
            </a:r>
          </a:p>
          <a:p>
            <a:pPr>
              <a:lnSpc>
                <a:spcPct val="110000"/>
              </a:lnSpc>
            </a:pP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 modules with specified GIS content, additional 11 modules where GIS is used</a:t>
            </a:r>
          </a:p>
          <a:p>
            <a:pPr lvl="1">
              <a:lnSpc>
                <a:spcPct val="110000"/>
              </a:lnSpc>
            </a:pP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Incorporated into the ‘skills spine’ across most departmental UG programmes</a:t>
            </a:r>
          </a:p>
          <a:p>
            <a:pPr lvl="1">
              <a:lnSpc>
                <a:spcPct val="110000"/>
              </a:lnSpc>
            </a:pP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Offered as final year specialism in some UG programmes</a:t>
            </a:r>
          </a:p>
          <a:p>
            <a:pPr lvl="1">
              <a:lnSpc>
                <a:spcPct val="110000"/>
              </a:lnSpc>
            </a:pP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Included in some PG programmes as either core or optional</a:t>
            </a:r>
          </a:p>
          <a:p>
            <a:pPr lvl="1">
              <a:lnSpc>
                <a:spcPct val="110000"/>
              </a:lnSpc>
            </a:pP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Currently, developing a new UG programme with a more distinct GIS emphasis</a:t>
            </a:r>
            <a:endParaRPr lang="en-GB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0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b="1" dirty="0" smtClean="0"/>
              <a:t>Tensions in GIS curriculum design</a:t>
            </a:r>
            <a:endParaRPr lang="en-GB" sz="4400" b="1" dirty="0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513100" y="361251"/>
            <a:ext cx="6470476" cy="6296817"/>
            <a:chOff x="2779262" y="351725"/>
            <a:chExt cx="6682891" cy="6503530"/>
          </a:xfrm>
        </p:grpSpPr>
        <p:sp>
          <p:nvSpPr>
            <p:cNvPr id="8" name="Right Arrow 7"/>
            <p:cNvSpPr/>
            <p:nvPr/>
          </p:nvSpPr>
          <p:spPr>
            <a:xfrm rot="3267216">
              <a:off x="5840364" y="4605255"/>
              <a:ext cx="2880000" cy="1620000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Institutional viability</a:t>
              </a:r>
              <a:endParaRPr lang="en-GB" sz="24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16227216">
              <a:off x="4686280" y="981725"/>
              <a:ext cx="2880000" cy="1620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Student expectations</a:t>
              </a:r>
              <a:endParaRPr lang="en-GB" sz="24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 rot="7587216" flipV="1">
              <a:off x="3489286" y="4587620"/>
              <a:ext cx="2880000" cy="162000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Industry standards</a:t>
              </a:r>
              <a:endParaRPr lang="en-GB" sz="24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 rot="20547216">
              <a:off x="6582153" y="2368826"/>
              <a:ext cx="2880000" cy="16200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Platform evolution</a:t>
              </a:r>
              <a:endParaRPr lang="en-GB" sz="24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 rot="11880000" flipV="1">
              <a:off x="2779262" y="2368199"/>
              <a:ext cx="2880000" cy="1620000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Employer requirements</a:t>
              </a:r>
              <a:endParaRPr lang="en-GB" sz="24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4659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 smtClean="0"/>
              <a:t>GIS programme options</a:t>
            </a:r>
            <a:endParaRPr lang="en-GB" sz="44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466036"/>
              </p:ext>
            </p:extLst>
          </p:nvPr>
        </p:nvGraphicFramePr>
        <p:xfrm>
          <a:off x="1338262" y="1"/>
          <a:ext cx="9515475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Arrow 6"/>
          <p:cNvSpPr/>
          <p:nvPr/>
        </p:nvSpPr>
        <p:spPr>
          <a:xfrm>
            <a:off x="1609725" y="5524500"/>
            <a:ext cx="9544050" cy="985050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rgbClr val="00B05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DECREASING INSTITUTIONAL RISK</a:t>
            </a:r>
            <a:endParaRPr lang="en-GB" sz="24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209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74725"/>
            <a:ext cx="11306175" cy="1080000"/>
          </a:xfrm>
        </p:spPr>
        <p:txBody>
          <a:bodyPr/>
          <a:lstStyle/>
          <a:p>
            <a:r>
              <a:rPr lang="en-GB" b="1" dirty="0" smtClean="0"/>
              <a:t>Designing the new programme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6000"/>
            <a:ext cx="11306175" cy="4250099"/>
          </a:xfrm>
        </p:spPr>
        <p:txBody>
          <a:bodyPr numCol="2" spcCol="360000"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PROCEDURES</a:t>
            </a:r>
          </a:p>
          <a:p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Institutional governance</a:t>
            </a:r>
          </a:p>
          <a:p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Involve internal stakeholders</a:t>
            </a:r>
          </a:p>
          <a:p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Involve external stakeholders</a:t>
            </a:r>
          </a:p>
          <a:p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Subject benchmarks</a:t>
            </a:r>
          </a:p>
          <a:p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Industry / external standards</a:t>
            </a:r>
          </a:p>
          <a:p>
            <a:pPr marL="0" indent="0">
              <a:buNone/>
            </a:pPr>
            <a:endParaRPr lang="en-GB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GB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GB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PRINCIPLES</a:t>
            </a:r>
          </a:p>
          <a:p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Programmatic development</a:t>
            </a:r>
          </a:p>
          <a:p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Longitudinal curriculum</a:t>
            </a:r>
          </a:p>
          <a:p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Scaffolded learning</a:t>
            </a:r>
          </a:p>
          <a:p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Signposted development</a:t>
            </a:r>
          </a:p>
          <a:p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Innovative assessment</a:t>
            </a:r>
          </a:p>
          <a:p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Dispositional development</a:t>
            </a:r>
          </a:p>
          <a:p>
            <a:endParaRPr lang="en-GB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4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b="1" dirty="0" smtClean="0"/>
              <a:t>Thinking about the graduate profile</a:t>
            </a:r>
            <a:endParaRPr lang="en-GB" sz="44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13367" y="120241"/>
            <a:ext cx="8647682" cy="6478616"/>
            <a:chOff x="1513367" y="120241"/>
            <a:chExt cx="8647682" cy="6478616"/>
          </a:xfrm>
        </p:grpSpPr>
        <p:sp>
          <p:nvSpPr>
            <p:cNvPr id="20" name="Oval 19"/>
            <p:cNvSpPr/>
            <p:nvPr/>
          </p:nvSpPr>
          <p:spPr>
            <a:xfrm>
              <a:off x="2760454" y="284672"/>
              <a:ext cx="6142006" cy="6142006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513367" y="120241"/>
              <a:ext cx="8647682" cy="6478616"/>
              <a:chOff x="1772159" y="30934"/>
              <a:chExt cx="8647682" cy="647861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aphicFrame>
            <p:nvGraphicFramePr>
              <p:cNvPr id="22" name="Chart 21"/>
              <p:cNvGraphicFramePr/>
              <p:nvPr>
                <p:extLst>
                  <p:ext uri="{D42A27DB-BD31-4B8C-83A1-F6EECF244321}">
                    <p14:modId xmlns:p14="http://schemas.microsoft.com/office/powerpoint/2010/main" val="2998844538"/>
                  </p:ext>
                </p:extLst>
              </p:nvPr>
            </p:nvGraphicFramePr>
            <p:xfrm>
              <a:off x="1772159" y="30934"/>
              <a:ext cx="8647682" cy="647861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pSp>
            <p:nvGrpSpPr>
              <p:cNvPr id="23" name="Group 22"/>
              <p:cNvGrpSpPr/>
              <p:nvPr/>
            </p:nvGrpSpPr>
            <p:grpSpPr>
              <a:xfrm>
                <a:off x="3983845" y="1436207"/>
                <a:ext cx="4224308" cy="3668069"/>
                <a:chOff x="3145892" y="1760207"/>
                <a:chExt cx="4401615" cy="4039262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3145892" y="1760207"/>
                  <a:ext cx="4401615" cy="4039262"/>
                  <a:chOff x="3145892" y="1760207"/>
                  <a:chExt cx="4401615" cy="4039262"/>
                </a:xfrm>
              </p:grpSpPr>
              <p:graphicFrame>
                <p:nvGraphicFramePr>
                  <p:cNvPr id="26" name="Chart 25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505209263"/>
                      </p:ext>
                    </p:extLst>
                  </p:nvPr>
                </p:nvGraphicFramePr>
                <p:xfrm>
                  <a:off x="3145892" y="1760207"/>
                  <a:ext cx="4401615" cy="4039262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  <p:sp>
                <p:nvSpPr>
                  <p:cNvPr id="27" name="TextBox 26"/>
                  <p:cNvSpPr txBox="1"/>
                  <p:nvPr/>
                </p:nvSpPr>
                <p:spPr>
                  <a:xfrm rot="17737042">
                    <a:off x="3570779" y="2842503"/>
                    <a:ext cx="1625165" cy="10151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prstTxWarp prst="textArchUp">
                      <a:avLst>
                        <a:gd name="adj" fmla="val 11400915"/>
                      </a:avLst>
                    </a:prstTxWarp>
                    <a:spAutoFit/>
                  </a:bodyPr>
                  <a:lstStyle/>
                  <a:p>
                    <a:pPr algn="ctr"/>
                    <a:r>
                      <a:rPr lang="en-GB" sz="1400" b="1" dirty="0" smtClean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t>THINKING</a:t>
                    </a:r>
                    <a:endParaRPr lang="en-GB" sz="16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 rot="2801771">
                    <a:off x="5282246" y="2520284"/>
                    <a:ext cx="1617075" cy="93198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prstTxWarp prst="textArchUp">
                      <a:avLst>
                        <a:gd name="adj" fmla="val 11400915"/>
                      </a:avLst>
                    </a:prstTxWarp>
                    <a:spAutoFit/>
                  </a:bodyPr>
                  <a:lstStyle/>
                  <a:p>
                    <a:pPr algn="ctr"/>
                    <a:r>
                      <a:rPr lang="en-GB" sz="1400" b="1" dirty="0" smtClean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t>KNOWING</a:t>
                    </a:r>
                    <a:endParaRPr lang="en-GB" sz="16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 rot="6622961">
                    <a:off x="5525271" y="3767286"/>
                    <a:ext cx="1801503" cy="82481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prstTxWarp prst="textArchUp">
                      <a:avLst>
                        <a:gd name="adj" fmla="val 11400915"/>
                      </a:avLst>
                    </a:prstTxWarp>
                    <a:spAutoFit/>
                  </a:bodyPr>
                  <a:lstStyle/>
                  <a:p>
                    <a:pPr algn="ctr"/>
                    <a:r>
                      <a:rPr lang="en-GB" sz="1400" b="1" dirty="0" smtClean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t>COMMUNICATING</a:t>
                    </a:r>
                    <a:endParaRPr lang="en-GB" sz="1600" b="1" dirty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sp>
              <p:nvSpPr>
                <p:cNvPr id="25" name="TextBox 24"/>
                <p:cNvSpPr txBox="1"/>
                <p:nvPr/>
              </p:nvSpPr>
              <p:spPr>
                <a:xfrm rot="11896873">
                  <a:off x="4259822" y="3993596"/>
                  <a:ext cx="1530108" cy="13627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ArchUp">
                    <a:avLst>
                      <a:gd name="adj" fmla="val 11400915"/>
                    </a:avLst>
                  </a:prstTxWarp>
                  <a:spAutoFit/>
                </a:bodyPr>
                <a:lstStyle/>
                <a:p>
                  <a:pPr algn="ctr"/>
                  <a:r>
                    <a:rPr lang="en-GB" sz="1400" b="1" dirty="0" smtClean="0">
                      <a:solidFill>
                        <a:schemeClr val="bg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ACTING</a:t>
                  </a:r>
                  <a:endParaRPr lang="en-GB" sz="1600" b="1" dirty="0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</p:grpSp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3940402454"/>
              </p:ext>
            </p:extLst>
          </p:nvPr>
        </p:nvGraphicFramePr>
        <p:xfrm>
          <a:off x="3725053" y="1873437"/>
          <a:ext cx="4224309" cy="2990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6585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b="1" dirty="0" smtClean="0"/>
              <a:t>Assessment for learning and development</a:t>
            </a:r>
            <a:endParaRPr lang="en-GB" sz="44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47825" y="600074"/>
            <a:ext cx="9429750" cy="5909476"/>
            <a:chOff x="1647825" y="600074"/>
            <a:chExt cx="9429750" cy="5657850"/>
          </a:xfrm>
        </p:grpSpPr>
        <p:sp>
          <p:nvSpPr>
            <p:cNvPr id="6" name="Pie 5"/>
            <p:cNvSpPr/>
            <p:nvPr/>
          </p:nvSpPr>
          <p:spPr>
            <a:xfrm>
              <a:off x="1647825" y="600074"/>
              <a:ext cx="5657850" cy="5657850"/>
            </a:xfrm>
            <a:prstGeom prst="pie">
              <a:avLst>
                <a:gd name="adj1" fmla="val 5400000"/>
                <a:gd name="adj2" fmla="val 16200000"/>
              </a:avLst>
            </a:prstGeom>
            <a:gradFill flip="none" rotWithShape="1">
              <a:gsLst>
                <a:gs pos="23000">
                  <a:srgbClr val="FFC000"/>
                </a:gs>
                <a:gs pos="0">
                  <a:srgbClr val="FF0000"/>
                </a:gs>
                <a:gs pos="100000">
                  <a:srgbClr val="7030A0"/>
                </a:gs>
                <a:gs pos="76991">
                  <a:srgbClr val="0070C0"/>
                </a:gs>
                <a:gs pos="54000">
                  <a:srgbClr val="00B05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4476750" y="600074"/>
              <a:ext cx="6600825" cy="5657850"/>
            </a:xfrm>
            <a:custGeom>
              <a:avLst/>
              <a:gdLst>
                <a:gd name="connsiteX0" fmla="*/ 0 w 6600825"/>
                <a:gd name="connsiteY0" fmla="*/ 0 h 5657850"/>
                <a:gd name="connsiteX1" fmla="*/ 6600825 w 6600825"/>
                <a:gd name="connsiteY1" fmla="*/ 0 h 5657850"/>
                <a:gd name="connsiteX2" fmla="*/ 6600825 w 6600825"/>
                <a:gd name="connsiteY2" fmla="*/ 5657850 h 5657850"/>
                <a:gd name="connsiteX3" fmla="*/ 0 w 6600825"/>
                <a:gd name="connsiteY3" fmla="*/ 5657850 h 5657850"/>
                <a:gd name="connsiteX4" fmla="*/ 0 w 6600825"/>
                <a:gd name="connsiteY4" fmla="*/ 0 h 565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0825" h="5657850">
                  <a:moveTo>
                    <a:pt x="0" y="0"/>
                  </a:moveTo>
                  <a:lnTo>
                    <a:pt x="6600825" y="0"/>
                  </a:lnTo>
                  <a:lnTo>
                    <a:pt x="6600825" y="5657850"/>
                  </a:lnTo>
                  <a:lnTo>
                    <a:pt x="0" y="5657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3548063" bIns="420814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kern="1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Year 3</a:t>
              </a:r>
              <a:endParaRPr lang="en-US" sz="5400" kern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Pie 7"/>
            <p:cNvSpPr/>
            <p:nvPr/>
          </p:nvSpPr>
          <p:spPr>
            <a:xfrm>
              <a:off x="2637950" y="2297433"/>
              <a:ext cx="3677599" cy="3677599"/>
            </a:xfrm>
            <a:prstGeom prst="pie">
              <a:avLst>
                <a:gd name="adj1" fmla="val 5400000"/>
                <a:gd name="adj2" fmla="val 16200000"/>
              </a:avLst>
            </a:prstGeom>
            <a:gradFill flip="none" rotWithShape="1">
              <a:gsLst>
                <a:gs pos="23000">
                  <a:srgbClr val="FFC000"/>
                </a:gs>
                <a:gs pos="0">
                  <a:srgbClr val="FF0000"/>
                </a:gs>
                <a:gs pos="100000">
                  <a:srgbClr val="7030A0"/>
                </a:gs>
                <a:gs pos="76991">
                  <a:srgbClr val="0070C0"/>
                </a:gs>
                <a:gs pos="54000">
                  <a:srgbClr val="00B05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4476750" y="2297433"/>
              <a:ext cx="6600825" cy="3677599"/>
            </a:xfrm>
            <a:custGeom>
              <a:avLst/>
              <a:gdLst>
                <a:gd name="connsiteX0" fmla="*/ 0 w 6600825"/>
                <a:gd name="connsiteY0" fmla="*/ 0 h 3677599"/>
                <a:gd name="connsiteX1" fmla="*/ 6600825 w 6600825"/>
                <a:gd name="connsiteY1" fmla="*/ 0 h 3677599"/>
                <a:gd name="connsiteX2" fmla="*/ 6600825 w 6600825"/>
                <a:gd name="connsiteY2" fmla="*/ 3677599 h 3677599"/>
                <a:gd name="connsiteX3" fmla="*/ 0 w 6600825"/>
                <a:gd name="connsiteY3" fmla="*/ 3677599 h 3677599"/>
                <a:gd name="connsiteX4" fmla="*/ 0 w 6600825"/>
                <a:gd name="connsiteY4" fmla="*/ 0 h 367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0825" h="3677599">
                  <a:moveTo>
                    <a:pt x="0" y="0"/>
                  </a:moveTo>
                  <a:lnTo>
                    <a:pt x="6600825" y="0"/>
                  </a:lnTo>
                  <a:lnTo>
                    <a:pt x="6600825" y="3677599"/>
                  </a:lnTo>
                  <a:lnTo>
                    <a:pt x="0" y="3677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3548063" bIns="2227896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kern="1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Year 2</a:t>
              </a:r>
              <a:endParaRPr lang="en-US" sz="5400" kern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Pie 9"/>
            <p:cNvSpPr/>
            <p:nvPr/>
          </p:nvSpPr>
          <p:spPr>
            <a:xfrm>
              <a:off x="3628073" y="3994786"/>
              <a:ext cx="1697353" cy="1697353"/>
            </a:xfrm>
            <a:prstGeom prst="pie">
              <a:avLst>
                <a:gd name="adj1" fmla="val 5400000"/>
                <a:gd name="adj2" fmla="val 16200000"/>
              </a:avLst>
            </a:prstGeom>
            <a:gradFill flip="none" rotWithShape="1">
              <a:gsLst>
                <a:gs pos="23000">
                  <a:srgbClr val="FFC000"/>
                </a:gs>
                <a:gs pos="0">
                  <a:srgbClr val="FF0000"/>
                </a:gs>
                <a:gs pos="100000">
                  <a:srgbClr val="7030A0"/>
                </a:gs>
                <a:gs pos="76991">
                  <a:srgbClr val="0070C0"/>
                </a:gs>
                <a:gs pos="54000">
                  <a:srgbClr val="00B05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476750" y="3994786"/>
              <a:ext cx="6600825" cy="1697353"/>
            </a:xfrm>
            <a:custGeom>
              <a:avLst/>
              <a:gdLst>
                <a:gd name="connsiteX0" fmla="*/ 0 w 6600825"/>
                <a:gd name="connsiteY0" fmla="*/ 0 h 1697353"/>
                <a:gd name="connsiteX1" fmla="*/ 6600825 w 6600825"/>
                <a:gd name="connsiteY1" fmla="*/ 0 h 1697353"/>
                <a:gd name="connsiteX2" fmla="*/ 6600825 w 6600825"/>
                <a:gd name="connsiteY2" fmla="*/ 1697353 h 1697353"/>
                <a:gd name="connsiteX3" fmla="*/ 0 w 6600825"/>
                <a:gd name="connsiteY3" fmla="*/ 1697353 h 1697353"/>
                <a:gd name="connsiteX4" fmla="*/ 0 w 6600825"/>
                <a:gd name="connsiteY4" fmla="*/ 0 h 169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0825" h="1697353">
                  <a:moveTo>
                    <a:pt x="0" y="0"/>
                  </a:moveTo>
                  <a:lnTo>
                    <a:pt x="6600825" y="0"/>
                  </a:lnTo>
                  <a:lnTo>
                    <a:pt x="6600825" y="1697353"/>
                  </a:lnTo>
                  <a:lnTo>
                    <a:pt x="0" y="16973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3548063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kern="1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Year 1</a:t>
              </a:r>
              <a:endParaRPr lang="en-US" sz="5400" kern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777163" y="600074"/>
              <a:ext cx="3300412" cy="1697358"/>
            </a:xfrm>
            <a:custGeom>
              <a:avLst/>
              <a:gdLst>
                <a:gd name="connsiteX0" fmla="*/ 0 w 3300412"/>
                <a:gd name="connsiteY0" fmla="*/ 0 h 1697358"/>
                <a:gd name="connsiteX1" fmla="*/ 3300412 w 3300412"/>
                <a:gd name="connsiteY1" fmla="*/ 0 h 1697358"/>
                <a:gd name="connsiteX2" fmla="*/ 3300412 w 3300412"/>
                <a:gd name="connsiteY2" fmla="*/ 1697358 h 1697358"/>
                <a:gd name="connsiteX3" fmla="*/ 0 w 3300412"/>
                <a:gd name="connsiteY3" fmla="*/ 1697358 h 1697358"/>
                <a:gd name="connsiteX4" fmla="*/ 0 w 3300412"/>
                <a:gd name="connsiteY4" fmla="*/ 0 h 169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0412" h="1697358">
                  <a:moveTo>
                    <a:pt x="0" y="0"/>
                  </a:moveTo>
                  <a:lnTo>
                    <a:pt x="3300412" y="0"/>
                  </a:lnTo>
                  <a:lnTo>
                    <a:pt x="3300412" y="1697358"/>
                  </a:lnTo>
                  <a:lnTo>
                    <a:pt x="0" y="169735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Presentation</a:t>
              </a:r>
              <a:endParaRPr lang="en-US" sz="1500" kern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Atlas</a:t>
              </a:r>
              <a:endParaRPr lang="en-US" sz="1500" kern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err="1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WebGIS</a:t>
              </a:r>
              <a:r>
                <a:rPr lang="en-US" sz="1500" kern="1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project</a:t>
              </a:r>
              <a:endParaRPr lang="en-US" sz="1500" kern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Technical report</a:t>
              </a:r>
              <a:endParaRPr lang="en-US" sz="1500" kern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Reflexive essay</a:t>
              </a:r>
              <a:endParaRPr lang="en-US" sz="1500" kern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Press release</a:t>
              </a:r>
              <a:endParaRPr lang="en-US" sz="1500" kern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Dissertation / Capstone project</a:t>
              </a:r>
              <a:endParaRPr lang="en-US" sz="1500" kern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777163" y="2297433"/>
              <a:ext cx="3300412" cy="1697353"/>
            </a:xfrm>
            <a:custGeom>
              <a:avLst/>
              <a:gdLst>
                <a:gd name="connsiteX0" fmla="*/ 0 w 3300412"/>
                <a:gd name="connsiteY0" fmla="*/ 0 h 1697353"/>
                <a:gd name="connsiteX1" fmla="*/ 3300412 w 3300412"/>
                <a:gd name="connsiteY1" fmla="*/ 0 h 1697353"/>
                <a:gd name="connsiteX2" fmla="*/ 3300412 w 3300412"/>
                <a:gd name="connsiteY2" fmla="*/ 1697353 h 1697353"/>
                <a:gd name="connsiteX3" fmla="*/ 0 w 3300412"/>
                <a:gd name="connsiteY3" fmla="*/ 1697353 h 1697353"/>
                <a:gd name="connsiteX4" fmla="*/ 0 w 3300412"/>
                <a:gd name="connsiteY4" fmla="*/ 0 h 169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0412" h="1697353">
                  <a:moveTo>
                    <a:pt x="0" y="0"/>
                  </a:moveTo>
                  <a:lnTo>
                    <a:pt x="3300412" y="0"/>
                  </a:lnTo>
                  <a:lnTo>
                    <a:pt x="3300412" y="1697353"/>
                  </a:lnTo>
                  <a:lnTo>
                    <a:pt x="0" y="169735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Professional development diary</a:t>
              </a:r>
              <a:endParaRPr lang="en-US" sz="1500" kern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Interview</a:t>
              </a:r>
              <a:endParaRPr lang="en-US" sz="1500" kern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Portfolio</a:t>
              </a:r>
              <a:endParaRPr lang="en-US" sz="1500" kern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Technical critique</a:t>
              </a:r>
              <a:endParaRPr lang="en-US" sz="1500" kern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Reflexive essay</a:t>
              </a:r>
              <a:endParaRPr lang="en-US" sz="1500" kern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GIS Project</a:t>
              </a:r>
              <a:endParaRPr lang="en-US" sz="1500" kern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Atlas</a:t>
              </a:r>
              <a:endParaRPr lang="en-US" sz="1500" kern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777163" y="3994786"/>
              <a:ext cx="3300412" cy="1697353"/>
            </a:xfrm>
            <a:custGeom>
              <a:avLst/>
              <a:gdLst>
                <a:gd name="connsiteX0" fmla="*/ 0 w 3300412"/>
                <a:gd name="connsiteY0" fmla="*/ 0 h 1697353"/>
                <a:gd name="connsiteX1" fmla="*/ 3300412 w 3300412"/>
                <a:gd name="connsiteY1" fmla="*/ 0 h 1697353"/>
                <a:gd name="connsiteX2" fmla="*/ 3300412 w 3300412"/>
                <a:gd name="connsiteY2" fmla="*/ 1697353 h 1697353"/>
                <a:gd name="connsiteX3" fmla="*/ 0 w 3300412"/>
                <a:gd name="connsiteY3" fmla="*/ 1697353 h 1697353"/>
                <a:gd name="connsiteX4" fmla="*/ 0 w 3300412"/>
                <a:gd name="connsiteY4" fmla="*/ 0 h 169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0412" h="1697353">
                  <a:moveTo>
                    <a:pt x="0" y="0"/>
                  </a:moveTo>
                  <a:lnTo>
                    <a:pt x="3300412" y="0"/>
                  </a:lnTo>
                  <a:lnTo>
                    <a:pt x="3300412" y="1697353"/>
                  </a:lnTo>
                  <a:lnTo>
                    <a:pt x="0" y="169735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Essay</a:t>
              </a:r>
              <a:endParaRPr lang="en-US" sz="1500" kern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Consultancy project</a:t>
              </a:r>
              <a:endParaRPr lang="en-US" sz="1500" kern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Cartographic project</a:t>
              </a:r>
              <a:endParaRPr lang="en-US" sz="1500" kern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Reflexive essay</a:t>
              </a:r>
              <a:endParaRPr lang="en-US" sz="1500" kern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Presentation</a:t>
              </a:r>
              <a:endParaRPr lang="en-US" sz="1500" kern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Technical report</a:t>
              </a:r>
              <a:endParaRPr lang="en-US" sz="1500" kern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95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 smtClean="0"/>
              <a:t>Longitudinal curriculum</a:t>
            </a:r>
            <a:endParaRPr lang="en-GB" sz="4400" b="1" dirty="0"/>
          </a:p>
        </p:txBody>
      </p:sp>
      <p:sp>
        <p:nvSpPr>
          <p:cNvPr id="10" name="Rectangle 9"/>
          <p:cNvSpPr/>
          <p:nvPr/>
        </p:nvSpPr>
        <p:spPr>
          <a:xfrm>
            <a:off x="2011678" y="942975"/>
            <a:ext cx="7062104" cy="6477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90000"/>
                </a:schemeClr>
              </a:gs>
              <a:gs pos="95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REMEMBER		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11678" y="1590675"/>
            <a:ext cx="7062104" cy="647700"/>
          </a:xfrm>
          <a:prstGeom prst="rect">
            <a:avLst/>
          </a:prstGeom>
          <a:gradFill>
            <a:gsLst>
              <a:gs pos="0">
                <a:schemeClr val="bg2">
                  <a:alpha val="75000"/>
                </a:schemeClr>
              </a:gs>
              <a:gs pos="95000">
                <a:srgbClr val="FFC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UNDERSTAND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11678" y="2238375"/>
            <a:ext cx="7062104" cy="647700"/>
          </a:xfrm>
          <a:prstGeom prst="rect">
            <a:avLst/>
          </a:prstGeom>
          <a:gradFill>
            <a:gsLst>
              <a:gs pos="0">
                <a:schemeClr val="bg2">
                  <a:alpha val="75000"/>
                </a:schemeClr>
              </a:gs>
              <a:gs pos="95000">
                <a:srgbClr val="FFFF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APPLY			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11678" y="2886075"/>
            <a:ext cx="7062104" cy="647700"/>
          </a:xfrm>
          <a:prstGeom prst="rect">
            <a:avLst/>
          </a:prstGeom>
          <a:gradFill>
            <a:gsLst>
              <a:gs pos="0">
                <a:schemeClr val="bg2">
                  <a:alpha val="75000"/>
                </a:schemeClr>
              </a:gs>
              <a:gs pos="95000">
                <a:srgbClr val="00B05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ANALYSE		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1678" y="3533775"/>
            <a:ext cx="7062104" cy="647700"/>
          </a:xfrm>
          <a:prstGeom prst="rect">
            <a:avLst/>
          </a:prstGeom>
          <a:gradFill>
            <a:gsLst>
              <a:gs pos="0">
                <a:schemeClr val="bg2">
                  <a:alpha val="75000"/>
                </a:schemeClr>
              </a:gs>
              <a:gs pos="95000">
                <a:srgbClr val="0070C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EVALUATE		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11678" y="4181475"/>
            <a:ext cx="7062104" cy="647700"/>
          </a:xfrm>
          <a:prstGeom prst="rect">
            <a:avLst/>
          </a:prstGeom>
          <a:gradFill>
            <a:gsLst>
              <a:gs pos="0">
                <a:schemeClr val="bg2">
                  <a:alpha val="50000"/>
                  <a:lumMod val="75000"/>
                  <a:lumOff val="25000"/>
                </a:schemeClr>
              </a:gs>
              <a:gs pos="95000">
                <a:srgbClr val="7030A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CREATE		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064065" y="466725"/>
            <a:ext cx="981075" cy="5153025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KNOWING AND UNDERSTANDING</a:t>
            </a:r>
            <a:endParaRPr lang="en-GB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097527" y="466725"/>
            <a:ext cx="981075" cy="5153025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THINKING AND DOING</a:t>
            </a:r>
            <a:endParaRPr lang="en-GB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116702" y="466725"/>
            <a:ext cx="981075" cy="5153025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CONFIDENT AND REFLEXIVE</a:t>
            </a:r>
            <a:endParaRPr lang="en-GB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73783" y="2886075"/>
            <a:ext cx="1477333" cy="19431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vert" wrap="square" rtlCol="0">
            <a:noAutofit/>
          </a:bodyPr>
          <a:lstStyle/>
          <a:p>
            <a:pPr algn="ctr"/>
            <a:r>
              <a:rPr lang="en-GB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YEAR 3</a:t>
            </a:r>
            <a:endParaRPr lang="en-GB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73784" y="2238375"/>
            <a:ext cx="984887" cy="19431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vert" wrap="square" rtlCol="0">
            <a:noAutofit/>
          </a:bodyPr>
          <a:lstStyle/>
          <a:p>
            <a:pPr algn="ctr"/>
            <a:r>
              <a:rPr lang="en-GB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YEAR 2</a:t>
            </a:r>
            <a:endParaRPr lang="en-GB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73786" y="942975"/>
            <a:ext cx="492443" cy="19431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en-GB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YEAR 1</a:t>
            </a:r>
            <a:endParaRPr lang="en-GB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28938" y="5680501"/>
            <a:ext cx="3918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FUTURE-PROOF,</a:t>
            </a:r>
          </a:p>
          <a:p>
            <a:pPr algn="ctr"/>
            <a:r>
              <a:rPr lang="en-GB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WORK READY GRADUATE</a:t>
            </a:r>
            <a:endParaRPr lang="en-GB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83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380</Words>
  <Application>Microsoft Office PowerPoint</Application>
  <PresentationFormat>Widescreen</PresentationFormat>
  <Paragraphs>110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Arial</vt:lpstr>
      <vt:lpstr>Garamond</vt:lpstr>
      <vt:lpstr>Segoe UI</vt:lpstr>
      <vt:lpstr>Calibri Light</vt:lpstr>
      <vt:lpstr>Elementary SF</vt:lpstr>
      <vt:lpstr>Office Theme</vt:lpstr>
      <vt:lpstr>PowerPoint Presentation</vt:lpstr>
      <vt:lpstr>Higher education in the UK</vt:lpstr>
      <vt:lpstr>GIS at our institution</vt:lpstr>
      <vt:lpstr>Tensions in GIS curriculum design</vt:lpstr>
      <vt:lpstr>GIS programme options</vt:lpstr>
      <vt:lpstr>Designing the new programme</vt:lpstr>
      <vt:lpstr>Thinking about the graduate profile</vt:lpstr>
      <vt:lpstr>Assessment for learning and development</vt:lpstr>
      <vt:lpstr>Longitudinal curriculum</vt:lpstr>
    </vt:vector>
  </TitlesOfParts>
  <Company>University of the West of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Horswell</dc:creator>
  <cp:lastModifiedBy>Nevil Quinn</cp:lastModifiedBy>
  <cp:revision>42</cp:revision>
  <dcterms:created xsi:type="dcterms:W3CDTF">2018-06-21T09:08:51Z</dcterms:created>
  <dcterms:modified xsi:type="dcterms:W3CDTF">2018-07-07T03:13:46Z</dcterms:modified>
</cp:coreProperties>
</file>