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19" r:id="rId5"/>
  </p:sldMasterIdLst>
  <p:notesMasterIdLst>
    <p:notesMasterId r:id="rId21"/>
  </p:notesMasterIdLst>
  <p:handoutMasterIdLst>
    <p:handoutMasterId r:id="rId22"/>
  </p:handoutMasterIdLst>
  <p:sldIdLst>
    <p:sldId id="256" r:id="rId6"/>
    <p:sldId id="273" r:id="rId7"/>
    <p:sldId id="261" r:id="rId8"/>
    <p:sldId id="267" r:id="rId9"/>
    <p:sldId id="274" r:id="rId10"/>
    <p:sldId id="281" r:id="rId11"/>
    <p:sldId id="282" r:id="rId12"/>
    <p:sldId id="266" r:id="rId13"/>
    <p:sldId id="279" r:id="rId14"/>
    <p:sldId id="280" r:id="rId15"/>
    <p:sldId id="277" r:id="rId16"/>
    <p:sldId id="276" r:id="rId17"/>
    <p:sldId id="283" r:id="rId18"/>
    <p:sldId id="269" r:id="rId19"/>
    <p:sldId id="278" r:id="rId20"/>
  </p:sldIdLst>
  <p:sldSz cx="12192000" cy="6858000"/>
  <p:notesSz cx="10020300" cy="6888163"/>
  <p:custDataLst>
    <p:tags r:id="rId23"/>
  </p:custDataLst>
  <p:defaultTextStyle>
    <a:defPPr>
      <a:defRPr lang="en-US"/>
    </a:defPPr>
    <a:lvl1pPr algn="l" rtl="0" eaLnBrk="0" fontAlgn="base" hangingPunct="0">
      <a:spcBef>
        <a:spcPct val="0"/>
      </a:spcBef>
      <a:spcAft>
        <a:spcPct val="0"/>
      </a:spcAft>
      <a:defRPr kern="1200">
        <a:solidFill>
          <a:schemeClr val="tx1"/>
        </a:solidFill>
        <a:latin typeface="Arial" charset="0"/>
        <a:ea typeface="ＭＳ Ｐゴシック" charset="-128"/>
        <a:cs typeface="+mn-cs"/>
      </a:defRPr>
    </a:lvl1pPr>
    <a:lvl2pPr marL="455613" indent="1588" algn="l" rtl="0" eaLnBrk="0" fontAlgn="base" hangingPunct="0">
      <a:spcBef>
        <a:spcPct val="0"/>
      </a:spcBef>
      <a:spcAft>
        <a:spcPct val="0"/>
      </a:spcAft>
      <a:defRPr kern="1200">
        <a:solidFill>
          <a:schemeClr val="tx1"/>
        </a:solidFill>
        <a:latin typeface="Arial" charset="0"/>
        <a:ea typeface="ＭＳ Ｐゴシック" charset="-128"/>
        <a:cs typeface="+mn-cs"/>
      </a:defRPr>
    </a:lvl2pPr>
    <a:lvl3pPr marL="912813" indent="1588" algn="l" rtl="0" eaLnBrk="0" fontAlgn="base" hangingPunct="0">
      <a:spcBef>
        <a:spcPct val="0"/>
      </a:spcBef>
      <a:spcAft>
        <a:spcPct val="0"/>
      </a:spcAft>
      <a:defRPr kern="1200">
        <a:solidFill>
          <a:schemeClr val="tx1"/>
        </a:solidFill>
        <a:latin typeface="Arial" charset="0"/>
        <a:ea typeface="ＭＳ Ｐゴシック" charset="-128"/>
        <a:cs typeface="+mn-cs"/>
      </a:defRPr>
    </a:lvl3pPr>
    <a:lvl4pPr marL="1370013" indent="1588" algn="l" rtl="0" eaLnBrk="0" fontAlgn="base" hangingPunct="0">
      <a:spcBef>
        <a:spcPct val="0"/>
      </a:spcBef>
      <a:spcAft>
        <a:spcPct val="0"/>
      </a:spcAft>
      <a:defRPr kern="1200">
        <a:solidFill>
          <a:schemeClr val="tx1"/>
        </a:solidFill>
        <a:latin typeface="Arial" charset="0"/>
        <a:ea typeface="ＭＳ Ｐゴシック" charset="-128"/>
        <a:cs typeface="+mn-cs"/>
      </a:defRPr>
    </a:lvl4pPr>
    <a:lvl5pPr marL="1827213" indent="1588" algn="l" rtl="0" eaLnBrk="0" fontAlgn="base" hangingPunct="0">
      <a:spcBef>
        <a:spcPct val="0"/>
      </a:spcBef>
      <a:spcAft>
        <a:spcPct val="0"/>
      </a:spcAft>
      <a:defRPr kern="1200">
        <a:solidFill>
          <a:schemeClr val="tx1"/>
        </a:solidFill>
        <a:latin typeface="Arial" charset="0"/>
        <a:ea typeface="ＭＳ Ｐゴシック" charset="-128"/>
        <a:cs typeface="+mn-cs"/>
      </a:defRPr>
    </a:lvl5pPr>
    <a:lvl6pPr marL="2286000" algn="l" defTabSz="914400" rtl="0" eaLnBrk="1" latinLnBrk="0" hangingPunct="1">
      <a:defRPr kern="1200">
        <a:solidFill>
          <a:schemeClr val="tx1"/>
        </a:solidFill>
        <a:latin typeface="Arial" charset="0"/>
        <a:ea typeface="ＭＳ Ｐゴシック" charset="-128"/>
        <a:cs typeface="+mn-cs"/>
      </a:defRPr>
    </a:lvl6pPr>
    <a:lvl7pPr marL="2743200" algn="l" defTabSz="914400" rtl="0" eaLnBrk="1" latinLnBrk="0" hangingPunct="1">
      <a:defRPr kern="1200">
        <a:solidFill>
          <a:schemeClr val="tx1"/>
        </a:solidFill>
        <a:latin typeface="Arial" charset="0"/>
        <a:ea typeface="ＭＳ Ｐゴシック" charset="-128"/>
        <a:cs typeface="+mn-cs"/>
      </a:defRPr>
    </a:lvl7pPr>
    <a:lvl8pPr marL="3200400" algn="l" defTabSz="914400" rtl="0" eaLnBrk="1" latinLnBrk="0" hangingPunct="1">
      <a:defRPr kern="1200">
        <a:solidFill>
          <a:schemeClr val="tx1"/>
        </a:solidFill>
        <a:latin typeface="Arial" charset="0"/>
        <a:ea typeface="ＭＳ Ｐゴシック" charset="-128"/>
        <a:cs typeface="+mn-cs"/>
      </a:defRPr>
    </a:lvl8pPr>
    <a:lvl9pPr marL="3657600" algn="l" defTabSz="914400" rtl="0" eaLnBrk="1" latinLnBrk="0" hangingPunct="1">
      <a:defRPr kern="1200">
        <a:solidFill>
          <a:schemeClr val="tx1"/>
        </a:solidFill>
        <a:latin typeface="Arial" charset="0"/>
        <a:ea typeface="ＭＳ Ｐゴシック" charset="-128"/>
        <a:cs typeface="+mn-cs"/>
      </a:defRPr>
    </a:lvl9pPr>
  </p:defaultTextStyle>
  <p:extLst>
    <p:ext uri="{521415D9-36F7-43E2-AB2F-B90AF26B5E84}">
      <p14:sectionLst xmlns:p14="http://schemas.microsoft.com/office/powerpoint/2010/main">
        <p14:section name="Untitled Section" id="{4284EADD-FE41-494D-A42C-2B60CCFC2DE6}">
          <p14:sldIdLst>
            <p14:sldId id="256"/>
            <p14:sldId id="273"/>
            <p14:sldId id="261"/>
            <p14:sldId id="267"/>
            <p14:sldId id="274"/>
            <p14:sldId id="281"/>
            <p14:sldId id="282"/>
            <p14:sldId id="266"/>
            <p14:sldId id="279"/>
            <p14:sldId id="280"/>
            <p14:sldId id="277"/>
            <p14:sldId id="276"/>
            <p14:sldId id="283"/>
            <p14:sldId id="269"/>
            <p14:sldId id="278"/>
          </p14:sldIdLst>
        </p14:section>
      </p14:sectionLst>
    </p:ext>
    <p:ext uri="{EFAFB233-063F-42B5-8137-9DF3F51BA10A}">
      <p15:sldGuideLst xmlns:p15="http://schemas.microsoft.com/office/powerpoint/2012/main">
        <p15:guide id="4" orient="horz" pos="3838" userDrawn="1">
          <p15:clr>
            <a:srgbClr val="A4A3A4"/>
          </p15:clr>
        </p15:guide>
        <p15:guide id="5" pos="3840" userDrawn="1">
          <p15:clr>
            <a:srgbClr val="A4A3A4"/>
          </p15:clr>
        </p15:guide>
        <p15:guide id="7" pos="6804" userDrawn="1">
          <p15:clr>
            <a:srgbClr val="A4A3A4"/>
          </p15:clr>
        </p15:guide>
        <p15:guide id="12" pos="876"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000000"/>
        </p14:laserClr>
      </p:ext>
      <p:ext uri="{2FDB2607-1784-4EEB-B798-7EB5836EED8A}">
        <p14:showMediaCtrls xmlns:p14="http://schemas.microsoft.com/office/powerpoint/2010/main" val="1"/>
      </p:ext>
    </p:extLst>
  </p:showPr>
  <p:clrMru>
    <a:srgbClr val="199DAC"/>
    <a:srgbClr val="FFFFFF"/>
    <a:srgbClr val="1A9DAC"/>
    <a:srgbClr val="16818D"/>
    <a:srgbClr val="1C9DAC"/>
    <a:srgbClr val="598752"/>
    <a:srgbClr val="6DA463"/>
    <a:srgbClr val="A65C45"/>
    <a:srgbClr val="CC7054"/>
    <a:srgbClr val="D6A7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631" autoAdjust="0"/>
    <p:restoredTop sz="71328" autoAdjust="0"/>
  </p:normalViewPr>
  <p:slideViewPr>
    <p:cSldViewPr showGuides="1">
      <p:cViewPr varScale="1">
        <p:scale>
          <a:sx n="65" d="100"/>
          <a:sy n="65" d="100"/>
        </p:scale>
        <p:origin x="102" y="330"/>
      </p:cViewPr>
      <p:guideLst>
        <p:guide orient="horz" pos="3838"/>
        <p:guide pos="3840"/>
        <p:guide pos="6804"/>
        <p:guide pos="876"/>
      </p:guideLst>
    </p:cSldViewPr>
  </p:slideViewPr>
  <p:outlineViewPr>
    <p:cViewPr>
      <p:scale>
        <a:sx n="33" d="100"/>
        <a:sy n="33" d="100"/>
      </p:scale>
      <p:origin x="0" y="0"/>
    </p:cViewPr>
  </p:outlineViewPr>
  <p:notesTextViewPr>
    <p:cViewPr>
      <p:scale>
        <a:sx n="1" d="1"/>
        <a:sy n="1" d="1"/>
      </p:scale>
      <p:origin x="0" y="0"/>
    </p:cViewPr>
  </p:notesTextViewPr>
  <p:sorterViewPr>
    <p:cViewPr>
      <p:scale>
        <a:sx n="66" d="100"/>
        <a:sy n="66" d="100"/>
      </p:scale>
      <p:origin x="0" y="0"/>
    </p:cViewPr>
  </p:sorterViewPr>
  <p:notesViewPr>
    <p:cSldViewPr>
      <p:cViewPr varScale="1">
        <p:scale>
          <a:sx n="106" d="100"/>
          <a:sy n="106" d="100"/>
        </p:scale>
        <p:origin x="1962" y="96"/>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theme" Target="theme/theme1.xml"/><Relationship Id="rId3" Type="http://schemas.openxmlformats.org/officeDocument/2006/relationships/customXml" Target="../customXml/item3.xml"/><Relationship Id="rId21" Type="http://schemas.openxmlformats.org/officeDocument/2006/relationships/notesMaster" Target="notesMasters/notesMaster1.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presProps" Target="presProps.xml"/><Relationship Id="rId5" Type="http://schemas.openxmlformats.org/officeDocument/2006/relationships/slideMaster" Target="slideMasters/slideMaster1.xml"/><Relationship Id="rId15" Type="http://schemas.openxmlformats.org/officeDocument/2006/relationships/slide" Target="slides/slide10.xml"/><Relationship Id="rId23" Type="http://schemas.openxmlformats.org/officeDocument/2006/relationships/tags" Target="tags/tag1.xml"/><Relationship Id="rId10" Type="http://schemas.openxmlformats.org/officeDocument/2006/relationships/slide" Target="slides/slide5.xml"/><Relationship Id="rId19" Type="http://schemas.openxmlformats.org/officeDocument/2006/relationships/slide" Target="slides/slide14.xml"/><Relationship Id="rId4" Type="http://schemas.openxmlformats.org/officeDocument/2006/relationships/customXml" Target="../customXml/item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handoutMaster" Target="handoutMasters/handoutMaster1.xml"/><Relationship Id="rId27"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D5DB5DF-E32B-407A-B5E2-FF22ADAE03DC}" type="doc">
      <dgm:prSet loTypeId="urn:microsoft.com/office/officeart/2005/8/layout/matrix1" loCatId="matrix" qsTypeId="urn:microsoft.com/office/officeart/2005/8/quickstyle/simple1" qsCatId="simple" csTypeId="urn:microsoft.com/office/officeart/2005/8/colors/accent1_2" csCatId="accent1" phldr="1"/>
      <dgm:spPr/>
      <dgm:t>
        <a:bodyPr/>
        <a:lstStyle/>
        <a:p>
          <a:endParaRPr lang="en-GB"/>
        </a:p>
      </dgm:t>
    </dgm:pt>
    <dgm:pt modelId="{4D923130-35E0-4306-8E7E-F6A728122F5B}">
      <dgm:prSet phldrT="[Text]" custT="1"/>
      <dgm:spPr/>
      <dgm:t>
        <a:bodyPr/>
        <a:lstStyle/>
        <a:p>
          <a:r>
            <a:rPr lang="en-GB" sz="2800" dirty="0"/>
            <a:t>Indices of wellbeing</a:t>
          </a:r>
        </a:p>
      </dgm:t>
    </dgm:pt>
    <dgm:pt modelId="{ED8EA849-3676-426D-8819-3EE87B18A36F}" type="parTrans" cxnId="{D70855A9-458E-4D76-B26C-D6E3AE84A603}">
      <dgm:prSet/>
      <dgm:spPr/>
      <dgm:t>
        <a:bodyPr/>
        <a:lstStyle/>
        <a:p>
          <a:endParaRPr lang="en-GB"/>
        </a:p>
      </dgm:t>
    </dgm:pt>
    <dgm:pt modelId="{135015C8-D209-4446-90D9-E5298967314B}" type="sibTrans" cxnId="{D70855A9-458E-4D76-B26C-D6E3AE84A603}">
      <dgm:prSet/>
      <dgm:spPr/>
      <dgm:t>
        <a:bodyPr/>
        <a:lstStyle/>
        <a:p>
          <a:endParaRPr lang="en-GB"/>
        </a:p>
      </dgm:t>
    </dgm:pt>
    <dgm:pt modelId="{7EF144E8-7C9F-4098-A4D1-4AEC5D0EF566}">
      <dgm:prSet phldrT="[Text]" custT="1"/>
      <dgm:spPr/>
      <dgm:t>
        <a:bodyPr/>
        <a:lstStyle/>
        <a:p>
          <a:r>
            <a:rPr lang="en-GB" sz="3100" b="1" dirty="0">
              <a:effectLst/>
              <a:latin typeface="Calibri" panose="020F0502020204030204" pitchFamily="34" charset="0"/>
              <a:ea typeface="Calibri" panose="020F0502020204030204" pitchFamily="34" charset="0"/>
              <a:cs typeface="Times New Roman" panose="02020603050405020304" pitchFamily="18" charset="0"/>
            </a:rPr>
            <a:t>Human Figure Drawing Test </a:t>
          </a:r>
          <a:r>
            <a:rPr lang="en-GB" sz="1800" dirty="0">
              <a:effectLst/>
              <a:latin typeface="Calibri" panose="020F0502020204030204" pitchFamily="34" charset="0"/>
              <a:ea typeface="Calibri" panose="020F0502020204030204" pitchFamily="34" charset="0"/>
              <a:cs typeface="Times New Roman" panose="02020603050405020304" pitchFamily="18" charset="0"/>
            </a:rPr>
            <a:t>(</a:t>
          </a:r>
          <a:r>
            <a:rPr lang="en-GB" sz="1800" dirty="0" err="1">
              <a:effectLst/>
              <a:latin typeface="Calibri" panose="020F0502020204030204" pitchFamily="34" charset="0"/>
              <a:ea typeface="Calibri" panose="020F0502020204030204" pitchFamily="34" charset="0"/>
              <a:cs typeface="Times New Roman" panose="02020603050405020304" pitchFamily="18" charset="0"/>
            </a:rPr>
            <a:t>Koppitz</a:t>
          </a:r>
          <a:r>
            <a:rPr lang="en-GB" sz="1800" dirty="0">
              <a:effectLst/>
              <a:latin typeface="Calibri" panose="020F0502020204030204" pitchFamily="34" charset="0"/>
              <a:ea typeface="Calibri" panose="020F0502020204030204" pitchFamily="34" charset="0"/>
              <a:cs typeface="Times New Roman" panose="02020603050405020304" pitchFamily="18" charset="0"/>
            </a:rPr>
            <a:t>, 1968; 1989) </a:t>
          </a:r>
          <a:endParaRPr lang="en-GB" sz="1800" dirty="0"/>
        </a:p>
      </dgm:t>
    </dgm:pt>
    <dgm:pt modelId="{D7C7AAE2-8B48-4459-921A-35241D7F5E17}" type="parTrans" cxnId="{317E9DBA-4D28-4030-8885-FA1727CCD093}">
      <dgm:prSet/>
      <dgm:spPr/>
      <dgm:t>
        <a:bodyPr/>
        <a:lstStyle/>
        <a:p>
          <a:endParaRPr lang="en-GB"/>
        </a:p>
      </dgm:t>
    </dgm:pt>
    <dgm:pt modelId="{B9FB928D-6D2F-4853-BA19-C2B584925277}" type="sibTrans" cxnId="{317E9DBA-4D28-4030-8885-FA1727CCD093}">
      <dgm:prSet/>
      <dgm:spPr/>
      <dgm:t>
        <a:bodyPr/>
        <a:lstStyle/>
        <a:p>
          <a:endParaRPr lang="en-GB"/>
        </a:p>
      </dgm:t>
    </dgm:pt>
    <dgm:pt modelId="{378F4620-859A-4645-B3E9-731A74AABD18}">
      <dgm:prSet phldrT="[Text]" custT="1"/>
      <dgm:spPr/>
      <dgm:t>
        <a:bodyPr/>
        <a:lstStyle/>
        <a:p>
          <a:r>
            <a:rPr lang="en-GB" sz="3100" b="1" dirty="0"/>
            <a:t>Art </a:t>
          </a:r>
          <a:r>
            <a:rPr lang="en-GB" sz="3100" b="1" dirty="0" err="1"/>
            <a:t>Obs</a:t>
          </a:r>
          <a:r>
            <a:rPr lang="en-GB" sz="3100" b="1" dirty="0"/>
            <a:t> Scale </a:t>
          </a:r>
          <a:r>
            <a:rPr lang="en-GB" sz="1800" dirty="0"/>
            <a:t>(</a:t>
          </a:r>
          <a:r>
            <a:rPr lang="en-GB" sz="1800" dirty="0" err="1"/>
            <a:t>Fancourt</a:t>
          </a:r>
          <a:r>
            <a:rPr lang="en-GB" sz="1800" dirty="0"/>
            <a:t> &amp; Poon, 2015)</a:t>
          </a:r>
        </a:p>
      </dgm:t>
    </dgm:pt>
    <dgm:pt modelId="{A9935E69-26A7-4627-BBA7-AD744E3B9957}" type="parTrans" cxnId="{F4913B55-4BF6-42E1-A7D5-EB2CEDF24DDA}">
      <dgm:prSet/>
      <dgm:spPr/>
      <dgm:t>
        <a:bodyPr/>
        <a:lstStyle/>
        <a:p>
          <a:endParaRPr lang="en-GB"/>
        </a:p>
      </dgm:t>
    </dgm:pt>
    <dgm:pt modelId="{3C6275D8-2002-4164-A385-E923BD503EC8}" type="sibTrans" cxnId="{F4913B55-4BF6-42E1-A7D5-EB2CEDF24DDA}">
      <dgm:prSet/>
      <dgm:spPr/>
      <dgm:t>
        <a:bodyPr/>
        <a:lstStyle/>
        <a:p>
          <a:endParaRPr lang="en-GB"/>
        </a:p>
      </dgm:t>
    </dgm:pt>
    <dgm:pt modelId="{F0BA537E-07FA-4854-A702-B792B50F7F9A}">
      <dgm:prSet phldrT="[Text]" custT="1"/>
      <dgm:spPr/>
      <dgm:t>
        <a:bodyPr/>
        <a:lstStyle/>
        <a:p>
          <a:r>
            <a:rPr lang="en-GB" sz="3100" b="1" dirty="0"/>
            <a:t>Art Therapist Checklist </a:t>
          </a:r>
          <a:r>
            <a:rPr lang="en-GB" sz="1800" dirty="0"/>
            <a:t>(Save the Children, 2016)</a:t>
          </a:r>
        </a:p>
      </dgm:t>
    </dgm:pt>
    <dgm:pt modelId="{AA5E93EC-1B88-4749-8A93-313C400CA7F1}" type="parTrans" cxnId="{CC565BEF-355D-4873-85CA-973C55D13928}">
      <dgm:prSet/>
      <dgm:spPr/>
      <dgm:t>
        <a:bodyPr/>
        <a:lstStyle/>
        <a:p>
          <a:endParaRPr lang="en-GB"/>
        </a:p>
      </dgm:t>
    </dgm:pt>
    <dgm:pt modelId="{5B27BAC0-3CB4-4F92-9A01-A5CE4C958518}" type="sibTrans" cxnId="{CC565BEF-355D-4873-85CA-973C55D13928}">
      <dgm:prSet/>
      <dgm:spPr/>
      <dgm:t>
        <a:bodyPr/>
        <a:lstStyle/>
        <a:p>
          <a:endParaRPr lang="en-GB"/>
        </a:p>
      </dgm:t>
    </dgm:pt>
    <dgm:pt modelId="{E050D0AD-FB44-4CEA-8AA3-42A1B91FFB5E}">
      <dgm:prSet phldrT="[Text]" phldr="1"/>
      <dgm:spPr/>
      <dgm:t>
        <a:bodyPr/>
        <a:lstStyle/>
        <a:p>
          <a:endParaRPr lang="en-GB"/>
        </a:p>
      </dgm:t>
    </dgm:pt>
    <dgm:pt modelId="{C55C9BCD-AF76-4655-ACF8-DA2EE856A212}" type="parTrans" cxnId="{C3ADB79C-6070-496A-AC5C-40C389E5B565}">
      <dgm:prSet/>
      <dgm:spPr/>
      <dgm:t>
        <a:bodyPr/>
        <a:lstStyle/>
        <a:p>
          <a:endParaRPr lang="en-GB"/>
        </a:p>
      </dgm:t>
    </dgm:pt>
    <dgm:pt modelId="{9B31EDD8-1199-48B7-85B6-DB496CA11E80}" type="sibTrans" cxnId="{C3ADB79C-6070-496A-AC5C-40C389E5B565}">
      <dgm:prSet/>
      <dgm:spPr/>
      <dgm:t>
        <a:bodyPr/>
        <a:lstStyle/>
        <a:p>
          <a:endParaRPr lang="en-GB"/>
        </a:p>
      </dgm:t>
    </dgm:pt>
    <dgm:pt modelId="{F90BA9E2-3BED-4596-A388-ECE40A190441}">
      <dgm:prSet custT="1"/>
      <dgm:spPr/>
      <dgm:t>
        <a:bodyPr/>
        <a:lstStyle/>
        <a:p>
          <a:r>
            <a:rPr lang="en-GB" sz="2800" b="1" dirty="0">
              <a:solidFill>
                <a:schemeClr val="bg1"/>
              </a:solidFill>
              <a:effectLst/>
              <a:latin typeface="Calibri" panose="020F0502020204030204" pitchFamily="34" charset="0"/>
              <a:ea typeface="Calibri" panose="020F0502020204030204" pitchFamily="34" charset="0"/>
              <a:cs typeface="Calibri" panose="020F0502020204030204" pitchFamily="34" charset="0"/>
            </a:rPr>
            <a:t>Teacher Report Form </a:t>
          </a:r>
          <a:r>
            <a:rPr lang="en-GB" sz="2800" b="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of the</a:t>
          </a:r>
          <a:r>
            <a:rPr lang="en-GB" sz="2800" b="1" dirty="0">
              <a:solidFill>
                <a:schemeClr val="bg1"/>
              </a:solidFill>
              <a:effectLst/>
              <a:latin typeface="Calibri" panose="020F0502020204030204" pitchFamily="34" charset="0"/>
              <a:ea typeface="Calibri" panose="020F0502020204030204" pitchFamily="34" charset="0"/>
              <a:cs typeface="Calibri" panose="020F0502020204030204" pitchFamily="34" charset="0"/>
            </a:rPr>
            <a:t> Child behaviour Checklist </a:t>
          </a:r>
          <a:r>
            <a:rPr lang="en-US" sz="180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(Achenbach, 1991)</a:t>
          </a:r>
          <a:endParaRPr lang="en-GB" sz="1800" dirty="0">
            <a:solidFill>
              <a:schemeClr val="bg1"/>
            </a:solidFill>
          </a:endParaRPr>
        </a:p>
      </dgm:t>
    </dgm:pt>
    <dgm:pt modelId="{EBB6403E-ACB2-4FC1-AB64-6474765AB754}" type="parTrans" cxnId="{7868FDD5-A822-4BDA-A144-E3B14B3F63AD}">
      <dgm:prSet/>
      <dgm:spPr/>
      <dgm:t>
        <a:bodyPr/>
        <a:lstStyle/>
        <a:p>
          <a:endParaRPr lang="en-GB"/>
        </a:p>
      </dgm:t>
    </dgm:pt>
    <dgm:pt modelId="{A03739EC-1BAD-44A9-A655-138EED214DCA}" type="sibTrans" cxnId="{7868FDD5-A822-4BDA-A144-E3B14B3F63AD}">
      <dgm:prSet/>
      <dgm:spPr/>
      <dgm:t>
        <a:bodyPr/>
        <a:lstStyle/>
        <a:p>
          <a:endParaRPr lang="en-GB"/>
        </a:p>
      </dgm:t>
    </dgm:pt>
    <dgm:pt modelId="{F10E9900-3A23-431C-8E85-CD3E9F449148}" type="pres">
      <dgm:prSet presAssocID="{5D5DB5DF-E32B-407A-B5E2-FF22ADAE03DC}" presName="diagram" presStyleCnt="0">
        <dgm:presLayoutVars>
          <dgm:chMax val="1"/>
          <dgm:dir/>
          <dgm:animLvl val="ctr"/>
          <dgm:resizeHandles val="exact"/>
        </dgm:presLayoutVars>
      </dgm:prSet>
      <dgm:spPr/>
    </dgm:pt>
    <dgm:pt modelId="{0E08C94F-FFA0-4502-B478-34C8683E979D}" type="pres">
      <dgm:prSet presAssocID="{5D5DB5DF-E32B-407A-B5E2-FF22ADAE03DC}" presName="matrix" presStyleCnt="0"/>
      <dgm:spPr/>
    </dgm:pt>
    <dgm:pt modelId="{C0864153-DC23-4405-A22D-D4983533AE38}" type="pres">
      <dgm:prSet presAssocID="{5D5DB5DF-E32B-407A-B5E2-FF22ADAE03DC}" presName="tile1" presStyleLbl="node1" presStyleIdx="0" presStyleCnt="4"/>
      <dgm:spPr/>
    </dgm:pt>
    <dgm:pt modelId="{3510EDEF-1F85-4A85-AC84-00061E319207}" type="pres">
      <dgm:prSet presAssocID="{5D5DB5DF-E32B-407A-B5E2-FF22ADAE03DC}" presName="tile1text" presStyleLbl="node1" presStyleIdx="0" presStyleCnt="4">
        <dgm:presLayoutVars>
          <dgm:chMax val="0"/>
          <dgm:chPref val="0"/>
          <dgm:bulletEnabled val="1"/>
        </dgm:presLayoutVars>
      </dgm:prSet>
      <dgm:spPr/>
    </dgm:pt>
    <dgm:pt modelId="{772304B4-2D8D-439C-89BF-0868483CA6B3}" type="pres">
      <dgm:prSet presAssocID="{5D5DB5DF-E32B-407A-B5E2-FF22ADAE03DC}" presName="tile2" presStyleLbl="node1" presStyleIdx="1" presStyleCnt="4"/>
      <dgm:spPr/>
    </dgm:pt>
    <dgm:pt modelId="{122C5447-4B6E-4F30-967D-5932D2F8C7A4}" type="pres">
      <dgm:prSet presAssocID="{5D5DB5DF-E32B-407A-B5E2-FF22ADAE03DC}" presName="tile2text" presStyleLbl="node1" presStyleIdx="1" presStyleCnt="4">
        <dgm:presLayoutVars>
          <dgm:chMax val="0"/>
          <dgm:chPref val="0"/>
          <dgm:bulletEnabled val="1"/>
        </dgm:presLayoutVars>
      </dgm:prSet>
      <dgm:spPr/>
    </dgm:pt>
    <dgm:pt modelId="{7DB7F353-0FAF-49FA-9D6A-EE094A1B5E99}" type="pres">
      <dgm:prSet presAssocID="{5D5DB5DF-E32B-407A-B5E2-FF22ADAE03DC}" presName="tile3" presStyleLbl="node1" presStyleIdx="2" presStyleCnt="4"/>
      <dgm:spPr/>
    </dgm:pt>
    <dgm:pt modelId="{63D4D4CB-743D-4BF9-BD50-0E60DA96ECAF}" type="pres">
      <dgm:prSet presAssocID="{5D5DB5DF-E32B-407A-B5E2-FF22ADAE03DC}" presName="tile3text" presStyleLbl="node1" presStyleIdx="2" presStyleCnt="4">
        <dgm:presLayoutVars>
          <dgm:chMax val="0"/>
          <dgm:chPref val="0"/>
          <dgm:bulletEnabled val="1"/>
        </dgm:presLayoutVars>
      </dgm:prSet>
      <dgm:spPr/>
    </dgm:pt>
    <dgm:pt modelId="{AC08CBC8-6FBB-4E84-A545-3B172DAD2B16}" type="pres">
      <dgm:prSet presAssocID="{5D5DB5DF-E32B-407A-B5E2-FF22ADAE03DC}" presName="tile4" presStyleLbl="node1" presStyleIdx="3" presStyleCnt="4"/>
      <dgm:spPr/>
    </dgm:pt>
    <dgm:pt modelId="{F324E01F-089A-4916-8772-C04CB925E73B}" type="pres">
      <dgm:prSet presAssocID="{5D5DB5DF-E32B-407A-B5E2-FF22ADAE03DC}" presName="tile4text" presStyleLbl="node1" presStyleIdx="3" presStyleCnt="4">
        <dgm:presLayoutVars>
          <dgm:chMax val="0"/>
          <dgm:chPref val="0"/>
          <dgm:bulletEnabled val="1"/>
        </dgm:presLayoutVars>
      </dgm:prSet>
      <dgm:spPr/>
    </dgm:pt>
    <dgm:pt modelId="{9D592938-D721-4F1B-AC92-6D9A7E011756}" type="pres">
      <dgm:prSet presAssocID="{5D5DB5DF-E32B-407A-B5E2-FF22ADAE03DC}" presName="centerTile" presStyleLbl="fgShp" presStyleIdx="0" presStyleCnt="1">
        <dgm:presLayoutVars>
          <dgm:chMax val="0"/>
          <dgm:chPref val="0"/>
        </dgm:presLayoutVars>
      </dgm:prSet>
      <dgm:spPr/>
    </dgm:pt>
  </dgm:ptLst>
  <dgm:cxnLst>
    <dgm:cxn modelId="{F7A47000-E455-4D15-844D-A1CB9D6D3244}" type="presOf" srcId="{F0BA537E-07FA-4854-A702-B792B50F7F9A}" destId="{AC08CBC8-6FBB-4E84-A545-3B172DAD2B16}" srcOrd="0" destOrd="0" presId="urn:microsoft.com/office/officeart/2005/8/layout/matrix1"/>
    <dgm:cxn modelId="{611EB51D-8689-468D-A9A2-E8B8F368321D}" type="presOf" srcId="{F90BA9E2-3BED-4596-A388-ECE40A190441}" destId="{63D4D4CB-743D-4BF9-BD50-0E60DA96ECAF}" srcOrd="1" destOrd="0" presId="urn:microsoft.com/office/officeart/2005/8/layout/matrix1"/>
    <dgm:cxn modelId="{1F8DA32F-82F8-4EAF-8255-3B25BB7B0DF7}" type="presOf" srcId="{F0BA537E-07FA-4854-A702-B792B50F7F9A}" destId="{F324E01F-089A-4916-8772-C04CB925E73B}" srcOrd="1" destOrd="0" presId="urn:microsoft.com/office/officeart/2005/8/layout/matrix1"/>
    <dgm:cxn modelId="{C430C572-0FC5-4A4D-BBA5-D485ED0F2355}" type="presOf" srcId="{5D5DB5DF-E32B-407A-B5E2-FF22ADAE03DC}" destId="{F10E9900-3A23-431C-8E85-CD3E9F449148}" srcOrd="0" destOrd="0" presId="urn:microsoft.com/office/officeart/2005/8/layout/matrix1"/>
    <dgm:cxn modelId="{F4913B55-4BF6-42E1-A7D5-EB2CEDF24DDA}" srcId="{4D923130-35E0-4306-8E7E-F6A728122F5B}" destId="{378F4620-859A-4645-B3E9-731A74AABD18}" srcOrd="1" destOrd="0" parTransId="{A9935E69-26A7-4627-BBA7-AD744E3B9957}" sibTransId="{3C6275D8-2002-4164-A385-E923BD503EC8}"/>
    <dgm:cxn modelId="{298FC28C-4036-4E42-8866-6F92257761EC}" type="presOf" srcId="{7EF144E8-7C9F-4098-A4D1-4AEC5D0EF566}" destId="{C0864153-DC23-4405-A22D-D4983533AE38}" srcOrd="0" destOrd="0" presId="urn:microsoft.com/office/officeart/2005/8/layout/matrix1"/>
    <dgm:cxn modelId="{95749F90-9345-400F-B9ED-41D6B16756E7}" type="presOf" srcId="{7EF144E8-7C9F-4098-A4D1-4AEC5D0EF566}" destId="{3510EDEF-1F85-4A85-AC84-00061E319207}" srcOrd="1" destOrd="0" presId="urn:microsoft.com/office/officeart/2005/8/layout/matrix1"/>
    <dgm:cxn modelId="{9DB2809A-6077-4B60-852F-8425625C82F4}" type="presOf" srcId="{F90BA9E2-3BED-4596-A388-ECE40A190441}" destId="{7DB7F353-0FAF-49FA-9D6A-EE094A1B5E99}" srcOrd="0" destOrd="0" presId="urn:microsoft.com/office/officeart/2005/8/layout/matrix1"/>
    <dgm:cxn modelId="{C3ADB79C-6070-496A-AC5C-40C389E5B565}" srcId="{4D923130-35E0-4306-8E7E-F6A728122F5B}" destId="{E050D0AD-FB44-4CEA-8AA3-42A1B91FFB5E}" srcOrd="4" destOrd="0" parTransId="{C55C9BCD-AF76-4655-ACF8-DA2EE856A212}" sibTransId="{9B31EDD8-1199-48B7-85B6-DB496CA11E80}"/>
    <dgm:cxn modelId="{6AAA52A6-A988-425A-B065-CEB285725FE9}" type="presOf" srcId="{378F4620-859A-4645-B3E9-731A74AABD18}" destId="{772304B4-2D8D-439C-89BF-0868483CA6B3}" srcOrd="0" destOrd="0" presId="urn:microsoft.com/office/officeart/2005/8/layout/matrix1"/>
    <dgm:cxn modelId="{D70855A9-458E-4D76-B26C-D6E3AE84A603}" srcId="{5D5DB5DF-E32B-407A-B5E2-FF22ADAE03DC}" destId="{4D923130-35E0-4306-8E7E-F6A728122F5B}" srcOrd="0" destOrd="0" parTransId="{ED8EA849-3676-426D-8819-3EE87B18A36F}" sibTransId="{135015C8-D209-4446-90D9-E5298967314B}"/>
    <dgm:cxn modelId="{317E9DBA-4D28-4030-8885-FA1727CCD093}" srcId="{4D923130-35E0-4306-8E7E-F6A728122F5B}" destId="{7EF144E8-7C9F-4098-A4D1-4AEC5D0EF566}" srcOrd="0" destOrd="0" parTransId="{D7C7AAE2-8B48-4459-921A-35241D7F5E17}" sibTransId="{B9FB928D-6D2F-4853-BA19-C2B584925277}"/>
    <dgm:cxn modelId="{9E88D9D5-F4CF-4A05-AB8F-69629DBB159C}" type="presOf" srcId="{378F4620-859A-4645-B3E9-731A74AABD18}" destId="{122C5447-4B6E-4F30-967D-5932D2F8C7A4}" srcOrd="1" destOrd="0" presId="urn:microsoft.com/office/officeart/2005/8/layout/matrix1"/>
    <dgm:cxn modelId="{7868FDD5-A822-4BDA-A144-E3B14B3F63AD}" srcId="{4D923130-35E0-4306-8E7E-F6A728122F5B}" destId="{F90BA9E2-3BED-4596-A388-ECE40A190441}" srcOrd="2" destOrd="0" parTransId="{EBB6403E-ACB2-4FC1-AB64-6474765AB754}" sibTransId="{A03739EC-1BAD-44A9-A655-138EED214DCA}"/>
    <dgm:cxn modelId="{CC565BEF-355D-4873-85CA-973C55D13928}" srcId="{4D923130-35E0-4306-8E7E-F6A728122F5B}" destId="{F0BA537E-07FA-4854-A702-B792B50F7F9A}" srcOrd="3" destOrd="0" parTransId="{AA5E93EC-1B88-4749-8A93-313C400CA7F1}" sibTransId="{5B27BAC0-3CB4-4F92-9A01-A5CE4C958518}"/>
    <dgm:cxn modelId="{53E940F4-D42C-415B-8D7B-4AC428AD892C}" type="presOf" srcId="{4D923130-35E0-4306-8E7E-F6A728122F5B}" destId="{9D592938-D721-4F1B-AC92-6D9A7E011756}" srcOrd="0" destOrd="0" presId="urn:microsoft.com/office/officeart/2005/8/layout/matrix1"/>
    <dgm:cxn modelId="{E6BA5035-88BA-4497-9687-AA87A09833FE}" type="presParOf" srcId="{F10E9900-3A23-431C-8E85-CD3E9F449148}" destId="{0E08C94F-FFA0-4502-B478-34C8683E979D}" srcOrd="0" destOrd="0" presId="urn:microsoft.com/office/officeart/2005/8/layout/matrix1"/>
    <dgm:cxn modelId="{9D03DB46-C684-4BEB-B685-0CFEEB849834}" type="presParOf" srcId="{0E08C94F-FFA0-4502-B478-34C8683E979D}" destId="{C0864153-DC23-4405-A22D-D4983533AE38}" srcOrd="0" destOrd="0" presId="urn:microsoft.com/office/officeart/2005/8/layout/matrix1"/>
    <dgm:cxn modelId="{C8C8E4E0-C143-4D5D-B25E-441175670AA3}" type="presParOf" srcId="{0E08C94F-FFA0-4502-B478-34C8683E979D}" destId="{3510EDEF-1F85-4A85-AC84-00061E319207}" srcOrd="1" destOrd="0" presId="urn:microsoft.com/office/officeart/2005/8/layout/matrix1"/>
    <dgm:cxn modelId="{1D633F68-9F49-4164-B256-4F21C233F2D3}" type="presParOf" srcId="{0E08C94F-FFA0-4502-B478-34C8683E979D}" destId="{772304B4-2D8D-439C-89BF-0868483CA6B3}" srcOrd="2" destOrd="0" presId="urn:microsoft.com/office/officeart/2005/8/layout/matrix1"/>
    <dgm:cxn modelId="{E7D3A6EE-A73B-4D8D-B56D-2EF40DEEC277}" type="presParOf" srcId="{0E08C94F-FFA0-4502-B478-34C8683E979D}" destId="{122C5447-4B6E-4F30-967D-5932D2F8C7A4}" srcOrd="3" destOrd="0" presId="urn:microsoft.com/office/officeart/2005/8/layout/matrix1"/>
    <dgm:cxn modelId="{2A99A40C-A9D9-4666-8E01-4CB1DB3A66A2}" type="presParOf" srcId="{0E08C94F-FFA0-4502-B478-34C8683E979D}" destId="{7DB7F353-0FAF-49FA-9D6A-EE094A1B5E99}" srcOrd="4" destOrd="0" presId="urn:microsoft.com/office/officeart/2005/8/layout/matrix1"/>
    <dgm:cxn modelId="{D956E6C3-530E-4C70-8D7D-D7541602A4D6}" type="presParOf" srcId="{0E08C94F-FFA0-4502-B478-34C8683E979D}" destId="{63D4D4CB-743D-4BF9-BD50-0E60DA96ECAF}" srcOrd="5" destOrd="0" presId="urn:microsoft.com/office/officeart/2005/8/layout/matrix1"/>
    <dgm:cxn modelId="{520C840C-C48D-41F0-9A83-D97D692265C3}" type="presParOf" srcId="{0E08C94F-FFA0-4502-B478-34C8683E979D}" destId="{AC08CBC8-6FBB-4E84-A545-3B172DAD2B16}" srcOrd="6" destOrd="0" presId="urn:microsoft.com/office/officeart/2005/8/layout/matrix1"/>
    <dgm:cxn modelId="{00292508-C165-48AE-91EB-F09ED27BBA32}" type="presParOf" srcId="{0E08C94F-FFA0-4502-B478-34C8683E979D}" destId="{F324E01F-089A-4916-8772-C04CB925E73B}" srcOrd="7" destOrd="0" presId="urn:microsoft.com/office/officeart/2005/8/layout/matrix1"/>
    <dgm:cxn modelId="{432F50FE-8924-423D-A4B7-6112E369E4BA}" type="presParOf" srcId="{F10E9900-3A23-431C-8E85-CD3E9F449148}" destId="{9D592938-D721-4F1B-AC92-6D9A7E011756}" srcOrd="1" destOrd="0" presId="urn:microsoft.com/office/officeart/2005/8/layout/matrix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0864153-DC23-4405-A22D-D4983533AE38}">
      <dsp:nvSpPr>
        <dsp:cNvPr id="0" name=""/>
        <dsp:cNvSpPr/>
      </dsp:nvSpPr>
      <dsp:spPr>
        <a:xfrm rot="16200000">
          <a:off x="955791" y="-955791"/>
          <a:ext cx="2326774" cy="4238358"/>
        </a:xfrm>
        <a:prstGeom prst="round1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0472" tIns="220472" rIns="220472" bIns="220472" numCol="1" spcCol="1270" anchor="ctr" anchorCtr="0">
          <a:noAutofit/>
        </a:bodyPr>
        <a:lstStyle/>
        <a:p>
          <a:pPr marL="0" lvl="0" indent="0" algn="ctr" defTabSz="1377950">
            <a:lnSpc>
              <a:spcPct val="90000"/>
            </a:lnSpc>
            <a:spcBef>
              <a:spcPct val="0"/>
            </a:spcBef>
            <a:spcAft>
              <a:spcPct val="35000"/>
            </a:spcAft>
            <a:buNone/>
          </a:pPr>
          <a:r>
            <a:rPr lang="en-GB" sz="3100" b="1" kern="1200" dirty="0">
              <a:effectLst/>
              <a:latin typeface="Calibri" panose="020F0502020204030204" pitchFamily="34" charset="0"/>
              <a:ea typeface="Calibri" panose="020F0502020204030204" pitchFamily="34" charset="0"/>
              <a:cs typeface="Times New Roman" panose="02020603050405020304" pitchFamily="18" charset="0"/>
            </a:rPr>
            <a:t>Human Figure Drawing Test </a:t>
          </a:r>
          <a:r>
            <a:rPr lang="en-GB" sz="1800" kern="1200" dirty="0">
              <a:effectLst/>
              <a:latin typeface="Calibri" panose="020F0502020204030204" pitchFamily="34" charset="0"/>
              <a:ea typeface="Calibri" panose="020F0502020204030204" pitchFamily="34" charset="0"/>
              <a:cs typeface="Times New Roman" panose="02020603050405020304" pitchFamily="18" charset="0"/>
            </a:rPr>
            <a:t>(</a:t>
          </a:r>
          <a:r>
            <a:rPr lang="en-GB" sz="1800" kern="1200" dirty="0" err="1">
              <a:effectLst/>
              <a:latin typeface="Calibri" panose="020F0502020204030204" pitchFamily="34" charset="0"/>
              <a:ea typeface="Calibri" panose="020F0502020204030204" pitchFamily="34" charset="0"/>
              <a:cs typeface="Times New Roman" panose="02020603050405020304" pitchFamily="18" charset="0"/>
            </a:rPr>
            <a:t>Koppitz</a:t>
          </a:r>
          <a:r>
            <a:rPr lang="en-GB" sz="1800" kern="1200" dirty="0">
              <a:effectLst/>
              <a:latin typeface="Calibri" panose="020F0502020204030204" pitchFamily="34" charset="0"/>
              <a:ea typeface="Calibri" panose="020F0502020204030204" pitchFamily="34" charset="0"/>
              <a:cs typeface="Times New Roman" panose="02020603050405020304" pitchFamily="18" charset="0"/>
            </a:rPr>
            <a:t>, 1968; 1989) </a:t>
          </a:r>
          <a:endParaRPr lang="en-GB" sz="1800" kern="1200" dirty="0"/>
        </a:p>
      </dsp:txBody>
      <dsp:txXfrm rot="5400000">
        <a:off x="-1" y="1"/>
        <a:ext cx="4238358" cy="1745080"/>
      </dsp:txXfrm>
    </dsp:sp>
    <dsp:sp modelId="{772304B4-2D8D-439C-89BF-0868483CA6B3}">
      <dsp:nvSpPr>
        <dsp:cNvPr id="0" name=""/>
        <dsp:cNvSpPr/>
      </dsp:nvSpPr>
      <dsp:spPr>
        <a:xfrm>
          <a:off x="4238358" y="0"/>
          <a:ext cx="4238358" cy="2326774"/>
        </a:xfrm>
        <a:prstGeom prst="round1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0472" tIns="220472" rIns="220472" bIns="220472" numCol="1" spcCol="1270" anchor="ctr" anchorCtr="0">
          <a:noAutofit/>
        </a:bodyPr>
        <a:lstStyle/>
        <a:p>
          <a:pPr marL="0" lvl="0" indent="0" algn="ctr" defTabSz="1377950">
            <a:lnSpc>
              <a:spcPct val="90000"/>
            </a:lnSpc>
            <a:spcBef>
              <a:spcPct val="0"/>
            </a:spcBef>
            <a:spcAft>
              <a:spcPct val="35000"/>
            </a:spcAft>
            <a:buNone/>
          </a:pPr>
          <a:r>
            <a:rPr lang="en-GB" sz="3100" b="1" kern="1200" dirty="0"/>
            <a:t>Art </a:t>
          </a:r>
          <a:r>
            <a:rPr lang="en-GB" sz="3100" b="1" kern="1200" dirty="0" err="1"/>
            <a:t>Obs</a:t>
          </a:r>
          <a:r>
            <a:rPr lang="en-GB" sz="3100" b="1" kern="1200" dirty="0"/>
            <a:t> Scale </a:t>
          </a:r>
          <a:r>
            <a:rPr lang="en-GB" sz="1800" kern="1200" dirty="0"/>
            <a:t>(</a:t>
          </a:r>
          <a:r>
            <a:rPr lang="en-GB" sz="1800" kern="1200" dirty="0" err="1"/>
            <a:t>Fancourt</a:t>
          </a:r>
          <a:r>
            <a:rPr lang="en-GB" sz="1800" kern="1200" dirty="0"/>
            <a:t> &amp; Poon, 2015)</a:t>
          </a:r>
        </a:p>
      </dsp:txBody>
      <dsp:txXfrm>
        <a:off x="4238358" y="0"/>
        <a:ext cx="4238358" cy="1745080"/>
      </dsp:txXfrm>
    </dsp:sp>
    <dsp:sp modelId="{7DB7F353-0FAF-49FA-9D6A-EE094A1B5E99}">
      <dsp:nvSpPr>
        <dsp:cNvPr id="0" name=""/>
        <dsp:cNvSpPr/>
      </dsp:nvSpPr>
      <dsp:spPr>
        <a:xfrm rot="10800000">
          <a:off x="0" y="2326774"/>
          <a:ext cx="4238358" cy="2326774"/>
        </a:xfrm>
        <a:prstGeom prst="round1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9136" tIns="199136" rIns="199136" bIns="199136" numCol="1" spcCol="1270" anchor="ctr" anchorCtr="0">
          <a:noAutofit/>
        </a:bodyPr>
        <a:lstStyle/>
        <a:p>
          <a:pPr marL="0" lvl="0" indent="0" algn="ctr" defTabSz="1244600">
            <a:lnSpc>
              <a:spcPct val="90000"/>
            </a:lnSpc>
            <a:spcBef>
              <a:spcPct val="0"/>
            </a:spcBef>
            <a:spcAft>
              <a:spcPct val="35000"/>
            </a:spcAft>
            <a:buNone/>
          </a:pPr>
          <a:r>
            <a:rPr lang="en-GB" sz="2800" b="1" kern="120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Teacher Report Form </a:t>
          </a:r>
          <a:r>
            <a:rPr lang="en-GB" sz="2800" b="0" kern="120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of the</a:t>
          </a:r>
          <a:r>
            <a:rPr lang="en-GB" sz="2800" b="1" kern="120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 Child behaviour Checklist </a:t>
          </a:r>
          <a:r>
            <a:rPr lang="en-US" sz="1800" kern="120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(Achenbach, 1991)</a:t>
          </a:r>
          <a:endParaRPr lang="en-GB" sz="1800" kern="1200" dirty="0">
            <a:solidFill>
              <a:schemeClr val="bg1"/>
            </a:solidFill>
          </a:endParaRPr>
        </a:p>
      </dsp:txBody>
      <dsp:txXfrm rot="10800000">
        <a:off x="0" y="2908468"/>
        <a:ext cx="4238358" cy="1745080"/>
      </dsp:txXfrm>
    </dsp:sp>
    <dsp:sp modelId="{AC08CBC8-6FBB-4E84-A545-3B172DAD2B16}">
      <dsp:nvSpPr>
        <dsp:cNvPr id="0" name=""/>
        <dsp:cNvSpPr/>
      </dsp:nvSpPr>
      <dsp:spPr>
        <a:xfrm rot="5400000">
          <a:off x="5194149" y="1370982"/>
          <a:ext cx="2326774" cy="4238358"/>
        </a:xfrm>
        <a:prstGeom prst="round1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0472" tIns="220472" rIns="220472" bIns="220472" numCol="1" spcCol="1270" anchor="ctr" anchorCtr="0">
          <a:noAutofit/>
        </a:bodyPr>
        <a:lstStyle/>
        <a:p>
          <a:pPr marL="0" lvl="0" indent="0" algn="ctr" defTabSz="1377950">
            <a:lnSpc>
              <a:spcPct val="90000"/>
            </a:lnSpc>
            <a:spcBef>
              <a:spcPct val="0"/>
            </a:spcBef>
            <a:spcAft>
              <a:spcPct val="35000"/>
            </a:spcAft>
            <a:buNone/>
          </a:pPr>
          <a:r>
            <a:rPr lang="en-GB" sz="3100" b="1" kern="1200" dirty="0"/>
            <a:t>Art Therapist Checklist </a:t>
          </a:r>
          <a:r>
            <a:rPr lang="en-GB" sz="1800" kern="1200" dirty="0"/>
            <a:t>(Save the Children, 2016)</a:t>
          </a:r>
        </a:p>
      </dsp:txBody>
      <dsp:txXfrm rot="-5400000">
        <a:off x="4238357" y="2908468"/>
        <a:ext cx="4238358" cy="1745080"/>
      </dsp:txXfrm>
    </dsp:sp>
    <dsp:sp modelId="{9D592938-D721-4F1B-AC92-6D9A7E011756}">
      <dsp:nvSpPr>
        <dsp:cNvPr id="0" name=""/>
        <dsp:cNvSpPr/>
      </dsp:nvSpPr>
      <dsp:spPr>
        <a:xfrm>
          <a:off x="2966850" y="1745080"/>
          <a:ext cx="2543014" cy="1163387"/>
        </a:xfrm>
        <a:prstGeom prst="roundRect">
          <a:avLst/>
        </a:prstGeom>
        <a:solidFill>
          <a:schemeClr val="accent1">
            <a:tint val="6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en-GB" sz="2800" kern="1200" dirty="0"/>
            <a:t>Indices of wellbeing</a:t>
          </a:r>
        </a:p>
      </dsp:txBody>
      <dsp:txXfrm>
        <a:off x="3023642" y="1801872"/>
        <a:ext cx="2429430" cy="1049803"/>
      </dsp:txXfrm>
    </dsp:sp>
  </dsp:spTree>
</dsp:drawing>
</file>

<file path=ppt/diagrams/layout1.xml><?xml version="1.0" encoding="utf-8"?>
<dgm:layoutDef xmlns:dgm="http://schemas.openxmlformats.org/drawingml/2006/diagram" xmlns:a="http://schemas.openxmlformats.org/drawingml/2006/main" uniqueId="urn:microsoft.com/office/officeart/2005/8/layout/matrix1">
  <dgm:title val=""/>
  <dgm:desc val=""/>
  <dgm:catLst>
    <dgm:cat type="matrix" pri="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styleData>
  <dgm:clr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clrData>
  <dgm:layoutNode name="diagram">
    <dgm:varLst>
      <dgm:chMax val="1"/>
      <dgm:dir/>
      <dgm:animLvl val="ctr"/>
      <dgm:resizeHandles val="exact"/>
    </dgm:varLst>
    <dgm:alg type="composite"/>
    <dgm:shape xmlns:r="http://schemas.openxmlformats.org/officeDocument/2006/relationships" r:blip="">
      <dgm:adjLst/>
    </dgm:shape>
    <dgm:presOf/>
    <dgm:constrLst>
      <dgm:constr type="ctrX" for="ch" forName="matrix" refType="w" fact="0.5"/>
      <dgm:constr type="ctrY" for="ch" forName="matrix" refType="h" fact="0.5"/>
      <dgm:constr type="w" for="ch" forName="matrix" refType="w"/>
      <dgm:constr type="h" for="ch" forName="matrix" refType="h"/>
      <dgm:constr type="ctrX" for="ch" forName="centerTile" refType="w" fact="0.5"/>
      <dgm:constr type="ctrY" for="ch" forName="centerTile" refType="h" fact="0.5"/>
      <dgm:constr type="w" for="ch" forName="centerTile" refType="w" fact="0.3"/>
      <dgm:constr type="h" for="ch" forName="centerTile" refType="h" fact="0.25"/>
      <dgm:constr type="primFontSz" for="des" ptType="node" op="equ" val="65"/>
    </dgm:constrLst>
    <dgm:ruleLst/>
    <dgm:choose name="Name0">
      <dgm:if name="Name1" axis="ch" ptType="node" func="cnt" op="gte" val="1">
        <dgm:layoutNode name="matrix">
          <dgm:alg type="composite"/>
          <dgm:shape xmlns:r="http://schemas.openxmlformats.org/officeDocument/2006/relationships" r:blip="">
            <dgm:adjLst/>
          </dgm:shape>
          <dgm:presOf/>
          <dgm:constrLst>
            <dgm:constr type="l" for="ch" forName="tile1"/>
            <dgm:constr type="t" for="ch" forName="tile1"/>
            <dgm:constr type="r" for="ch" forName="tile1" refType="w" fact="0.5"/>
            <dgm:constr type="b" for="ch" forName="tile1" refType="h" fact="0.5"/>
            <dgm:constr type="l" for="ch" forName="tile1text" refType="l" refFor="ch" refForName="tile1"/>
            <dgm:constr type="t" for="ch" forName="tile1text" refType="t" refFor="ch" refForName="tile1"/>
            <dgm:constr type="w" for="ch" forName="tile1text" refType="w" refFor="ch" refForName="tile1"/>
            <dgm:constr type="h" for="ch" forName="tile1text" refType="h" refFor="ch" refForName="tile1" fact="0.75"/>
            <dgm:constr type="r" for="ch" forName="tile2" refType="w"/>
            <dgm:constr type="t" for="ch" forName="tile2"/>
            <dgm:constr type="l" for="ch" forName="tile2" refType="w" fact="0.5"/>
            <dgm:constr type="b" for="ch" forName="tile2" refType="h" fact="0.5"/>
            <dgm:constr type="r" for="ch" forName="tile2text" refType="r" refFor="ch" refForName="tile2"/>
            <dgm:constr type="t" for="ch" forName="tile2text" refType="t" refFor="ch" refForName="tile2"/>
            <dgm:constr type="w" for="ch" forName="tile2text" refType="w" refFor="ch" refForName="tile2"/>
            <dgm:constr type="h" for="ch" forName="tile2text" refType="h" refFor="ch" refForName="tile2" fact="0.75"/>
            <dgm:constr type="l" for="ch" forName="tile3"/>
            <dgm:constr type="b" for="ch" forName="tile3" refType="h"/>
            <dgm:constr type="r" for="ch" forName="tile3" refType="w" fact="0.5"/>
            <dgm:constr type="t" for="ch" forName="tile3" refType="h" fact="0.5"/>
            <dgm:constr type="l" for="ch" forName="tile3text" refType="l" refFor="ch" refForName="tile3"/>
            <dgm:constr type="b" for="ch" forName="tile3text" refType="b" refFor="ch" refForName="tile3"/>
            <dgm:constr type="w" for="ch" forName="tile3text" refType="w" refFor="ch" refForName="tile3"/>
            <dgm:constr type="h" for="ch" forName="tile3text" refType="h" refFor="ch" refForName="tile3" fact="0.75"/>
            <dgm:constr type="r" for="ch" forName="tile4" refType="w"/>
            <dgm:constr type="b" for="ch" forName="tile4" refType="h"/>
            <dgm:constr type="l" for="ch" forName="tile4" refType="w" fact="0.5"/>
            <dgm:constr type="t" for="ch" forName="tile4" refType="h" fact="0.5"/>
            <dgm:constr type="r" for="ch" forName="tile4text" refType="r" refFor="ch" refForName="tile4"/>
            <dgm:constr type="b" for="ch" forName="tile4text" refType="b" refFor="ch" refForName="tile4"/>
            <dgm:constr type="w" for="ch" forName="tile4text" refType="w" refFor="ch" refForName="tile4"/>
            <dgm:constr type="h" for="ch" forName="tile4text" refType="h" refFor="ch" refForName="tile4" fact="0.75"/>
          </dgm:constrLst>
          <dgm:ruleLst/>
          <dgm:layoutNode name="tile1" styleLbl="node1">
            <dgm:alg type="sp"/>
            <dgm:shape xmlns:r="http://schemas.openxmlformats.org/officeDocument/2006/relationships" rot="270" type="round1Rect" r:blip="">
              <dgm:adjLst/>
            </dgm:shape>
            <dgm:choose name="Name2">
              <dgm:if name="Name3" func="var" arg="dir" op="equ" val="norm">
                <dgm:presOf axis="ch ch desOrSelf" ptType="node node node" st="1 1 1" cnt="1 1 0"/>
              </dgm:if>
              <dgm:else name="Name4">
                <dgm:presOf axis="ch ch desOrSelf" ptType="node node node" st="1 2 1" cnt="1 1 0"/>
              </dgm:else>
            </dgm:choose>
            <dgm:constrLst/>
            <dgm:ruleLst/>
          </dgm:layoutNode>
          <dgm:layoutNode name="tile1text" styleLbl="node1">
            <dgm:varLst>
              <dgm:chMax val="0"/>
              <dgm:chPref val="0"/>
              <dgm:bulletEnabled val="1"/>
            </dgm:varLst>
            <dgm:choose name="Name5">
              <dgm:if name="Name6" axis="root des" func="maxDepth" op="gte" val="3">
                <dgm:alg type="tx">
                  <dgm:param type="txAnchorVert" val="t"/>
                  <dgm:param type="parTxLTRAlign" val="l"/>
                  <dgm:param type="parTxRTLAlign" val="r"/>
                </dgm:alg>
              </dgm:if>
              <dgm:else name="Name7">
                <dgm:alg type="tx"/>
              </dgm:else>
            </dgm:choose>
            <dgm:shape xmlns:r="http://schemas.openxmlformats.org/officeDocument/2006/relationships" rot="270" type="rect" r:blip="" hideGeom="1">
              <dgm:adjLst>
                <dgm:adj idx="1" val="0.2"/>
              </dgm:adjLst>
            </dgm:shape>
            <dgm:choose name="Name8">
              <dgm:if name="Name9" func="var" arg="dir" op="equ" val="norm">
                <dgm:presOf axis="ch ch desOrSelf" ptType="node node node" st="1 1 1" cnt="1 1 0"/>
              </dgm:if>
              <dgm:else name="Name10">
                <dgm:presOf axis="ch ch desOrSelf" ptType="node node node" st="1 2 1" cnt="1 1 0"/>
              </dgm:else>
            </dgm:choose>
            <dgm:constrLst/>
            <dgm:ruleLst>
              <dgm:rule type="primFontSz" val="5" fact="NaN" max="NaN"/>
            </dgm:ruleLst>
          </dgm:layoutNode>
          <dgm:layoutNode name="tile2" styleLbl="node1">
            <dgm:alg type="sp"/>
            <dgm:shape xmlns:r="http://schemas.openxmlformats.org/officeDocument/2006/relationships" type="round1Rect" r:blip="">
              <dgm:adjLst/>
            </dgm:shape>
            <dgm:choose name="Name11">
              <dgm:if name="Name12" func="var" arg="dir" op="equ" val="norm">
                <dgm:presOf axis="ch ch desOrSelf" ptType="node node node" st="1 2 1" cnt="1 1 0"/>
              </dgm:if>
              <dgm:else name="Name13">
                <dgm:presOf axis="ch ch desOrSelf" ptType="node node node" st="1 1 1" cnt="1 1 0"/>
              </dgm:else>
            </dgm:choose>
            <dgm:constrLst/>
            <dgm:ruleLst/>
          </dgm:layoutNode>
          <dgm:layoutNode name="tile2text" styleLbl="node1">
            <dgm:varLst>
              <dgm:chMax val="0"/>
              <dgm:chPref val="0"/>
              <dgm:bulletEnabled val="1"/>
            </dgm:varLst>
            <dgm:choose name="Name14">
              <dgm:if name="Name15" axis="root des" func="maxDepth" op="gte" val="3">
                <dgm:alg type="tx">
                  <dgm:param type="txAnchorVert" val="t"/>
                  <dgm:param type="parTxLTRAlign" val="l"/>
                  <dgm:param type="parTxRTLAlign" val="r"/>
                </dgm:alg>
              </dgm:if>
              <dgm:else name="Name16">
                <dgm:alg type="tx"/>
              </dgm:else>
            </dgm:choose>
            <dgm:shape xmlns:r="http://schemas.openxmlformats.org/officeDocument/2006/relationships" type="rect" r:blip="" hideGeom="1">
              <dgm:adjLst/>
            </dgm:shape>
            <dgm:choose name="Name17">
              <dgm:if name="Name18" func="var" arg="dir" op="equ" val="norm">
                <dgm:presOf axis="ch ch desOrSelf" ptType="node node node" st="1 2 1" cnt="1 1 0"/>
              </dgm:if>
              <dgm:else name="Name19">
                <dgm:presOf axis="ch ch desOrSelf" ptType="node node node" st="1 1 1" cnt="1 1 0"/>
              </dgm:else>
            </dgm:choose>
            <dgm:constrLst/>
            <dgm:ruleLst>
              <dgm:rule type="primFontSz" val="5" fact="NaN" max="NaN"/>
            </dgm:ruleLst>
          </dgm:layoutNode>
          <dgm:layoutNode name="tile3" styleLbl="node1">
            <dgm:alg type="sp"/>
            <dgm:shape xmlns:r="http://schemas.openxmlformats.org/officeDocument/2006/relationships" rot="180" type="round1Rect" r:blip="">
              <dgm:adjLst/>
            </dgm:shape>
            <dgm:choose name="Name20">
              <dgm:if name="Name21" func="var" arg="dir" op="equ" val="norm">
                <dgm:presOf axis="ch ch desOrSelf" ptType="node node node" st="1 3 1" cnt="1 1 0"/>
              </dgm:if>
              <dgm:else name="Name22">
                <dgm:presOf axis="ch ch desOrSelf" ptType="node node node" st="1 4 1" cnt="1 1 0"/>
              </dgm:else>
            </dgm:choose>
            <dgm:constrLst/>
            <dgm:ruleLst/>
          </dgm:layoutNode>
          <dgm:layoutNode name="tile3text" styleLbl="node1">
            <dgm:varLst>
              <dgm:chMax val="0"/>
              <dgm:chPref val="0"/>
              <dgm:bulletEnabled val="1"/>
            </dgm:varLst>
            <dgm:choose name="Name23">
              <dgm:if name="Name24" axis="root des" func="maxDepth" op="gte" val="3">
                <dgm:alg type="tx">
                  <dgm:param type="txAnchorVert" val="t"/>
                  <dgm:param type="parTxLTRAlign" val="l"/>
                  <dgm:param type="parTxRTLAlign" val="r"/>
                </dgm:alg>
              </dgm:if>
              <dgm:else name="Name25">
                <dgm:alg type="tx"/>
              </dgm:else>
            </dgm:choose>
            <dgm:shape xmlns:r="http://schemas.openxmlformats.org/officeDocument/2006/relationships" rot="180" type="rect" r:blip="" hideGeom="1">
              <dgm:adjLst/>
            </dgm:shape>
            <dgm:choose name="Name26">
              <dgm:if name="Name27" func="var" arg="dir" op="equ" val="norm">
                <dgm:presOf axis="ch ch desOrSelf" ptType="node node node" st="1 3 1" cnt="1 1 0"/>
              </dgm:if>
              <dgm:else name="Name28">
                <dgm:presOf axis="ch ch desOrSelf" ptType="node node node" st="1 4 1" cnt="1 1 0"/>
              </dgm:else>
            </dgm:choose>
            <dgm:constrLst/>
            <dgm:ruleLst>
              <dgm:rule type="primFontSz" val="5" fact="NaN" max="NaN"/>
            </dgm:ruleLst>
          </dgm:layoutNode>
          <dgm:layoutNode name="tile4" styleLbl="node1">
            <dgm:alg type="sp"/>
            <dgm:shape xmlns:r="http://schemas.openxmlformats.org/officeDocument/2006/relationships" rot="90" type="round1Rect" r:blip="">
              <dgm:adjLst/>
            </dgm:shape>
            <dgm:choose name="Name29">
              <dgm:if name="Name30" func="var" arg="dir" op="equ" val="norm">
                <dgm:presOf axis="ch ch desOrSelf" ptType="node node node" st="1 4 1" cnt="1 1 0"/>
              </dgm:if>
              <dgm:else name="Name31">
                <dgm:presOf axis="ch ch desOrSelf" ptType="node node node" st="1 3 1" cnt="1 1 0"/>
              </dgm:else>
            </dgm:choose>
            <dgm:constrLst/>
            <dgm:ruleLst/>
          </dgm:layoutNode>
          <dgm:layoutNode name="tile4text" styleLbl="node1">
            <dgm:varLst>
              <dgm:chMax val="0"/>
              <dgm:chPref val="0"/>
              <dgm:bulletEnabled val="1"/>
            </dgm:varLst>
            <dgm:choose name="Name32">
              <dgm:if name="Name33" axis="root des" func="maxDepth" op="gte" val="3">
                <dgm:alg type="tx">
                  <dgm:param type="txAnchorVert" val="t"/>
                  <dgm:param type="parTxLTRAlign" val="l"/>
                  <dgm:param type="parTxRTLAlign" val="r"/>
                </dgm:alg>
              </dgm:if>
              <dgm:else name="Name34">
                <dgm:alg type="tx"/>
              </dgm:else>
            </dgm:choose>
            <dgm:shape xmlns:r="http://schemas.openxmlformats.org/officeDocument/2006/relationships" rot="90" type="rect" r:blip="" hideGeom="1">
              <dgm:adjLst/>
            </dgm:shape>
            <dgm:choose name="Name35">
              <dgm:if name="Name36" func="var" arg="dir" op="equ" val="norm">
                <dgm:presOf axis="ch ch desOrSelf" ptType="node node node" st="1 4 1" cnt="1 1 0"/>
              </dgm:if>
              <dgm:else name="Name37">
                <dgm:presOf axis="ch ch desOrSelf" ptType="node node node" st="1 3 1" cnt="1 1 0"/>
              </dgm:else>
            </dgm:choose>
            <dgm:constrLst/>
            <dgm:ruleLst>
              <dgm:rule type="primFontSz" val="5" fact="NaN" max="NaN"/>
            </dgm:ruleLst>
          </dgm:layoutNode>
        </dgm:layoutNode>
        <dgm:layoutNode name="centerTile" styleLbl="fgShp">
          <dgm:varLst>
            <dgm:chMax val="0"/>
            <dgm:chPref val="0"/>
          </dgm:varLst>
          <dgm:alg type="tx"/>
          <dgm:shape xmlns:r="http://schemas.openxmlformats.org/officeDocument/2006/relationships" type="roundRect" r:blip="">
            <dgm:adjLst/>
          </dgm:shape>
          <dgm:presOf axis="ch" ptType="node" cnt="1"/>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38"/>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EA43CF07-9307-6C48-9A7D-CFB6D27789B3}"/>
              </a:ext>
            </a:extLst>
          </p:cNvPr>
          <p:cNvSpPr>
            <a:spLocks noGrp="1"/>
          </p:cNvSpPr>
          <p:nvPr>
            <p:ph type="hdr" sz="quarter"/>
          </p:nvPr>
        </p:nvSpPr>
        <p:spPr>
          <a:xfrm>
            <a:off x="0" y="0"/>
            <a:ext cx="4342130" cy="346003"/>
          </a:xfrm>
          <a:prstGeom prst="rect">
            <a:avLst/>
          </a:prstGeom>
        </p:spPr>
        <p:txBody>
          <a:bodyPr vert="horz" lIns="96616" tIns="48308" rIns="96616" bIns="48308" rtlCol="0"/>
          <a:lstStyle>
            <a:lvl1pPr algn="l">
              <a:defRPr sz="1300"/>
            </a:lvl1pPr>
          </a:lstStyle>
          <a:p>
            <a:endParaRPr lang="en-US"/>
          </a:p>
        </p:txBody>
      </p:sp>
      <p:sp>
        <p:nvSpPr>
          <p:cNvPr id="4" name="Footer Placeholder 3">
            <a:extLst>
              <a:ext uri="{FF2B5EF4-FFF2-40B4-BE49-F238E27FC236}">
                <a16:creationId xmlns:a16="http://schemas.microsoft.com/office/drawing/2014/main" id="{3757DB75-BAF4-B743-9A92-74B92A91E0A3}"/>
              </a:ext>
            </a:extLst>
          </p:cNvPr>
          <p:cNvSpPr>
            <a:spLocks noGrp="1"/>
          </p:cNvSpPr>
          <p:nvPr>
            <p:ph type="ftr" sz="quarter" idx="2"/>
          </p:nvPr>
        </p:nvSpPr>
        <p:spPr>
          <a:xfrm>
            <a:off x="0" y="6542162"/>
            <a:ext cx="4342130" cy="346002"/>
          </a:xfrm>
          <a:prstGeom prst="rect">
            <a:avLst/>
          </a:prstGeom>
        </p:spPr>
        <p:txBody>
          <a:bodyPr vert="horz" lIns="96616" tIns="48308" rIns="96616" bIns="48308" rtlCol="0" anchor="b"/>
          <a:lstStyle>
            <a:lvl1pPr algn="l">
              <a:defRPr sz="1300"/>
            </a:lvl1pPr>
          </a:lstStyle>
          <a:p>
            <a:endParaRPr lang="en-US"/>
          </a:p>
        </p:txBody>
      </p:sp>
      <p:sp>
        <p:nvSpPr>
          <p:cNvPr id="5" name="Slide Number Placeholder 4">
            <a:extLst>
              <a:ext uri="{FF2B5EF4-FFF2-40B4-BE49-F238E27FC236}">
                <a16:creationId xmlns:a16="http://schemas.microsoft.com/office/drawing/2014/main" id="{BB22C6B3-A39F-7849-8137-15C55F281F8E}"/>
              </a:ext>
            </a:extLst>
          </p:cNvPr>
          <p:cNvSpPr>
            <a:spLocks noGrp="1"/>
          </p:cNvSpPr>
          <p:nvPr>
            <p:ph type="sldNum" sz="quarter" idx="3"/>
          </p:nvPr>
        </p:nvSpPr>
        <p:spPr>
          <a:xfrm>
            <a:off x="5676431" y="6542162"/>
            <a:ext cx="4342130" cy="346002"/>
          </a:xfrm>
          <a:prstGeom prst="rect">
            <a:avLst/>
          </a:prstGeom>
        </p:spPr>
        <p:txBody>
          <a:bodyPr vert="horz" lIns="96616" tIns="48308" rIns="96616" bIns="48308" rtlCol="0" anchor="b"/>
          <a:lstStyle>
            <a:lvl1pPr algn="r">
              <a:defRPr sz="1300"/>
            </a:lvl1pPr>
          </a:lstStyle>
          <a:p>
            <a:fld id="{DA11F245-9DFC-A14D-946D-EB14F66A9135}" type="slidenum">
              <a:rPr lang="en-US" smtClean="0"/>
              <a:t>‹#›</a:t>
            </a:fld>
            <a:endParaRPr lang="en-US"/>
          </a:p>
        </p:txBody>
      </p:sp>
    </p:spTree>
    <p:extLst>
      <p:ext uri="{BB962C8B-B14F-4D97-AF65-F5344CB8AC3E}">
        <p14:creationId xmlns:p14="http://schemas.microsoft.com/office/powerpoint/2010/main" val="128790257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266" name="Rectangle 2"/>
          <p:cNvSpPr>
            <a:spLocks noGrp="1" noChangeArrowheads="1"/>
          </p:cNvSpPr>
          <p:nvPr>
            <p:ph type="hdr" sz="quarter"/>
          </p:nvPr>
        </p:nvSpPr>
        <p:spPr bwMode="auto">
          <a:xfrm>
            <a:off x="0" y="0"/>
            <a:ext cx="4342130" cy="344408"/>
          </a:xfrm>
          <a:prstGeom prst="rect">
            <a:avLst/>
          </a:prstGeom>
          <a:noFill/>
          <a:ln w="9525">
            <a:noFill/>
            <a:miter lim="800000"/>
            <a:headEnd/>
            <a:tailEnd/>
          </a:ln>
          <a:effectLst/>
        </p:spPr>
        <p:txBody>
          <a:bodyPr vert="horz" wrap="square" lIns="96616" tIns="48308" rIns="96616" bIns="48308" numCol="1" anchor="t" anchorCtr="0" compatLnSpc="1">
            <a:prstTxWarp prst="textNoShape">
              <a:avLst/>
            </a:prstTxWarp>
          </a:bodyPr>
          <a:lstStyle>
            <a:lvl1pPr eaLnBrk="1" hangingPunct="1">
              <a:defRPr sz="1300">
                <a:ea typeface="ＭＳ Ｐゴシック" charset="0"/>
                <a:cs typeface="ＭＳ Ｐゴシック" charset="0"/>
              </a:defRPr>
            </a:lvl1pPr>
          </a:lstStyle>
          <a:p>
            <a:pPr>
              <a:defRPr/>
            </a:pPr>
            <a:endParaRPr lang="en-US"/>
          </a:p>
        </p:txBody>
      </p:sp>
      <p:sp>
        <p:nvSpPr>
          <p:cNvPr id="11267" name="Rectangle 3"/>
          <p:cNvSpPr>
            <a:spLocks noGrp="1" noChangeArrowheads="1"/>
          </p:cNvSpPr>
          <p:nvPr>
            <p:ph type="dt" idx="1"/>
          </p:nvPr>
        </p:nvSpPr>
        <p:spPr bwMode="auto">
          <a:xfrm>
            <a:off x="5676431" y="0"/>
            <a:ext cx="4342130" cy="344408"/>
          </a:xfrm>
          <a:prstGeom prst="rect">
            <a:avLst/>
          </a:prstGeom>
          <a:noFill/>
          <a:ln w="9525">
            <a:noFill/>
            <a:miter lim="800000"/>
            <a:headEnd/>
            <a:tailEnd/>
          </a:ln>
          <a:effectLst/>
        </p:spPr>
        <p:txBody>
          <a:bodyPr vert="horz" wrap="square" lIns="96616" tIns="48308" rIns="96616" bIns="48308" numCol="1" anchor="t" anchorCtr="0" compatLnSpc="1">
            <a:prstTxWarp prst="textNoShape">
              <a:avLst/>
            </a:prstTxWarp>
          </a:bodyPr>
          <a:lstStyle>
            <a:lvl1pPr algn="r" eaLnBrk="1" hangingPunct="1">
              <a:defRPr sz="1300">
                <a:ea typeface="ＭＳ Ｐゴシック" charset="0"/>
                <a:cs typeface="ＭＳ Ｐゴシック" charset="0"/>
              </a:defRPr>
            </a:lvl1pPr>
          </a:lstStyle>
          <a:p>
            <a:pPr>
              <a:defRPr/>
            </a:pPr>
            <a:endParaRPr lang="en-US"/>
          </a:p>
        </p:txBody>
      </p:sp>
      <p:sp>
        <p:nvSpPr>
          <p:cNvPr id="12292" name="Rectangle 4"/>
          <p:cNvSpPr>
            <a:spLocks noGrp="1" noRot="1" noChangeAspect="1" noChangeArrowheads="1" noTextEdit="1"/>
          </p:cNvSpPr>
          <p:nvPr>
            <p:ph type="sldImg" idx="2"/>
          </p:nvPr>
        </p:nvSpPr>
        <p:spPr bwMode="auto">
          <a:xfrm>
            <a:off x="2713038" y="515938"/>
            <a:ext cx="4594225" cy="258445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11269" name="Rectangle 5"/>
          <p:cNvSpPr>
            <a:spLocks noGrp="1" noChangeArrowheads="1"/>
          </p:cNvSpPr>
          <p:nvPr>
            <p:ph type="body" sz="quarter" idx="3"/>
          </p:nvPr>
        </p:nvSpPr>
        <p:spPr bwMode="auto">
          <a:xfrm>
            <a:off x="1002030" y="3271878"/>
            <a:ext cx="8016240" cy="3099673"/>
          </a:xfrm>
          <a:prstGeom prst="rect">
            <a:avLst/>
          </a:prstGeom>
          <a:noFill/>
          <a:ln w="9525">
            <a:noFill/>
            <a:miter lim="800000"/>
            <a:headEnd/>
            <a:tailEnd/>
          </a:ln>
          <a:effectLst/>
        </p:spPr>
        <p:txBody>
          <a:bodyPr vert="horz" wrap="square" lIns="96616" tIns="48308" rIns="96616" bIns="48308"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1270" name="Rectangle 6"/>
          <p:cNvSpPr>
            <a:spLocks noGrp="1" noChangeArrowheads="1"/>
          </p:cNvSpPr>
          <p:nvPr>
            <p:ph type="ftr" sz="quarter" idx="4"/>
          </p:nvPr>
        </p:nvSpPr>
        <p:spPr bwMode="auto">
          <a:xfrm>
            <a:off x="0" y="6542161"/>
            <a:ext cx="4342130" cy="344408"/>
          </a:xfrm>
          <a:prstGeom prst="rect">
            <a:avLst/>
          </a:prstGeom>
          <a:noFill/>
          <a:ln w="9525">
            <a:noFill/>
            <a:miter lim="800000"/>
            <a:headEnd/>
            <a:tailEnd/>
          </a:ln>
          <a:effectLst/>
        </p:spPr>
        <p:txBody>
          <a:bodyPr vert="horz" wrap="square" lIns="96616" tIns="48308" rIns="96616" bIns="48308" numCol="1" anchor="b" anchorCtr="0" compatLnSpc="1">
            <a:prstTxWarp prst="textNoShape">
              <a:avLst/>
            </a:prstTxWarp>
          </a:bodyPr>
          <a:lstStyle>
            <a:lvl1pPr eaLnBrk="1" hangingPunct="1">
              <a:defRPr sz="1300">
                <a:ea typeface="ＭＳ Ｐゴシック" charset="0"/>
                <a:cs typeface="ＭＳ Ｐゴシック" charset="0"/>
              </a:defRPr>
            </a:lvl1pPr>
          </a:lstStyle>
          <a:p>
            <a:pPr>
              <a:defRPr/>
            </a:pPr>
            <a:endParaRPr lang="en-US"/>
          </a:p>
        </p:txBody>
      </p:sp>
      <p:sp>
        <p:nvSpPr>
          <p:cNvPr id="11271" name="Rectangle 7"/>
          <p:cNvSpPr>
            <a:spLocks noGrp="1" noChangeArrowheads="1"/>
          </p:cNvSpPr>
          <p:nvPr>
            <p:ph type="sldNum" sz="quarter" idx="5"/>
          </p:nvPr>
        </p:nvSpPr>
        <p:spPr bwMode="auto">
          <a:xfrm>
            <a:off x="5676431" y="6542161"/>
            <a:ext cx="4342130" cy="344408"/>
          </a:xfrm>
          <a:prstGeom prst="rect">
            <a:avLst/>
          </a:prstGeom>
          <a:noFill/>
          <a:ln w="9525">
            <a:noFill/>
            <a:miter lim="800000"/>
            <a:headEnd/>
            <a:tailEnd/>
          </a:ln>
          <a:effectLst/>
        </p:spPr>
        <p:txBody>
          <a:bodyPr vert="horz" wrap="square" lIns="96616" tIns="48308" rIns="96616" bIns="48308" numCol="1" anchor="b" anchorCtr="0" compatLnSpc="1">
            <a:prstTxWarp prst="textNoShape">
              <a:avLst/>
            </a:prstTxWarp>
          </a:bodyPr>
          <a:lstStyle>
            <a:lvl1pPr algn="r" eaLnBrk="1" hangingPunct="1">
              <a:defRPr sz="1300"/>
            </a:lvl1pPr>
          </a:lstStyle>
          <a:p>
            <a:pPr>
              <a:defRPr/>
            </a:pPr>
            <a:fld id="{85360570-2B09-DB43-BBE0-DA076DA911F1}" type="slidenum">
              <a:rPr lang="en-US" altLang="en-US"/>
              <a:pPr>
                <a:defRPr/>
              </a:pPr>
              <a:t>‹#›</a:t>
            </a:fld>
            <a:endParaRPr lang="en-US" altLang="en-US"/>
          </a:p>
        </p:txBody>
      </p:sp>
    </p:spTree>
    <p:extLst>
      <p:ext uri="{BB962C8B-B14F-4D97-AF65-F5344CB8AC3E}">
        <p14:creationId xmlns:p14="http://schemas.microsoft.com/office/powerpoint/2010/main" val="20048773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ＭＳ Ｐゴシック" charset="0"/>
        <a:cs typeface="ＭＳ Ｐゴシック" charset="0"/>
      </a:defRPr>
    </a:lvl1pPr>
    <a:lvl2pPr marL="455613" algn="l" rtl="0" eaLnBrk="0" fontAlgn="base" hangingPunct="0">
      <a:spcBef>
        <a:spcPct val="30000"/>
      </a:spcBef>
      <a:spcAft>
        <a:spcPct val="0"/>
      </a:spcAft>
      <a:defRPr sz="1200" kern="1200">
        <a:solidFill>
          <a:schemeClr val="tx1"/>
        </a:solidFill>
        <a:latin typeface="Arial" charset="0"/>
        <a:ea typeface="ＭＳ Ｐゴシック" charset="0"/>
        <a:cs typeface="+mn-cs"/>
      </a:defRPr>
    </a:lvl2pPr>
    <a:lvl3pPr marL="912813" algn="l" rtl="0" eaLnBrk="0" fontAlgn="base" hangingPunct="0">
      <a:spcBef>
        <a:spcPct val="30000"/>
      </a:spcBef>
      <a:spcAft>
        <a:spcPct val="0"/>
      </a:spcAft>
      <a:defRPr sz="1200" kern="1200">
        <a:solidFill>
          <a:schemeClr val="tx1"/>
        </a:solidFill>
        <a:latin typeface="Arial" charset="0"/>
        <a:ea typeface="ＭＳ Ｐゴシック" charset="0"/>
        <a:cs typeface="+mn-cs"/>
      </a:defRPr>
    </a:lvl3pPr>
    <a:lvl4pPr marL="1370013" algn="l" rtl="0" eaLnBrk="0" fontAlgn="base" hangingPunct="0">
      <a:spcBef>
        <a:spcPct val="30000"/>
      </a:spcBef>
      <a:spcAft>
        <a:spcPct val="0"/>
      </a:spcAft>
      <a:defRPr sz="1200" kern="1200">
        <a:solidFill>
          <a:schemeClr val="tx1"/>
        </a:solidFill>
        <a:latin typeface="Arial" charset="0"/>
        <a:ea typeface="ＭＳ Ｐゴシック" charset="0"/>
        <a:cs typeface="+mn-cs"/>
      </a:defRPr>
    </a:lvl4pPr>
    <a:lvl5pPr marL="1827213" algn="l" rtl="0" eaLnBrk="0" fontAlgn="base" hangingPunct="0">
      <a:spcBef>
        <a:spcPct val="30000"/>
      </a:spcBef>
      <a:spcAft>
        <a:spcPct val="0"/>
      </a:spcAft>
      <a:defRPr sz="1200" kern="1200">
        <a:solidFill>
          <a:schemeClr val="tx1"/>
        </a:solidFill>
        <a:latin typeface="Arial" charset="0"/>
        <a:ea typeface="ＭＳ Ｐゴシック" charset="0"/>
        <a:cs typeface="+mn-cs"/>
      </a:defRPr>
    </a:lvl5pPr>
    <a:lvl6pPr marL="2285943" algn="l" defTabSz="914378" rtl="0" eaLnBrk="1" latinLnBrk="0" hangingPunct="1">
      <a:defRPr sz="1200" kern="1200">
        <a:solidFill>
          <a:schemeClr val="tx1"/>
        </a:solidFill>
        <a:latin typeface="+mn-lt"/>
        <a:ea typeface="+mn-ea"/>
        <a:cs typeface="+mn-cs"/>
      </a:defRPr>
    </a:lvl6pPr>
    <a:lvl7pPr marL="2743132" algn="l" defTabSz="914378" rtl="0" eaLnBrk="1" latinLnBrk="0" hangingPunct="1">
      <a:defRPr sz="1200" kern="1200">
        <a:solidFill>
          <a:schemeClr val="tx1"/>
        </a:solidFill>
        <a:latin typeface="+mn-lt"/>
        <a:ea typeface="+mn-ea"/>
        <a:cs typeface="+mn-cs"/>
      </a:defRPr>
    </a:lvl7pPr>
    <a:lvl8pPr marL="3200320" algn="l" defTabSz="914378" rtl="0" eaLnBrk="1" latinLnBrk="0" hangingPunct="1">
      <a:defRPr sz="1200" kern="1200">
        <a:solidFill>
          <a:schemeClr val="tx1"/>
        </a:solidFill>
        <a:latin typeface="+mn-lt"/>
        <a:ea typeface="+mn-ea"/>
        <a:cs typeface="+mn-cs"/>
      </a:defRPr>
    </a:lvl8pPr>
    <a:lvl9pPr marL="3657509" algn="l" defTabSz="914378"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8" Type="http://schemas.openxmlformats.org/officeDocument/2006/relationships/hyperlink" Target="https://onlinelibrary.wiley.com/doi/full/10.1046/j.1440-1819.1998.0520s5S145.x" TargetMode="External"/><Relationship Id="rId3" Type="http://schemas.openxmlformats.org/officeDocument/2006/relationships/hyperlink" Target="https://psycnet.apa.org/doi/10.1037/spq0000244" TargetMode="External"/><Relationship Id="rId7" Type="http://schemas.openxmlformats.org/officeDocument/2006/relationships/hyperlink" Target="https://effectivehealthcare.ahrq.gov/products/trauma-child-interventions/research-protocol" TargetMode="External"/><Relationship Id="rId2" Type="http://schemas.openxmlformats.org/officeDocument/2006/relationships/slide" Target="../slides/slide15.xml"/><Relationship Id="rId1" Type="http://schemas.openxmlformats.org/officeDocument/2006/relationships/notesMaster" Target="../notesMasters/notesMaster1.xml"/><Relationship Id="rId6" Type="http://schemas.openxmlformats.org/officeDocument/2006/relationships/hyperlink" Target="http://doi.apa.org/getdoi.cfm?doi=10.1037/0012-1649.36.5.679" TargetMode="External"/><Relationship Id="rId5" Type="http://schemas.openxmlformats.org/officeDocument/2006/relationships/hyperlink" Target="https://doi.org/10.1186/s12916-020-01561-6" TargetMode="External"/><Relationship Id="rId4" Type="http://schemas.openxmlformats.org/officeDocument/2006/relationships/hyperlink" Target="http://www.sciencedirect.com/science/article/pii/S2352250X16301361" TargetMode="Externa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62308" indent="-362308">
              <a:buFont typeface="Symbol" panose="05050102010706020507" pitchFamily="18" charset="2"/>
              <a:buChar char=""/>
            </a:pPr>
            <a:r>
              <a:rPr lang="en-GB" sz="1900" i="1" dirty="0">
                <a:latin typeface="Calibri" panose="020F0502020204030204" pitchFamily="34" charset="0"/>
                <a:ea typeface="Times New Roman" panose="02020603050405020304" pitchFamily="18" charset="0"/>
              </a:rPr>
              <a:t>10:00 – 10:15 (15 minutes) Developing an ethical evaluation strategy for assessing the wellbeing of children living in a conflict affected area. </a:t>
            </a:r>
            <a:endParaRPr lang="en-GB" sz="1900" dirty="0">
              <a:latin typeface="Calibri" panose="020F0502020204030204" pitchFamily="34" charset="0"/>
              <a:ea typeface="Calibri" panose="020F0502020204030204" pitchFamily="34" charset="0"/>
            </a:endParaRPr>
          </a:p>
          <a:p>
            <a:pPr marL="483078"/>
            <a:r>
              <a:rPr lang="en-GB" sz="1900" dirty="0">
                <a:latin typeface="Calibri" panose="020F0502020204030204" pitchFamily="34" charset="0"/>
                <a:ea typeface="Calibri" panose="020F0502020204030204" pitchFamily="34" charset="0"/>
              </a:rPr>
              <a:t>Nicola Holt (Associate Professor in Psychology, University of the West of England, Bristol),  </a:t>
            </a:r>
          </a:p>
          <a:p>
            <a:endParaRPr lang="en-GB" dirty="0"/>
          </a:p>
        </p:txBody>
      </p:sp>
      <p:sp>
        <p:nvSpPr>
          <p:cNvPr id="4" name="Slide Number Placeholder 3"/>
          <p:cNvSpPr>
            <a:spLocks noGrp="1"/>
          </p:cNvSpPr>
          <p:nvPr>
            <p:ph type="sldNum" sz="quarter" idx="5"/>
          </p:nvPr>
        </p:nvSpPr>
        <p:spPr/>
        <p:txBody>
          <a:bodyPr/>
          <a:lstStyle/>
          <a:p>
            <a:pPr>
              <a:defRPr/>
            </a:pPr>
            <a:fld id="{85360570-2B09-DB43-BBE0-DA076DA911F1}" type="slidenum">
              <a:rPr lang="en-US" altLang="en-US" smtClean="0"/>
              <a:pPr>
                <a:defRPr/>
              </a:pPr>
              <a:t>1</a:t>
            </a:fld>
            <a:endParaRPr lang="en-US" altLang="en-US"/>
          </a:p>
        </p:txBody>
      </p:sp>
    </p:spTree>
    <p:extLst>
      <p:ext uri="{BB962C8B-B14F-4D97-AF65-F5344CB8AC3E}">
        <p14:creationId xmlns:p14="http://schemas.microsoft.com/office/powerpoint/2010/main" val="147017992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700" dirty="0"/>
              <a:t>Expanded Art </a:t>
            </a:r>
            <a:r>
              <a:rPr lang="en-GB" sz="1700" dirty="0" err="1"/>
              <a:t>Obs</a:t>
            </a:r>
            <a:r>
              <a:rPr lang="en-GB" sz="1700" dirty="0"/>
              <a:t> Scale </a:t>
            </a:r>
            <a:r>
              <a:rPr lang="en-GB" sz="1100" dirty="0"/>
              <a:t>(</a:t>
            </a:r>
            <a:r>
              <a:rPr lang="en-GB" sz="1100" dirty="0" err="1"/>
              <a:t>Fancourt</a:t>
            </a:r>
            <a:r>
              <a:rPr lang="en-GB" sz="1100" dirty="0"/>
              <a:t> &amp; Poon, 2015)</a:t>
            </a:r>
            <a:r>
              <a:rPr lang="en-GB" sz="1700" dirty="0"/>
              <a:t> to include to mood dimensions (anxiety and sadness) and group interaction. </a:t>
            </a:r>
          </a:p>
          <a:p>
            <a:r>
              <a:rPr lang="en-GB" sz="1700" dirty="0"/>
              <a:t>Piloted use with one art group in Online art sessions in Oct-Nov 2020 (9 sessions) – 5 students</a:t>
            </a:r>
          </a:p>
          <a:p>
            <a:r>
              <a:rPr lang="en-GB" sz="1700" dirty="0"/>
              <a:t>Scored each student’s behaviour according to agreed upon cues in the first and final 20 minutes of each session</a:t>
            </a:r>
          </a:p>
          <a:p>
            <a:pPr>
              <a:lnSpc>
                <a:spcPct val="107000"/>
              </a:lnSpc>
              <a:spcBef>
                <a:spcPts val="211"/>
              </a:spcBef>
            </a:pPr>
            <a:endParaRPr lang="en-GB" b="1" i="1" dirty="0">
              <a:solidFill>
                <a:srgbClr val="2F5496"/>
              </a:solidFill>
              <a:latin typeface="Calibri Light" panose="020F0302020204030204" pitchFamily="34" charset="0"/>
              <a:ea typeface="Times New Roman" panose="02020603050405020304" pitchFamily="18" charset="0"/>
              <a:cs typeface="Times New Roman" panose="02020603050405020304" pitchFamily="18" charset="0"/>
            </a:endParaRPr>
          </a:p>
          <a:p>
            <a:pPr>
              <a:lnSpc>
                <a:spcPct val="107000"/>
              </a:lnSpc>
              <a:spcBef>
                <a:spcPts val="211"/>
              </a:spcBef>
            </a:pPr>
            <a:endParaRPr lang="en-GB" b="1" i="1" dirty="0">
              <a:solidFill>
                <a:srgbClr val="2F5496"/>
              </a:solidFill>
              <a:latin typeface="Calibri Light" panose="020F0302020204030204" pitchFamily="34" charset="0"/>
              <a:ea typeface="Times New Roman" panose="02020603050405020304" pitchFamily="18" charset="0"/>
              <a:cs typeface="Times New Roman" panose="02020603050405020304" pitchFamily="18" charset="0"/>
            </a:endParaRPr>
          </a:p>
          <a:p>
            <a:pPr>
              <a:lnSpc>
                <a:spcPct val="107000"/>
              </a:lnSpc>
              <a:spcBef>
                <a:spcPts val="211"/>
              </a:spcBef>
            </a:pPr>
            <a:r>
              <a:rPr lang="en-GB" b="1" i="1" dirty="0">
                <a:solidFill>
                  <a:srgbClr val="2F5496"/>
                </a:solidFill>
                <a:latin typeface="Calibri Light" panose="020F0302020204030204" pitchFamily="34" charset="0"/>
                <a:ea typeface="Times New Roman" panose="02020603050405020304" pitchFamily="18" charset="0"/>
                <a:cs typeface="Times New Roman" panose="02020603050405020304" pitchFamily="18" charset="0"/>
              </a:rPr>
              <a:t>Behaviours to look for</a:t>
            </a:r>
          </a:p>
          <a:p>
            <a:pPr marL="362308" indent="-362308">
              <a:lnSpc>
                <a:spcPct val="107000"/>
              </a:lnSpc>
              <a:buFont typeface="+mj-lt"/>
              <a:buAutoNum type="arabicPeriod"/>
            </a:pPr>
            <a:r>
              <a:rPr lang="en-GB" b="1" dirty="0">
                <a:latin typeface="Calibri" panose="020F0502020204030204" pitchFamily="34" charset="0"/>
                <a:ea typeface="Calibri" panose="020F0502020204030204" pitchFamily="34" charset="0"/>
                <a:cs typeface="Times New Roman" panose="02020603050405020304" pitchFamily="18" charset="0"/>
              </a:rPr>
              <a:t>Anxious vs. calm (tense arousal)</a:t>
            </a:r>
            <a:endParaRPr lang="en-GB" dirty="0">
              <a:latin typeface="Calibri" panose="020F0502020204030204" pitchFamily="34" charset="0"/>
              <a:ea typeface="Calibri" panose="020F0502020204030204" pitchFamily="34" charset="0"/>
              <a:cs typeface="Times New Roman" panose="02020603050405020304" pitchFamily="18" charset="0"/>
            </a:endParaRPr>
          </a:p>
          <a:p>
            <a:pPr marL="785001" lvl="1" indent="-301923">
              <a:lnSpc>
                <a:spcPct val="107000"/>
              </a:lnSpc>
              <a:buFont typeface="+mj-lt"/>
              <a:buAutoNum type="alphaLcPeriod"/>
            </a:pPr>
            <a:r>
              <a:rPr lang="en-GB" i="1" dirty="0">
                <a:latin typeface="Calibri" panose="020F0502020204030204" pitchFamily="34" charset="0"/>
                <a:ea typeface="Calibri" panose="020F0502020204030204" pitchFamily="34" charset="0"/>
                <a:cs typeface="Times New Roman" panose="02020603050405020304" pitchFamily="18" charset="0"/>
              </a:rPr>
              <a:t>Signs of being anxious, nervous, tense</a:t>
            </a:r>
            <a:r>
              <a:rPr lang="en-GB" dirty="0">
                <a:latin typeface="Calibri" panose="020F0502020204030204" pitchFamily="34" charset="0"/>
                <a:ea typeface="Calibri" panose="020F0502020204030204" pitchFamily="34" charset="0"/>
                <a:cs typeface="Times New Roman" panose="02020603050405020304" pitchFamily="18" charset="0"/>
              </a:rPr>
              <a:t>: Agitated behaviour, anxious facial expression, frowning, fiddling, restless behaviour, fast breathing, tense jaw, fidgeting, frustrated, huffing, throwing pencil down.</a:t>
            </a:r>
          </a:p>
          <a:p>
            <a:pPr marL="785001" lvl="1" indent="-301923">
              <a:lnSpc>
                <a:spcPct val="107000"/>
              </a:lnSpc>
              <a:buFont typeface="+mj-lt"/>
              <a:buAutoNum type="alphaLcPeriod"/>
            </a:pPr>
            <a:r>
              <a:rPr lang="en-GB" i="1" dirty="0">
                <a:latin typeface="Calibri" panose="020F0502020204030204" pitchFamily="34" charset="0"/>
                <a:ea typeface="Calibri" panose="020F0502020204030204" pitchFamily="34" charset="0"/>
                <a:cs typeface="Times New Roman" panose="02020603050405020304" pitchFamily="18" charset="0"/>
              </a:rPr>
              <a:t>Signs of being calm and relaxed:</a:t>
            </a:r>
            <a:r>
              <a:rPr lang="en-GB" dirty="0">
                <a:latin typeface="Calibri" panose="020F0502020204030204" pitchFamily="34" charset="0"/>
                <a:ea typeface="Calibri" panose="020F0502020204030204" pitchFamily="34" charset="0"/>
                <a:cs typeface="Times New Roman" panose="02020603050405020304" pitchFamily="18" charset="0"/>
              </a:rPr>
              <a:t> Slow breathing, jaw relaxed, gentle movements, not restless, soft lips and resting tongue, muscular relaxation.</a:t>
            </a:r>
          </a:p>
          <a:p>
            <a:pPr marL="362308" indent="-362308">
              <a:lnSpc>
                <a:spcPct val="107000"/>
              </a:lnSpc>
              <a:buFont typeface="+mj-lt"/>
              <a:buAutoNum type="arabicPeriod"/>
            </a:pPr>
            <a:r>
              <a:rPr lang="en-GB" b="1" dirty="0">
                <a:latin typeface="Calibri" panose="020F0502020204030204" pitchFamily="34" charset="0"/>
                <a:ea typeface="Calibri" panose="020F0502020204030204" pitchFamily="34" charset="0"/>
                <a:cs typeface="Times New Roman" panose="02020603050405020304" pitchFamily="18" charset="0"/>
              </a:rPr>
              <a:t>Happy vs sad (positive affect)</a:t>
            </a:r>
            <a:endParaRPr lang="en-GB" dirty="0">
              <a:latin typeface="Calibri" panose="020F0502020204030204" pitchFamily="34" charset="0"/>
              <a:ea typeface="Calibri" panose="020F0502020204030204" pitchFamily="34" charset="0"/>
              <a:cs typeface="Times New Roman" panose="02020603050405020304" pitchFamily="18" charset="0"/>
            </a:endParaRPr>
          </a:p>
          <a:p>
            <a:pPr marL="785001" lvl="1" indent="-301923">
              <a:lnSpc>
                <a:spcPct val="107000"/>
              </a:lnSpc>
              <a:buFont typeface="+mj-lt"/>
              <a:buAutoNum type="alphaLcPeriod"/>
            </a:pPr>
            <a:r>
              <a:rPr lang="en-GB" i="1" dirty="0">
                <a:latin typeface="Calibri" panose="020F0502020204030204" pitchFamily="34" charset="0"/>
                <a:ea typeface="Calibri" panose="020F0502020204030204" pitchFamily="34" charset="0"/>
                <a:cs typeface="Times New Roman" panose="02020603050405020304" pitchFamily="18" charset="0"/>
              </a:rPr>
              <a:t>Signs of being happy, content, satisfied:</a:t>
            </a:r>
            <a:r>
              <a:rPr lang="en-GB" dirty="0">
                <a:latin typeface="Calibri" panose="020F0502020204030204" pitchFamily="34" charset="0"/>
                <a:ea typeface="Calibri" panose="020F0502020204030204" pitchFamily="34" charset="0"/>
                <a:cs typeface="Times New Roman" panose="02020603050405020304" pitchFamily="18" charset="0"/>
              </a:rPr>
              <a:t> Facial expression – smiling, with mouth/eyes, laughter, interested, expressing enthusiasm verbally, animated, use of emojis, confidence, pride/self-esteem.  </a:t>
            </a:r>
          </a:p>
          <a:p>
            <a:pPr marL="785001" lvl="1" indent="-301923">
              <a:lnSpc>
                <a:spcPct val="107000"/>
              </a:lnSpc>
              <a:buFont typeface="+mj-lt"/>
              <a:buAutoNum type="alphaLcPeriod"/>
            </a:pPr>
            <a:r>
              <a:rPr lang="en-GB" i="1" dirty="0">
                <a:latin typeface="Calibri" panose="020F0502020204030204" pitchFamily="34" charset="0"/>
                <a:ea typeface="Calibri" panose="020F0502020204030204" pitchFamily="34" charset="0"/>
                <a:cs typeface="Times New Roman" panose="02020603050405020304" pitchFamily="18" charset="0"/>
              </a:rPr>
              <a:t>Signs of being sad, depressed, discontent</a:t>
            </a:r>
            <a:r>
              <a:rPr lang="en-GB" dirty="0">
                <a:latin typeface="Calibri" panose="020F0502020204030204" pitchFamily="34" charset="0"/>
                <a:ea typeface="Calibri" panose="020F0502020204030204" pitchFamily="34" charset="0"/>
                <a:cs typeface="Times New Roman" panose="02020603050405020304" pitchFamily="18" charset="0"/>
              </a:rPr>
              <a:t>: frowning, mouth drawn down, head bowed, withdrawn, lack of positive verbal expression, lack of energy, use of emojis, lack of self-confidence. </a:t>
            </a:r>
          </a:p>
          <a:p>
            <a:pPr marL="362308" indent="-362308">
              <a:lnSpc>
                <a:spcPct val="107000"/>
              </a:lnSpc>
              <a:buFont typeface="+mj-lt"/>
              <a:buAutoNum type="arabicPeriod"/>
            </a:pPr>
            <a:r>
              <a:rPr lang="en-GB" b="1" dirty="0">
                <a:latin typeface="Calibri" panose="020F0502020204030204" pitchFamily="34" charset="0"/>
                <a:ea typeface="Calibri" panose="020F0502020204030204" pitchFamily="34" charset="0"/>
                <a:cs typeface="Times New Roman" panose="02020603050405020304" pitchFamily="18" charset="0"/>
              </a:rPr>
              <a:t>Boredom versus interest (absorbed attention)</a:t>
            </a:r>
            <a:endParaRPr lang="en-GB" dirty="0">
              <a:latin typeface="Calibri" panose="020F0502020204030204" pitchFamily="34" charset="0"/>
              <a:ea typeface="Calibri" panose="020F0502020204030204" pitchFamily="34" charset="0"/>
              <a:cs typeface="Times New Roman" panose="02020603050405020304" pitchFamily="18" charset="0"/>
            </a:endParaRPr>
          </a:p>
          <a:p>
            <a:pPr marL="785001" lvl="1" indent="-301923">
              <a:lnSpc>
                <a:spcPct val="107000"/>
              </a:lnSpc>
              <a:buFont typeface="+mj-lt"/>
              <a:buAutoNum type="alphaLcPeriod"/>
            </a:pPr>
            <a:r>
              <a:rPr lang="en-GB" i="1" dirty="0">
                <a:latin typeface="Calibri" panose="020F0502020204030204" pitchFamily="34" charset="0"/>
                <a:ea typeface="Calibri" panose="020F0502020204030204" pitchFamily="34" charset="0"/>
                <a:cs typeface="Times New Roman" panose="02020603050405020304" pitchFamily="18" charset="0"/>
              </a:rPr>
              <a:t>Signs of being bored and distracted</a:t>
            </a:r>
            <a:r>
              <a:rPr lang="en-GB" dirty="0">
                <a:latin typeface="Calibri" panose="020F0502020204030204" pitchFamily="34" charset="0"/>
                <a:ea typeface="Calibri" panose="020F0502020204030204" pitchFamily="34" charset="0"/>
                <a:cs typeface="Times New Roman" panose="02020603050405020304" pitchFamily="18" charset="0"/>
              </a:rPr>
              <a:t>: Distracted by other events in background, looking around, not engaged with the art activity or Zoom call, not appearing to produce work, attention split between activity and other events, verbal expressions of disinterest, ‘out of chair’, moved away from activity/screen, being off-task (either passively, or off task behaviour – doing something else, off-task chat). </a:t>
            </a:r>
          </a:p>
          <a:p>
            <a:pPr marL="785001" lvl="1" indent="-301923">
              <a:lnSpc>
                <a:spcPct val="107000"/>
              </a:lnSpc>
              <a:buFont typeface="+mj-lt"/>
              <a:buAutoNum type="alphaLcPeriod"/>
            </a:pPr>
            <a:r>
              <a:rPr lang="en-GB" i="1" dirty="0">
                <a:latin typeface="Calibri" panose="020F0502020204030204" pitchFamily="34" charset="0"/>
                <a:ea typeface="Calibri" panose="020F0502020204030204" pitchFamily="34" charset="0"/>
                <a:cs typeface="Times New Roman" panose="02020603050405020304" pitchFamily="18" charset="0"/>
              </a:rPr>
              <a:t>Signs of being absorbed, engaged and interested:</a:t>
            </a:r>
            <a:r>
              <a:rPr lang="en-GB" dirty="0">
                <a:latin typeface="Calibri" panose="020F0502020204030204" pitchFamily="34" charset="0"/>
                <a:ea typeface="Calibri" panose="020F0502020204030204" pitchFamily="34" charset="0"/>
                <a:cs typeface="Times New Roman" panose="02020603050405020304" pitchFamily="18" charset="0"/>
              </a:rPr>
              <a:t> Minimal distraction by other events, attention entirely focused on art activity, produces work on the task, relevant verbal expressions (e.g., time passing quickly, enjoying the activity), on-task (focusing on activity, any chat relevant to activity).</a:t>
            </a:r>
          </a:p>
          <a:p>
            <a:pPr marL="362308" indent="-362308">
              <a:lnSpc>
                <a:spcPct val="107000"/>
              </a:lnSpc>
              <a:buFont typeface="+mj-lt"/>
              <a:buAutoNum type="arabicPeriod"/>
            </a:pPr>
            <a:r>
              <a:rPr lang="en-GB" b="1" dirty="0">
                <a:latin typeface="Calibri" panose="020F0502020204030204" pitchFamily="34" charset="0"/>
                <a:ea typeface="Calibri" panose="020F0502020204030204" pitchFamily="34" charset="0"/>
                <a:cs typeface="Times New Roman" panose="02020603050405020304" pitchFamily="18" charset="0"/>
              </a:rPr>
              <a:t>Positive group interaction versus lack of participation (social bonding)</a:t>
            </a:r>
            <a:endParaRPr lang="en-GB" dirty="0">
              <a:latin typeface="Calibri" panose="020F0502020204030204" pitchFamily="34" charset="0"/>
              <a:ea typeface="Calibri" panose="020F0502020204030204" pitchFamily="34" charset="0"/>
              <a:cs typeface="Times New Roman" panose="02020603050405020304" pitchFamily="18" charset="0"/>
            </a:endParaRPr>
          </a:p>
          <a:p>
            <a:pPr marL="785001" lvl="1" indent="-301923">
              <a:lnSpc>
                <a:spcPct val="107000"/>
              </a:lnSpc>
              <a:buFont typeface="+mj-lt"/>
              <a:buAutoNum type="alphaLcPeriod"/>
            </a:pPr>
            <a:r>
              <a:rPr lang="en-GB" dirty="0">
                <a:latin typeface="Calibri" panose="020F0502020204030204" pitchFamily="34" charset="0"/>
                <a:ea typeface="Calibri" panose="020F0502020204030204" pitchFamily="34" charset="0"/>
                <a:cs typeface="Times New Roman" panose="02020603050405020304" pitchFamily="18" charset="0"/>
              </a:rPr>
              <a:t>Signs of positive group interaction: Signs of belonging, sharing ideas and thoughts with others, sharing artwork, participating, participating with peers, trusting others, listening, responding appropriately, turning camera on when requested, conversations, friendly greetings, positive feedback, supportive interaction with artists, open, collaborative communication. </a:t>
            </a:r>
          </a:p>
          <a:p>
            <a:pPr marL="785001" lvl="1" indent="-301923">
              <a:lnSpc>
                <a:spcPct val="107000"/>
              </a:lnSpc>
              <a:spcAft>
                <a:spcPts val="845"/>
              </a:spcAft>
              <a:buFont typeface="+mj-lt"/>
              <a:buAutoNum type="alphaLcPeriod"/>
            </a:pPr>
            <a:r>
              <a:rPr lang="en-GB" dirty="0">
                <a:latin typeface="Calibri" panose="020F0502020204030204" pitchFamily="34" charset="0"/>
                <a:ea typeface="Calibri" panose="020F0502020204030204" pitchFamily="34" charset="0"/>
                <a:cs typeface="Times New Roman" panose="02020603050405020304" pitchFamily="18" charset="0"/>
              </a:rPr>
              <a:t>Signs of withdrawal from group interaction: signs of hostility, withdrawal, not sharing ideas, thoughts or artwork, not seeming to fully participate in activities, not appearing to listen, and follow instructions, ignoring suggestions from artist, not turning the camera on when requested, not responding to verbal cues, noncompliance, no positive/negative feedback, disrupting session with non-relevant chat/behaviour, misunderstandings in the group. </a:t>
            </a:r>
          </a:p>
          <a:p>
            <a:endParaRPr lang="en-GB" dirty="0"/>
          </a:p>
        </p:txBody>
      </p:sp>
      <p:sp>
        <p:nvSpPr>
          <p:cNvPr id="4" name="Slide Number Placeholder 3"/>
          <p:cNvSpPr>
            <a:spLocks noGrp="1"/>
          </p:cNvSpPr>
          <p:nvPr>
            <p:ph type="sldNum" sz="quarter" idx="5"/>
          </p:nvPr>
        </p:nvSpPr>
        <p:spPr/>
        <p:txBody>
          <a:bodyPr/>
          <a:lstStyle/>
          <a:p>
            <a:pPr>
              <a:defRPr/>
            </a:pPr>
            <a:fld id="{85360570-2B09-DB43-BBE0-DA076DA911F1}" type="slidenum">
              <a:rPr lang="en-US" altLang="en-US" smtClean="0"/>
              <a:pPr>
                <a:defRPr/>
              </a:pPr>
              <a:t>10</a:t>
            </a:fld>
            <a:endParaRPr lang="en-US" altLang="en-US"/>
          </a:p>
        </p:txBody>
      </p:sp>
    </p:spTree>
    <p:extLst>
      <p:ext uri="{BB962C8B-B14F-4D97-AF65-F5344CB8AC3E}">
        <p14:creationId xmlns:p14="http://schemas.microsoft.com/office/powerpoint/2010/main" val="362760873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Challenges adapting design online – and with absence of researchers onsite due to coronavirus pandemic. </a:t>
            </a:r>
          </a:p>
        </p:txBody>
      </p:sp>
      <p:sp>
        <p:nvSpPr>
          <p:cNvPr id="4" name="Slide Number Placeholder 3"/>
          <p:cNvSpPr>
            <a:spLocks noGrp="1"/>
          </p:cNvSpPr>
          <p:nvPr>
            <p:ph type="sldNum" sz="quarter" idx="5"/>
          </p:nvPr>
        </p:nvSpPr>
        <p:spPr/>
        <p:txBody>
          <a:bodyPr/>
          <a:lstStyle/>
          <a:p>
            <a:pPr>
              <a:defRPr/>
            </a:pPr>
            <a:fld id="{85360570-2B09-DB43-BBE0-DA076DA911F1}" type="slidenum">
              <a:rPr lang="en-US" altLang="en-US" smtClean="0"/>
              <a:pPr>
                <a:defRPr/>
              </a:pPr>
              <a:t>11</a:t>
            </a:fld>
            <a:endParaRPr lang="en-US" altLang="en-US"/>
          </a:p>
        </p:txBody>
      </p:sp>
    </p:spTree>
    <p:extLst>
      <p:ext uri="{BB962C8B-B14F-4D97-AF65-F5344CB8AC3E}">
        <p14:creationId xmlns:p14="http://schemas.microsoft.com/office/powerpoint/2010/main" val="370218834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66155">
              <a:lnSpc>
                <a:spcPct val="107000"/>
              </a:lnSpc>
              <a:spcAft>
                <a:spcPts val="845"/>
              </a:spcAft>
              <a:defRPr/>
            </a:pPr>
            <a:r>
              <a:rPr lang="en-GB" sz="1900" dirty="0">
                <a:latin typeface="Calibri" panose="020F0502020204030204" pitchFamily="34" charset="0"/>
                <a:ea typeface="Calibri" panose="020F0502020204030204" pitchFamily="34" charset="0"/>
                <a:cs typeface="Times New Roman" panose="02020603050405020304" pitchFamily="18" charset="0"/>
              </a:rPr>
              <a:t>Over the course of the art intervention, children exhibited significantly fewer signs of affective disturbance in their human figure drawings. School staff rated their behaviour as being less aggressive and rule-breaking, but to exhibit more signs of anxiety and depression. Ratings by artist facilitators described children as being better able to focus mindfully on art activities, and to use the arts to communicate cognitive information, and as expressive and communicative tools. </a:t>
            </a:r>
          </a:p>
          <a:p>
            <a:pPr>
              <a:lnSpc>
                <a:spcPct val="107000"/>
              </a:lnSpc>
              <a:spcAft>
                <a:spcPts val="845"/>
              </a:spcAft>
            </a:pPr>
            <a:endParaRPr lang="en-GB" sz="1900" dirty="0">
              <a:latin typeface="Calibri" panose="020F0502020204030204" pitchFamily="34" charset="0"/>
              <a:ea typeface="Calibri" panose="020F0502020204030204" pitchFamily="34" charset="0"/>
              <a:cs typeface="Calibri" panose="020F0502020204030204" pitchFamily="34" charset="0"/>
            </a:endParaRPr>
          </a:p>
          <a:p>
            <a:pPr>
              <a:lnSpc>
                <a:spcPct val="107000"/>
              </a:lnSpc>
              <a:spcAft>
                <a:spcPts val="845"/>
              </a:spcAft>
            </a:pPr>
            <a:r>
              <a:rPr lang="en-GB" sz="1900" dirty="0">
                <a:latin typeface="Calibri" panose="020F0502020204030204" pitchFamily="34" charset="0"/>
                <a:ea typeface="Calibri" panose="020F0502020204030204" pitchFamily="34" charset="0"/>
                <a:cs typeface="Calibri" panose="020F0502020204030204" pitchFamily="34" charset="0"/>
              </a:rPr>
              <a:t>Potential theoretical interpretations</a:t>
            </a:r>
            <a:endParaRPr lang="en-GB" sz="19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45"/>
              </a:spcAft>
            </a:pPr>
            <a:r>
              <a:rPr lang="en-GB" sz="1900" dirty="0">
                <a:latin typeface="Calibri" panose="020F0502020204030204" pitchFamily="34" charset="0"/>
                <a:ea typeface="Calibri" panose="020F0502020204030204" pitchFamily="34" charset="0"/>
                <a:cs typeface="Calibri" panose="020F0502020204030204" pitchFamily="34" charset="0"/>
              </a:rPr>
              <a:t>Children exposed to contexts in which violence occurs can adapt by becoming sensitive to potential threat and danger, for example, increased perceptual sensitivity to anger and fear in the expressions of others, and misrepresentation of other affect (e.g., sadness) as anger (Pollak et al., 2000), affecting social information processing (</a:t>
            </a:r>
            <a:r>
              <a:rPr lang="en-GB" sz="1900" dirty="0">
                <a:solidFill>
                  <a:srgbClr val="222222"/>
                </a:solidFill>
                <a:latin typeface="Arial" panose="020B0604020202020204" pitchFamily="34" charset="0"/>
                <a:ea typeface="Arial" panose="020B0604020202020204" pitchFamily="34" charset="0"/>
                <a:cs typeface="Times New Roman" panose="02020603050405020304" pitchFamily="18" charset="0"/>
              </a:rPr>
              <a:t>McLaughlin, </a:t>
            </a:r>
            <a:r>
              <a:rPr lang="en-GB" sz="1900" dirty="0" err="1">
                <a:solidFill>
                  <a:srgbClr val="222222"/>
                </a:solidFill>
                <a:latin typeface="Arial" panose="020B0604020202020204" pitchFamily="34" charset="0"/>
                <a:ea typeface="Arial" panose="020B0604020202020204" pitchFamily="34" charset="0"/>
                <a:cs typeface="Times New Roman" panose="02020603050405020304" pitchFamily="18" charset="0"/>
              </a:rPr>
              <a:t>Colich</a:t>
            </a:r>
            <a:r>
              <a:rPr lang="en-GB" sz="1900" dirty="0">
                <a:solidFill>
                  <a:srgbClr val="222222"/>
                </a:solidFill>
                <a:latin typeface="Arial" panose="020B0604020202020204" pitchFamily="34" charset="0"/>
                <a:ea typeface="Arial" panose="020B0604020202020204" pitchFamily="34" charset="0"/>
                <a:cs typeface="Times New Roman" panose="02020603050405020304" pitchFamily="18" charset="0"/>
              </a:rPr>
              <a:t> &amp; Rodman, 2020</a:t>
            </a:r>
            <a:r>
              <a:rPr lang="en-GB" sz="1900" dirty="0">
                <a:latin typeface="Calibri" panose="020F0502020204030204" pitchFamily="34" charset="0"/>
                <a:ea typeface="Calibri" panose="020F0502020204030204" pitchFamily="34" charset="0"/>
                <a:cs typeface="Calibri" panose="020F0502020204030204" pitchFamily="34" charset="0"/>
              </a:rPr>
              <a:t>). For example, in ambiguous situations, children who have experienced trauma, have been shown to be more likely to make a ‘hostile attribution </a:t>
            </a:r>
            <a:r>
              <a:rPr lang="en-GB" sz="1900" dirty="0" err="1">
                <a:latin typeface="Calibri" panose="020F0502020204030204" pitchFamily="34" charset="0"/>
                <a:ea typeface="Calibri" panose="020F0502020204030204" pitchFamily="34" charset="0"/>
                <a:cs typeface="Calibri" panose="020F0502020204030204" pitchFamily="34" charset="0"/>
              </a:rPr>
              <a:t>bias’</a:t>
            </a:r>
            <a:r>
              <a:rPr lang="en-GB" sz="1900" dirty="0">
                <a:latin typeface="Calibri" panose="020F0502020204030204" pitchFamily="34" charset="0"/>
                <a:ea typeface="Calibri" panose="020F0502020204030204" pitchFamily="34" charset="0"/>
                <a:cs typeface="Calibri" panose="020F0502020204030204" pitchFamily="34" charset="0"/>
              </a:rPr>
              <a:t> when interpreting affective cues, and in turn respond with hostile behaviour (McLaughlin et al., 2020). This pattern of heightened threat-detection with hostile response is one potential mechanism linking traumatic experience in childhood to subsequent development of psychopathology, named the ‘social information processing mechanism’ by McLaughlin et al. (2020). Taken at face value, the outcomes of the evaluation of the art intervention suggest that hostile behaviour has been reduced, which could be interpreted as a reduction in perceived threat in their environment, perhaps facilitated through the development of trusted relationships with the artist facilitators and through the development of peer and community relationships through art making and performance. </a:t>
            </a:r>
          </a:p>
          <a:p>
            <a:pPr>
              <a:lnSpc>
                <a:spcPct val="107000"/>
              </a:lnSpc>
              <a:spcAft>
                <a:spcPts val="845"/>
              </a:spcAft>
            </a:pPr>
            <a:endParaRPr lang="en-GB" sz="19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45"/>
              </a:spcAft>
            </a:pPr>
            <a:r>
              <a:rPr lang="en-GB" sz="1900" dirty="0">
                <a:latin typeface="Calibri" panose="020F0502020204030204" pitchFamily="34" charset="0"/>
                <a:ea typeface="Calibri" panose="020F0502020204030204" pitchFamily="34" charset="0"/>
                <a:cs typeface="Calibri" panose="020F0502020204030204" pitchFamily="34" charset="0"/>
              </a:rPr>
              <a:t>A second mechanism proposed by McLaughlin et al. (2020) concerns emotional processing, including increased emotional reactivity to events, especially of fear (Glaser et al., 2006) and difficulties identifying and regulating affect, for example, being more likely to use maladaptive coping strategies such as rumination and expressive suppression (</a:t>
            </a:r>
            <a:r>
              <a:rPr lang="en-GB" sz="1900" dirty="0">
                <a:solidFill>
                  <a:srgbClr val="222222"/>
                </a:solidFill>
                <a:latin typeface="Arial" panose="020B0604020202020204" pitchFamily="34" charset="0"/>
                <a:ea typeface="Arial" panose="020B0604020202020204" pitchFamily="34" charset="0"/>
                <a:cs typeface="Times New Roman" panose="02020603050405020304" pitchFamily="18" charset="0"/>
              </a:rPr>
              <a:t>Maughan &amp; Cicchetti, 2002). </a:t>
            </a:r>
            <a:r>
              <a:rPr lang="en-GB" sz="1900" dirty="0">
                <a:highlight>
                  <a:srgbClr val="FFFF00"/>
                </a:highlight>
                <a:latin typeface="Calibri" panose="020F0502020204030204" pitchFamily="34" charset="0"/>
                <a:ea typeface="Calibri" panose="020F0502020204030204" pitchFamily="34" charset="0"/>
                <a:cs typeface="Calibri" panose="020F0502020204030204" pitchFamily="34" charset="0"/>
              </a:rPr>
              <a:t>Links with trait anxiety…</a:t>
            </a:r>
            <a:endParaRPr lang="en-GB" sz="19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45"/>
              </a:spcAft>
            </a:pPr>
            <a:r>
              <a:rPr lang="en-GB" sz="1900" dirty="0">
                <a:latin typeface="Calibri" panose="020F0502020204030204" pitchFamily="34" charset="0"/>
                <a:ea typeface="Calibri" panose="020F0502020204030204" pitchFamily="34" charset="0"/>
                <a:cs typeface="Calibri" panose="020F0502020204030204" pitchFamily="34" charset="0"/>
              </a:rPr>
              <a:t>Herman (2002) proposes three stages of recovery following traumatic experiences, the first of which includes the development of safety, which can take weeks to years with chronic trauma. The second stage is coming to terms with the emotional impact of traumatic experiences. It may be that children were at different stages of this process, and that this intervention developed feelings of safety and belonging, but further work is necessary to help children process their emotions at an individual level. Increased feelings of psychological safety may help to explain reduced hostile behaviour, but potentially, also, increased expression of anxiety and depression, addressing which, occurs in stage two of Herman’s model. </a:t>
            </a:r>
            <a:endParaRPr lang="en-GB" sz="19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45"/>
              </a:spcAft>
            </a:pPr>
            <a:r>
              <a:rPr lang="en-GB" sz="1900" dirty="0">
                <a:latin typeface="Calibri" panose="020F0502020204030204" pitchFamily="34" charset="0"/>
                <a:ea typeface="Calibri" panose="020F0502020204030204" pitchFamily="34" charset="0"/>
                <a:cs typeface="Calibri" panose="020F0502020204030204" pitchFamily="34" charset="0"/>
              </a:rPr>
              <a:t> </a:t>
            </a:r>
            <a:endParaRPr lang="en-GB" sz="19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45"/>
              </a:spcAft>
            </a:pPr>
            <a:r>
              <a:rPr lang="en-GB" sz="1900" dirty="0">
                <a:latin typeface="Calibri" panose="020F0502020204030204" pitchFamily="34" charset="0"/>
                <a:ea typeface="Calibri" panose="020F0502020204030204" pitchFamily="34" charset="0"/>
                <a:cs typeface="Calibri" panose="020F0502020204030204" pitchFamily="34" charset="0"/>
              </a:rPr>
              <a:t>Problems with tools and measures employed</a:t>
            </a:r>
            <a:endParaRPr lang="en-GB" sz="19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45"/>
              </a:spcAft>
            </a:pPr>
            <a:r>
              <a:rPr lang="en-GB" sz="1900" dirty="0">
                <a:latin typeface="Calibri" panose="020F0502020204030204" pitchFamily="34" charset="0"/>
                <a:ea typeface="Calibri" panose="020F0502020204030204" pitchFamily="34" charset="0"/>
                <a:cs typeface="Calibri" panose="020F0502020204030204" pitchFamily="34" charset="0"/>
              </a:rPr>
              <a:t>Attrition rates</a:t>
            </a:r>
            <a:endParaRPr lang="en-GB" sz="19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45"/>
              </a:spcAft>
            </a:pPr>
            <a:r>
              <a:rPr lang="en-GB" sz="1900" dirty="0">
                <a:latin typeface="Calibri" panose="020F0502020204030204" pitchFamily="34" charset="0"/>
                <a:ea typeface="Calibri" panose="020F0502020204030204" pitchFamily="34" charset="0"/>
                <a:cs typeface="Calibri" panose="020F0502020204030204" pitchFamily="34" charset="0"/>
              </a:rPr>
              <a:t>Implications for practice </a:t>
            </a:r>
            <a:endParaRPr lang="en-GB" sz="19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Bef>
                <a:spcPts val="1268"/>
              </a:spcBef>
            </a:pPr>
            <a:r>
              <a:rPr lang="en-GB" sz="1900" b="1" kern="0" dirty="0">
                <a:solidFill>
                  <a:srgbClr val="2F5496"/>
                </a:solidFill>
                <a:latin typeface="Calibri" panose="020F0502020204030204" pitchFamily="34" charset="0"/>
                <a:ea typeface="Times New Roman" panose="02020603050405020304" pitchFamily="18" charset="0"/>
                <a:cs typeface="Times New Roman" panose="02020603050405020304" pitchFamily="18" charset="0"/>
              </a:rPr>
              <a:t>Importance of social support to reduce impact on future psychopathology. Need for ongoing care to help process anxiety and depression. </a:t>
            </a:r>
            <a:endParaRPr lang="en-GB" sz="1900" b="1" kern="0" dirty="0">
              <a:solidFill>
                <a:srgbClr val="2F5496"/>
              </a:solidFill>
              <a:latin typeface="Calibri Light" panose="020F0302020204030204" pitchFamily="34" charset="0"/>
              <a:ea typeface="Times New Roman" panose="02020603050405020304" pitchFamily="18" charset="0"/>
              <a:cs typeface="Times New Roman" panose="02020603050405020304" pitchFamily="18" charset="0"/>
            </a:endParaRPr>
          </a:p>
          <a:p>
            <a:pPr>
              <a:lnSpc>
                <a:spcPct val="107000"/>
              </a:lnSpc>
              <a:spcBef>
                <a:spcPts val="1268"/>
              </a:spcBef>
            </a:pPr>
            <a:r>
              <a:rPr lang="en-GB" sz="1900" b="1" kern="0" dirty="0">
                <a:solidFill>
                  <a:srgbClr val="2F5496"/>
                </a:solidFill>
                <a:latin typeface="Calibri" panose="020F0502020204030204" pitchFamily="34" charset="0"/>
                <a:ea typeface="Times New Roman" panose="02020603050405020304" pitchFamily="18" charset="0"/>
                <a:cs typeface="Times New Roman" panose="02020603050405020304" pitchFamily="18" charset="0"/>
              </a:rPr>
              <a:t>Developing interventions that target appropriate mechanisms (e.g., social and emotional) (</a:t>
            </a:r>
            <a:r>
              <a:rPr lang="en-GB" sz="1900" b="1" kern="0" dirty="0">
                <a:solidFill>
                  <a:srgbClr val="2F5496"/>
                </a:solidFill>
                <a:latin typeface="Calibri" panose="020F0502020204030204" pitchFamily="34" charset="0"/>
                <a:ea typeface="Arial" panose="020B0604020202020204" pitchFamily="34" charset="0"/>
                <a:cs typeface="Times New Roman" panose="02020603050405020304" pitchFamily="18" charset="0"/>
              </a:rPr>
              <a:t>McLaughlin, </a:t>
            </a:r>
            <a:r>
              <a:rPr lang="en-GB" sz="1900" b="1" kern="0" dirty="0" err="1">
                <a:solidFill>
                  <a:srgbClr val="2F5496"/>
                </a:solidFill>
                <a:latin typeface="Calibri" panose="020F0502020204030204" pitchFamily="34" charset="0"/>
                <a:ea typeface="Arial" panose="020B0604020202020204" pitchFamily="34" charset="0"/>
                <a:cs typeface="Times New Roman" panose="02020603050405020304" pitchFamily="18" charset="0"/>
              </a:rPr>
              <a:t>Colich</a:t>
            </a:r>
            <a:r>
              <a:rPr lang="en-GB" sz="1900" b="1" kern="0" dirty="0">
                <a:solidFill>
                  <a:srgbClr val="2F5496"/>
                </a:solidFill>
                <a:latin typeface="Calibri" panose="020F0502020204030204" pitchFamily="34" charset="0"/>
                <a:ea typeface="Arial" panose="020B0604020202020204" pitchFamily="34" charset="0"/>
                <a:cs typeface="Times New Roman" panose="02020603050405020304" pitchFamily="18" charset="0"/>
              </a:rPr>
              <a:t> &amp; Rodman, 2020</a:t>
            </a:r>
            <a:r>
              <a:rPr lang="en-GB" sz="1900" b="1" kern="0" dirty="0">
                <a:solidFill>
                  <a:srgbClr val="2F5496"/>
                </a:solidFill>
                <a:latin typeface="Calibri" panose="020F0502020204030204" pitchFamily="34" charset="0"/>
                <a:ea typeface="Times New Roman" panose="02020603050405020304" pitchFamily="18" charset="0"/>
                <a:cs typeface="Times New Roman" panose="02020603050405020304" pitchFamily="18" charset="0"/>
              </a:rPr>
              <a:t>).</a:t>
            </a:r>
            <a:endParaRPr lang="en-GB" sz="1900" b="1" kern="0" dirty="0">
              <a:solidFill>
                <a:srgbClr val="2F5496"/>
              </a:solidFill>
              <a:latin typeface="Calibri Light" panose="020F0302020204030204" pitchFamily="34" charset="0"/>
              <a:ea typeface="Times New Roman" panose="02020603050405020304" pitchFamily="18" charset="0"/>
              <a:cs typeface="Times New Roman" panose="02020603050405020304" pitchFamily="18" charset="0"/>
            </a:endParaRPr>
          </a:p>
          <a:p>
            <a:endParaRPr lang="en-GB" dirty="0"/>
          </a:p>
        </p:txBody>
      </p:sp>
      <p:sp>
        <p:nvSpPr>
          <p:cNvPr id="4" name="Slide Number Placeholder 3"/>
          <p:cNvSpPr>
            <a:spLocks noGrp="1"/>
          </p:cNvSpPr>
          <p:nvPr>
            <p:ph type="sldNum" sz="quarter" idx="5"/>
          </p:nvPr>
        </p:nvSpPr>
        <p:spPr/>
        <p:txBody>
          <a:bodyPr/>
          <a:lstStyle/>
          <a:p>
            <a:pPr>
              <a:defRPr/>
            </a:pPr>
            <a:fld id="{85360570-2B09-DB43-BBE0-DA076DA911F1}" type="slidenum">
              <a:rPr lang="en-US" altLang="en-US" smtClean="0"/>
              <a:pPr>
                <a:defRPr/>
              </a:pPr>
              <a:t>12</a:t>
            </a:fld>
            <a:endParaRPr lang="en-US" altLang="en-US"/>
          </a:p>
        </p:txBody>
      </p:sp>
    </p:spTree>
    <p:extLst>
      <p:ext uri="{BB962C8B-B14F-4D97-AF65-F5344CB8AC3E}">
        <p14:creationId xmlns:p14="http://schemas.microsoft.com/office/powerpoint/2010/main" val="37676982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900" dirty="0">
                <a:solidFill>
                  <a:srgbClr val="000000"/>
                </a:solidFill>
                <a:latin typeface="Calibri" panose="020F0502020204030204" pitchFamily="34" charset="0"/>
              </a:rPr>
              <a:t>I think it has made me a lot more patient. For instance, when we mix colours, it takes patience to achieve a colour that we want to use.  </a:t>
            </a:r>
            <a:endParaRPr lang="en-GB" dirty="0"/>
          </a:p>
        </p:txBody>
      </p:sp>
      <p:sp>
        <p:nvSpPr>
          <p:cNvPr id="4" name="Slide Number Placeholder 3"/>
          <p:cNvSpPr>
            <a:spLocks noGrp="1"/>
          </p:cNvSpPr>
          <p:nvPr>
            <p:ph type="sldNum" sz="quarter" idx="5"/>
          </p:nvPr>
        </p:nvSpPr>
        <p:spPr/>
        <p:txBody>
          <a:bodyPr/>
          <a:lstStyle/>
          <a:p>
            <a:pPr>
              <a:defRPr/>
            </a:pPr>
            <a:fld id="{85360570-2B09-DB43-BBE0-DA076DA911F1}" type="slidenum">
              <a:rPr lang="en-US" altLang="en-US" smtClean="0"/>
              <a:pPr>
                <a:defRPr/>
              </a:pPr>
              <a:t>13</a:t>
            </a:fld>
            <a:endParaRPr lang="en-US" altLang="en-US"/>
          </a:p>
        </p:txBody>
      </p:sp>
    </p:spTree>
    <p:extLst>
      <p:ext uri="{BB962C8B-B14F-4D97-AF65-F5344CB8AC3E}">
        <p14:creationId xmlns:p14="http://schemas.microsoft.com/office/powerpoint/2010/main" val="293265701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spcAft>
                <a:spcPts val="845"/>
              </a:spcAft>
            </a:pPr>
            <a:r>
              <a:rPr lang="en-GB" sz="1900" dirty="0">
                <a:latin typeface="Calibri" panose="020F0502020204030204" pitchFamily="34" charset="0"/>
                <a:ea typeface="Calibri" panose="020F0502020204030204" pitchFamily="34" charset="0"/>
                <a:cs typeface="Calibri" panose="020F0502020204030204" pitchFamily="34" charset="0"/>
              </a:rPr>
              <a:t>Problems with tools and measures employed</a:t>
            </a:r>
            <a:endParaRPr lang="en-GB" sz="19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45"/>
              </a:spcAft>
            </a:pPr>
            <a:r>
              <a:rPr lang="en-GB" sz="1900" dirty="0">
                <a:latin typeface="Calibri" panose="020F0502020204030204" pitchFamily="34" charset="0"/>
                <a:ea typeface="Calibri" panose="020F0502020204030204" pitchFamily="34" charset="0"/>
                <a:cs typeface="Calibri" panose="020F0502020204030204" pitchFamily="34" charset="0"/>
              </a:rPr>
              <a:t>Attrition rates</a:t>
            </a:r>
            <a:endParaRPr lang="en-GB" sz="19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45"/>
              </a:spcAft>
            </a:pPr>
            <a:r>
              <a:rPr lang="en-GB" sz="1900" dirty="0">
                <a:latin typeface="Calibri" panose="020F0502020204030204" pitchFamily="34" charset="0"/>
                <a:ea typeface="Calibri" panose="020F0502020204030204" pitchFamily="34" charset="0"/>
                <a:cs typeface="Calibri" panose="020F0502020204030204" pitchFamily="34" charset="0"/>
              </a:rPr>
              <a:t>Implications for practice </a:t>
            </a:r>
            <a:endParaRPr lang="en-GB" sz="19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Bef>
                <a:spcPts val="1268"/>
              </a:spcBef>
            </a:pPr>
            <a:r>
              <a:rPr lang="en-GB" sz="1900" b="1" kern="0" dirty="0">
                <a:solidFill>
                  <a:srgbClr val="2F5496"/>
                </a:solidFill>
                <a:latin typeface="Calibri" panose="020F0502020204030204" pitchFamily="34" charset="0"/>
                <a:ea typeface="Times New Roman" panose="02020603050405020304" pitchFamily="18" charset="0"/>
                <a:cs typeface="Times New Roman" panose="02020603050405020304" pitchFamily="18" charset="0"/>
              </a:rPr>
              <a:t>Importance of social support to reduce impact on future psychopathology. Need for ongoing care to help process anxiety and depression. </a:t>
            </a:r>
            <a:endParaRPr lang="en-GB" sz="1900" b="1" kern="0" dirty="0">
              <a:solidFill>
                <a:srgbClr val="2F5496"/>
              </a:solidFill>
              <a:latin typeface="Calibri Light" panose="020F0302020204030204" pitchFamily="34" charset="0"/>
              <a:ea typeface="Times New Roman" panose="02020603050405020304" pitchFamily="18" charset="0"/>
              <a:cs typeface="Times New Roman" panose="02020603050405020304" pitchFamily="18" charset="0"/>
            </a:endParaRPr>
          </a:p>
          <a:p>
            <a:pPr>
              <a:lnSpc>
                <a:spcPct val="107000"/>
              </a:lnSpc>
              <a:spcBef>
                <a:spcPts val="1268"/>
              </a:spcBef>
            </a:pPr>
            <a:r>
              <a:rPr lang="en-GB" sz="1900" b="1" kern="0" dirty="0">
                <a:solidFill>
                  <a:srgbClr val="2F5496"/>
                </a:solidFill>
                <a:latin typeface="Calibri" panose="020F0502020204030204" pitchFamily="34" charset="0"/>
                <a:ea typeface="Times New Roman" panose="02020603050405020304" pitchFamily="18" charset="0"/>
                <a:cs typeface="Times New Roman" panose="02020603050405020304" pitchFamily="18" charset="0"/>
              </a:rPr>
              <a:t>Developing interventions that target appropriate mechanisms (e.g., social and emotional) (</a:t>
            </a:r>
            <a:r>
              <a:rPr lang="en-GB" sz="1900" b="1" kern="0" dirty="0">
                <a:solidFill>
                  <a:srgbClr val="2F5496"/>
                </a:solidFill>
                <a:latin typeface="Calibri" panose="020F0502020204030204" pitchFamily="34" charset="0"/>
                <a:ea typeface="Arial" panose="020B0604020202020204" pitchFamily="34" charset="0"/>
                <a:cs typeface="Times New Roman" panose="02020603050405020304" pitchFamily="18" charset="0"/>
              </a:rPr>
              <a:t>McLaughlin, </a:t>
            </a:r>
            <a:r>
              <a:rPr lang="en-GB" sz="1900" b="1" kern="0" dirty="0" err="1">
                <a:solidFill>
                  <a:srgbClr val="2F5496"/>
                </a:solidFill>
                <a:latin typeface="Calibri" panose="020F0502020204030204" pitchFamily="34" charset="0"/>
                <a:ea typeface="Arial" panose="020B0604020202020204" pitchFamily="34" charset="0"/>
                <a:cs typeface="Times New Roman" panose="02020603050405020304" pitchFamily="18" charset="0"/>
              </a:rPr>
              <a:t>Colich</a:t>
            </a:r>
            <a:r>
              <a:rPr lang="en-GB" sz="1900" b="1" kern="0" dirty="0">
                <a:solidFill>
                  <a:srgbClr val="2F5496"/>
                </a:solidFill>
                <a:latin typeface="Calibri" panose="020F0502020204030204" pitchFamily="34" charset="0"/>
                <a:ea typeface="Arial" panose="020B0604020202020204" pitchFamily="34" charset="0"/>
                <a:cs typeface="Times New Roman" panose="02020603050405020304" pitchFamily="18" charset="0"/>
              </a:rPr>
              <a:t> &amp; Rodman, 2020</a:t>
            </a:r>
            <a:r>
              <a:rPr lang="en-GB" sz="1900" b="1" kern="0" dirty="0">
                <a:solidFill>
                  <a:srgbClr val="2F5496"/>
                </a:solidFill>
                <a:latin typeface="Calibri" panose="020F0502020204030204" pitchFamily="34" charset="0"/>
                <a:ea typeface="Times New Roman" panose="02020603050405020304" pitchFamily="18" charset="0"/>
                <a:cs typeface="Times New Roman" panose="02020603050405020304" pitchFamily="18" charset="0"/>
              </a:rPr>
              <a:t>).</a:t>
            </a:r>
            <a:endParaRPr lang="en-GB" sz="1900" b="1" kern="0" dirty="0">
              <a:solidFill>
                <a:srgbClr val="2F5496"/>
              </a:solidFill>
              <a:latin typeface="Calibri Light" panose="020F0302020204030204" pitchFamily="34" charset="0"/>
              <a:ea typeface="Times New Roman" panose="02020603050405020304" pitchFamily="18" charset="0"/>
              <a:cs typeface="Times New Roman" panose="02020603050405020304" pitchFamily="18" charset="0"/>
            </a:endParaRPr>
          </a:p>
          <a:p>
            <a:endParaRPr lang="en-GB" dirty="0"/>
          </a:p>
        </p:txBody>
      </p:sp>
      <p:sp>
        <p:nvSpPr>
          <p:cNvPr id="4" name="Slide Number Placeholder 3"/>
          <p:cNvSpPr>
            <a:spLocks noGrp="1"/>
          </p:cNvSpPr>
          <p:nvPr>
            <p:ph type="sldNum" sz="quarter" idx="5"/>
          </p:nvPr>
        </p:nvSpPr>
        <p:spPr/>
        <p:txBody>
          <a:bodyPr/>
          <a:lstStyle/>
          <a:p>
            <a:pPr>
              <a:defRPr/>
            </a:pPr>
            <a:fld id="{85360570-2B09-DB43-BBE0-DA076DA911F1}" type="slidenum">
              <a:rPr lang="en-US" altLang="en-US" smtClean="0"/>
              <a:pPr>
                <a:defRPr/>
              </a:pPr>
              <a:t>14</a:t>
            </a:fld>
            <a:endParaRPr lang="en-US" altLang="en-US"/>
          </a:p>
        </p:txBody>
      </p:sp>
    </p:spTree>
    <p:extLst>
      <p:ext uri="{BB962C8B-B14F-4D97-AF65-F5344CB8AC3E}">
        <p14:creationId xmlns:p14="http://schemas.microsoft.com/office/powerpoint/2010/main" val="45850208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spcBef>
                <a:spcPts val="1268"/>
              </a:spcBef>
            </a:pPr>
            <a:r>
              <a:rPr lang="en-GB" sz="1900" b="1" kern="0" dirty="0">
                <a:solidFill>
                  <a:srgbClr val="2F5496"/>
                </a:solidFill>
                <a:latin typeface="Calibri Light" panose="020F0302020204030204" pitchFamily="34" charset="0"/>
                <a:ea typeface="Times New Roman" panose="02020603050405020304" pitchFamily="18" charset="0"/>
                <a:cs typeface="Times New Roman" panose="02020603050405020304" pitchFamily="18" charset="0"/>
              </a:rPr>
              <a:t>References</a:t>
            </a:r>
          </a:p>
          <a:p>
            <a:pPr algn="just">
              <a:lnSpc>
                <a:spcPct val="115000"/>
              </a:lnSpc>
            </a:pPr>
            <a:r>
              <a:rPr lang="en-GB" sz="3000" dirty="0">
                <a:solidFill>
                  <a:srgbClr val="333333"/>
                </a:solidFill>
              </a:rPr>
              <a:t>Eklund, K., </a:t>
            </a:r>
            <a:r>
              <a:rPr lang="en-GB" sz="3000" dirty="0" err="1">
                <a:solidFill>
                  <a:srgbClr val="333333"/>
                </a:solidFill>
              </a:rPr>
              <a:t>Rossen</a:t>
            </a:r>
            <a:r>
              <a:rPr lang="en-GB" sz="3000" dirty="0">
                <a:solidFill>
                  <a:srgbClr val="333333"/>
                </a:solidFill>
              </a:rPr>
              <a:t>, E., </a:t>
            </a:r>
            <a:r>
              <a:rPr lang="en-GB" sz="3000" dirty="0" err="1">
                <a:solidFill>
                  <a:srgbClr val="333333"/>
                </a:solidFill>
              </a:rPr>
              <a:t>Koriakin</a:t>
            </a:r>
            <a:r>
              <a:rPr lang="en-GB" sz="3000" dirty="0">
                <a:solidFill>
                  <a:srgbClr val="333333"/>
                </a:solidFill>
              </a:rPr>
              <a:t>, T., </a:t>
            </a:r>
            <a:r>
              <a:rPr lang="en-GB" sz="3000" dirty="0" err="1">
                <a:solidFill>
                  <a:srgbClr val="333333"/>
                </a:solidFill>
              </a:rPr>
              <a:t>Chafouleas</a:t>
            </a:r>
            <a:r>
              <a:rPr lang="en-GB" sz="3000" dirty="0">
                <a:solidFill>
                  <a:srgbClr val="333333"/>
                </a:solidFill>
              </a:rPr>
              <a:t>, S. M., &amp; Resnick, C. (2018). A systematic review of trauma screening measures for children and adolescents. </a:t>
            </a:r>
            <a:r>
              <a:rPr lang="en-GB" sz="3000" i="1" dirty="0">
                <a:solidFill>
                  <a:srgbClr val="333333"/>
                </a:solidFill>
              </a:rPr>
              <a:t>School Psychology Quarterly, 33</a:t>
            </a:r>
            <a:r>
              <a:rPr lang="en-GB" sz="3000" dirty="0">
                <a:solidFill>
                  <a:srgbClr val="333333"/>
                </a:solidFill>
              </a:rPr>
              <a:t>(1), 30–43. </a:t>
            </a:r>
            <a:r>
              <a:rPr lang="en-GB" sz="3000" dirty="0">
                <a:solidFill>
                  <a:srgbClr val="2C72B7"/>
                </a:solidFill>
                <a:hlinkClick r:id="rId3"/>
              </a:rPr>
              <a:t>https://doi.org/10.1037/spq0000244</a:t>
            </a:r>
            <a:endParaRPr lang="en-GB" sz="3000" dirty="0">
              <a:solidFill>
                <a:srgbClr val="2C72B7"/>
              </a:solidFill>
            </a:endParaRPr>
          </a:p>
          <a:p>
            <a:pPr algn="just">
              <a:lnSpc>
                <a:spcPct val="115000"/>
              </a:lnSpc>
            </a:pPr>
            <a:r>
              <a:rPr lang="en-GB" sz="3000" dirty="0">
                <a:solidFill>
                  <a:srgbClr val="222222"/>
                </a:solidFill>
              </a:rPr>
              <a:t>Newman, E., </a:t>
            </a:r>
            <a:r>
              <a:rPr lang="en-GB" sz="3000" dirty="0" err="1">
                <a:solidFill>
                  <a:srgbClr val="222222"/>
                </a:solidFill>
              </a:rPr>
              <a:t>Risch</a:t>
            </a:r>
            <a:r>
              <a:rPr lang="en-GB" sz="3000" dirty="0">
                <a:solidFill>
                  <a:srgbClr val="222222"/>
                </a:solidFill>
              </a:rPr>
              <a:t>, E., &amp; Kassam-Adams, N. (2006). Ethical issues in trauma-related research: A review. </a:t>
            </a:r>
            <a:r>
              <a:rPr lang="en-GB" sz="3000" i="1" dirty="0">
                <a:solidFill>
                  <a:srgbClr val="222222"/>
                </a:solidFill>
              </a:rPr>
              <a:t>Journal of Empirical Research on Human Research Ethics</a:t>
            </a:r>
            <a:r>
              <a:rPr lang="en-GB" sz="3000" dirty="0">
                <a:solidFill>
                  <a:srgbClr val="222222"/>
                </a:solidFill>
              </a:rPr>
              <a:t>, </a:t>
            </a:r>
            <a:r>
              <a:rPr lang="en-GB" sz="3000" i="1" dirty="0">
                <a:solidFill>
                  <a:srgbClr val="222222"/>
                </a:solidFill>
              </a:rPr>
              <a:t>1</a:t>
            </a:r>
            <a:r>
              <a:rPr lang="en-GB" sz="3000" dirty="0">
                <a:solidFill>
                  <a:srgbClr val="222222"/>
                </a:solidFill>
              </a:rPr>
              <a:t>(3), 29-46.</a:t>
            </a:r>
          </a:p>
          <a:p>
            <a:pPr>
              <a:lnSpc>
                <a:spcPct val="107000"/>
              </a:lnSpc>
              <a:spcAft>
                <a:spcPts val="845"/>
              </a:spcAft>
            </a:pPr>
            <a:r>
              <a:rPr lang="en-GB" sz="1900" dirty="0" err="1">
                <a:solidFill>
                  <a:srgbClr val="222222"/>
                </a:solidFill>
                <a:latin typeface="Arial" panose="020B0604020202020204" pitchFamily="34" charset="0"/>
                <a:ea typeface="Arial" panose="020B0604020202020204" pitchFamily="34" charset="0"/>
                <a:cs typeface="Times New Roman" panose="02020603050405020304" pitchFamily="18" charset="0"/>
              </a:rPr>
              <a:t>Kissos</a:t>
            </a:r>
            <a:r>
              <a:rPr lang="en-GB" sz="1900" dirty="0">
                <a:solidFill>
                  <a:srgbClr val="222222"/>
                </a:solidFill>
                <a:latin typeface="Arial" panose="020B0604020202020204" pitchFamily="34" charset="0"/>
                <a:ea typeface="Arial" panose="020B0604020202020204" pitchFamily="34" charset="0"/>
                <a:cs typeface="Times New Roman" panose="02020603050405020304" pitchFamily="18" charset="0"/>
              </a:rPr>
              <a:t>, L., Goldner, L., </a:t>
            </a:r>
            <a:r>
              <a:rPr lang="en-GB" sz="1900" dirty="0" err="1">
                <a:solidFill>
                  <a:srgbClr val="222222"/>
                </a:solidFill>
                <a:latin typeface="Arial" panose="020B0604020202020204" pitchFamily="34" charset="0"/>
                <a:ea typeface="Arial" panose="020B0604020202020204" pitchFamily="34" charset="0"/>
                <a:cs typeface="Times New Roman" panose="02020603050405020304" pitchFamily="18" charset="0"/>
              </a:rPr>
              <a:t>Butman</a:t>
            </a:r>
            <a:r>
              <a:rPr lang="en-GB" sz="1900" dirty="0">
                <a:solidFill>
                  <a:srgbClr val="222222"/>
                </a:solidFill>
                <a:latin typeface="Arial" panose="020B0604020202020204" pitchFamily="34" charset="0"/>
                <a:ea typeface="Arial" panose="020B0604020202020204" pitchFamily="34" charset="0"/>
                <a:cs typeface="Times New Roman" panose="02020603050405020304" pitchFamily="18" charset="0"/>
              </a:rPr>
              <a:t>, M., Eliyahu, N., &amp; Lev-Wiesel, R. (2020). Can artificial intelligence achieve human-level performance? A pilot study of childhood sexual abuse detection in self-figure drawings. </a:t>
            </a:r>
            <a:r>
              <a:rPr lang="en-GB" sz="1900" i="1" dirty="0">
                <a:solidFill>
                  <a:srgbClr val="222222"/>
                </a:solidFill>
                <a:latin typeface="Arial" panose="020B0604020202020204" pitchFamily="34" charset="0"/>
                <a:ea typeface="Arial" panose="020B0604020202020204" pitchFamily="34" charset="0"/>
                <a:cs typeface="Times New Roman" panose="02020603050405020304" pitchFamily="18" charset="0"/>
              </a:rPr>
              <a:t>Child Abuse &amp; Neglect</a:t>
            </a:r>
            <a:r>
              <a:rPr lang="en-GB" sz="1900" dirty="0">
                <a:solidFill>
                  <a:srgbClr val="222222"/>
                </a:solidFill>
                <a:latin typeface="Arial" panose="020B0604020202020204" pitchFamily="34" charset="0"/>
                <a:ea typeface="Arial" panose="020B0604020202020204" pitchFamily="34" charset="0"/>
                <a:cs typeface="Times New Roman" panose="02020603050405020304" pitchFamily="18" charset="0"/>
              </a:rPr>
              <a:t>, </a:t>
            </a:r>
            <a:r>
              <a:rPr lang="en-GB" sz="1900" i="1" dirty="0">
                <a:solidFill>
                  <a:srgbClr val="222222"/>
                </a:solidFill>
                <a:latin typeface="Arial" panose="020B0604020202020204" pitchFamily="34" charset="0"/>
                <a:ea typeface="Arial" panose="020B0604020202020204" pitchFamily="34" charset="0"/>
                <a:cs typeface="Times New Roman" panose="02020603050405020304" pitchFamily="18" charset="0"/>
              </a:rPr>
              <a:t>109</a:t>
            </a:r>
            <a:r>
              <a:rPr lang="en-GB" sz="1900" dirty="0">
                <a:solidFill>
                  <a:srgbClr val="222222"/>
                </a:solidFill>
                <a:latin typeface="Arial" panose="020B0604020202020204" pitchFamily="34" charset="0"/>
                <a:ea typeface="Arial" panose="020B0604020202020204" pitchFamily="34" charset="0"/>
                <a:cs typeface="Times New Roman" panose="02020603050405020304" pitchFamily="18" charset="0"/>
              </a:rPr>
              <a:t>, 104755.</a:t>
            </a:r>
            <a:endParaRPr lang="en-GB" sz="19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45"/>
              </a:spcAft>
            </a:pPr>
            <a:r>
              <a:rPr lang="en-GB" sz="1900" dirty="0" err="1">
                <a:solidFill>
                  <a:srgbClr val="222222"/>
                </a:solidFill>
                <a:latin typeface="Arial" panose="020B0604020202020204" pitchFamily="34" charset="0"/>
                <a:ea typeface="Arial" panose="020B0604020202020204" pitchFamily="34" charset="0"/>
                <a:cs typeface="Times New Roman" panose="02020603050405020304" pitchFamily="18" charset="0"/>
              </a:rPr>
              <a:t>Skybo</a:t>
            </a:r>
            <a:r>
              <a:rPr lang="en-GB" sz="1900" dirty="0">
                <a:solidFill>
                  <a:srgbClr val="222222"/>
                </a:solidFill>
                <a:latin typeface="Arial" panose="020B0604020202020204" pitchFamily="34" charset="0"/>
                <a:ea typeface="Arial" panose="020B0604020202020204" pitchFamily="34" charset="0"/>
                <a:cs typeface="Times New Roman" panose="02020603050405020304" pitchFamily="18" charset="0"/>
              </a:rPr>
              <a:t>, T., Ryan-Wenger, N., &amp; </a:t>
            </a:r>
            <a:r>
              <a:rPr lang="en-GB" sz="1900" dirty="0" err="1">
                <a:solidFill>
                  <a:srgbClr val="222222"/>
                </a:solidFill>
                <a:latin typeface="Arial" panose="020B0604020202020204" pitchFamily="34" charset="0"/>
                <a:ea typeface="Arial" panose="020B0604020202020204" pitchFamily="34" charset="0"/>
                <a:cs typeface="Times New Roman" panose="02020603050405020304" pitchFamily="18" charset="0"/>
              </a:rPr>
              <a:t>Su</a:t>
            </a:r>
            <a:r>
              <a:rPr lang="en-GB" sz="1900" dirty="0">
                <a:solidFill>
                  <a:srgbClr val="222222"/>
                </a:solidFill>
                <a:latin typeface="Arial" panose="020B0604020202020204" pitchFamily="34" charset="0"/>
                <a:ea typeface="Arial" panose="020B0604020202020204" pitchFamily="34" charset="0"/>
                <a:cs typeface="Times New Roman" panose="02020603050405020304" pitchFamily="18" charset="0"/>
              </a:rPr>
              <a:t>, Y. H. (2007). Human figure drawings as a measure of children's emotional status: Critical review for practice. </a:t>
            </a:r>
            <a:r>
              <a:rPr lang="en-GB" sz="1900" i="1" dirty="0">
                <a:solidFill>
                  <a:srgbClr val="222222"/>
                </a:solidFill>
                <a:latin typeface="Arial" panose="020B0604020202020204" pitchFamily="34" charset="0"/>
                <a:ea typeface="Arial" panose="020B0604020202020204" pitchFamily="34" charset="0"/>
                <a:cs typeface="Times New Roman" panose="02020603050405020304" pitchFamily="18" charset="0"/>
              </a:rPr>
              <a:t>Journal of </a:t>
            </a:r>
            <a:r>
              <a:rPr lang="en-GB" sz="1900" i="1" dirty="0" err="1">
                <a:solidFill>
                  <a:srgbClr val="222222"/>
                </a:solidFill>
                <a:latin typeface="Arial" panose="020B0604020202020204" pitchFamily="34" charset="0"/>
                <a:ea typeface="Arial" panose="020B0604020202020204" pitchFamily="34" charset="0"/>
                <a:cs typeface="Times New Roman" panose="02020603050405020304" pitchFamily="18" charset="0"/>
              </a:rPr>
              <a:t>Pediatric</a:t>
            </a:r>
            <a:r>
              <a:rPr lang="en-GB" sz="1900" i="1" dirty="0">
                <a:solidFill>
                  <a:srgbClr val="222222"/>
                </a:solidFill>
                <a:latin typeface="Arial" panose="020B0604020202020204" pitchFamily="34" charset="0"/>
                <a:ea typeface="Arial" panose="020B0604020202020204" pitchFamily="34" charset="0"/>
                <a:cs typeface="Times New Roman" panose="02020603050405020304" pitchFamily="18" charset="0"/>
              </a:rPr>
              <a:t> Nursing</a:t>
            </a:r>
            <a:r>
              <a:rPr lang="en-GB" sz="1900" dirty="0">
                <a:solidFill>
                  <a:srgbClr val="222222"/>
                </a:solidFill>
                <a:latin typeface="Arial" panose="020B0604020202020204" pitchFamily="34" charset="0"/>
                <a:ea typeface="Arial" panose="020B0604020202020204" pitchFamily="34" charset="0"/>
                <a:cs typeface="Times New Roman" panose="02020603050405020304" pitchFamily="18" charset="0"/>
              </a:rPr>
              <a:t>, </a:t>
            </a:r>
            <a:r>
              <a:rPr lang="en-GB" sz="1900" i="1" dirty="0">
                <a:solidFill>
                  <a:srgbClr val="222222"/>
                </a:solidFill>
                <a:latin typeface="Arial" panose="020B0604020202020204" pitchFamily="34" charset="0"/>
                <a:ea typeface="Arial" panose="020B0604020202020204" pitchFamily="34" charset="0"/>
                <a:cs typeface="Times New Roman" panose="02020603050405020304" pitchFamily="18" charset="0"/>
              </a:rPr>
              <a:t>22</a:t>
            </a:r>
            <a:r>
              <a:rPr lang="en-GB" sz="1900" dirty="0">
                <a:solidFill>
                  <a:srgbClr val="222222"/>
                </a:solidFill>
                <a:latin typeface="Arial" panose="020B0604020202020204" pitchFamily="34" charset="0"/>
                <a:ea typeface="Arial" panose="020B0604020202020204" pitchFamily="34" charset="0"/>
                <a:cs typeface="Times New Roman" panose="02020603050405020304" pitchFamily="18" charset="0"/>
              </a:rPr>
              <a:t>(1), 15-28.</a:t>
            </a:r>
            <a:endParaRPr lang="en-GB" sz="19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45"/>
              </a:spcAft>
            </a:pPr>
            <a:r>
              <a:rPr lang="en-GB" sz="1900" dirty="0">
                <a:solidFill>
                  <a:srgbClr val="222222"/>
                </a:solidFill>
                <a:latin typeface="Arial" panose="020B0604020202020204" pitchFamily="34" charset="0"/>
                <a:ea typeface="Arial" panose="020B0604020202020204" pitchFamily="34" charset="0"/>
                <a:cs typeface="Times New Roman" panose="02020603050405020304" pitchFamily="18" charset="0"/>
              </a:rPr>
              <a:t>McLaughlin KA, Lambert HK. Child trauma exposure and psychopathology: mechanisms of risk and resilience. </a:t>
            </a:r>
            <a:r>
              <a:rPr lang="en-GB" sz="1900" dirty="0" err="1">
                <a:solidFill>
                  <a:srgbClr val="222222"/>
                </a:solidFill>
                <a:latin typeface="Arial" panose="020B0604020202020204" pitchFamily="34" charset="0"/>
                <a:ea typeface="Arial" panose="020B0604020202020204" pitchFamily="34" charset="0"/>
                <a:cs typeface="Times New Roman" panose="02020603050405020304" pitchFamily="18" charset="0"/>
              </a:rPr>
              <a:t>Curr</a:t>
            </a:r>
            <a:r>
              <a:rPr lang="en-GB" sz="1900" dirty="0">
                <a:solidFill>
                  <a:srgbClr val="222222"/>
                </a:solidFill>
                <a:latin typeface="Arial" panose="020B0604020202020204" pitchFamily="34" charset="0"/>
                <a:ea typeface="Arial" panose="020B0604020202020204" pitchFamily="34" charset="0"/>
                <a:cs typeface="Times New Roman" panose="02020603050405020304" pitchFamily="18" charset="0"/>
              </a:rPr>
              <a:t> </a:t>
            </a:r>
            <a:r>
              <a:rPr lang="en-GB" sz="1900" dirty="0" err="1">
                <a:solidFill>
                  <a:srgbClr val="222222"/>
                </a:solidFill>
                <a:latin typeface="Arial" panose="020B0604020202020204" pitchFamily="34" charset="0"/>
                <a:ea typeface="Arial" panose="020B0604020202020204" pitchFamily="34" charset="0"/>
                <a:cs typeface="Times New Roman" panose="02020603050405020304" pitchFamily="18" charset="0"/>
              </a:rPr>
              <a:t>Opin</a:t>
            </a:r>
            <a:r>
              <a:rPr lang="en-GB" sz="1900" dirty="0">
                <a:solidFill>
                  <a:srgbClr val="222222"/>
                </a:solidFill>
                <a:latin typeface="Arial" panose="020B0604020202020204" pitchFamily="34" charset="0"/>
                <a:ea typeface="Arial" panose="020B0604020202020204" pitchFamily="34" charset="0"/>
                <a:cs typeface="Times New Roman" panose="02020603050405020304" pitchFamily="18" charset="0"/>
              </a:rPr>
              <a:t> Psychol. 2017;14:29–34 Available from: </a:t>
            </a:r>
            <a:r>
              <a:rPr lang="en-GB" sz="1900" u="sng" dirty="0">
                <a:solidFill>
                  <a:srgbClr val="0000FF"/>
                </a:solidFill>
                <a:latin typeface="Arial" panose="020B0604020202020204" pitchFamily="34" charset="0"/>
                <a:ea typeface="Arial" panose="020B0604020202020204" pitchFamily="34" charset="0"/>
                <a:cs typeface="Times New Roman" panose="02020603050405020304" pitchFamily="18" charset="0"/>
                <a:hlinkClick r:id="rId4"/>
              </a:rPr>
              <a:t>http://www.sciencedirect.com/science/article/pii/S2352250X16301361</a:t>
            </a:r>
            <a:r>
              <a:rPr lang="en-GB" sz="1900" dirty="0">
                <a:solidFill>
                  <a:srgbClr val="222222"/>
                </a:solidFill>
                <a:latin typeface="Arial" panose="020B0604020202020204" pitchFamily="34" charset="0"/>
                <a:ea typeface="Arial" panose="020B0604020202020204" pitchFamily="34" charset="0"/>
                <a:cs typeface="Times New Roman" panose="02020603050405020304" pitchFamily="18" charset="0"/>
              </a:rPr>
              <a:t>.</a:t>
            </a:r>
            <a:endParaRPr lang="en-GB" sz="19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45"/>
              </a:spcAft>
            </a:pPr>
            <a:r>
              <a:rPr lang="en-GB" sz="1900" dirty="0">
                <a:solidFill>
                  <a:srgbClr val="222222"/>
                </a:solidFill>
                <a:latin typeface="Arial" panose="020B0604020202020204" pitchFamily="34" charset="0"/>
                <a:ea typeface="Arial" panose="020B0604020202020204" pitchFamily="34" charset="0"/>
                <a:cs typeface="Times New Roman" panose="02020603050405020304" pitchFamily="18" charset="0"/>
              </a:rPr>
              <a:t>McLaughlin, K.A., </a:t>
            </a:r>
            <a:r>
              <a:rPr lang="en-GB" sz="1900" dirty="0" err="1">
                <a:solidFill>
                  <a:srgbClr val="222222"/>
                </a:solidFill>
                <a:latin typeface="Arial" panose="020B0604020202020204" pitchFamily="34" charset="0"/>
                <a:ea typeface="Arial" panose="020B0604020202020204" pitchFamily="34" charset="0"/>
                <a:cs typeface="Times New Roman" panose="02020603050405020304" pitchFamily="18" charset="0"/>
              </a:rPr>
              <a:t>Colich</a:t>
            </a:r>
            <a:r>
              <a:rPr lang="en-GB" sz="1900" dirty="0">
                <a:solidFill>
                  <a:srgbClr val="222222"/>
                </a:solidFill>
                <a:latin typeface="Arial" panose="020B0604020202020204" pitchFamily="34" charset="0"/>
                <a:ea typeface="Arial" panose="020B0604020202020204" pitchFamily="34" charset="0"/>
                <a:cs typeface="Times New Roman" panose="02020603050405020304" pitchFamily="18" charset="0"/>
              </a:rPr>
              <a:t>, N.L., Rodman, A.M. et al. Mechanisms linking childhood trauma exposure and psychopathology: a transdiagnostic model of risk and resilience. BMC Med 18, 96 (2020). </a:t>
            </a:r>
            <a:r>
              <a:rPr lang="en-GB" sz="1900" u="sng" dirty="0">
                <a:solidFill>
                  <a:srgbClr val="0000FF"/>
                </a:solidFill>
                <a:latin typeface="Arial" panose="020B0604020202020204" pitchFamily="34" charset="0"/>
                <a:ea typeface="Arial" panose="020B0604020202020204" pitchFamily="34" charset="0"/>
                <a:cs typeface="Times New Roman" panose="02020603050405020304" pitchFamily="18" charset="0"/>
                <a:hlinkClick r:id="rId5"/>
              </a:rPr>
              <a:t>https://doi.org/10.1186/s12916-020-01561-6</a:t>
            </a:r>
            <a:endParaRPr lang="en-GB" sz="19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45"/>
              </a:spcAft>
            </a:pPr>
            <a:r>
              <a:rPr lang="en-GB" sz="1900" dirty="0">
                <a:solidFill>
                  <a:srgbClr val="222222"/>
                </a:solidFill>
                <a:latin typeface="Arial" panose="020B0604020202020204" pitchFamily="34" charset="0"/>
                <a:ea typeface="Arial" panose="020B0604020202020204" pitchFamily="34" charset="0"/>
                <a:cs typeface="Times New Roman" panose="02020603050405020304" pitchFamily="18" charset="0"/>
              </a:rPr>
              <a:t>Pollak SD, Cicchetti D, Hornung K, Reed A. Recognizing emotion in faces: developmental effects of child abuse and neglect. Dev Psychol. 2000;36(5):679–88 Available from: </a:t>
            </a:r>
            <a:r>
              <a:rPr lang="en-GB" sz="1900" u="sng" dirty="0">
                <a:solidFill>
                  <a:srgbClr val="0000FF"/>
                </a:solidFill>
                <a:latin typeface="Arial" panose="020B0604020202020204" pitchFamily="34" charset="0"/>
                <a:ea typeface="Arial" panose="020B0604020202020204" pitchFamily="34" charset="0"/>
                <a:cs typeface="Times New Roman" panose="02020603050405020304" pitchFamily="18" charset="0"/>
                <a:hlinkClick r:id="rId6"/>
              </a:rPr>
              <a:t>http://doi.apa.org/getdoi.cfm?doi=10.1037/0012-1649.36.5.679</a:t>
            </a:r>
            <a:r>
              <a:rPr lang="en-GB" sz="1900" dirty="0">
                <a:solidFill>
                  <a:srgbClr val="222222"/>
                </a:solidFill>
                <a:latin typeface="Arial" panose="020B0604020202020204" pitchFamily="34" charset="0"/>
                <a:ea typeface="Arial" panose="020B0604020202020204" pitchFamily="34" charset="0"/>
                <a:cs typeface="Times New Roman" panose="02020603050405020304" pitchFamily="18" charset="0"/>
              </a:rPr>
              <a:t>.</a:t>
            </a:r>
            <a:endParaRPr lang="en-GB" sz="19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45"/>
              </a:spcAft>
            </a:pPr>
            <a:r>
              <a:rPr lang="en-GB" sz="1900" dirty="0">
                <a:solidFill>
                  <a:srgbClr val="222222"/>
                </a:solidFill>
                <a:latin typeface="Arial" panose="020B0604020202020204" pitchFamily="34" charset="0"/>
                <a:ea typeface="Arial" panose="020B0604020202020204" pitchFamily="34" charset="0"/>
                <a:cs typeface="Times New Roman" panose="02020603050405020304" pitchFamily="18" charset="0"/>
              </a:rPr>
              <a:t>Glaser JP, van </a:t>
            </a:r>
            <a:r>
              <a:rPr lang="en-GB" sz="1900" dirty="0" err="1">
                <a:solidFill>
                  <a:srgbClr val="222222"/>
                </a:solidFill>
                <a:latin typeface="Arial" panose="020B0604020202020204" pitchFamily="34" charset="0"/>
                <a:ea typeface="Arial" panose="020B0604020202020204" pitchFamily="34" charset="0"/>
                <a:cs typeface="Times New Roman" panose="02020603050405020304" pitchFamily="18" charset="0"/>
              </a:rPr>
              <a:t>Os</a:t>
            </a:r>
            <a:r>
              <a:rPr lang="en-GB" sz="1900" dirty="0">
                <a:solidFill>
                  <a:srgbClr val="222222"/>
                </a:solidFill>
                <a:latin typeface="Arial" panose="020B0604020202020204" pitchFamily="34" charset="0"/>
                <a:ea typeface="Arial" panose="020B0604020202020204" pitchFamily="34" charset="0"/>
                <a:cs typeface="Times New Roman" panose="02020603050405020304" pitchFamily="18" charset="0"/>
              </a:rPr>
              <a:t> J, </a:t>
            </a:r>
            <a:r>
              <a:rPr lang="en-GB" sz="1900" dirty="0" err="1">
                <a:solidFill>
                  <a:srgbClr val="222222"/>
                </a:solidFill>
                <a:latin typeface="Arial" panose="020B0604020202020204" pitchFamily="34" charset="0"/>
                <a:ea typeface="Arial" panose="020B0604020202020204" pitchFamily="34" charset="0"/>
                <a:cs typeface="Times New Roman" panose="02020603050405020304" pitchFamily="18" charset="0"/>
              </a:rPr>
              <a:t>Portegijs</a:t>
            </a:r>
            <a:r>
              <a:rPr lang="en-GB" sz="1900" dirty="0">
                <a:solidFill>
                  <a:srgbClr val="222222"/>
                </a:solidFill>
                <a:latin typeface="Arial" panose="020B0604020202020204" pitchFamily="34" charset="0"/>
                <a:ea typeface="Arial" panose="020B0604020202020204" pitchFamily="34" charset="0"/>
                <a:cs typeface="Times New Roman" panose="02020603050405020304" pitchFamily="18" charset="0"/>
              </a:rPr>
              <a:t> PJM, </a:t>
            </a:r>
            <a:r>
              <a:rPr lang="en-GB" sz="1900" dirty="0" err="1">
                <a:solidFill>
                  <a:srgbClr val="222222"/>
                </a:solidFill>
                <a:latin typeface="Arial" panose="020B0604020202020204" pitchFamily="34" charset="0"/>
                <a:ea typeface="Arial" panose="020B0604020202020204" pitchFamily="34" charset="0"/>
                <a:cs typeface="Times New Roman" panose="02020603050405020304" pitchFamily="18" charset="0"/>
              </a:rPr>
              <a:t>Myin-Germeys</a:t>
            </a:r>
            <a:r>
              <a:rPr lang="en-GB" sz="1900" dirty="0">
                <a:solidFill>
                  <a:srgbClr val="222222"/>
                </a:solidFill>
                <a:latin typeface="Arial" panose="020B0604020202020204" pitchFamily="34" charset="0"/>
                <a:ea typeface="Arial" panose="020B0604020202020204" pitchFamily="34" charset="0"/>
                <a:cs typeface="Times New Roman" panose="02020603050405020304" pitchFamily="18" charset="0"/>
              </a:rPr>
              <a:t> I. Childhood trauma and emotional reactivity to daily life stress in adult frequent attenders of general practitioners. J </a:t>
            </a:r>
            <a:r>
              <a:rPr lang="en-GB" sz="1900" dirty="0" err="1">
                <a:solidFill>
                  <a:srgbClr val="222222"/>
                </a:solidFill>
                <a:latin typeface="Arial" panose="020B0604020202020204" pitchFamily="34" charset="0"/>
                <a:ea typeface="Arial" panose="020B0604020202020204" pitchFamily="34" charset="0"/>
                <a:cs typeface="Times New Roman" panose="02020603050405020304" pitchFamily="18" charset="0"/>
              </a:rPr>
              <a:t>Psychosom</a:t>
            </a:r>
            <a:r>
              <a:rPr lang="en-GB" sz="1900" dirty="0">
                <a:solidFill>
                  <a:srgbClr val="222222"/>
                </a:solidFill>
                <a:latin typeface="Arial" panose="020B0604020202020204" pitchFamily="34" charset="0"/>
                <a:ea typeface="Arial" panose="020B0604020202020204" pitchFamily="34" charset="0"/>
                <a:cs typeface="Times New Roman" panose="02020603050405020304" pitchFamily="18" charset="0"/>
              </a:rPr>
              <a:t> Res. 2006;61(2):229–36.</a:t>
            </a:r>
            <a:endParaRPr lang="en-GB" sz="19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45"/>
              </a:spcAft>
            </a:pPr>
            <a:r>
              <a:rPr lang="en-GB" sz="1900" dirty="0">
                <a:solidFill>
                  <a:srgbClr val="222222"/>
                </a:solidFill>
                <a:latin typeface="Arial" panose="020B0604020202020204" pitchFamily="34" charset="0"/>
                <a:ea typeface="Arial" panose="020B0604020202020204" pitchFamily="34" charset="0"/>
                <a:cs typeface="Times New Roman" panose="02020603050405020304" pitchFamily="18" charset="0"/>
              </a:rPr>
              <a:t>Maughan A, Cicchetti D. Impact of child maltreatment and </a:t>
            </a:r>
            <a:r>
              <a:rPr lang="en-GB" sz="1900" dirty="0" err="1">
                <a:solidFill>
                  <a:srgbClr val="222222"/>
                </a:solidFill>
                <a:latin typeface="Arial" panose="020B0604020202020204" pitchFamily="34" charset="0"/>
                <a:ea typeface="Arial" panose="020B0604020202020204" pitchFamily="34" charset="0"/>
                <a:cs typeface="Times New Roman" panose="02020603050405020304" pitchFamily="18" charset="0"/>
              </a:rPr>
              <a:t>interadult</a:t>
            </a:r>
            <a:r>
              <a:rPr lang="en-GB" sz="1900" dirty="0">
                <a:solidFill>
                  <a:srgbClr val="222222"/>
                </a:solidFill>
                <a:latin typeface="Arial" panose="020B0604020202020204" pitchFamily="34" charset="0"/>
                <a:ea typeface="Arial" panose="020B0604020202020204" pitchFamily="34" charset="0"/>
                <a:cs typeface="Times New Roman" panose="02020603050405020304" pitchFamily="18" charset="0"/>
              </a:rPr>
              <a:t> violence on children’s emotion regulation abilities and socioemotional adjustment. Child Dev. 2002;73(5):1525–42.</a:t>
            </a:r>
            <a:endParaRPr lang="en-GB" sz="19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45"/>
              </a:spcAft>
            </a:pPr>
            <a:r>
              <a:rPr lang="en-GB" sz="1900" dirty="0">
                <a:solidFill>
                  <a:srgbClr val="222222"/>
                </a:solidFill>
                <a:highlight>
                  <a:srgbClr val="FFFF00"/>
                </a:highlight>
                <a:latin typeface="Arial" panose="020B0604020202020204" pitchFamily="34" charset="0"/>
                <a:ea typeface="Arial" panose="020B0604020202020204" pitchFamily="34" charset="0"/>
                <a:cs typeface="Times New Roman" panose="02020603050405020304" pitchFamily="18" charset="0"/>
              </a:rPr>
              <a:t>McLaughlin KA, </a:t>
            </a:r>
            <a:r>
              <a:rPr lang="en-GB" sz="1900" dirty="0" err="1">
                <a:solidFill>
                  <a:srgbClr val="222222"/>
                </a:solidFill>
                <a:highlight>
                  <a:srgbClr val="FFFF00"/>
                </a:highlight>
                <a:latin typeface="Arial" panose="020B0604020202020204" pitchFamily="34" charset="0"/>
                <a:ea typeface="Arial" panose="020B0604020202020204" pitchFamily="34" charset="0"/>
                <a:cs typeface="Times New Roman" panose="02020603050405020304" pitchFamily="18" charset="0"/>
              </a:rPr>
              <a:t>DeCross</a:t>
            </a:r>
            <a:r>
              <a:rPr lang="en-GB" sz="1900" dirty="0">
                <a:solidFill>
                  <a:srgbClr val="222222"/>
                </a:solidFill>
                <a:highlight>
                  <a:srgbClr val="FFFF00"/>
                </a:highlight>
                <a:latin typeface="Arial" panose="020B0604020202020204" pitchFamily="34" charset="0"/>
                <a:ea typeface="Arial" panose="020B0604020202020204" pitchFamily="34" charset="0"/>
                <a:cs typeface="Times New Roman" panose="02020603050405020304" pitchFamily="18" charset="0"/>
              </a:rPr>
              <a:t> SN, Jovanovic T, Tottenham N. Mechanisms linking childhood adversity with psychopathology: Learning as an intervention target. </a:t>
            </a:r>
            <a:r>
              <a:rPr lang="en-GB" sz="1900" dirty="0" err="1">
                <a:solidFill>
                  <a:srgbClr val="222222"/>
                </a:solidFill>
                <a:highlight>
                  <a:srgbClr val="FFFF00"/>
                </a:highlight>
                <a:latin typeface="Arial" panose="020B0604020202020204" pitchFamily="34" charset="0"/>
                <a:ea typeface="Arial" panose="020B0604020202020204" pitchFamily="34" charset="0"/>
                <a:cs typeface="Times New Roman" panose="02020603050405020304" pitchFamily="18" charset="0"/>
              </a:rPr>
              <a:t>Behav</a:t>
            </a:r>
            <a:r>
              <a:rPr lang="en-GB" sz="1900" dirty="0">
                <a:solidFill>
                  <a:srgbClr val="222222"/>
                </a:solidFill>
                <a:highlight>
                  <a:srgbClr val="FFFF00"/>
                </a:highlight>
                <a:latin typeface="Arial" panose="020B0604020202020204" pitchFamily="34" charset="0"/>
                <a:ea typeface="Arial" panose="020B0604020202020204" pitchFamily="34" charset="0"/>
                <a:cs typeface="Times New Roman" panose="02020603050405020304" pitchFamily="18" charset="0"/>
              </a:rPr>
              <a:t> Res </a:t>
            </a:r>
            <a:r>
              <a:rPr lang="en-GB" sz="1900" dirty="0" err="1">
                <a:solidFill>
                  <a:srgbClr val="222222"/>
                </a:solidFill>
                <a:highlight>
                  <a:srgbClr val="FFFF00"/>
                </a:highlight>
                <a:latin typeface="Arial" panose="020B0604020202020204" pitchFamily="34" charset="0"/>
                <a:ea typeface="Arial" panose="020B0604020202020204" pitchFamily="34" charset="0"/>
                <a:cs typeface="Times New Roman" panose="02020603050405020304" pitchFamily="18" charset="0"/>
              </a:rPr>
              <a:t>Ther</a:t>
            </a:r>
            <a:r>
              <a:rPr lang="en-GB" sz="1900" dirty="0">
                <a:solidFill>
                  <a:srgbClr val="222222"/>
                </a:solidFill>
                <a:highlight>
                  <a:srgbClr val="FFFF00"/>
                </a:highlight>
                <a:latin typeface="Arial" panose="020B0604020202020204" pitchFamily="34" charset="0"/>
                <a:ea typeface="Arial" panose="020B0604020202020204" pitchFamily="34" charset="0"/>
                <a:cs typeface="Times New Roman" panose="02020603050405020304" pitchFamily="18" charset="0"/>
              </a:rPr>
              <a:t>. 2019;118:101–9 Available from: https://doi.org/10.1016/j.brat.2019.04.008. [cited 2019 Dec 13];.</a:t>
            </a:r>
            <a:endParaRPr lang="en-GB" sz="19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45"/>
              </a:spcAft>
            </a:pPr>
            <a:r>
              <a:rPr lang="en-GB" sz="1900" u="sng" dirty="0">
                <a:solidFill>
                  <a:srgbClr val="0000FF"/>
                </a:solidFill>
                <a:highlight>
                  <a:srgbClr val="FFFF00"/>
                </a:highlight>
                <a:latin typeface="Calibri" panose="020F0502020204030204" pitchFamily="34" charset="0"/>
                <a:ea typeface="Calibri" panose="020F0502020204030204" pitchFamily="34" charset="0"/>
                <a:cs typeface="Times New Roman" panose="02020603050405020304" pitchFamily="18" charset="0"/>
                <a:hlinkClick r:id="rId7"/>
              </a:rPr>
              <a:t>Interventions Addressing Children Exposed to Trauma: Part 2 – Trauma Other Than Child Maltreatment and Family Violence | Effective Health Care (EHC) Program (ahrq.gov)</a:t>
            </a:r>
            <a:endParaRPr lang="en-GB" sz="19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45"/>
              </a:spcAft>
            </a:pPr>
            <a:r>
              <a:rPr lang="en-GB" sz="1900" u="sng" dirty="0">
                <a:solidFill>
                  <a:srgbClr val="0000FF"/>
                </a:solidFill>
                <a:highlight>
                  <a:srgbClr val="FFFF00"/>
                </a:highlight>
                <a:latin typeface="Calibri" panose="020F0502020204030204" pitchFamily="34" charset="0"/>
                <a:ea typeface="Calibri" panose="020F0502020204030204" pitchFamily="34" charset="0"/>
                <a:cs typeface="Times New Roman" panose="02020603050405020304" pitchFamily="18" charset="0"/>
                <a:hlinkClick r:id="rId8"/>
              </a:rPr>
              <a:t>Recovery from psychological trauma - HERMAN - 1998 - Psychiatry and Clinical Neurosciences - Wiley Online Library</a:t>
            </a:r>
            <a:endParaRPr lang="en-GB" sz="1900" dirty="0">
              <a:latin typeface="Calibri" panose="020F0502020204030204" pitchFamily="34" charset="0"/>
              <a:ea typeface="Calibri" panose="020F0502020204030204" pitchFamily="34" charset="0"/>
              <a:cs typeface="Times New Roman" panose="02020603050405020304" pitchFamily="18" charset="0"/>
            </a:endParaRPr>
          </a:p>
          <a:p>
            <a:endParaRPr lang="en-GB" dirty="0"/>
          </a:p>
        </p:txBody>
      </p:sp>
      <p:sp>
        <p:nvSpPr>
          <p:cNvPr id="4" name="Slide Number Placeholder 3"/>
          <p:cNvSpPr>
            <a:spLocks noGrp="1"/>
          </p:cNvSpPr>
          <p:nvPr>
            <p:ph type="sldNum" sz="quarter" idx="5"/>
          </p:nvPr>
        </p:nvSpPr>
        <p:spPr/>
        <p:txBody>
          <a:bodyPr/>
          <a:lstStyle/>
          <a:p>
            <a:pPr>
              <a:defRPr/>
            </a:pPr>
            <a:fld id="{85360570-2B09-DB43-BBE0-DA076DA911F1}" type="slidenum">
              <a:rPr lang="en-US" altLang="en-US" smtClean="0"/>
              <a:pPr>
                <a:defRPr/>
              </a:pPr>
              <a:t>15</a:t>
            </a:fld>
            <a:endParaRPr lang="en-US" altLang="en-US"/>
          </a:p>
        </p:txBody>
      </p:sp>
    </p:spTree>
    <p:extLst>
      <p:ext uri="{BB962C8B-B14F-4D97-AF65-F5344CB8AC3E}">
        <p14:creationId xmlns:p14="http://schemas.microsoft.com/office/powerpoint/2010/main" val="354504791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a:defRPr/>
            </a:pPr>
            <a:fld id="{85360570-2B09-DB43-BBE0-DA076DA911F1}" type="slidenum">
              <a:rPr lang="en-US" altLang="en-US" smtClean="0"/>
              <a:pPr>
                <a:defRPr/>
              </a:pPr>
              <a:t>2</a:t>
            </a:fld>
            <a:endParaRPr lang="en-US" altLang="en-US"/>
          </a:p>
        </p:txBody>
      </p:sp>
    </p:spTree>
    <p:extLst>
      <p:ext uri="{BB962C8B-B14F-4D97-AF65-F5344CB8AC3E}">
        <p14:creationId xmlns:p14="http://schemas.microsoft.com/office/powerpoint/2010/main" val="245733277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66155">
              <a:defRPr/>
            </a:pPr>
            <a:r>
              <a:rPr lang="en-GB" sz="1300" dirty="0">
                <a:latin typeface="Calibri" panose="020F0502020204030204" pitchFamily="34" charset="0"/>
                <a:ea typeface="Calibri" panose="020F0502020204030204" pitchFamily="34" charset="0"/>
                <a:cs typeface="Times New Roman" panose="02020603050405020304" pitchFamily="18" charset="0"/>
              </a:rPr>
              <a:t>The quantitative evaluation strategy used drawings and observations of children made by school staff and artists working with the children. This approach was taken to be non-invasive, avoiding asking children directly about their wellbeing, which may have increased distress, especially when asked for information that is difficult to articulate verbally (</a:t>
            </a:r>
            <a:r>
              <a:rPr lang="en-GB" sz="1300" dirty="0" err="1">
                <a:latin typeface="Calibri" panose="020F0502020204030204" pitchFamily="34" charset="0"/>
                <a:ea typeface="Calibri" panose="020F0502020204030204" pitchFamily="34" charset="0"/>
                <a:cs typeface="Times New Roman" panose="02020603050405020304" pitchFamily="18" charset="0"/>
              </a:rPr>
              <a:t>Skybo</a:t>
            </a:r>
            <a:r>
              <a:rPr lang="en-GB" sz="1300" dirty="0">
                <a:latin typeface="Calibri" panose="020F0502020204030204" pitchFamily="34" charset="0"/>
                <a:ea typeface="Calibri" panose="020F0502020204030204" pitchFamily="34" charset="0"/>
                <a:cs typeface="Times New Roman" panose="02020603050405020304" pitchFamily="18" charset="0"/>
              </a:rPr>
              <a:t>, Ryan-Wenger &amp; </a:t>
            </a:r>
            <a:r>
              <a:rPr lang="en-GB" sz="1300" dirty="0" err="1">
                <a:latin typeface="Calibri" panose="020F0502020204030204" pitchFamily="34" charset="0"/>
                <a:ea typeface="Calibri" panose="020F0502020204030204" pitchFamily="34" charset="0"/>
                <a:cs typeface="Times New Roman" panose="02020603050405020304" pitchFamily="18" charset="0"/>
              </a:rPr>
              <a:t>Su</a:t>
            </a:r>
            <a:r>
              <a:rPr lang="en-GB" sz="1300" dirty="0">
                <a:latin typeface="Calibri" panose="020F0502020204030204" pitchFamily="34" charset="0"/>
                <a:ea typeface="Calibri" panose="020F0502020204030204" pitchFamily="34" charset="0"/>
                <a:cs typeface="Times New Roman" panose="02020603050405020304" pitchFamily="18" charset="0"/>
              </a:rPr>
              <a:t>, 2007). The evaluation, therefore, focused on human figure drawing (</a:t>
            </a:r>
            <a:r>
              <a:rPr lang="en-GB" sz="1300" dirty="0" err="1">
                <a:latin typeface="Calibri" panose="020F0502020204030204" pitchFamily="34" charset="0"/>
                <a:ea typeface="Calibri" panose="020F0502020204030204" pitchFamily="34" charset="0"/>
                <a:cs typeface="Times New Roman" panose="02020603050405020304" pitchFamily="18" charset="0"/>
              </a:rPr>
              <a:t>Koppitz</a:t>
            </a:r>
            <a:r>
              <a:rPr lang="en-GB" sz="1300" dirty="0">
                <a:latin typeface="Calibri" panose="020F0502020204030204" pitchFamily="34" charset="0"/>
                <a:ea typeface="Calibri" panose="020F0502020204030204" pitchFamily="34" charset="0"/>
                <a:cs typeface="Times New Roman" panose="02020603050405020304" pitchFamily="18" charset="0"/>
              </a:rPr>
              <a:t>, 1968; 1989), observations of the children’s wellbeing and behaviour made by school staff (teachers, teaching aides, and administrators) (</a:t>
            </a:r>
            <a:r>
              <a:rPr lang="en-US" sz="1300" dirty="0">
                <a:solidFill>
                  <a:srgbClr val="2E2E2E"/>
                </a:solidFill>
                <a:latin typeface="Calibri" panose="020F0502020204030204" pitchFamily="34" charset="0"/>
                <a:ea typeface="Calibri" panose="020F0502020204030204" pitchFamily="34" charset="0"/>
                <a:cs typeface="Calibri" panose="020F0502020204030204" pitchFamily="34" charset="0"/>
              </a:rPr>
              <a:t>Achenbach, 1991)</a:t>
            </a:r>
            <a:r>
              <a:rPr lang="en-GB" sz="1300" dirty="0">
                <a:latin typeface="Calibri" panose="020F0502020204030204" pitchFamily="34" charset="0"/>
                <a:ea typeface="Calibri" panose="020F0502020204030204" pitchFamily="34" charset="0"/>
                <a:cs typeface="Times New Roman" panose="02020603050405020304" pitchFamily="18" charset="0"/>
              </a:rPr>
              <a:t>, and observations made the artist facilitators using the Art Therapy Checklist (Save the Children, 2016). In this way it was hoped to triangulate different perspectives on the children’s wellbeing across the programme. </a:t>
            </a:r>
          </a:p>
          <a:p>
            <a:pPr defTabSz="966155">
              <a:defRPr/>
            </a:pPr>
            <a:endParaRPr lang="en-GB" sz="1300" dirty="0">
              <a:solidFill>
                <a:srgbClr val="082A75"/>
              </a:solidFill>
              <a:latin typeface="Calibri" panose="020F0502020204030204" pitchFamily="34" charset="0"/>
            </a:endParaRPr>
          </a:p>
          <a:p>
            <a:pPr defTabSz="966155">
              <a:defRPr/>
            </a:pPr>
            <a:r>
              <a:rPr lang="en-GB" dirty="0"/>
              <a:t>non-intrusive monitoring and evaluation of the impact of performing arts activities on participants for whom it is not possible or inappropriate to be administering paper questionnaires</a:t>
            </a:r>
          </a:p>
          <a:p>
            <a:pPr defTabSz="966155">
              <a:defRPr/>
            </a:pPr>
            <a:endParaRPr lang="en-GB" sz="1300" dirty="0">
              <a:solidFill>
                <a:srgbClr val="082A75"/>
              </a:solidFill>
              <a:latin typeface="Calibri" panose="020F0502020204030204" pitchFamily="34" charset="0"/>
            </a:endParaRPr>
          </a:p>
          <a:p>
            <a:pPr defTabSz="966155">
              <a:defRPr/>
            </a:pPr>
            <a:r>
              <a:rPr lang="en-GB" sz="1300" dirty="0">
                <a:solidFill>
                  <a:srgbClr val="082A75"/>
                </a:solidFill>
                <a:latin typeface="Calibri" panose="020F0502020204030204" pitchFamily="34" charset="0"/>
              </a:rPr>
              <a:t>Notes</a:t>
            </a:r>
          </a:p>
          <a:p>
            <a:pPr defTabSz="966155">
              <a:defRPr/>
            </a:pPr>
            <a:endParaRPr lang="en-GB" sz="1300" dirty="0">
              <a:solidFill>
                <a:srgbClr val="082A75"/>
              </a:solidFill>
              <a:latin typeface="Calibri" panose="020F0502020204030204" pitchFamily="34" charset="0"/>
            </a:endParaRPr>
          </a:p>
          <a:p>
            <a:pPr defTabSz="966155">
              <a:defRPr/>
            </a:pPr>
            <a:r>
              <a:rPr lang="en-GB" sz="1300" dirty="0">
                <a:solidFill>
                  <a:srgbClr val="082A75"/>
                </a:solidFill>
                <a:latin typeface="Calibri" panose="020F0502020204030204" pitchFamily="34" charset="0"/>
              </a:rPr>
              <a:t>Seedat et al.:</a:t>
            </a:r>
          </a:p>
          <a:p>
            <a:pPr defTabSz="966155">
              <a:defRPr/>
            </a:pPr>
            <a:endParaRPr lang="en-GB" sz="1300" dirty="0">
              <a:solidFill>
                <a:srgbClr val="082A75"/>
              </a:solidFill>
              <a:latin typeface="Calibri" panose="020F0502020204030204" pitchFamily="34" charset="0"/>
            </a:endParaRPr>
          </a:p>
          <a:p>
            <a:pPr defTabSz="966155">
              <a:defRPr/>
            </a:pPr>
            <a:r>
              <a:rPr lang="en-GB" dirty="0"/>
              <a:t>Research that involves individuals who have been exposed to life-threatening events (</a:t>
            </a:r>
            <a:r>
              <a:rPr lang="en-GB" dirty="0" err="1"/>
              <a:t>eg</a:t>
            </a:r>
            <a:r>
              <a:rPr lang="en-GB" dirty="0"/>
              <a:t>, childhood physical and sexual abuse, adult rape, and natural and technologic disasters) and who may have a heightened vulnerability for adverse outcomes raises a range of ethical issues. As with other areas of research, there are concerns of confidentiality, disclosure, informed consent, and risk of harm to participants.</a:t>
            </a:r>
            <a:endParaRPr lang="en-GB" sz="1300" dirty="0">
              <a:solidFill>
                <a:srgbClr val="082A75"/>
              </a:solidFill>
              <a:latin typeface="Calibri" panose="020F0502020204030204" pitchFamily="34" charset="0"/>
            </a:endParaRPr>
          </a:p>
          <a:p>
            <a:pPr defTabSz="966155">
              <a:defRPr/>
            </a:pPr>
            <a:endParaRPr lang="en-GB" sz="1300" dirty="0">
              <a:solidFill>
                <a:srgbClr val="082A75"/>
              </a:solidFill>
              <a:latin typeface="Calibri" panose="020F0502020204030204" pitchFamily="34" charset="0"/>
            </a:endParaRPr>
          </a:p>
          <a:p>
            <a:pPr defTabSz="966155">
              <a:defRPr/>
            </a:pPr>
            <a:r>
              <a:rPr lang="en-GB" dirty="0"/>
              <a:t>There are several broad ethical considerations that are especially relevant to trauma populations [4•]. In research settings, trauma assessments typically comprise the use of structured or </a:t>
            </a:r>
            <a:r>
              <a:rPr lang="en-GB" dirty="0" err="1"/>
              <a:t>semistructured</a:t>
            </a:r>
            <a:r>
              <a:rPr lang="en-GB" dirty="0"/>
              <a:t> interviews and rating scales (researcher-administered or self-reported). This includes investigation of traumatic life experiences, mental health symptoms (</a:t>
            </a:r>
            <a:r>
              <a:rPr lang="en-GB" dirty="0" err="1"/>
              <a:t>eg</a:t>
            </a:r>
            <a:r>
              <a:rPr lang="en-GB" dirty="0"/>
              <a:t>, acute stress, post-traumatic stress, or depression), physical health status, health-related quality of life, and some aspects of role functioning (</a:t>
            </a:r>
            <a:r>
              <a:rPr lang="en-GB" dirty="0" err="1"/>
              <a:t>eg</a:t>
            </a:r>
            <a:r>
              <a:rPr lang="en-GB" dirty="0"/>
              <a:t>, occupational and social functioning). The question is raised as to whether, for survivors of trauma, inquiry into trauma is associated with any risks.</a:t>
            </a:r>
          </a:p>
        </p:txBody>
      </p:sp>
      <p:sp>
        <p:nvSpPr>
          <p:cNvPr id="4" name="Slide Number Placeholder 3"/>
          <p:cNvSpPr>
            <a:spLocks noGrp="1"/>
          </p:cNvSpPr>
          <p:nvPr>
            <p:ph type="sldNum" sz="quarter" idx="5"/>
          </p:nvPr>
        </p:nvSpPr>
        <p:spPr/>
        <p:txBody>
          <a:bodyPr/>
          <a:lstStyle/>
          <a:p>
            <a:pPr>
              <a:defRPr/>
            </a:pPr>
            <a:fld id="{85360570-2B09-DB43-BBE0-DA076DA911F1}" type="slidenum">
              <a:rPr lang="en-US" altLang="en-US" smtClean="0"/>
              <a:pPr>
                <a:defRPr/>
              </a:pPr>
              <a:t>3</a:t>
            </a:fld>
            <a:endParaRPr lang="en-US" altLang="en-US"/>
          </a:p>
        </p:txBody>
      </p:sp>
    </p:spTree>
    <p:extLst>
      <p:ext uri="{BB962C8B-B14F-4D97-AF65-F5344CB8AC3E}">
        <p14:creationId xmlns:p14="http://schemas.microsoft.com/office/powerpoint/2010/main" val="274647583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spcBef>
                <a:spcPts val="1268"/>
              </a:spcBef>
            </a:pPr>
            <a:r>
              <a:rPr lang="en-GB" sz="1900" b="1" kern="0" dirty="0">
                <a:solidFill>
                  <a:srgbClr val="2F5496"/>
                </a:solidFill>
                <a:latin typeface="Calibri Light" panose="020F0302020204030204" pitchFamily="34" charset="0"/>
                <a:ea typeface="Times New Roman" panose="02020603050405020304" pitchFamily="18" charset="0"/>
                <a:cs typeface="Times New Roman" panose="02020603050405020304" pitchFamily="18" charset="0"/>
              </a:rPr>
              <a:t>Participants</a:t>
            </a:r>
          </a:p>
          <a:p>
            <a:pPr>
              <a:lnSpc>
                <a:spcPct val="107000"/>
              </a:lnSpc>
              <a:spcAft>
                <a:spcPts val="845"/>
              </a:spcAft>
            </a:pPr>
            <a:r>
              <a:rPr lang="en-GB" sz="1900" dirty="0">
                <a:latin typeface="Calibri" panose="020F0502020204030204" pitchFamily="34" charset="0"/>
                <a:ea typeface="Calibri" panose="020F0502020204030204" pitchFamily="34" charset="0"/>
                <a:cs typeface="Times New Roman" panose="02020603050405020304" pitchFamily="18" charset="0"/>
              </a:rPr>
              <a:t>32 children (20 females, 12 males) aged between 10 and 15 years took part in the intervention and completed evaluation measures. Not all children completed measures at both time points. 15 completed the Human Figure Test at both time points (12 females, 3 males). Teachers completed observation forms for 12 children at both time points (10  females, 2 males) and artist facilitators completed checklists for 19 children at both time points (15 females, 4 males). </a:t>
            </a:r>
          </a:p>
          <a:p>
            <a:pPr>
              <a:lnSpc>
                <a:spcPct val="107000"/>
              </a:lnSpc>
              <a:spcBef>
                <a:spcPts val="1268"/>
              </a:spcBef>
            </a:pPr>
            <a:r>
              <a:rPr lang="en-GB" sz="1900" b="1" kern="0" dirty="0">
                <a:solidFill>
                  <a:srgbClr val="2F5496"/>
                </a:solidFill>
                <a:latin typeface="Calibri Light" panose="020F0302020204030204" pitchFamily="34" charset="0"/>
                <a:ea typeface="Times New Roman" panose="02020603050405020304" pitchFamily="18" charset="0"/>
                <a:cs typeface="Times New Roman" panose="02020603050405020304" pitchFamily="18" charset="0"/>
              </a:rPr>
              <a:t>Measures</a:t>
            </a:r>
          </a:p>
          <a:p>
            <a:pPr>
              <a:lnSpc>
                <a:spcPct val="107000"/>
              </a:lnSpc>
              <a:spcAft>
                <a:spcPts val="845"/>
              </a:spcAft>
            </a:pPr>
            <a:r>
              <a:rPr lang="en-GB" sz="1900" b="1" dirty="0">
                <a:latin typeface="Calibri" panose="020F0502020204030204" pitchFamily="34" charset="0"/>
                <a:ea typeface="Calibri" panose="020F0502020204030204" pitchFamily="34" charset="0"/>
                <a:cs typeface="Times New Roman" panose="02020603050405020304" pitchFamily="18" charset="0"/>
              </a:rPr>
              <a:t>Human Figure Drawing Test </a:t>
            </a:r>
            <a:r>
              <a:rPr lang="en-GB" sz="1900" dirty="0">
                <a:latin typeface="Calibri" panose="020F0502020204030204" pitchFamily="34" charset="0"/>
                <a:ea typeface="Calibri" panose="020F0502020204030204" pitchFamily="34" charset="0"/>
                <a:cs typeface="Times New Roman" panose="02020603050405020304" pitchFamily="18" charset="0"/>
              </a:rPr>
              <a:t>(</a:t>
            </a:r>
            <a:r>
              <a:rPr lang="en-GB" sz="1900" dirty="0" err="1">
                <a:latin typeface="Calibri" panose="020F0502020204030204" pitchFamily="34" charset="0"/>
                <a:ea typeface="Calibri" panose="020F0502020204030204" pitchFamily="34" charset="0"/>
                <a:cs typeface="Times New Roman" panose="02020603050405020304" pitchFamily="18" charset="0"/>
              </a:rPr>
              <a:t>Koppitz</a:t>
            </a:r>
            <a:r>
              <a:rPr lang="en-GB" sz="1900" dirty="0">
                <a:latin typeface="Calibri" panose="020F0502020204030204" pitchFamily="34" charset="0"/>
                <a:ea typeface="Calibri" panose="020F0502020204030204" pitchFamily="34" charset="0"/>
                <a:cs typeface="Times New Roman" panose="02020603050405020304" pitchFamily="18" charset="0"/>
              </a:rPr>
              <a:t>, 1968; 1989). A projective test of children’s drawings of a person thought to indicate affective disturbance, including anxiety, conflict, and impaired self-identity (</a:t>
            </a:r>
            <a:r>
              <a:rPr lang="en-GB" sz="1900" dirty="0">
                <a:solidFill>
                  <a:srgbClr val="000000"/>
                </a:solidFill>
                <a:latin typeface="Calibri" panose="020F0502020204030204" pitchFamily="34" charset="0"/>
                <a:ea typeface="Calibri" panose="020F0502020204030204" pitchFamily="34" charset="0"/>
                <a:cs typeface="Calibri" panose="020F0502020204030204" pitchFamily="34" charset="0"/>
              </a:rPr>
              <a:t>Packman et al., 2003)</a:t>
            </a:r>
            <a:r>
              <a:rPr lang="en-GB" sz="1900" dirty="0">
                <a:latin typeface="Calibri" panose="020F0502020204030204" pitchFamily="34" charset="0"/>
                <a:ea typeface="Calibri" panose="020F0502020204030204" pitchFamily="34" charset="0"/>
                <a:cs typeface="Times New Roman" panose="02020603050405020304" pitchFamily="18" charset="0"/>
              </a:rPr>
              <a:t>. Children are given a blank piece of paper and are asked to </a:t>
            </a:r>
            <a:r>
              <a:rPr lang="en-GB" sz="1900" dirty="0">
                <a:latin typeface="Calibri" panose="020F0502020204030204" pitchFamily="34" charset="0"/>
                <a:ea typeface="Calibri" panose="020F0502020204030204" pitchFamily="34" charset="0"/>
                <a:cs typeface="Calibri" panose="020F0502020204030204" pitchFamily="34" charset="0"/>
              </a:rPr>
              <a:t>“Draw one whole person. You can draw any kind of person you want to draw, but not a stick figure” (</a:t>
            </a:r>
            <a:r>
              <a:rPr lang="en-GB" sz="1900" dirty="0" err="1">
                <a:latin typeface="Calibri" panose="020F0502020204030204" pitchFamily="34" charset="0"/>
                <a:ea typeface="Calibri" panose="020F0502020204030204" pitchFamily="34" charset="0"/>
                <a:cs typeface="Calibri" panose="020F0502020204030204" pitchFamily="34" charset="0"/>
              </a:rPr>
              <a:t>Koppitz</a:t>
            </a:r>
            <a:r>
              <a:rPr lang="en-GB" sz="1900" dirty="0">
                <a:latin typeface="Calibri" panose="020F0502020204030204" pitchFamily="34" charset="0"/>
                <a:ea typeface="Calibri" panose="020F0502020204030204" pitchFamily="34" charset="0"/>
                <a:cs typeface="Calibri" panose="020F0502020204030204" pitchFamily="34" charset="0"/>
              </a:rPr>
              <a:t>, 1984</a:t>
            </a:r>
            <a:r>
              <a:rPr lang="en-GB" sz="1900" u="sng" dirty="0">
                <a:latin typeface="Calibri" panose="020F0502020204030204" pitchFamily="34" charset="0"/>
                <a:ea typeface="Calibri" panose="020F0502020204030204" pitchFamily="34" charset="0"/>
                <a:cs typeface="Calibri" panose="020F0502020204030204" pitchFamily="34" charset="0"/>
              </a:rPr>
              <a:t>,</a:t>
            </a:r>
            <a:r>
              <a:rPr lang="en-GB" sz="1900" dirty="0">
                <a:latin typeface="Calibri" panose="020F0502020204030204" pitchFamily="34" charset="0"/>
                <a:ea typeface="Calibri" panose="020F0502020204030204" pitchFamily="34" charset="0"/>
                <a:cs typeface="Calibri" panose="020F0502020204030204" pitchFamily="34" charset="0"/>
              </a:rPr>
              <a:t> p. 10). The children are not timed. Drawings are assessed for indices of emotional disturbance, of which there are 28, for example, quality signs, such as a slanting figure (indicative of feelings of instability) or a tiny figure (indicative of insecurity), the presence of specific features (e.g., a small head), and the absence of features, such as no mouth (thought to be indicative of anxiety and withdrawal) or body missing parts (e.g., missing feet is thought to be indicative of helplessness and anxiety) (</a:t>
            </a:r>
            <a:r>
              <a:rPr lang="en-GB" sz="1900" dirty="0" err="1">
                <a:latin typeface="Calibri" panose="020F0502020204030204" pitchFamily="34" charset="0"/>
                <a:ea typeface="Calibri" panose="020F0502020204030204" pitchFamily="34" charset="0"/>
                <a:cs typeface="Calibri" panose="020F0502020204030204" pitchFamily="34" charset="0"/>
              </a:rPr>
              <a:t>Skybo</a:t>
            </a:r>
            <a:r>
              <a:rPr lang="en-GB" sz="1900" dirty="0">
                <a:latin typeface="Calibri" panose="020F0502020204030204" pitchFamily="34" charset="0"/>
                <a:ea typeface="Calibri" panose="020F0502020204030204" pitchFamily="34" charset="0"/>
                <a:cs typeface="Calibri" panose="020F0502020204030204" pitchFamily="34" charset="0"/>
              </a:rPr>
              <a:t> et al., 2007). Although not used as a diagnostic tool the presence of three or more indicators in a drawing is interpreted as possible emotional disturbance, represented in attitudes and feelings at the time that the drawing was made. Good inter-rater reliability has been reported (89% to 100%) (</a:t>
            </a:r>
            <a:r>
              <a:rPr lang="en-GB" sz="1900" dirty="0" err="1">
                <a:latin typeface="Calibri" panose="020F0502020204030204" pitchFamily="34" charset="0"/>
                <a:ea typeface="Calibri" panose="020F0502020204030204" pitchFamily="34" charset="0"/>
                <a:cs typeface="Calibri" panose="020F0502020204030204" pitchFamily="34" charset="0"/>
              </a:rPr>
              <a:t>Skybo</a:t>
            </a:r>
            <a:r>
              <a:rPr lang="en-GB" sz="1900" dirty="0">
                <a:latin typeface="Calibri" panose="020F0502020204030204" pitchFamily="34" charset="0"/>
                <a:ea typeface="Calibri" panose="020F0502020204030204" pitchFamily="34" charset="0"/>
                <a:cs typeface="Calibri" panose="020F0502020204030204" pitchFamily="34" charset="0"/>
              </a:rPr>
              <a:t> et al.,2007) and </a:t>
            </a:r>
            <a:r>
              <a:rPr lang="en-GB" sz="1900" dirty="0">
                <a:highlight>
                  <a:srgbClr val="FFFF00"/>
                </a:highlight>
                <a:latin typeface="Calibri" panose="020F0502020204030204" pitchFamily="34" charset="0"/>
                <a:ea typeface="Calibri" panose="020F0502020204030204" pitchFamily="34" charset="0"/>
                <a:cs typeface="Calibri" panose="020F0502020204030204" pitchFamily="34" charset="0"/>
              </a:rPr>
              <a:t>validity</a:t>
            </a:r>
            <a:r>
              <a:rPr lang="en-GB" sz="1900" dirty="0">
                <a:latin typeface="Calibri" panose="020F0502020204030204" pitchFamily="34" charset="0"/>
                <a:ea typeface="Calibri" panose="020F0502020204030204" pitchFamily="34" charset="0"/>
                <a:cs typeface="Calibri" panose="020F0502020204030204" pitchFamily="34" charset="0"/>
              </a:rPr>
              <a:t>. In the current study the drawings were scored by two researchers with inter-rater reliability </a:t>
            </a:r>
            <a:r>
              <a:rPr lang="en-GB" sz="1900" dirty="0">
                <a:highlight>
                  <a:srgbClr val="FFFF00"/>
                </a:highlight>
                <a:latin typeface="Calibri" panose="020F0502020204030204" pitchFamily="34" charset="0"/>
                <a:ea typeface="Calibri" panose="020F0502020204030204" pitchFamily="34" charset="0"/>
                <a:cs typeface="Calibri" panose="020F0502020204030204" pitchFamily="34" charset="0"/>
              </a:rPr>
              <a:t>of</a:t>
            </a:r>
            <a:r>
              <a:rPr lang="en-GB" sz="1900" dirty="0">
                <a:latin typeface="Calibri" panose="020F0502020204030204" pitchFamily="34" charset="0"/>
                <a:ea typeface="Calibri" panose="020F0502020204030204" pitchFamily="34" charset="0"/>
                <a:cs typeface="Calibri" panose="020F0502020204030204" pitchFamily="34" charset="0"/>
              </a:rPr>
              <a:t> .</a:t>
            </a:r>
            <a:endParaRPr lang="en-GB" sz="19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45"/>
              </a:spcAft>
            </a:pPr>
            <a:r>
              <a:rPr lang="en-GB" sz="1900" b="1" dirty="0">
                <a:solidFill>
                  <a:srgbClr val="000000"/>
                </a:solidFill>
                <a:latin typeface="Calibri" panose="020F0502020204030204" pitchFamily="34" charset="0"/>
                <a:ea typeface="Calibri" panose="020F0502020204030204" pitchFamily="34" charset="0"/>
                <a:cs typeface="Calibri" panose="020F0502020204030204" pitchFamily="34" charset="0"/>
              </a:rPr>
              <a:t>Child behaviour Checklist </a:t>
            </a:r>
            <a:r>
              <a:rPr lang="en-US" sz="1900" dirty="0">
                <a:solidFill>
                  <a:srgbClr val="2E2E2E"/>
                </a:solidFill>
                <a:latin typeface="Calibri" panose="020F0502020204030204" pitchFamily="34" charset="0"/>
                <a:ea typeface="Calibri" panose="020F0502020204030204" pitchFamily="34" charset="0"/>
                <a:cs typeface="Calibri" panose="020F0502020204030204" pitchFamily="34" charset="0"/>
              </a:rPr>
              <a:t>(Achenbach, 1991)</a:t>
            </a:r>
            <a:r>
              <a:rPr lang="en-GB" sz="1900" dirty="0">
                <a:solidFill>
                  <a:srgbClr val="000000"/>
                </a:solidFill>
                <a:latin typeface="Calibri" panose="020F0502020204030204" pitchFamily="34" charset="0"/>
                <a:ea typeface="Calibri" panose="020F0502020204030204" pitchFamily="34" charset="0"/>
                <a:cs typeface="Calibri" panose="020F0502020204030204" pitchFamily="34" charset="0"/>
              </a:rPr>
              <a:t> - the </a:t>
            </a:r>
            <a:r>
              <a:rPr lang="en-GB" sz="1900" b="1" dirty="0">
                <a:solidFill>
                  <a:srgbClr val="000000"/>
                </a:solidFill>
                <a:latin typeface="Calibri" panose="020F0502020204030204" pitchFamily="34" charset="0"/>
                <a:ea typeface="Calibri" panose="020F0502020204030204" pitchFamily="34" charset="0"/>
                <a:cs typeface="Calibri" panose="020F0502020204030204" pitchFamily="34" charset="0"/>
              </a:rPr>
              <a:t>Teacher Report Form</a:t>
            </a:r>
            <a:r>
              <a:rPr lang="en-GB" sz="1900" dirty="0">
                <a:solidFill>
                  <a:srgbClr val="000000"/>
                </a:solidFill>
                <a:latin typeface="Calibri" panose="020F0502020204030204" pitchFamily="34" charset="0"/>
                <a:ea typeface="Calibri" panose="020F0502020204030204" pitchFamily="34" charset="0"/>
                <a:cs typeface="Calibri" panose="020F0502020204030204" pitchFamily="34" charset="0"/>
              </a:rPr>
              <a:t> version. It measures the following sub-scales, based on teachers’ ratings of their pupils’ behaviour in general. The parent version has been used in evaluation of art interventions with traumatized children previously (e.g., van </a:t>
            </a:r>
            <a:r>
              <a:rPr lang="en-GB" sz="1900" dirty="0" err="1">
                <a:solidFill>
                  <a:srgbClr val="000000"/>
                </a:solidFill>
                <a:latin typeface="Calibri" panose="020F0502020204030204" pitchFamily="34" charset="0"/>
                <a:ea typeface="Calibri" panose="020F0502020204030204" pitchFamily="34" charset="0"/>
                <a:cs typeface="Calibri" panose="020F0502020204030204" pitchFamily="34" charset="0"/>
              </a:rPr>
              <a:t>Westrhenen</a:t>
            </a:r>
            <a:r>
              <a:rPr lang="en-GB" sz="1900" dirty="0">
                <a:solidFill>
                  <a:srgbClr val="000000"/>
                </a:solidFill>
                <a:latin typeface="Calibri" panose="020F0502020204030204" pitchFamily="34" charset="0"/>
                <a:ea typeface="Calibri" panose="020F0502020204030204" pitchFamily="34" charset="0"/>
                <a:cs typeface="Calibri" panose="020F0502020204030204" pitchFamily="34" charset="0"/>
              </a:rPr>
              <a:t> et al., 2019). It measures: </a:t>
            </a:r>
            <a:r>
              <a:rPr lang="en-US" sz="1900" dirty="0">
                <a:solidFill>
                  <a:srgbClr val="000000"/>
                </a:solidFill>
                <a:latin typeface="Calibri" panose="020F0502020204030204" pitchFamily="34" charset="0"/>
                <a:ea typeface="Calibri" panose="020F0502020204030204" pitchFamily="34" charset="0"/>
                <a:cs typeface="Calibri" panose="020F0502020204030204" pitchFamily="34" charset="0"/>
              </a:rPr>
              <a:t>Academic Competence (e.g., How hard is he/she working); and various aspects of Adaptive Functioning: Inattention (e.g., Fidgets); Hyperactivity-Impulsivity (e.g., Disturbs others); Social Problems (e.g., Too dependent); Thought Problems (e.g., Hears things); Anxious/depressed (e.g., Hurt when criticized) and </a:t>
            </a:r>
            <a:r>
              <a:rPr lang="en-US" sz="1900" dirty="0" err="1">
                <a:solidFill>
                  <a:srgbClr val="000000"/>
                </a:solidFill>
                <a:latin typeface="Calibri" panose="020F0502020204030204" pitchFamily="34" charset="0"/>
                <a:ea typeface="Calibri" panose="020F0502020204030204" pitchFamily="34" charset="0"/>
                <a:cs typeface="Calibri" panose="020F0502020204030204" pitchFamily="34" charset="0"/>
              </a:rPr>
              <a:t>WIthdrawn</a:t>
            </a:r>
            <a:r>
              <a:rPr lang="en-US" sz="1900" dirty="0">
                <a:solidFill>
                  <a:srgbClr val="000000"/>
                </a:solidFill>
                <a:latin typeface="Calibri" panose="020F0502020204030204" pitchFamily="34" charset="0"/>
                <a:ea typeface="Calibri" panose="020F0502020204030204" pitchFamily="34" charset="0"/>
                <a:cs typeface="Calibri" panose="020F0502020204030204" pitchFamily="34" charset="0"/>
              </a:rPr>
              <a:t>/</a:t>
            </a:r>
            <a:r>
              <a:rPr lang="en-US" sz="1900" dirty="0" err="1">
                <a:solidFill>
                  <a:srgbClr val="000000"/>
                </a:solidFill>
                <a:latin typeface="Calibri" panose="020F0502020204030204" pitchFamily="34" charset="0"/>
                <a:ea typeface="Calibri" panose="020F0502020204030204" pitchFamily="34" charset="0"/>
                <a:cs typeface="Calibri" panose="020F0502020204030204" pitchFamily="34" charset="0"/>
              </a:rPr>
              <a:t>depresssed</a:t>
            </a:r>
            <a:r>
              <a:rPr lang="en-US" sz="1900" dirty="0">
                <a:solidFill>
                  <a:srgbClr val="000000"/>
                </a:solidFill>
                <a:latin typeface="Calibri" panose="020F0502020204030204" pitchFamily="34" charset="0"/>
                <a:ea typeface="Calibri" panose="020F0502020204030204" pitchFamily="34" charset="0"/>
                <a:cs typeface="Calibri" panose="020F0502020204030204" pitchFamily="34" charset="0"/>
              </a:rPr>
              <a:t> </a:t>
            </a:r>
            <a:r>
              <a:rPr lang="en-US" sz="1900" dirty="0">
                <a:solidFill>
                  <a:srgbClr val="000000"/>
                </a:solidFill>
                <a:highlight>
                  <a:srgbClr val="FFFF00"/>
                </a:highlight>
                <a:latin typeface="Calibri" panose="020F0502020204030204" pitchFamily="34" charset="0"/>
                <a:ea typeface="Calibri" panose="020F0502020204030204" pitchFamily="34" charset="0"/>
                <a:cs typeface="Calibri" panose="020F0502020204030204" pitchFamily="34" charset="0"/>
              </a:rPr>
              <a:t>()</a:t>
            </a:r>
            <a:r>
              <a:rPr lang="en-US" sz="1900" dirty="0">
                <a:solidFill>
                  <a:srgbClr val="000000"/>
                </a:solidFill>
                <a:latin typeface="Calibri" panose="020F0502020204030204" pitchFamily="34" charset="0"/>
                <a:ea typeface="Calibri" panose="020F0502020204030204" pitchFamily="34" charset="0"/>
                <a:cs typeface="Calibri" panose="020F0502020204030204" pitchFamily="34" charset="0"/>
              </a:rPr>
              <a:t>.</a:t>
            </a:r>
            <a:endParaRPr lang="en-GB" sz="19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45"/>
              </a:spcAft>
            </a:pPr>
            <a:r>
              <a:rPr lang="en-GB" sz="1900" b="1" dirty="0">
                <a:solidFill>
                  <a:srgbClr val="000000"/>
                </a:solidFill>
                <a:latin typeface="Calibri" panose="020F0502020204030204" pitchFamily="34" charset="0"/>
                <a:ea typeface="Calibri" panose="020F0502020204030204" pitchFamily="34" charset="0"/>
                <a:cs typeface="Calibri" panose="020F0502020204030204" pitchFamily="34" charset="0"/>
              </a:rPr>
              <a:t>Art Therapy Checklist</a:t>
            </a:r>
            <a:r>
              <a:rPr lang="en-GB" sz="1900" dirty="0">
                <a:solidFill>
                  <a:srgbClr val="000000"/>
                </a:solidFill>
                <a:latin typeface="Calibri" panose="020F0502020204030204" pitchFamily="34" charset="0"/>
                <a:ea typeface="Calibri" panose="020F0502020204030204" pitchFamily="34" charset="0"/>
                <a:cs typeface="Calibri" panose="020F0502020204030204" pitchFamily="34" charset="0"/>
              </a:rPr>
              <a:t> (ATC) (Save the Children, 2016). This scale has been used by artist facilitators to note their general opinion of the behaviour of children during the art sessions, according to the following sub-scales. This scale was adapted by the artists in the current study to reflect their expectations about student behaviour in relation to the programme theory, using the same scales: Body (e.g., Is physically alert and agile); Sensory (e.g., Moves freely without inhibition); Mindfulness (e.g., Able to focus on a process until a goal is achieved); Cognitive (e.g., Can tell the ‘moral/real meaning’ of a story after listening to the story); Expression (e.g., </a:t>
            </a:r>
            <a:r>
              <a:rPr lang="en-US" sz="1900" dirty="0">
                <a:solidFill>
                  <a:srgbClr val="000000"/>
                </a:solidFill>
                <a:latin typeface="Calibri" panose="020F0502020204030204" pitchFamily="34" charset="0"/>
                <a:ea typeface="Calibri" panose="020F0502020204030204" pitchFamily="34" charset="0"/>
                <a:cs typeface="Calibri" panose="020F0502020204030204" pitchFamily="34" charset="0"/>
              </a:rPr>
              <a:t>Can express him/herself through artistic media); Communication (e.g., Can disclose emotions through creative writing within a given context); and Group interaction (e.g., Contributes in team tasks so that group goals can be achieved).</a:t>
            </a:r>
            <a:endParaRPr lang="en-GB" sz="19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45"/>
              </a:spcAft>
            </a:pPr>
            <a:r>
              <a:rPr lang="en-GB" sz="1900" dirty="0">
                <a:latin typeface="Calibri" panose="020F0502020204030204" pitchFamily="34" charset="0"/>
                <a:ea typeface="Calibri" panose="020F0502020204030204" pitchFamily="34" charset="0"/>
                <a:cs typeface="Times New Roman" panose="02020603050405020304" pitchFamily="18" charset="0"/>
              </a:rPr>
              <a:t>Did the males drop out of the study more frequently? Did they face specific barriers to attendance? Do we have any records of attendance at the art sessions? </a:t>
            </a:r>
          </a:p>
          <a:p>
            <a:pPr defTabSz="966155">
              <a:defRPr/>
            </a:pPr>
            <a:endParaRPr lang="en-GB" b="0" i="0" dirty="0">
              <a:solidFill>
                <a:srgbClr val="082A75"/>
              </a:solidFill>
              <a:effectLst/>
              <a:latin typeface="Segoe UI" panose="020B0502040204020203" pitchFamily="34" charset="0"/>
            </a:endParaRPr>
          </a:p>
        </p:txBody>
      </p:sp>
      <p:sp>
        <p:nvSpPr>
          <p:cNvPr id="4" name="Slide Number Placeholder 3"/>
          <p:cNvSpPr>
            <a:spLocks noGrp="1"/>
          </p:cNvSpPr>
          <p:nvPr>
            <p:ph type="sldNum" sz="quarter" idx="5"/>
          </p:nvPr>
        </p:nvSpPr>
        <p:spPr/>
        <p:txBody>
          <a:bodyPr/>
          <a:lstStyle/>
          <a:p>
            <a:pPr>
              <a:defRPr/>
            </a:pPr>
            <a:fld id="{85360570-2B09-DB43-BBE0-DA076DA911F1}" type="slidenum">
              <a:rPr lang="en-US" altLang="en-US" smtClean="0"/>
              <a:pPr>
                <a:defRPr/>
              </a:pPr>
              <a:t>4</a:t>
            </a:fld>
            <a:endParaRPr lang="en-US" altLang="en-US"/>
          </a:p>
        </p:txBody>
      </p:sp>
    </p:spTree>
    <p:extLst>
      <p:ext uri="{BB962C8B-B14F-4D97-AF65-F5344CB8AC3E}">
        <p14:creationId xmlns:p14="http://schemas.microsoft.com/office/powerpoint/2010/main" val="226857554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300" b="1" dirty="0">
                <a:latin typeface="Calibri" panose="020F0502020204030204" pitchFamily="34" charset="0"/>
                <a:ea typeface="Calibri" panose="020F0502020204030204" pitchFamily="34" charset="0"/>
                <a:cs typeface="Times New Roman" panose="02020603050405020304" pitchFamily="18" charset="0"/>
              </a:rPr>
              <a:t>Human Figure Drawing Test </a:t>
            </a:r>
            <a:r>
              <a:rPr lang="en-GB" sz="1300" dirty="0">
                <a:latin typeface="Calibri" panose="020F0502020204030204" pitchFamily="34" charset="0"/>
                <a:ea typeface="Calibri" panose="020F0502020204030204" pitchFamily="34" charset="0"/>
                <a:cs typeface="Times New Roman" panose="02020603050405020304" pitchFamily="18" charset="0"/>
              </a:rPr>
              <a:t>(</a:t>
            </a:r>
            <a:r>
              <a:rPr lang="en-GB" sz="1300" dirty="0" err="1">
                <a:latin typeface="Calibri" panose="020F0502020204030204" pitchFamily="34" charset="0"/>
                <a:ea typeface="Calibri" panose="020F0502020204030204" pitchFamily="34" charset="0"/>
                <a:cs typeface="Times New Roman" panose="02020603050405020304" pitchFamily="18" charset="0"/>
              </a:rPr>
              <a:t>Koppitz</a:t>
            </a:r>
            <a:r>
              <a:rPr lang="en-GB" sz="1300" dirty="0">
                <a:latin typeface="Calibri" panose="020F0502020204030204" pitchFamily="34" charset="0"/>
                <a:ea typeface="Calibri" panose="020F0502020204030204" pitchFamily="34" charset="0"/>
                <a:cs typeface="Times New Roman" panose="02020603050405020304" pitchFamily="18" charset="0"/>
              </a:rPr>
              <a:t>, 1968; 1989). </a:t>
            </a:r>
          </a:p>
          <a:p>
            <a:endParaRPr lang="en-GB" sz="1300" dirty="0">
              <a:latin typeface="Calibri" panose="020F0502020204030204" pitchFamily="34" charset="0"/>
              <a:cs typeface="Times New Roman" panose="02020603050405020304" pitchFamily="18" charset="0"/>
            </a:endParaRPr>
          </a:p>
          <a:p>
            <a:r>
              <a:rPr lang="en-GB" dirty="0" err="1"/>
              <a:t>Koppitz</a:t>
            </a:r>
            <a:r>
              <a:rPr lang="en-GB" dirty="0"/>
              <a:t> (8) instructions. The experimenter said, ``On this piece of paper I would like you to draw a whole person. It can be any sort of person you like, as long as you make sure that it is a whole person and not a cartoon or a stick ®</a:t>
            </a:r>
            <a:r>
              <a:rPr lang="en-GB" dirty="0" err="1"/>
              <a:t>gure</a:t>
            </a:r>
            <a:r>
              <a:rPr lang="en-GB" dirty="0"/>
              <a:t>.'' A pencil, eraser and A4 size paper were provided. The children were allowed as much time as they wished to complete their drawings. Any queries were answered in a nondirective manner.</a:t>
            </a:r>
          </a:p>
        </p:txBody>
      </p:sp>
      <p:sp>
        <p:nvSpPr>
          <p:cNvPr id="4" name="Slide Number Placeholder 3"/>
          <p:cNvSpPr>
            <a:spLocks noGrp="1"/>
          </p:cNvSpPr>
          <p:nvPr>
            <p:ph type="sldNum" sz="quarter" idx="5"/>
          </p:nvPr>
        </p:nvSpPr>
        <p:spPr/>
        <p:txBody>
          <a:bodyPr/>
          <a:lstStyle/>
          <a:p>
            <a:pPr>
              <a:defRPr/>
            </a:pPr>
            <a:fld id="{85360570-2B09-DB43-BBE0-DA076DA911F1}" type="slidenum">
              <a:rPr lang="en-US" altLang="en-US" smtClean="0"/>
              <a:pPr>
                <a:defRPr/>
              </a:pPr>
              <a:t>5</a:t>
            </a:fld>
            <a:endParaRPr lang="en-US" altLang="en-US"/>
          </a:p>
        </p:txBody>
      </p:sp>
    </p:spTree>
    <p:extLst>
      <p:ext uri="{BB962C8B-B14F-4D97-AF65-F5344CB8AC3E}">
        <p14:creationId xmlns:p14="http://schemas.microsoft.com/office/powerpoint/2010/main" val="183197932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Notes: </a:t>
            </a:r>
          </a:p>
          <a:p>
            <a:endParaRPr lang="en-GB" dirty="0"/>
          </a:p>
          <a:p>
            <a:r>
              <a:rPr lang="en-GB" dirty="0"/>
              <a:t>The emotional indicators were defined by </a:t>
            </a:r>
            <a:r>
              <a:rPr lang="en-GB" dirty="0" err="1"/>
              <a:t>Koppitz</a:t>
            </a:r>
            <a:r>
              <a:rPr lang="en-GB" dirty="0"/>
              <a:t> (2004) as objective signs reflecting children’s worries or anxieties. To be considered as valid they have to meet the following characteristics: they are clinically valid, that is, they differentiate children with and without emotional problems; they are considered as exceptional according to the child’s age, that is, they occur in 15% or less of all drawings; and they are not related to developmental stage hence they do not increase with age. The normative study found that 30 items of a group of 38 initially proposed (derived from the work of </a:t>
            </a:r>
            <a:r>
              <a:rPr lang="en-GB" dirty="0" err="1"/>
              <a:t>Machover</a:t>
            </a:r>
            <a:r>
              <a:rPr lang="en-GB" dirty="0"/>
              <a:t> (1949) and Hammer (1958) and the author’s own clinical experience) have a clinical validity (</a:t>
            </a:r>
            <a:r>
              <a:rPr lang="en-GB" dirty="0" err="1"/>
              <a:t>Koppitz</a:t>
            </a:r>
            <a:r>
              <a:rPr lang="en-GB" dirty="0"/>
              <a:t>, 2004). In general, emotional indicators do not show a direct correlation with any objective scale (different from the case of developmental items with IQ); nevertheless they have been highlighted as a possible tool in multiple stressful situations, including psychiatric upsets or sexual abuse and some consider their usefulness in screening for anxiety and depression and even as a tool in the initial </a:t>
            </a:r>
            <a:r>
              <a:rPr lang="en-GB" dirty="0" err="1"/>
              <a:t>pediatric</a:t>
            </a:r>
            <a:r>
              <a:rPr lang="en-GB" dirty="0"/>
              <a:t> consultation (</a:t>
            </a:r>
            <a:r>
              <a:rPr lang="en-GB" dirty="0" err="1"/>
              <a:t>Skybo</a:t>
            </a:r>
            <a:r>
              <a:rPr lang="en-GB" dirty="0"/>
              <a:t>, </a:t>
            </a:r>
            <a:r>
              <a:rPr lang="en-GB" dirty="0" err="1"/>
              <a:t>RyanWenger</a:t>
            </a:r>
            <a:r>
              <a:rPr lang="en-GB" dirty="0"/>
              <a:t>, &amp; </a:t>
            </a:r>
            <a:r>
              <a:rPr lang="en-GB" dirty="0" err="1"/>
              <a:t>Su</a:t>
            </a:r>
            <a:r>
              <a:rPr lang="en-GB" dirty="0"/>
              <a:t>, 2007; </a:t>
            </a:r>
            <a:r>
              <a:rPr lang="en-GB" dirty="0" err="1"/>
              <a:t>Sturner</a:t>
            </a:r>
            <a:r>
              <a:rPr lang="en-GB" dirty="0"/>
              <a:t>, </a:t>
            </a:r>
            <a:r>
              <a:rPr lang="en-GB" dirty="0" err="1"/>
              <a:t>Rothbaum</a:t>
            </a:r>
            <a:r>
              <a:rPr lang="en-GB" dirty="0"/>
              <a:t>, </a:t>
            </a:r>
            <a:r>
              <a:rPr lang="en-GB" dirty="0" err="1"/>
              <a:t>Visintainer</a:t>
            </a:r>
            <a:r>
              <a:rPr lang="en-GB" dirty="0"/>
              <a:t>, &amp; Wolfer, 1980; </a:t>
            </a:r>
            <a:r>
              <a:rPr lang="en-GB" dirty="0" err="1"/>
              <a:t>Tielsch</a:t>
            </a:r>
            <a:r>
              <a:rPr lang="en-GB" dirty="0"/>
              <a:t> &amp; Allen, 2005).</a:t>
            </a:r>
          </a:p>
          <a:p>
            <a:endParaRPr lang="en-GB" dirty="0"/>
          </a:p>
          <a:p>
            <a:r>
              <a:rPr lang="en-GB" dirty="0"/>
              <a:t>However, a 20-year review of the literature debate (1995–2015) on projective techniques in applied settings (Piotrowski 2015) has concluded that, although there has been a slight decrease in their use, HFDs are valuable for both clinicians and academics (e.g., </a:t>
            </a:r>
            <a:r>
              <a:rPr lang="en-GB" dirty="0" err="1"/>
              <a:t>Imuta</a:t>
            </a:r>
            <a:r>
              <a:rPr lang="en-GB" dirty="0"/>
              <a:t> et al. 2013; Lally 2001). Specifically, DAP supporters remain resolute in their beliefs concerning the clinical and diagnostic value of the DAP projective technique (Thomas and Jolley 1998) and this instrument remains one of the most used tools among child psychologists. For instance, recent studies have used the Draw-a-Person (DAP) test to provide indications for visual motor development, levels of cognitive functioning, and intellectual maturity in primary school-aged children (El-</a:t>
            </a:r>
            <a:r>
              <a:rPr lang="en-GB" dirty="0" err="1"/>
              <a:t>Shafie</a:t>
            </a:r>
            <a:r>
              <a:rPr lang="en-GB" dirty="0"/>
              <a:t> et al. 2019b). Other research has used DAP for screening emotional disturbances in children (</a:t>
            </a:r>
            <a:r>
              <a:rPr lang="en-GB" dirty="0" err="1"/>
              <a:t>Zeini</a:t>
            </a:r>
            <a:r>
              <a:rPr lang="en-GB" dirty="0"/>
              <a:t> et al. 2018) or identifying and monitoring domestic violence in children (Popa-</a:t>
            </a:r>
            <a:r>
              <a:rPr lang="en-GB" dirty="0" err="1"/>
              <a:t>Velea</a:t>
            </a:r>
            <a:r>
              <a:rPr lang="en-GB" dirty="0"/>
              <a:t> et al. 2017). Hence, it is worthwhile using the graphic projective tests because drawing is a useful way for understanding intellectual development, emotional dimensions and personality traits. Drawing may indeed facilitate children’s ability to communicate (</a:t>
            </a:r>
            <a:r>
              <a:rPr lang="en-GB" dirty="0" err="1"/>
              <a:t>Driessnack</a:t>
            </a:r>
            <a:r>
              <a:rPr lang="en-GB" dirty="0"/>
              <a:t> 2005) and to talk about their emotional experiences (Gross and Hayne 1998) in different contexts. </a:t>
            </a:r>
          </a:p>
          <a:p>
            <a:endParaRPr lang="en-GB" dirty="0"/>
          </a:p>
          <a:p>
            <a:r>
              <a:rPr lang="en-GB" dirty="0"/>
              <a:t>The total amount of indicators provides a rating that reflects the child’s emotional maturity and psychological health. Emotional maturity refers to a set of abilities (such as awareness of one’s own emotions, recognition of facial expressions and adequacy of the affective response in social interactions) that enable children to understand and manage how they respond when faced with situations that elicit an emotional reaction (Western Australian Department of Education 2018). Emotional maturity supports children to manage the demands of the social and education environments, helping to form positive relationships with peers, recover from negative emotions, develop resilience, overcome frustration, and express emotions in socially acceptable ways. B</a:t>
            </a:r>
          </a:p>
        </p:txBody>
      </p:sp>
      <p:sp>
        <p:nvSpPr>
          <p:cNvPr id="4" name="Slide Number Placeholder 3"/>
          <p:cNvSpPr>
            <a:spLocks noGrp="1"/>
          </p:cNvSpPr>
          <p:nvPr>
            <p:ph type="sldNum" sz="quarter" idx="5"/>
          </p:nvPr>
        </p:nvSpPr>
        <p:spPr/>
        <p:txBody>
          <a:bodyPr/>
          <a:lstStyle/>
          <a:p>
            <a:pPr>
              <a:defRPr/>
            </a:pPr>
            <a:fld id="{85360570-2B09-DB43-BBE0-DA076DA911F1}" type="slidenum">
              <a:rPr lang="en-US" altLang="en-US" smtClean="0"/>
              <a:pPr>
                <a:defRPr/>
              </a:pPr>
              <a:t>6</a:t>
            </a:fld>
            <a:endParaRPr lang="en-US" altLang="en-US"/>
          </a:p>
        </p:txBody>
      </p:sp>
    </p:spTree>
    <p:extLst>
      <p:ext uri="{BB962C8B-B14F-4D97-AF65-F5344CB8AC3E}">
        <p14:creationId xmlns:p14="http://schemas.microsoft.com/office/powerpoint/2010/main" val="137342226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spcAft>
                <a:spcPts val="845"/>
              </a:spcAft>
            </a:pPr>
            <a:r>
              <a:rPr lang="en-GB" sz="1900" b="1" dirty="0">
                <a:latin typeface="Calibri" panose="020F0502020204030204" pitchFamily="34" charset="0"/>
                <a:ea typeface="Calibri" panose="020F0502020204030204" pitchFamily="34" charset="0"/>
                <a:cs typeface="Times New Roman" panose="02020603050405020304" pitchFamily="18" charset="0"/>
              </a:rPr>
              <a:t>Human figure test</a:t>
            </a:r>
            <a:endParaRPr lang="en-GB" sz="19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45"/>
              </a:spcAft>
            </a:pPr>
            <a:r>
              <a:rPr lang="en-GB" sz="1900" dirty="0">
                <a:latin typeface="Calibri" panose="020F0502020204030204" pitchFamily="34" charset="0"/>
                <a:ea typeface="Calibri" panose="020F0502020204030204" pitchFamily="34" charset="0"/>
                <a:cs typeface="Times New Roman" panose="02020603050405020304" pitchFamily="18" charset="0"/>
              </a:rPr>
              <a:t>24 children completed a Human Figure Drawing, 15 at both time points. At Time 1 (October 2020) there were 21 drawings, and six of these were rated for the presence of 3 or 4 emotional indicators (EIs) (indicative of emotional disturbance), with an average (median) score of 2 (and a range from 1 to 4). No students had zero emotional indicators for their drawings at Time 1. The most common indicators at Time 1 were a slanting figure (in the drawings of six children), the shading of hands or neck (5 children), shading of the face (4 children), followed by the absence of a nose, missing feet, short arms and shading of the body or limbs (all present in the drawings of 3 children).</a:t>
            </a:r>
          </a:p>
          <a:p>
            <a:pPr>
              <a:lnSpc>
                <a:spcPct val="107000"/>
              </a:lnSpc>
              <a:spcAft>
                <a:spcPts val="845"/>
              </a:spcAft>
            </a:pPr>
            <a:r>
              <a:rPr lang="en-GB" sz="1900" dirty="0">
                <a:latin typeface="Calibri" panose="020F0502020204030204" pitchFamily="34" charset="0"/>
                <a:ea typeface="Calibri" panose="020F0502020204030204" pitchFamily="34" charset="0"/>
                <a:cs typeface="Times New Roman" panose="02020603050405020304" pitchFamily="18" charset="0"/>
              </a:rPr>
              <a:t>At Time 2 (June 2021) there were 18 human figure drawings, three of which were scored for the presence of 3 emotional indicators (indicative of potential emotional disturbance) and five of which had no emotional indicators present. The average (median) score at Time 2 was 1 (with a range from 0 to 3). The most common indicators at Time 2 were a slanting figure (in the drawings of three children), the shading of hands or neck (3 children) and shading of the face (3 children). </a:t>
            </a:r>
          </a:p>
          <a:p>
            <a:pPr>
              <a:lnSpc>
                <a:spcPct val="107000"/>
              </a:lnSpc>
              <a:spcAft>
                <a:spcPts val="845"/>
              </a:spcAft>
            </a:pPr>
            <a:r>
              <a:rPr lang="en-GB" sz="1900" dirty="0">
                <a:latin typeface="Calibri" panose="020F0502020204030204" pitchFamily="34" charset="0"/>
                <a:ea typeface="Calibri" panose="020F0502020204030204" pitchFamily="34" charset="0"/>
                <a:cs typeface="Times New Roman" panose="02020603050405020304" pitchFamily="18" charset="0"/>
              </a:rPr>
              <a:t>A non-parametric Wilcoxon Signed Ranks Test was conducted to compare the number of EIs at Time 1 and Time 2, which showed a statistically significant reduction (</a:t>
            </a:r>
            <a:r>
              <a:rPr lang="en-GB" sz="1900" i="1" dirty="0">
                <a:latin typeface="Calibri" panose="020F0502020204030204" pitchFamily="34" charset="0"/>
                <a:ea typeface="Calibri" panose="020F0502020204030204" pitchFamily="34" charset="0"/>
                <a:cs typeface="Times New Roman" panose="02020603050405020304" pitchFamily="18" charset="0"/>
              </a:rPr>
              <a:t>Z</a:t>
            </a:r>
            <a:r>
              <a:rPr lang="en-GB" sz="1900" dirty="0">
                <a:latin typeface="Calibri" panose="020F0502020204030204" pitchFamily="34" charset="0"/>
                <a:ea typeface="Calibri" panose="020F0502020204030204" pitchFamily="34" charset="0"/>
                <a:cs typeface="Times New Roman" panose="02020603050405020304" pitchFamily="18" charset="0"/>
              </a:rPr>
              <a:t> = -2.101, </a:t>
            </a:r>
            <a:r>
              <a:rPr lang="en-GB" sz="1900" i="1" dirty="0">
                <a:latin typeface="Calibri" panose="020F0502020204030204" pitchFamily="34" charset="0"/>
                <a:ea typeface="Calibri" panose="020F0502020204030204" pitchFamily="34" charset="0"/>
                <a:cs typeface="Times New Roman" panose="02020603050405020304" pitchFamily="18" charset="0"/>
              </a:rPr>
              <a:t>p</a:t>
            </a:r>
            <a:r>
              <a:rPr lang="en-GB" sz="1900" dirty="0">
                <a:latin typeface="Calibri" panose="020F0502020204030204" pitchFamily="34" charset="0"/>
                <a:ea typeface="Calibri" panose="020F0502020204030204" pitchFamily="34" charset="0"/>
                <a:cs typeface="Times New Roman" panose="02020603050405020304" pitchFamily="18" charset="0"/>
              </a:rPr>
              <a:t> = .036, two-tailed). </a:t>
            </a:r>
          </a:p>
          <a:p>
            <a:pPr>
              <a:lnSpc>
                <a:spcPct val="107000"/>
              </a:lnSpc>
              <a:spcAft>
                <a:spcPts val="845"/>
              </a:spcAft>
            </a:pPr>
            <a:r>
              <a:rPr lang="en-GB" sz="1900" dirty="0">
                <a:latin typeface="Calibri" panose="020F0502020204030204" pitchFamily="34" charset="0"/>
                <a:ea typeface="Calibri" panose="020F0502020204030204" pitchFamily="34" charset="0"/>
                <a:cs typeface="Times New Roman" panose="02020603050405020304" pitchFamily="18" charset="0"/>
              </a:rPr>
              <a:t>It was noticeable from the drawings at Time 1 and Time 2 that the children seemed to have developed their artistic skills and ability to draw in representationally and confidently with more detail and elaboration in their figures. It was also noticeable that at Time 2 aspects of the pandemic were present in the children’s figures – several children drew face masks on their characters, as depicted in </a:t>
            </a:r>
            <a:r>
              <a:rPr lang="en-GB" sz="1900" i="1" dirty="0">
                <a:latin typeface="Calibri" panose="020F0502020204030204" pitchFamily="34" charset="0"/>
                <a:ea typeface="Calibri" panose="020F0502020204030204" pitchFamily="34" charset="0"/>
                <a:cs typeface="Times New Roman" panose="02020603050405020304" pitchFamily="18" charset="0"/>
              </a:rPr>
              <a:t>Figure One </a:t>
            </a:r>
            <a:r>
              <a:rPr lang="en-GB" sz="1900" dirty="0">
                <a:latin typeface="Calibri" panose="020F0502020204030204" pitchFamily="34" charset="0"/>
                <a:ea typeface="Calibri" panose="020F0502020204030204" pitchFamily="34" charset="0"/>
                <a:cs typeface="Times New Roman" panose="02020603050405020304" pitchFamily="18" charset="0"/>
              </a:rPr>
              <a:t>(which were not scored for missing mouth or facial shading due to the cultural context at that time). </a:t>
            </a:r>
          </a:p>
          <a:p>
            <a:endParaRPr lang="en-GB" dirty="0"/>
          </a:p>
        </p:txBody>
      </p:sp>
      <p:sp>
        <p:nvSpPr>
          <p:cNvPr id="4" name="Slide Number Placeholder 3"/>
          <p:cNvSpPr>
            <a:spLocks noGrp="1"/>
          </p:cNvSpPr>
          <p:nvPr>
            <p:ph type="sldNum" sz="quarter" idx="5"/>
          </p:nvPr>
        </p:nvSpPr>
        <p:spPr/>
        <p:txBody>
          <a:bodyPr/>
          <a:lstStyle/>
          <a:p>
            <a:pPr>
              <a:defRPr/>
            </a:pPr>
            <a:fld id="{85360570-2B09-DB43-BBE0-DA076DA911F1}" type="slidenum">
              <a:rPr lang="en-US" altLang="en-US" smtClean="0"/>
              <a:pPr>
                <a:defRPr/>
              </a:pPr>
              <a:t>7</a:t>
            </a:fld>
            <a:endParaRPr lang="en-US" altLang="en-US"/>
          </a:p>
        </p:txBody>
      </p:sp>
    </p:spTree>
    <p:extLst>
      <p:ext uri="{BB962C8B-B14F-4D97-AF65-F5344CB8AC3E}">
        <p14:creationId xmlns:p14="http://schemas.microsoft.com/office/powerpoint/2010/main" val="21137787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spcAft>
                <a:spcPts val="845"/>
              </a:spcAft>
            </a:pPr>
            <a:r>
              <a:rPr lang="en-GB" sz="1300" b="1" dirty="0">
                <a:latin typeface="Calibri" panose="020F0502020204030204" pitchFamily="34" charset="0"/>
                <a:ea typeface="Calibri" panose="020F0502020204030204" pitchFamily="34" charset="0"/>
                <a:cs typeface="Times New Roman" panose="02020603050405020304" pitchFamily="18" charset="0"/>
              </a:rPr>
              <a:t>Child Behaviour Checklist</a:t>
            </a:r>
            <a:endParaRPr lang="en-GB" sz="13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45"/>
              </a:spcAft>
            </a:pPr>
            <a:r>
              <a:rPr lang="en-GB" sz="1300" dirty="0">
                <a:latin typeface="Calibri" panose="020F0502020204030204" pitchFamily="34" charset="0"/>
                <a:ea typeface="Calibri" panose="020F0502020204030204" pitchFamily="34" charset="0"/>
                <a:cs typeface="Times New Roman" panose="02020603050405020304" pitchFamily="18" charset="0"/>
              </a:rPr>
              <a:t>Teachers, teaching aides, counsellors and school administrative staff completed the teacher’s form of the Child Behaviour Checklist at two time points: October 2020 and June 2021. On average increases were observed in children’s behaviour indicative of depression (withdrawn and anxious), social problems, and thought problems, the means and medians for which can be observed in Table 1. However, decreases where observed from Time 1 to Time 2 in behaviours indicative of attention problems, rule breaking behaviours and aggressive behaviour. Since much of the data was positively skewed, more students showing no or few indices of non-adaptive functioning, non-parametric tests (Wilcoxon Signed Ranks Test) were used to compare scores on each sub-scale at Time 1 with Time 2. This suggested that there were statistically significant increases in both Anxious/Depressed (</a:t>
            </a:r>
            <a:r>
              <a:rPr lang="en-GB" sz="1300" i="1" dirty="0">
                <a:latin typeface="Calibri" panose="020F0502020204030204" pitchFamily="34" charset="0"/>
                <a:ea typeface="Calibri" panose="020F0502020204030204" pitchFamily="34" charset="0"/>
                <a:cs typeface="Times New Roman" panose="02020603050405020304" pitchFamily="18" charset="0"/>
              </a:rPr>
              <a:t>Z</a:t>
            </a:r>
            <a:r>
              <a:rPr lang="en-GB" sz="1300" dirty="0">
                <a:latin typeface="Calibri" panose="020F0502020204030204" pitchFamily="34" charset="0"/>
                <a:ea typeface="Calibri" panose="020F0502020204030204" pitchFamily="34" charset="0"/>
                <a:cs typeface="Times New Roman" panose="02020603050405020304" pitchFamily="18" charset="0"/>
              </a:rPr>
              <a:t> = 2.32, </a:t>
            </a:r>
            <a:r>
              <a:rPr lang="en-GB" sz="1300" i="1" dirty="0">
                <a:latin typeface="Calibri" panose="020F0502020204030204" pitchFamily="34" charset="0"/>
                <a:ea typeface="Calibri" panose="020F0502020204030204" pitchFamily="34" charset="0"/>
                <a:cs typeface="Times New Roman" panose="02020603050405020304" pitchFamily="18" charset="0"/>
              </a:rPr>
              <a:t>p</a:t>
            </a:r>
            <a:r>
              <a:rPr lang="en-GB" sz="1300" dirty="0">
                <a:latin typeface="Calibri" panose="020F0502020204030204" pitchFamily="34" charset="0"/>
                <a:ea typeface="Calibri" panose="020F0502020204030204" pitchFamily="34" charset="0"/>
                <a:cs typeface="Times New Roman" panose="02020603050405020304" pitchFamily="18" charset="0"/>
              </a:rPr>
              <a:t> = .020) and Withdrawn/Depressed from Time 1 to Time 2 (</a:t>
            </a:r>
            <a:r>
              <a:rPr lang="en-GB" sz="1300" i="1" dirty="0">
                <a:latin typeface="Calibri" panose="020F0502020204030204" pitchFamily="34" charset="0"/>
                <a:ea typeface="Calibri" panose="020F0502020204030204" pitchFamily="34" charset="0"/>
                <a:cs typeface="Times New Roman" panose="02020603050405020304" pitchFamily="18" charset="0"/>
              </a:rPr>
              <a:t>Z</a:t>
            </a:r>
            <a:r>
              <a:rPr lang="en-GB" sz="1300" dirty="0">
                <a:latin typeface="Calibri" panose="020F0502020204030204" pitchFamily="34" charset="0"/>
                <a:ea typeface="Calibri" panose="020F0502020204030204" pitchFamily="34" charset="0"/>
                <a:cs typeface="Times New Roman" panose="02020603050405020304" pitchFamily="18" charset="0"/>
              </a:rPr>
              <a:t> = 3.07, </a:t>
            </a:r>
            <a:r>
              <a:rPr lang="en-GB" sz="1300" i="1" dirty="0">
                <a:latin typeface="Calibri" panose="020F0502020204030204" pitchFamily="34" charset="0"/>
                <a:ea typeface="Calibri" panose="020F0502020204030204" pitchFamily="34" charset="0"/>
                <a:cs typeface="Times New Roman" panose="02020603050405020304" pitchFamily="18" charset="0"/>
              </a:rPr>
              <a:t>p</a:t>
            </a:r>
            <a:r>
              <a:rPr lang="en-GB" sz="1300" dirty="0">
                <a:latin typeface="Calibri" panose="020F0502020204030204" pitchFamily="34" charset="0"/>
                <a:ea typeface="Calibri" panose="020F0502020204030204" pitchFamily="34" charset="0"/>
                <a:cs typeface="Times New Roman" panose="02020603050405020304" pitchFamily="18" charset="0"/>
              </a:rPr>
              <a:t>  = .002), alongside statistically significant decreases in Rule Breaking Behaviour (</a:t>
            </a:r>
            <a:r>
              <a:rPr lang="en-GB" sz="1300" i="1" dirty="0">
                <a:latin typeface="Calibri" panose="020F0502020204030204" pitchFamily="34" charset="0"/>
                <a:ea typeface="Calibri" panose="020F0502020204030204" pitchFamily="34" charset="0"/>
                <a:cs typeface="Times New Roman" panose="02020603050405020304" pitchFamily="18" charset="0"/>
              </a:rPr>
              <a:t>Z</a:t>
            </a:r>
            <a:r>
              <a:rPr lang="en-GB" sz="1300" dirty="0">
                <a:latin typeface="Calibri" panose="020F0502020204030204" pitchFamily="34" charset="0"/>
                <a:ea typeface="Calibri" panose="020F0502020204030204" pitchFamily="34" charset="0"/>
                <a:cs typeface="Times New Roman" panose="02020603050405020304" pitchFamily="18" charset="0"/>
              </a:rPr>
              <a:t> = -2.91, </a:t>
            </a:r>
            <a:r>
              <a:rPr lang="en-GB" sz="1300" i="1" dirty="0">
                <a:latin typeface="Calibri" panose="020F0502020204030204" pitchFamily="34" charset="0"/>
                <a:ea typeface="Calibri" panose="020F0502020204030204" pitchFamily="34" charset="0"/>
                <a:cs typeface="Times New Roman" panose="02020603050405020304" pitchFamily="18" charset="0"/>
              </a:rPr>
              <a:t>p</a:t>
            </a:r>
            <a:r>
              <a:rPr lang="en-GB" sz="1300" dirty="0">
                <a:latin typeface="Calibri" panose="020F0502020204030204" pitchFamily="34" charset="0"/>
                <a:ea typeface="Calibri" panose="020F0502020204030204" pitchFamily="34" charset="0"/>
                <a:cs typeface="Times New Roman" panose="02020603050405020304" pitchFamily="18" charset="0"/>
              </a:rPr>
              <a:t> = .004) and Aggressive Behaviour (</a:t>
            </a:r>
            <a:r>
              <a:rPr lang="en-GB" sz="1300" i="1" dirty="0">
                <a:latin typeface="Calibri" panose="020F0502020204030204" pitchFamily="34" charset="0"/>
                <a:ea typeface="Calibri" panose="020F0502020204030204" pitchFamily="34" charset="0"/>
                <a:cs typeface="Times New Roman" panose="02020603050405020304" pitchFamily="18" charset="0"/>
              </a:rPr>
              <a:t>Z</a:t>
            </a:r>
            <a:r>
              <a:rPr lang="en-GB" sz="1300" dirty="0">
                <a:latin typeface="Calibri" panose="020F0502020204030204" pitchFamily="34" charset="0"/>
                <a:ea typeface="Calibri" panose="020F0502020204030204" pitchFamily="34" charset="0"/>
                <a:cs typeface="Times New Roman" panose="02020603050405020304" pitchFamily="18" charset="0"/>
              </a:rPr>
              <a:t> = -2.16, </a:t>
            </a:r>
            <a:r>
              <a:rPr lang="en-GB" sz="1300" i="1" dirty="0">
                <a:latin typeface="Calibri" panose="020F0502020204030204" pitchFamily="34" charset="0"/>
                <a:ea typeface="Calibri" panose="020F0502020204030204" pitchFamily="34" charset="0"/>
                <a:cs typeface="Times New Roman" panose="02020603050405020304" pitchFamily="18" charset="0"/>
              </a:rPr>
              <a:t>p</a:t>
            </a:r>
            <a:r>
              <a:rPr lang="en-GB" sz="1300" dirty="0">
                <a:latin typeface="Calibri" panose="020F0502020204030204" pitchFamily="34" charset="0"/>
                <a:ea typeface="Calibri" panose="020F0502020204030204" pitchFamily="34" charset="0"/>
                <a:cs typeface="Times New Roman" panose="02020603050405020304" pitchFamily="18" charset="0"/>
              </a:rPr>
              <a:t> = .031).</a:t>
            </a:r>
          </a:p>
          <a:p>
            <a:pPr>
              <a:lnSpc>
                <a:spcPct val="107000"/>
              </a:lnSpc>
              <a:spcAft>
                <a:spcPts val="845"/>
              </a:spcAft>
            </a:pPr>
            <a:r>
              <a:rPr lang="en-GB" sz="1300" dirty="0">
                <a:latin typeface="Calibri" panose="020F0502020204030204" pitchFamily="34" charset="0"/>
                <a:ea typeface="Calibri" panose="020F0502020204030204" pitchFamily="34" charset="0"/>
                <a:cs typeface="Times New Roman" panose="02020603050405020304" pitchFamily="18" charset="0"/>
              </a:rPr>
              <a:t>To consider: 1) A real effect? If so why might students become better behaved, but more anxious/depressed? Change from externalised to internalised processing of affective experience? Different context, e.g. lockdowns/coronavirus, conflict affecting students more at Time2?Implications for practice? 2) An artefact? Small sample size, range of different observers, teachers/aides/counsellor and time 1, administrator at time two, who may have had different perspectives on students/focus (e.g. less behaviour on in class and more on affective wellbeing).  </a:t>
            </a:r>
          </a:p>
          <a:p>
            <a:pPr>
              <a:lnSpc>
                <a:spcPct val="107000"/>
              </a:lnSpc>
              <a:spcAft>
                <a:spcPts val="845"/>
              </a:spcAft>
            </a:pPr>
            <a:endParaRPr lang="en-GB" sz="13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45"/>
              </a:spcAft>
            </a:pPr>
            <a:r>
              <a:rPr lang="en-GB" sz="1300" dirty="0">
                <a:latin typeface="Calibri" panose="020F0502020204030204" pitchFamily="34" charset="0"/>
                <a:ea typeface="Calibri" panose="020F0502020204030204" pitchFamily="34" charset="0"/>
                <a:cs typeface="Times New Roman" panose="02020603050405020304" pitchFamily="18" charset="0"/>
              </a:rPr>
              <a:t>Signs of anxiety and depression noted: Fears they might do something bad, fears they have to be perfect. afraid of making mistakes, worries, feels hurt when criticised, self-conscious or embarrassed. </a:t>
            </a:r>
          </a:p>
          <a:p>
            <a:pPr>
              <a:lnSpc>
                <a:spcPct val="107000"/>
              </a:lnSpc>
              <a:spcAft>
                <a:spcPts val="845"/>
              </a:spcAft>
            </a:pPr>
            <a:r>
              <a:rPr lang="en-GB" sz="1300" dirty="0">
                <a:latin typeface="Calibri" panose="020F0502020204030204" pitchFamily="34" charset="0"/>
                <a:ea typeface="Calibri" panose="020F0502020204030204" pitchFamily="34" charset="0"/>
                <a:cs typeface="Times New Roman" panose="02020603050405020304" pitchFamily="18" charset="0"/>
              </a:rPr>
              <a:t>Signs of withdrawal/depression noted: Withdrawn, unhappy, underactive, secretive, not talking, underactive/slow moving.</a:t>
            </a:r>
          </a:p>
          <a:p>
            <a:pPr>
              <a:lnSpc>
                <a:spcPct val="107000"/>
              </a:lnSpc>
              <a:spcAft>
                <a:spcPts val="845"/>
              </a:spcAft>
            </a:pPr>
            <a:r>
              <a:rPr lang="en-GB" sz="1300" dirty="0">
                <a:latin typeface="Calibri" panose="020F0502020204030204" pitchFamily="34" charset="0"/>
                <a:ea typeface="Calibri" panose="020F0502020204030204" pitchFamily="34" charset="0"/>
                <a:cs typeface="Times New Roman" panose="02020603050405020304" pitchFamily="18" charset="0"/>
              </a:rPr>
              <a:t>Rule breaking behaviour: swearing, preferring to be with older children, hanging out with children who tend to get in trouble</a:t>
            </a:r>
          </a:p>
          <a:p>
            <a:pPr>
              <a:lnSpc>
                <a:spcPct val="107000"/>
              </a:lnSpc>
              <a:spcAft>
                <a:spcPts val="845"/>
              </a:spcAft>
            </a:pPr>
            <a:r>
              <a:rPr lang="en-GB" sz="1300" dirty="0">
                <a:latin typeface="Calibri" panose="020F0502020204030204" pitchFamily="34" charset="0"/>
                <a:ea typeface="Calibri" panose="020F0502020204030204" pitchFamily="34" charset="0"/>
                <a:cs typeface="Times New Roman" panose="02020603050405020304" pitchFamily="18" charset="0"/>
              </a:rPr>
              <a:t>Aggressive behaviour: temper tantrums, teasing others, stubborn, easily frustrated, explosive behaviour, screaming, fighting, disobedient. Demanding attention, defiant, argues a lot. </a:t>
            </a:r>
          </a:p>
          <a:p>
            <a:endParaRPr lang="en-GB" dirty="0"/>
          </a:p>
        </p:txBody>
      </p:sp>
      <p:sp>
        <p:nvSpPr>
          <p:cNvPr id="4" name="Slide Number Placeholder 3"/>
          <p:cNvSpPr>
            <a:spLocks noGrp="1"/>
          </p:cNvSpPr>
          <p:nvPr>
            <p:ph type="sldNum" sz="quarter" idx="5"/>
          </p:nvPr>
        </p:nvSpPr>
        <p:spPr/>
        <p:txBody>
          <a:bodyPr/>
          <a:lstStyle/>
          <a:p>
            <a:pPr>
              <a:defRPr/>
            </a:pPr>
            <a:fld id="{85360570-2B09-DB43-BBE0-DA076DA911F1}" type="slidenum">
              <a:rPr lang="en-US" altLang="en-US" smtClean="0"/>
              <a:pPr>
                <a:defRPr/>
              </a:pPr>
              <a:t>8</a:t>
            </a:fld>
            <a:endParaRPr lang="en-US" altLang="en-US"/>
          </a:p>
        </p:txBody>
      </p:sp>
    </p:spTree>
    <p:extLst>
      <p:ext uri="{BB962C8B-B14F-4D97-AF65-F5344CB8AC3E}">
        <p14:creationId xmlns:p14="http://schemas.microsoft.com/office/powerpoint/2010/main" val="306084422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spcAft>
                <a:spcPts val="845"/>
              </a:spcAft>
            </a:pPr>
            <a:r>
              <a:rPr lang="en-GB" sz="1900" b="1" dirty="0">
                <a:latin typeface="Calibri" panose="020F0502020204030204" pitchFamily="34" charset="0"/>
                <a:ea typeface="Calibri" panose="020F0502020204030204" pitchFamily="34" charset="0"/>
                <a:cs typeface="Times New Roman" panose="02020603050405020304" pitchFamily="18" charset="0"/>
              </a:rPr>
              <a:t>Art therapy checklist</a:t>
            </a:r>
            <a:endParaRPr lang="en-GB" sz="19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45"/>
              </a:spcAft>
            </a:pPr>
            <a:r>
              <a:rPr lang="en-GB" sz="1900" dirty="0">
                <a:latin typeface="Calibri" panose="020F0502020204030204" pitchFamily="34" charset="0"/>
                <a:ea typeface="Calibri" panose="020F0502020204030204" pitchFamily="34" charset="0"/>
                <a:cs typeface="Times New Roman" panose="02020603050405020304" pitchFamily="18" charset="0"/>
              </a:rPr>
              <a:t>An artist facilitator completed the Art Therapy Checklist at two time points (October 2020 and June 2021). Data was available for 19 children. Children showed increases on all seven dimensions from Time 1 to Time 2 (as indicated by the averages in Table 2). Non-parametric tests (Wilcoxon Signed Ranks Test) were used to compare scores on each sub-scale at Time 1 with Time 2. This suggested that there were statistically significant increases on sensory (</a:t>
            </a:r>
            <a:r>
              <a:rPr lang="en-GB" sz="1900" i="1" dirty="0">
                <a:latin typeface="Calibri" panose="020F0502020204030204" pitchFamily="34" charset="0"/>
                <a:ea typeface="Calibri" panose="020F0502020204030204" pitchFamily="34" charset="0"/>
                <a:cs typeface="Times New Roman" panose="02020603050405020304" pitchFamily="18" charset="0"/>
              </a:rPr>
              <a:t>Z</a:t>
            </a:r>
            <a:r>
              <a:rPr lang="en-GB" sz="1900" dirty="0">
                <a:latin typeface="Calibri" panose="020F0502020204030204" pitchFamily="34" charset="0"/>
                <a:ea typeface="Calibri" panose="020F0502020204030204" pitchFamily="34" charset="0"/>
                <a:cs typeface="Times New Roman" panose="02020603050405020304" pitchFamily="18" charset="0"/>
              </a:rPr>
              <a:t> = -2.41, </a:t>
            </a:r>
            <a:r>
              <a:rPr lang="en-GB" sz="1900" i="1" dirty="0">
                <a:latin typeface="Calibri" panose="020F0502020204030204" pitchFamily="34" charset="0"/>
                <a:ea typeface="Calibri" panose="020F0502020204030204" pitchFamily="34" charset="0"/>
                <a:cs typeface="Times New Roman" panose="02020603050405020304" pitchFamily="18" charset="0"/>
              </a:rPr>
              <a:t>p</a:t>
            </a:r>
            <a:r>
              <a:rPr lang="en-GB" sz="1900" dirty="0">
                <a:latin typeface="Calibri" panose="020F0502020204030204" pitchFamily="34" charset="0"/>
                <a:ea typeface="Calibri" panose="020F0502020204030204" pitchFamily="34" charset="0"/>
                <a:cs typeface="Times New Roman" panose="02020603050405020304" pitchFamily="18" charset="0"/>
              </a:rPr>
              <a:t> = .016), mindfulness (</a:t>
            </a:r>
            <a:r>
              <a:rPr lang="en-GB" sz="1900" i="1" dirty="0">
                <a:latin typeface="Calibri" panose="020F0502020204030204" pitchFamily="34" charset="0"/>
                <a:ea typeface="Calibri" panose="020F0502020204030204" pitchFamily="34" charset="0"/>
                <a:cs typeface="Times New Roman" panose="02020603050405020304" pitchFamily="18" charset="0"/>
              </a:rPr>
              <a:t>Z</a:t>
            </a:r>
            <a:r>
              <a:rPr lang="en-GB" sz="1900" dirty="0">
                <a:latin typeface="Calibri" panose="020F0502020204030204" pitchFamily="34" charset="0"/>
                <a:ea typeface="Calibri" panose="020F0502020204030204" pitchFamily="34" charset="0"/>
                <a:cs typeface="Times New Roman" panose="02020603050405020304" pitchFamily="18" charset="0"/>
              </a:rPr>
              <a:t> = -2.34, </a:t>
            </a:r>
            <a:r>
              <a:rPr lang="en-GB" sz="1900" i="1" dirty="0">
                <a:latin typeface="Calibri" panose="020F0502020204030204" pitchFamily="34" charset="0"/>
                <a:ea typeface="Calibri" panose="020F0502020204030204" pitchFamily="34" charset="0"/>
                <a:cs typeface="Times New Roman" panose="02020603050405020304" pitchFamily="18" charset="0"/>
              </a:rPr>
              <a:t>p</a:t>
            </a:r>
            <a:r>
              <a:rPr lang="en-GB" sz="1900" dirty="0">
                <a:latin typeface="Calibri" panose="020F0502020204030204" pitchFamily="34" charset="0"/>
                <a:ea typeface="Calibri" panose="020F0502020204030204" pitchFamily="34" charset="0"/>
                <a:cs typeface="Times New Roman" panose="02020603050405020304" pitchFamily="18" charset="0"/>
              </a:rPr>
              <a:t> = .026), cognitive (</a:t>
            </a:r>
            <a:r>
              <a:rPr lang="en-GB" sz="1900" i="1" dirty="0">
                <a:latin typeface="Calibri" panose="020F0502020204030204" pitchFamily="34" charset="0"/>
                <a:ea typeface="Calibri" panose="020F0502020204030204" pitchFamily="34" charset="0"/>
                <a:cs typeface="Times New Roman" panose="02020603050405020304" pitchFamily="18" charset="0"/>
              </a:rPr>
              <a:t>Z</a:t>
            </a:r>
            <a:r>
              <a:rPr lang="en-GB" sz="1900" dirty="0">
                <a:latin typeface="Calibri" panose="020F0502020204030204" pitchFamily="34" charset="0"/>
                <a:ea typeface="Calibri" panose="020F0502020204030204" pitchFamily="34" charset="0"/>
                <a:cs typeface="Times New Roman" panose="02020603050405020304" pitchFamily="18" charset="0"/>
              </a:rPr>
              <a:t> = -2.37, </a:t>
            </a:r>
            <a:r>
              <a:rPr lang="en-GB" sz="1900" i="1" dirty="0">
                <a:latin typeface="Calibri" panose="020F0502020204030204" pitchFamily="34" charset="0"/>
                <a:ea typeface="Calibri" panose="020F0502020204030204" pitchFamily="34" charset="0"/>
                <a:cs typeface="Times New Roman" panose="02020603050405020304" pitchFamily="18" charset="0"/>
              </a:rPr>
              <a:t>p</a:t>
            </a:r>
            <a:r>
              <a:rPr lang="en-GB" sz="1900" dirty="0">
                <a:latin typeface="Calibri" panose="020F0502020204030204" pitchFamily="34" charset="0"/>
                <a:ea typeface="Calibri" panose="020F0502020204030204" pitchFamily="34" charset="0"/>
                <a:cs typeface="Times New Roman" panose="02020603050405020304" pitchFamily="18" charset="0"/>
              </a:rPr>
              <a:t> = .018), expressive (</a:t>
            </a:r>
            <a:r>
              <a:rPr lang="en-GB" sz="1900" i="1" dirty="0">
                <a:latin typeface="Calibri" panose="020F0502020204030204" pitchFamily="34" charset="0"/>
                <a:ea typeface="Calibri" panose="020F0502020204030204" pitchFamily="34" charset="0"/>
                <a:cs typeface="Times New Roman" panose="02020603050405020304" pitchFamily="18" charset="0"/>
              </a:rPr>
              <a:t>Z</a:t>
            </a:r>
            <a:r>
              <a:rPr lang="en-GB" sz="1900" dirty="0">
                <a:latin typeface="Calibri" panose="020F0502020204030204" pitchFamily="34" charset="0"/>
                <a:ea typeface="Calibri" panose="020F0502020204030204" pitchFamily="34" charset="0"/>
                <a:cs typeface="Times New Roman" panose="02020603050405020304" pitchFamily="18" charset="0"/>
              </a:rPr>
              <a:t> = -2.92, </a:t>
            </a:r>
            <a:r>
              <a:rPr lang="en-GB" sz="1900" i="1" dirty="0">
                <a:latin typeface="Calibri" panose="020F0502020204030204" pitchFamily="34" charset="0"/>
                <a:ea typeface="Calibri" panose="020F0502020204030204" pitchFamily="34" charset="0"/>
                <a:cs typeface="Times New Roman" panose="02020603050405020304" pitchFamily="18" charset="0"/>
              </a:rPr>
              <a:t>p</a:t>
            </a:r>
            <a:r>
              <a:rPr lang="en-GB" sz="1900" dirty="0">
                <a:latin typeface="Calibri" panose="020F0502020204030204" pitchFamily="34" charset="0"/>
                <a:ea typeface="Calibri" panose="020F0502020204030204" pitchFamily="34" charset="0"/>
                <a:cs typeface="Times New Roman" panose="02020603050405020304" pitchFamily="18" charset="0"/>
              </a:rPr>
              <a:t> = .004) and communication (</a:t>
            </a:r>
            <a:r>
              <a:rPr lang="en-GB" sz="1900" i="1" dirty="0">
                <a:latin typeface="Calibri" panose="020F0502020204030204" pitchFamily="34" charset="0"/>
                <a:ea typeface="Calibri" panose="020F0502020204030204" pitchFamily="34" charset="0"/>
                <a:cs typeface="Times New Roman" panose="02020603050405020304" pitchFamily="18" charset="0"/>
              </a:rPr>
              <a:t>Z</a:t>
            </a:r>
            <a:r>
              <a:rPr lang="en-GB" sz="1900" dirty="0">
                <a:latin typeface="Calibri" panose="020F0502020204030204" pitchFamily="34" charset="0"/>
                <a:ea typeface="Calibri" panose="020F0502020204030204" pitchFamily="34" charset="0"/>
                <a:cs typeface="Times New Roman" panose="02020603050405020304" pitchFamily="18" charset="0"/>
              </a:rPr>
              <a:t> = -2.18, </a:t>
            </a:r>
            <a:r>
              <a:rPr lang="en-GB" sz="1900" i="1" dirty="0">
                <a:latin typeface="Calibri" panose="020F0502020204030204" pitchFamily="34" charset="0"/>
                <a:ea typeface="Calibri" panose="020F0502020204030204" pitchFamily="34" charset="0"/>
                <a:cs typeface="Times New Roman" panose="02020603050405020304" pitchFamily="18" charset="0"/>
              </a:rPr>
              <a:t>p</a:t>
            </a:r>
            <a:r>
              <a:rPr lang="en-GB" sz="1900" dirty="0">
                <a:latin typeface="Calibri" panose="020F0502020204030204" pitchFamily="34" charset="0"/>
                <a:ea typeface="Calibri" panose="020F0502020204030204" pitchFamily="34" charset="0"/>
                <a:cs typeface="Times New Roman" panose="02020603050405020304" pitchFamily="18" charset="0"/>
              </a:rPr>
              <a:t> = .029), but not body or group interaction.</a:t>
            </a:r>
          </a:p>
          <a:p>
            <a:endParaRPr lang="en-GB" dirty="0"/>
          </a:p>
          <a:p>
            <a:r>
              <a:rPr lang="en-GB" dirty="0"/>
              <a:t>Body: Motor skills and physical skills required for art tasks</a:t>
            </a:r>
          </a:p>
          <a:p>
            <a:r>
              <a:rPr lang="en-GB" dirty="0"/>
              <a:t>Sensory: Ability to relate to and interact with the visual and performance art materials</a:t>
            </a:r>
          </a:p>
          <a:p>
            <a:r>
              <a:rPr lang="en-GB" dirty="0"/>
              <a:t>Mindfulness: Able to concentrate on the art tasks</a:t>
            </a:r>
          </a:p>
          <a:p>
            <a:r>
              <a:rPr lang="en-GB" dirty="0"/>
              <a:t>Cognitive: able to build and understand narratives, to express themselves non-verbally, to understand through metaphor, interpret an image or story-line</a:t>
            </a:r>
          </a:p>
          <a:p>
            <a:r>
              <a:rPr lang="en-GB" dirty="0"/>
              <a:t>Expression: To be able to communicate through metaphor and symbolic meaning</a:t>
            </a:r>
          </a:p>
          <a:p>
            <a:r>
              <a:rPr lang="en-GB" dirty="0"/>
              <a:t>Communication: can express opinions without triggering others, can express their emotions through art and talking in group</a:t>
            </a:r>
          </a:p>
          <a:p>
            <a:r>
              <a:rPr lang="en-GB" dirty="0"/>
              <a:t>Group interaction: Shares and contributes in group to achieve goals</a:t>
            </a:r>
          </a:p>
          <a:p>
            <a:endParaRPr lang="en-GB" dirty="0"/>
          </a:p>
          <a:p>
            <a:endParaRPr lang="en-GB" dirty="0"/>
          </a:p>
        </p:txBody>
      </p:sp>
      <p:sp>
        <p:nvSpPr>
          <p:cNvPr id="4" name="Slide Number Placeholder 3"/>
          <p:cNvSpPr>
            <a:spLocks noGrp="1"/>
          </p:cNvSpPr>
          <p:nvPr>
            <p:ph type="sldNum" sz="quarter" idx="5"/>
          </p:nvPr>
        </p:nvSpPr>
        <p:spPr/>
        <p:txBody>
          <a:bodyPr/>
          <a:lstStyle/>
          <a:p>
            <a:pPr>
              <a:defRPr/>
            </a:pPr>
            <a:fld id="{85360570-2B09-DB43-BBE0-DA076DA911F1}" type="slidenum">
              <a:rPr lang="en-US" altLang="en-US" smtClean="0"/>
              <a:pPr>
                <a:defRPr/>
              </a:pPr>
              <a:t>9</a:t>
            </a:fld>
            <a:endParaRPr lang="en-US" altLang="en-US"/>
          </a:p>
        </p:txBody>
      </p:sp>
    </p:spTree>
    <p:extLst>
      <p:ext uri="{BB962C8B-B14F-4D97-AF65-F5344CB8AC3E}">
        <p14:creationId xmlns:p14="http://schemas.microsoft.com/office/powerpoint/2010/main" val="325257897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bg>
      <p:bgPr>
        <a:solidFill>
          <a:srgbClr val="1A9DAC"/>
        </a:solidFill>
        <a:effectLst/>
      </p:bgPr>
    </p:bg>
    <p:spTree>
      <p:nvGrpSpPr>
        <p:cNvPr id="1" name=""/>
        <p:cNvGrpSpPr/>
        <p:nvPr/>
      </p:nvGrpSpPr>
      <p:grpSpPr>
        <a:xfrm>
          <a:off x="0" y="0"/>
          <a:ext cx="0" cy="0"/>
          <a:chOff x="0" y="0"/>
          <a:chExt cx="0" cy="0"/>
        </a:xfrm>
      </p:grpSpPr>
      <p:pic>
        <p:nvPicPr>
          <p:cNvPr id="10" name="Picture 8">
            <a:extLst>
              <a:ext uri="{FF2B5EF4-FFF2-40B4-BE49-F238E27FC236}">
                <a16:creationId xmlns:a16="http://schemas.microsoft.com/office/drawing/2014/main" id="{D8E96D4C-F781-D146-B2F0-26791859FA34}"/>
              </a:ext>
              <a:ext uri="{C183D7F6-B498-43B3-948B-1728B52AA6E4}">
                <adec:decorative xmlns:adec="http://schemas.microsoft.com/office/drawing/2017/decorative" val="1"/>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487488" y="0"/>
            <a:ext cx="1787872" cy="8959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itle 3">
            <a:extLst>
              <a:ext uri="{FF2B5EF4-FFF2-40B4-BE49-F238E27FC236}">
                <a16:creationId xmlns:a16="http://schemas.microsoft.com/office/drawing/2014/main" id="{6FE3B5BC-7C7D-A745-8158-A53C466DA14C}"/>
              </a:ext>
            </a:extLst>
          </p:cNvPr>
          <p:cNvSpPr>
            <a:spLocks noGrp="1"/>
          </p:cNvSpPr>
          <p:nvPr>
            <p:ph type="title"/>
          </p:nvPr>
        </p:nvSpPr>
        <p:spPr>
          <a:xfrm>
            <a:off x="2734435" y="1915482"/>
            <a:ext cx="7586032" cy="2089585"/>
          </a:xfrm>
          <a:prstGeom prst="rect">
            <a:avLst/>
          </a:prstGeom>
        </p:spPr>
        <p:txBody>
          <a:bodyPr lIns="0" tIns="0" rIns="0" bIns="0"/>
          <a:lstStyle>
            <a:lvl1pPr>
              <a:defRPr>
                <a:solidFill>
                  <a:schemeClr val="bg1"/>
                </a:solidFill>
              </a:defRPr>
            </a:lvl1pPr>
          </a:lstStyle>
          <a:p>
            <a:r>
              <a:rPr lang="en-US"/>
              <a:t>Click to edit Master title style</a:t>
            </a:r>
            <a:endParaRPr lang="en-US" dirty="0"/>
          </a:p>
        </p:txBody>
      </p:sp>
      <p:sp>
        <p:nvSpPr>
          <p:cNvPr id="16" name="Text Placeholder 14">
            <a:extLst>
              <a:ext uri="{FF2B5EF4-FFF2-40B4-BE49-F238E27FC236}">
                <a16:creationId xmlns:a16="http://schemas.microsoft.com/office/drawing/2014/main" id="{69EC6F0B-C9B0-464E-ABF8-505FA2B99A36}"/>
              </a:ext>
            </a:extLst>
          </p:cNvPr>
          <p:cNvSpPr>
            <a:spLocks noGrp="1"/>
          </p:cNvSpPr>
          <p:nvPr>
            <p:ph type="body" sz="quarter" idx="15" hasCustomPrompt="1"/>
          </p:nvPr>
        </p:nvSpPr>
        <p:spPr>
          <a:xfrm>
            <a:off x="781897" y="1916833"/>
            <a:ext cx="1625519" cy="269081"/>
          </a:xfrm>
          <a:prstGeom prst="rect">
            <a:avLst/>
          </a:prstGeom>
        </p:spPr>
        <p:txBody>
          <a:bodyPr lIns="0" tIns="0" rIns="0" bIns="0"/>
          <a:lstStyle>
            <a:lvl1pPr marL="0" indent="0">
              <a:lnSpc>
                <a:spcPts val="1300"/>
              </a:lnSpc>
              <a:spcBef>
                <a:spcPts val="0"/>
              </a:spcBef>
              <a:buFontTx/>
              <a:buNone/>
              <a:defRPr sz="1600" b="0" i="0">
                <a:solidFill>
                  <a:schemeClr val="bg1"/>
                </a:solidFill>
                <a:latin typeface="+mj-lt"/>
                <a:ea typeface="Tahoma" charset="0"/>
                <a:cs typeface="Tahoma" charset="0"/>
              </a:defRPr>
            </a:lvl1pPr>
          </a:lstStyle>
          <a:p>
            <a:pPr lvl="0"/>
            <a:r>
              <a:rPr lang="en-US" dirty="0"/>
              <a:t>Presented by</a:t>
            </a:r>
          </a:p>
        </p:txBody>
      </p:sp>
      <p:sp>
        <p:nvSpPr>
          <p:cNvPr id="17" name="Text Placeholder 14">
            <a:extLst>
              <a:ext uri="{FF2B5EF4-FFF2-40B4-BE49-F238E27FC236}">
                <a16:creationId xmlns:a16="http://schemas.microsoft.com/office/drawing/2014/main" id="{C1E2BFEE-0AD7-C548-92B3-DE639BB40C8B}"/>
              </a:ext>
            </a:extLst>
          </p:cNvPr>
          <p:cNvSpPr>
            <a:spLocks noGrp="1"/>
          </p:cNvSpPr>
          <p:nvPr>
            <p:ph type="body" sz="quarter" idx="16"/>
          </p:nvPr>
        </p:nvSpPr>
        <p:spPr>
          <a:xfrm>
            <a:off x="781895" y="2323737"/>
            <a:ext cx="1625519" cy="402300"/>
          </a:xfrm>
          <a:prstGeom prst="rect">
            <a:avLst/>
          </a:prstGeom>
        </p:spPr>
        <p:txBody>
          <a:bodyPr lIns="0" tIns="0" rIns="0" bIns="0"/>
          <a:lstStyle>
            <a:lvl1pPr marL="0" indent="0">
              <a:lnSpc>
                <a:spcPts val="1300"/>
              </a:lnSpc>
              <a:spcBef>
                <a:spcPts val="0"/>
              </a:spcBef>
              <a:buFontTx/>
              <a:buNone/>
              <a:defRPr sz="1800" b="1" i="0">
                <a:solidFill>
                  <a:schemeClr val="bg1"/>
                </a:solidFill>
                <a:latin typeface="+mj-lt"/>
                <a:ea typeface="Tahoma" charset="0"/>
                <a:cs typeface="Tahoma" charset="0"/>
              </a:defRPr>
            </a:lvl1pPr>
          </a:lstStyle>
          <a:p>
            <a:pPr lvl="0"/>
            <a:r>
              <a:rPr lang="en-US"/>
              <a:t>Edit Master text styles</a:t>
            </a:r>
          </a:p>
        </p:txBody>
      </p:sp>
      <p:sp>
        <p:nvSpPr>
          <p:cNvPr id="18" name="Text Placeholder 14">
            <a:extLst>
              <a:ext uri="{FF2B5EF4-FFF2-40B4-BE49-F238E27FC236}">
                <a16:creationId xmlns:a16="http://schemas.microsoft.com/office/drawing/2014/main" id="{FE54718D-4C22-E94B-A4C0-C34A3A4257A2}"/>
              </a:ext>
            </a:extLst>
          </p:cNvPr>
          <p:cNvSpPr>
            <a:spLocks noGrp="1"/>
          </p:cNvSpPr>
          <p:nvPr>
            <p:ph type="body" sz="quarter" idx="17"/>
          </p:nvPr>
        </p:nvSpPr>
        <p:spPr>
          <a:xfrm>
            <a:off x="798008" y="2835501"/>
            <a:ext cx="1625519" cy="371345"/>
          </a:xfrm>
          <a:prstGeom prst="rect">
            <a:avLst/>
          </a:prstGeom>
        </p:spPr>
        <p:txBody>
          <a:bodyPr lIns="0" tIns="0" rIns="0" bIns="0"/>
          <a:lstStyle>
            <a:lvl1pPr marL="0" indent="0">
              <a:lnSpc>
                <a:spcPts val="1300"/>
              </a:lnSpc>
              <a:spcBef>
                <a:spcPts val="0"/>
              </a:spcBef>
              <a:buFontTx/>
              <a:buNone/>
              <a:defRPr sz="1800" b="1" i="0">
                <a:solidFill>
                  <a:schemeClr val="bg1"/>
                </a:solidFill>
                <a:latin typeface="+mj-lt"/>
                <a:ea typeface="Tahoma" charset="0"/>
                <a:cs typeface="Tahoma" charset="0"/>
              </a:defRPr>
            </a:lvl1pPr>
          </a:lstStyle>
          <a:p>
            <a:pPr lvl="0"/>
            <a:r>
              <a:rPr lang="en-US"/>
              <a:t>Edit Master text styles</a:t>
            </a:r>
          </a:p>
        </p:txBody>
      </p:sp>
      <p:cxnSp>
        <p:nvCxnSpPr>
          <p:cNvPr id="27" name="Straight Connector 26">
            <a:extLst>
              <a:ext uri="{FF2B5EF4-FFF2-40B4-BE49-F238E27FC236}">
                <a16:creationId xmlns:a16="http://schemas.microsoft.com/office/drawing/2014/main" id="{763A8BFE-74A7-E94B-8A00-4CD70EAFA367}"/>
              </a:ext>
            </a:extLst>
          </p:cNvPr>
          <p:cNvCxnSpPr>
            <a:cxnSpLocks/>
          </p:cNvCxnSpPr>
          <p:nvPr userDrawn="1"/>
        </p:nvCxnSpPr>
        <p:spPr>
          <a:xfrm>
            <a:off x="2559051" y="1916832"/>
            <a:ext cx="0" cy="3802212"/>
          </a:xfrm>
          <a:prstGeom prst="line">
            <a:avLst/>
          </a:prstGeom>
          <a:ln w="6350">
            <a:solidFill>
              <a:schemeClr val="bg1"/>
            </a:solidFill>
          </a:ln>
        </p:spPr>
        <p:style>
          <a:lnRef idx="1">
            <a:schemeClr val="accent2"/>
          </a:lnRef>
          <a:fillRef idx="0">
            <a:schemeClr val="accent2"/>
          </a:fillRef>
          <a:effectRef idx="0">
            <a:schemeClr val="accent2"/>
          </a:effectRef>
          <a:fontRef idx="minor">
            <a:schemeClr val="tx1"/>
          </a:fontRef>
        </p:style>
      </p:cxnSp>
      <p:sp>
        <p:nvSpPr>
          <p:cNvPr id="19" name="Text Placeholder 14">
            <a:extLst>
              <a:ext uri="{FF2B5EF4-FFF2-40B4-BE49-F238E27FC236}">
                <a16:creationId xmlns:a16="http://schemas.microsoft.com/office/drawing/2014/main" id="{55B2378F-7E74-5649-B1F7-5BE87863FDAE}"/>
              </a:ext>
            </a:extLst>
          </p:cNvPr>
          <p:cNvSpPr>
            <a:spLocks noGrp="1"/>
          </p:cNvSpPr>
          <p:nvPr>
            <p:ph type="body" sz="quarter" idx="18" hasCustomPrompt="1"/>
          </p:nvPr>
        </p:nvSpPr>
        <p:spPr>
          <a:xfrm>
            <a:off x="798008" y="5373216"/>
            <a:ext cx="1625519" cy="345828"/>
          </a:xfrm>
          <a:prstGeom prst="rect">
            <a:avLst/>
          </a:prstGeom>
        </p:spPr>
        <p:txBody>
          <a:bodyPr lIns="0" tIns="0" rIns="0" bIns="0"/>
          <a:lstStyle>
            <a:lvl1pPr marL="0" indent="0">
              <a:lnSpc>
                <a:spcPts val="1300"/>
              </a:lnSpc>
              <a:spcBef>
                <a:spcPts val="0"/>
              </a:spcBef>
              <a:buFontTx/>
              <a:buNone/>
              <a:defRPr sz="1600" b="0" i="0">
                <a:solidFill>
                  <a:schemeClr val="bg1"/>
                </a:solidFill>
                <a:latin typeface="+mn-lt"/>
                <a:ea typeface="Tahoma"/>
                <a:cs typeface="Tahoma"/>
              </a:defRPr>
            </a:lvl1pPr>
          </a:lstStyle>
          <a:p>
            <a:pPr lvl="0"/>
            <a:r>
              <a:rPr lang="en-US" dirty="0"/>
              <a:t>Presentation date</a:t>
            </a:r>
          </a:p>
        </p:txBody>
      </p:sp>
    </p:spTree>
    <p:extLst>
      <p:ext uri="{BB962C8B-B14F-4D97-AF65-F5344CB8AC3E}">
        <p14:creationId xmlns:p14="http://schemas.microsoft.com/office/powerpoint/2010/main" val="2037226853"/>
      </p:ext>
    </p:extLst>
  </p:cSld>
  <p:clrMapOvr>
    <a:masterClrMapping/>
  </p:clrMapOvr>
  <p:transition spd="slow">
    <p:fade/>
  </p:transition>
  <p:extLst>
    <p:ext uri="{DCECCB84-F9BA-43D5-87BE-67443E8EF086}">
      <p15:sldGuideLst xmlns:p15="http://schemas.microsoft.com/office/powerpoint/2012/main">
        <p15:guide id="1" orient="horz" pos="1207" userDrawn="1">
          <p15:clr>
            <a:srgbClr val="FBAE40"/>
          </p15:clr>
        </p15:guide>
        <p15:guide id="2" pos="1723"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Imag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FED979-55B4-3C48-802B-10CF449D32FC}"/>
              </a:ext>
            </a:extLst>
          </p:cNvPr>
          <p:cNvSpPr>
            <a:spLocks noGrp="1"/>
          </p:cNvSpPr>
          <p:nvPr>
            <p:ph type="title"/>
          </p:nvPr>
        </p:nvSpPr>
        <p:spPr>
          <a:xfrm>
            <a:off x="1199456" y="692699"/>
            <a:ext cx="10515600" cy="648069"/>
          </a:xfrm>
        </p:spPr>
        <p:txBody>
          <a:bodyPr/>
          <a:lstStyle/>
          <a:p>
            <a:r>
              <a:rPr lang="en-US"/>
              <a:t>Click to edit Master title style</a:t>
            </a:r>
            <a:endParaRPr lang="en-US" dirty="0"/>
          </a:p>
        </p:txBody>
      </p:sp>
      <p:sp>
        <p:nvSpPr>
          <p:cNvPr id="4" name="Picture Placeholder 12">
            <a:extLst>
              <a:ext uri="{C183D7F6-B498-43B3-948B-1728B52AA6E4}">
                <adec:decorative xmlns:adec="http://schemas.microsoft.com/office/drawing/2017/decorative" val="1"/>
              </a:ext>
            </a:extLst>
          </p:cNvPr>
          <p:cNvSpPr>
            <a:spLocks noGrp="1"/>
          </p:cNvSpPr>
          <p:nvPr>
            <p:ph type="pic" sz="quarter" idx="13"/>
          </p:nvPr>
        </p:nvSpPr>
        <p:spPr>
          <a:xfrm>
            <a:off x="14953" y="1412776"/>
            <a:ext cx="12192000" cy="5951190"/>
          </a:xfrm>
          <a:prstGeom prst="rect">
            <a:avLst/>
          </a:prstGeom>
        </p:spPr>
        <p:txBody>
          <a:bodyPr/>
          <a:lstStyle/>
          <a:p>
            <a:r>
              <a:rPr lang="en-US"/>
              <a:t>Click icon to add picture</a:t>
            </a:r>
            <a:endParaRPr lang="en-US" dirty="0"/>
          </a:p>
        </p:txBody>
      </p:sp>
    </p:spTree>
    <p:extLst>
      <p:ext uri="{BB962C8B-B14F-4D97-AF65-F5344CB8AC3E}">
        <p14:creationId xmlns:p14="http://schemas.microsoft.com/office/powerpoint/2010/main" val="250680606"/>
      </p:ext>
    </p:extLst>
  </p:cSld>
  <p:clrMapOvr>
    <a:masterClrMapping/>
  </p:clrMapOvr>
  <p:transition spd="slow">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5AD231-0526-BA4B-A751-485A68D4F146}"/>
              </a:ext>
            </a:extLst>
          </p:cNvPr>
          <p:cNvSpPr>
            <a:spLocks noGrp="1"/>
          </p:cNvSpPr>
          <p:nvPr>
            <p:ph type="title"/>
          </p:nvPr>
        </p:nvSpPr>
        <p:spPr>
          <a:xfrm>
            <a:off x="1200151" y="692699"/>
            <a:ext cx="9938841" cy="768353"/>
          </a:xfrm>
        </p:spPr>
        <p:txBody>
          <a:bodyPr/>
          <a:lstStyle/>
          <a:p>
            <a:r>
              <a:rPr lang="en-US" dirty="0"/>
              <a:t>Click to edit Master title style</a:t>
            </a:r>
          </a:p>
        </p:txBody>
      </p:sp>
      <p:sp>
        <p:nvSpPr>
          <p:cNvPr id="14" name="Picture Placeholder 12">
            <a:extLst>
              <a:ext uri="{C183D7F6-B498-43B3-948B-1728B52AA6E4}">
                <adec:decorative xmlns:adec="http://schemas.microsoft.com/office/drawing/2017/decorative" val="1"/>
              </a:ext>
            </a:extLst>
          </p:cNvPr>
          <p:cNvSpPr>
            <a:spLocks noGrp="1"/>
          </p:cNvSpPr>
          <p:nvPr>
            <p:ph type="pic" sz="quarter" idx="12"/>
          </p:nvPr>
        </p:nvSpPr>
        <p:spPr>
          <a:xfrm>
            <a:off x="1" y="1461052"/>
            <a:ext cx="4032251" cy="5396948"/>
          </a:xfrm>
          <a:prstGeom prst="rect">
            <a:avLst/>
          </a:prstGeom>
        </p:spPr>
        <p:txBody>
          <a:bodyPr/>
          <a:lstStyle/>
          <a:p>
            <a:r>
              <a:rPr lang="en-US"/>
              <a:t>Click icon to add picture</a:t>
            </a:r>
            <a:endParaRPr lang="en-US" dirty="0"/>
          </a:p>
        </p:txBody>
      </p:sp>
      <p:sp>
        <p:nvSpPr>
          <p:cNvPr id="15" name="Picture Placeholder 12">
            <a:extLst>
              <a:ext uri="{C183D7F6-B498-43B3-948B-1728B52AA6E4}">
                <adec:decorative xmlns:adec="http://schemas.microsoft.com/office/drawing/2017/decorative" val="1"/>
              </a:ext>
            </a:extLst>
          </p:cNvPr>
          <p:cNvSpPr>
            <a:spLocks noGrp="1"/>
          </p:cNvSpPr>
          <p:nvPr>
            <p:ph type="pic" sz="quarter" idx="13"/>
          </p:nvPr>
        </p:nvSpPr>
        <p:spPr>
          <a:xfrm>
            <a:off x="4078817" y="1461053"/>
            <a:ext cx="4027088" cy="2650572"/>
          </a:xfrm>
          <a:prstGeom prst="rect">
            <a:avLst/>
          </a:prstGeom>
        </p:spPr>
        <p:txBody>
          <a:bodyPr/>
          <a:lstStyle/>
          <a:p>
            <a:r>
              <a:rPr lang="en-US"/>
              <a:t>Click icon to add picture</a:t>
            </a:r>
            <a:endParaRPr lang="en-US" dirty="0"/>
          </a:p>
        </p:txBody>
      </p:sp>
      <p:sp>
        <p:nvSpPr>
          <p:cNvPr id="17" name="Picture Placeholder 12">
            <a:extLst>
              <a:ext uri="{C183D7F6-B498-43B3-948B-1728B52AA6E4}">
                <adec:decorative xmlns:adec="http://schemas.microsoft.com/office/drawing/2017/decorative" val="1"/>
              </a:ext>
            </a:extLst>
          </p:cNvPr>
          <p:cNvSpPr>
            <a:spLocks noGrp="1"/>
          </p:cNvSpPr>
          <p:nvPr>
            <p:ph type="pic" sz="quarter" idx="14"/>
          </p:nvPr>
        </p:nvSpPr>
        <p:spPr>
          <a:xfrm>
            <a:off x="4078817" y="4149728"/>
            <a:ext cx="4027088" cy="2708275"/>
          </a:xfrm>
          <a:prstGeom prst="rect">
            <a:avLst/>
          </a:prstGeom>
        </p:spPr>
        <p:txBody>
          <a:bodyPr/>
          <a:lstStyle/>
          <a:p>
            <a:r>
              <a:rPr lang="en-US"/>
              <a:t>Click icon to add picture</a:t>
            </a:r>
          </a:p>
        </p:txBody>
      </p:sp>
      <p:sp>
        <p:nvSpPr>
          <p:cNvPr id="13" name="Picture Placeholder 12">
            <a:extLst>
              <a:ext uri="{C183D7F6-B498-43B3-948B-1728B52AA6E4}">
                <adec:decorative xmlns:adec="http://schemas.microsoft.com/office/drawing/2017/decorative" val="1"/>
              </a:ext>
            </a:extLst>
          </p:cNvPr>
          <p:cNvSpPr>
            <a:spLocks noGrp="1"/>
          </p:cNvSpPr>
          <p:nvPr>
            <p:ph type="pic" sz="quarter" idx="11"/>
          </p:nvPr>
        </p:nvSpPr>
        <p:spPr>
          <a:xfrm>
            <a:off x="8157635" y="1461052"/>
            <a:ext cx="4034367" cy="5396948"/>
          </a:xfrm>
          <a:prstGeom prst="rect">
            <a:avLst/>
          </a:prstGeom>
        </p:spPr>
        <p:txBody>
          <a:bodyPr/>
          <a:lstStyle/>
          <a:p>
            <a:r>
              <a:rPr lang="en-US"/>
              <a:t>Click icon to add picture</a:t>
            </a:r>
            <a:endParaRPr lang="en-US" dirty="0"/>
          </a:p>
        </p:txBody>
      </p:sp>
    </p:spTree>
    <p:extLst>
      <p:ext uri="{BB962C8B-B14F-4D97-AF65-F5344CB8AC3E}">
        <p14:creationId xmlns:p14="http://schemas.microsoft.com/office/powerpoint/2010/main" val="1974219801"/>
      </p:ext>
    </p:extLst>
  </p:cSld>
  <p:clrMapOvr>
    <a:masterClrMapping/>
  </p:clrMapOvr>
  <p:transition spd="slow">
    <p:fade/>
  </p:transition>
  <p:extLst>
    <p:ext uri="{DCECCB84-F9BA-43D5-87BE-67443E8EF086}">
      <p15:sldGuideLst xmlns:p15="http://schemas.microsoft.com/office/powerpoint/2012/main">
        <p15:guide id="1" orient="horz" pos="332" userDrawn="1">
          <p15:clr>
            <a:srgbClr val="FBAE40"/>
          </p15:clr>
        </p15:guide>
        <p15:guide id="2" pos="3840" userDrawn="1">
          <p15:clr>
            <a:srgbClr val="FBAE40"/>
          </p15:clr>
        </p15:guide>
        <p15:guide id="4" pos="5111" userDrawn="1">
          <p15:clr>
            <a:srgbClr val="FBAE40"/>
          </p15:clr>
        </p15:guide>
        <p15:guide id="5" orient="horz" pos="2614" userDrawn="1">
          <p15:clr>
            <a:srgbClr val="FBAE40"/>
          </p15:clr>
        </p15:guide>
        <p15:guide id="6" pos="756" userDrawn="1">
          <p15:clr>
            <a:srgbClr val="FBAE40"/>
          </p15:clr>
        </p15:guide>
        <p15:guide id="8" pos="2569" userDrawn="1">
          <p15:clr>
            <a:srgbClr val="FBAE40"/>
          </p15:clr>
        </p15:guide>
        <p15:guide id="9" pos="5139" userDrawn="1">
          <p15:clr>
            <a:srgbClr val="FBAE40"/>
          </p15:clr>
        </p15:guide>
        <p15:guide id="10" orient="horz" pos="2590" userDrawn="1">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2E2A74-33A9-1E47-9EBD-B4B8BA3C3C75}"/>
              </a:ext>
            </a:extLst>
          </p:cNvPr>
          <p:cNvSpPr>
            <a:spLocks noGrp="1"/>
          </p:cNvSpPr>
          <p:nvPr>
            <p:ph type="title"/>
          </p:nvPr>
        </p:nvSpPr>
        <p:spPr>
          <a:xfrm>
            <a:off x="610753" y="692700"/>
            <a:ext cx="10515600" cy="733428"/>
          </a:xfrm>
        </p:spPr>
        <p:txBody>
          <a:bodyPr/>
          <a:lstStyle/>
          <a:p>
            <a:r>
              <a:rPr lang="en-US"/>
              <a:t>Click to edit Master title style</a:t>
            </a:r>
            <a:endParaRPr lang="en-US" dirty="0"/>
          </a:p>
        </p:txBody>
      </p:sp>
      <p:sp>
        <p:nvSpPr>
          <p:cNvPr id="8" name="Text Placeholder 5"/>
          <p:cNvSpPr>
            <a:spLocks noGrp="1"/>
          </p:cNvSpPr>
          <p:nvPr>
            <p:ph type="body" sz="quarter" idx="15" hasCustomPrompt="1"/>
          </p:nvPr>
        </p:nvSpPr>
        <p:spPr>
          <a:xfrm>
            <a:off x="610755" y="1461052"/>
            <a:ext cx="3396094" cy="4536504"/>
          </a:xfrm>
          <a:prstGeom prst="rect">
            <a:avLst/>
          </a:prstGeom>
        </p:spPr>
        <p:txBody>
          <a:bodyPr lIns="0" tIns="0" rIns="0" bIns="0" numCol="1" spcCol="216000"/>
          <a:lstStyle>
            <a:lvl1pPr marL="285750" marR="0" indent="-285750" algn="l" defTabSz="606425" rtl="0" eaLnBrk="1" fontAlgn="base" latinLnBrk="0" hangingPunct="1">
              <a:lnSpc>
                <a:spcPts val="2000"/>
              </a:lnSpc>
              <a:spcBef>
                <a:spcPts val="0"/>
              </a:spcBef>
              <a:spcAft>
                <a:spcPct val="0"/>
              </a:spcAft>
              <a:buClr>
                <a:srgbClr val="1A9DAC"/>
              </a:buClr>
              <a:buSzTx/>
              <a:buFont typeface="Arial" panose="020B0604020202020204" pitchFamily="34" charset="0"/>
              <a:buChar char="•"/>
              <a:tabLst/>
              <a:defRPr sz="1800" b="0" i="0" baseline="0">
                <a:solidFill>
                  <a:schemeClr val="tx1"/>
                </a:solidFill>
                <a:latin typeface="+mn-lt"/>
                <a:ea typeface="Tahoma" panose="020B0604030504040204" pitchFamily="34" charset="0"/>
                <a:cs typeface="Tahoma" panose="020B0604030504040204" pitchFamily="34" charset="0"/>
              </a:defRPr>
            </a:lvl1pPr>
            <a:lvl2pPr marL="541338" indent="-274638">
              <a:buClr>
                <a:srgbClr val="1A9DAC"/>
              </a:buClr>
              <a:buFont typeface="Courier New" panose="02070309020205020404" pitchFamily="49" charset="0"/>
              <a:buChar char="o"/>
              <a:defRPr sz="1800">
                <a:latin typeface="+mn-lt"/>
                <a:ea typeface="Tahoma" panose="020B0604030504040204" pitchFamily="34" charset="0"/>
                <a:cs typeface="Tahoma" panose="020B0604030504040204" pitchFamily="34" charset="0"/>
              </a:defRPr>
            </a:lvl2pPr>
            <a:lvl3pPr marL="808038" indent="-177800">
              <a:buClr>
                <a:srgbClr val="1A9DAC"/>
              </a:buClr>
              <a:buFont typeface="Arial" panose="020B0604020202020204" pitchFamily="34" charset="0"/>
              <a:buChar char="̶"/>
              <a:defRPr sz="1800">
                <a:latin typeface="+mn-lt"/>
                <a:ea typeface="Tahoma" panose="020B0604030504040204" pitchFamily="34" charset="0"/>
                <a:cs typeface="Tahoma" panose="020B0604030504040204" pitchFamily="34" charset="0"/>
              </a:defRPr>
            </a:lvl3pPr>
            <a:lvl4pPr marL="1163638" indent="-301625">
              <a:defRPr sz="1400">
                <a:latin typeface="+mn-lt"/>
                <a:ea typeface="Tahoma" panose="020B0604030504040204" pitchFamily="34" charset="0"/>
                <a:cs typeface="Tahoma" panose="020B0604030504040204" pitchFamily="34" charset="0"/>
              </a:defRPr>
            </a:lvl4pPr>
          </a:lstStyle>
          <a:p>
            <a:pPr lvl="0"/>
            <a:r>
              <a:rPr lang="en-GB" dirty="0"/>
              <a:t>Click to add text</a:t>
            </a:r>
          </a:p>
          <a:p>
            <a:pPr lvl="1"/>
            <a:r>
              <a:rPr lang="en-GB" dirty="0"/>
              <a:t>Second Bullet Point</a:t>
            </a:r>
          </a:p>
          <a:p>
            <a:pPr lvl="2"/>
            <a:r>
              <a:rPr lang="en-GB" dirty="0"/>
              <a:t>Third Bullet Point</a:t>
            </a:r>
          </a:p>
          <a:p>
            <a:pPr lvl="3"/>
            <a:endParaRPr lang="en-GB" dirty="0"/>
          </a:p>
        </p:txBody>
      </p:sp>
      <p:sp>
        <p:nvSpPr>
          <p:cNvPr id="5" name="Picture Placeholder 12">
            <a:extLst>
              <a:ext uri="{C183D7F6-B498-43B3-948B-1728B52AA6E4}">
                <adec:decorative xmlns:adec="http://schemas.microsoft.com/office/drawing/2017/decorative" val="1"/>
              </a:ext>
            </a:extLst>
          </p:cNvPr>
          <p:cNvSpPr>
            <a:spLocks noGrp="1"/>
          </p:cNvSpPr>
          <p:nvPr>
            <p:ph type="pic" sz="quarter" idx="11"/>
          </p:nvPr>
        </p:nvSpPr>
        <p:spPr>
          <a:xfrm>
            <a:off x="4055533" y="1461052"/>
            <a:ext cx="4057651" cy="5396948"/>
          </a:xfrm>
          <a:prstGeom prst="rect">
            <a:avLst/>
          </a:prstGeom>
        </p:spPr>
        <p:txBody>
          <a:bodyPr/>
          <a:lstStyle/>
          <a:p>
            <a:r>
              <a:rPr lang="en-US"/>
              <a:t>Click icon to add picture</a:t>
            </a:r>
            <a:endParaRPr lang="en-US" dirty="0"/>
          </a:p>
        </p:txBody>
      </p:sp>
      <p:sp>
        <p:nvSpPr>
          <p:cNvPr id="6" name="Picture Placeholder 12">
            <a:extLst>
              <a:ext uri="{C183D7F6-B498-43B3-948B-1728B52AA6E4}">
                <adec:decorative xmlns:adec="http://schemas.microsoft.com/office/drawing/2017/decorative" val="1"/>
              </a:ext>
            </a:extLst>
          </p:cNvPr>
          <p:cNvSpPr>
            <a:spLocks noGrp="1"/>
          </p:cNvSpPr>
          <p:nvPr>
            <p:ph type="pic" sz="quarter" idx="13"/>
          </p:nvPr>
        </p:nvSpPr>
        <p:spPr>
          <a:xfrm>
            <a:off x="8161867" y="1461053"/>
            <a:ext cx="4030132" cy="2650572"/>
          </a:xfrm>
          <a:prstGeom prst="rect">
            <a:avLst/>
          </a:prstGeom>
        </p:spPr>
        <p:txBody>
          <a:bodyPr/>
          <a:lstStyle/>
          <a:p>
            <a:r>
              <a:rPr lang="en-US"/>
              <a:t>Click icon to add picture</a:t>
            </a:r>
            <a:endParaRPr lang="en-US" dirty="0"/>
          </a:p>
        </p:txBody>
      </p:sp>
      <p:sp>
        <p:nvSpPr>
          <p:cNvPr id="7" name="Picture Placeholder 12">
            <a:extLst>
              <a:ext uri="{C183D7F6-B498-43B3-948B-1728B52AA6E4}">
                <adec:decorative xmlns:adec="http://schemas.microsoft.com/office/drawing/2017/decorative" val="1"/>
              </a:ext>
            </a:extLst>
          </p:cNvPr>
          <p:cNvSpPr>
            <a:spLocks noGrp="1"/>
          </p:cNvSpPr>
          <p:nvPr>
            <p:ph type="pic" sz="quarter" idx="14"/>
          </p:nvPr>
        </p:nvSpPr>
        <p:spPr>
          <a:xfrm>
            <a:off x="8161868" y="4146550"/>
            <a:ext cx="4030133" cy="2711450"/>
          </a:xfrm>
          <a:prstGeom prst="rect">
            <a:avLst/>
          </a:prstGeom>
        </p:spPr>
        <p:txBody>
          <a:bodyPr/>
          <a:lstStyle/>
          <a:p>
            <a:r>
              <a:rPr lang="en-US"/>
              <a:t>Click icon to add picture</a:t>
            </a:r>
            <a:endParaRPr lang="en-US" dirty="0"/>
          </a:p>
        </p:txBody>
      </p:sp>
    </p:spTree>
    <p:extLst>
      <p:ext uri="{BB962C8B-B14F-4D97-AF65-F5344CB8AC3E}">
        <p14:creationId xmlns:p14="http://schemas.microsoft.com/office/powerpoint/2010/main" val="276145381"/>
      </p:ext>
    </p:extLst>
  </p:cSld>
  <p:clrMapOvr>
    <a:masterClrMapping/>
  </p:clrMapOvr>
  <p:transition spd="slow">
    <p:fade/>
  </p:transition>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guide id="3" pos="5141" userDrawn="1">
          <p15:clr>
            <a:srgbClr val="FBAE40"/>
          </p15:clr>
        </p15:guide>
        <p15:guide id="4" pos="5111" userDrawn="1">
          <p15:clr>
            <a:srgbClr val="FBAE40"/>
          </p15:clr>
        </p15:guide>
        <p15:guide id="6" orient="horz" pos="2590" userDrawn="1">
          <p15:clr>
            <a:srgbClr val="FBAE40"/>
          </p15:clr>
        </p15:guide>
        <p15:guide id="7" orient="horz" pos="2612" userDrawn="1">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4F419B-FC38-4656-9F77-C3E7F5DE4FC2}"/>
              </a:ext>
            </a:extLst>
          </p:cNvPr>
          <p:cNvSpPr>
            <a:spLocks noGrp="1"/>
          </p:cNvSpPr>
          <p:nvPr>
            <p:ph type="title"/>
          </p:nvPr>
        </p:nvSpPr>
        <p:spPr/>
        <p:txBody>
          <a:bodyPr/>
          <a:lstStyle/>
          <a:p>
            <a:r>
              <a:rPr lang="en-US"/>
              <a:t>Click to edit Master title style</a:t>
            </a:r>
            <a:endParaRPr lang="en-GB" dirty="0"/>
          </a:p>
        </p:txBody>
      </p:sp>
      <p:sp>
        <p:nvSpPr>
          <p:cNvPr id="4" name="Text Placeholder 3">
            <a:extLst>
              <a:ext uri="{FF2B5EF4-FFF2-40B4-BE49-F238E27FC236}">
                <a16:creationId xmlns:a16="http://schemas.microsoft.com/office/drawing/2014/main" id="{FA3280AE-A27A-4C21-8018-4CDF514359A5}"/>
              </a:ext>
            </a:extLst>
          </p:cNvPr>
          <p:cNvSpPr>
            <a:spLocks noGrp="1"/>
          </p:cNvSpPr>
          <p:nvPr>
            <p:ph type="body" sz="quarter" idx="10"/>
          </p:nvPr>
        </p:nvSpPr>
        <p:spPr>
          <a:xfrm>
            <a:off x="1416050" y="1700213"/>
            <a:ext cx="9217025" cy="3960812"/>
          </a:xfrm>
          <a:prstGeom prst="rect">
            <a:avLst/>
          </a:prstGeom>
        </p:spPr>
        <p:txBody>
          <a:bodyPr/>
          <a:lstStyle>
            <a:lvl1pPr marL="0" indent="0">
              <a:buNone/>
              <a:defRPr sz="2000">
                <a:solidFill>
                  <a:srgbClr val="1A9DAC"/>
                </a:solidFill>
              </a:defRPr>
            </a:lvl1pPr>
            <a:lvl2pPr marL="609600" indent="0">
              <a:buNone/>
              <a:defRPr sz="2000">
                <a:solidFill>
                  <a:srgbClr val="1A9DAC"/>
                </a:solidFill>
              </a:defRPr>
            </a:lvl2pPr>
            <a:lvl3pPr marL="1219200" indent="0">
              <a:buNone/>
              <a:defRPr sz="2000">
                <a:solidFill>
                  <a:srgbClr val="1A9DAC"/>
                </a:solidFill>
              </a:defRPr>
            </a:lvl3pPr>
            <a:lvl4pPr marL="1828800" indent="0">
              <a:buNone/>
              <a:defRPr sz="2000">
                <a:solidFill>
                  <a:srgbClr val="1A9DAC"/>
                </a:solidFill>
              </a:defRPr>
            </a:lvl4pPr>
            <a:lvl5pPr marL="2438400" indent="0">
              <a:buNone/>
              <a:defRPr sz="2000">
                <a:solidFill>
                  <a:srgbClr val="1A9DAC"/>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6" name="Text Placeholder 5">
            <a:extLst>
              <a:ext uri="{FF2B5EF4-FFF2-40B4-BE49-F238E27FC236}">
                <a16:creationId xmlns:a16="http://schemas.microsoft.com/office/drawing/2014/main" id="{A5660BAE-66FC-42F6-BD3C-5B58157AAAB0}"/>
              </a:ext>
            </a:extLst>
          </p:cNvPr>
          <p:cNvSpPr>
            <a:spLocks noGrp="1"/>
          </p:cNvSpPr>
          <p:nvPr>
            <p:ph type="body" sz="quarter" idx="11"/>
          </p:nvPr>
        </p:nvSpPr>
        <p:spPr>
          <a:xfrm>
            <a:off x="1416050" y="5661025"/>
            <a:ext cx="9217025" cy="1081088"/>
          </a:xfrm>
          <a:prstGeom prst="rect">
            <a:avLst/>
          </a:prstGeom>
        </p:spPr>
        <p:txBody>
          <a:bodyPr/>
          <a:lstStyle>
            <a:lvl1pPr marL="0" indent="0" algn="r">
              <a:buNone/>
              <a:defRPr sz="1800">
                <a:solidFill>
                  <a:schemeClr val="tx1"/>
                </a:solidFill>
              </a:defRPr>
            </a:lvl1pPr>
            <a:lvl2pPr marL="609600" indent="0" algn="r">
              <a:buNone/>
              <a:defRPr sz="1800">
                <a:solidFill>
                  <a:schemeClr val="tx1"/>
                </a:solidFill>
              </a:defRPr>
            </a:lvl2pPr>
            <a:lvl3pPr marL="1219200" indent="0" algn="r">
              <a:buNone/>
              <a:defRPr sz="1800">
                <a:solidFill>
                  <a:schemeClr val="tx1"/>
                </a:solidFill>
              </a:defRPr>
            </a:lvl3pPr>
            <a:lvl4pPr marL="1828800" indent="0" algn="r">
              <a:buNone/>
              <a:defRPr sz="1800">
                <a:solidFill>
                  <a:schemeClr val="tx1"/>
                </a:solidFill>
              </a:defRPr>
            </a:lvl4pPr>
            <a:lvl5pPr marL="2438400" indent="0" algn="r">
              <a:buNone/>
              <a:defRPr sz="1800">
                <a:solidFill>
                  <a:schemeClr val="tx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Tree>
    <p:extLst>
      <p:ext uri="{BB962C8B-B14F-4D97-AF65-F5344CB8AC3E}">
        <p14:creationId xmlns:p14="http://schemas.microsoft.com/office/powerpoint/2010/main" val="1727041634"/>
      </p:ext>
    </p:extLst>
  </p:cSld>
  <p:clrMapOvr>
    <a:masterClrMapping/>
  </p:clrMapOvr>
  <p:transition spd="slow">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4_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B83A07-22BD-4911-A932-8F2D6698F1F7}"/>
              </a:ext>
            </a:extLst>
          </p:cNvPr>
          <p:cNvSpPr>
            <a:spLocks noGrp="1"/>
          </p:cNvSpPr>
          <p:nvPr>
            <p:ph type="title"/>
          </p:nvPr>
        </p:nvSpPr>
        <p:spPr/>
        <p:txBody>
          <a:bodyPr/>
          <a:lstStyle/>
          <a:p>
            <a:r>
              <a:rPr lang="en-US"/>
              <a:t>Click to edit Master title style</a:t>
            </a:r>
            <a:endParaRPr lang="en-GB"/>
          </a:p>
        </p:txBody>
      </p:sp>
      <p:sp>
        <p:nvSpPr>
          <p:cNvPr id="4" name="Text Placeholder 3">
            <a:extLst>
              <a:ext uri="{FF2B5EF4-FFF2-40B4-BE49-F238E27FC236}">
                <a16:creationId xmlns:a16="http://schemas.microsoft.com/office/drawing/2014/main" id="{B8842487-5D92-4193-8C12-E3811303EAF5}"/>
              </a:ext>
            </a:extLst>
          </p:cNvPr>
          <p:cNvSpPr>
            <a:spLocks noGrp="1"/>
          </p:cNvSpPr>
          <p:nvPr>
            <p:ph type="body" sz="quarter" idx="10" hasCustomPrompt="1"/>
          </p:nvPr>
        </p:nvSpPr>
        <p:spPr>
          <a:xfrm>
            <a:off x="623392" y="2348880"/>
            <a:ext cx="4176464" cy="2995612"/>
          </a:xfrm>
          <a:prstGeom prst="rect">
            <a:avLst/>
          </a:prstGeom>
        </p:spPr>
        <p:txBody>
          <a:bodyPr/>
          <a:lstStyle>
            <a:lvl1pPr marL="0" indent="0">
              <a:buNone/>
              <a:defRPr sz="13000">
                <a:solidFill>
                  <a:srgbClr val="1A9DAC"/>
                </a:solidFill>
              </a:defRPr>
            </a:lvl1pPr>
          </a:lstStyle>
          <a:p>
            <a:pPr lvl="0"/>
            <a:r>
              <a:rPr lang="en-GB" dirty="0"/>
              <a:t>100%</a:t>
            </a:r>
          </a:p>
        </p:txBody>
      </p:sp>
      <p:sp>
        <p:nvSpPr>
          <p:cNvPr id="6" name="Text Placeholder 5">
            <a:extLst>
              <a:ext uri="{FF2B5EF4-FFF2-40B4-BE49-F238E27FC236}">
                <a16:creationId xmlns:a16="http://schemas.microsoft.com/office/drawing/2014/main" id="{0CF246C3-55F5-41A0-A73E-5368C3F43B53}"/>
              </a:ext>
            </a:extLst>
          </p:cNvPr>
          <p:cNvSpPr>
            <a:spLocks noGrp="1"/>
          </p:cNvSpPr>
          <p:nvPr>
            <p:ph type="body" sz="quarter" idx="11"/>
          </p:nvPr>
        </p:nvSpPr>
        <p:spPr>
          <a:xfrm>
            <a:off x="4943872" y="2348880"/>
            <a:ext cx="6481366" cy="2995612"/>
          </a:xfrm>
          <a:prstGeom prst="rect">
            <a:avLst/>
          </a:prstGeom>
        </p:spPr>
        <p:txBody>
          <a:bodyPr/>
          <a:lstStyle>
            <a:lvl1pPr marL="0" indent="0">
              <a:buNone/>
              <a:defRPr sz="2000">
                <a:solidFill>
                  <a:srgbClr val="199DAC"/>
                </a:solidFill>
              </a:defRPr>
            </a:lvl1pPr>
            <a:lvl2pPr marL="609600" indent="0">
              <a:buNone/>
              <a:defRPr sz="2000">
                <a:solidFill>
                  <a:srgbClr val="199DAC"/>
                </a:solidFill>
              </a:defRPr>
            </a:lvl2pPr>
            <a:lvl3pPr marL="1219200" indent="0">
              <a:buNone/>
              <a:defRPr sz="2000">
                <a:solidFill>
                  <a:srgbClr val="199DAC"/>
                </a:solidFill>
              </a:defRPr>
            </a:lvl3pPr>
            <a:lvl4pPr marL="1828800" indent="0">
              <a:buNone/>
              <a:defRPr sz="2000">
                <a:solidFill>
                  <a:srgbClr val="199DAC"/>
                </a:solidFill>
              </a:defRPr>
            </a:lvl4pPr>
            <a:lvl5pPr marL="2438400" indent="0">
              <a:buNone/>
              <a:defRPr sz="2000">
                <a:solidFill>
                  <a:srgbClr val="199DAC"/>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8" name="Text Placeholder 7">
            <a:extLst>
              <a:ext uri="{FF2B5EF4-FFF2-40B4-BE49-F238E27FC236}">
                <a16:creationId xmlns:a16="http://schemas.microsoft.com/office/drawing/2014/main" id="{62E5FF59-326E-4B4E-9D7D-CFDB81AC6C9E}"/>
              </a:ext>
            </a:extLst>
          </p:cNvPr>
          <p:cNvSpPr>
            <a:spLocks noGrp="1"/>
          </p:cNvSpPr>
          <p:nvPr>
            <p:ph type="body" sz="quarter" idx="12"/>
          </p:nvPr>
        </p:nvSpPr>
        <p:spPr>
          <a:xfrm>
            <a:off x="1558925" y="5344492"/>
            <a:ext cx="9650413" cy="1108696"/>
          </a:xfrm>
          <a:prstGeom prst="rect">
            <a:avLst/>
          </a:prstGeom>
        </p:spPr>
        <p:txBody>
          <a:bodyPr/>
          <a:lstStyle>
            <a:lvl1pPr marL="0" indent="0" algn="r">
              <a:buFont typeface="Arial" panose="020B0604020202020204" pitchFamily="34" charset="0"/>
              <a:buNone/>
              <a:defRPr sz="1800"/>
            </a:lvl1pPr>
            <a:lvl2pPr marL="609600" indent="0" algn="r">
              <a:buNone/>
              <a:defRPr sz="1800"/>
            </a:lvl2pPr>
            <a:lvl3pPr marL="1219200" indent="0" algn="r">
              <a:buNone/>
              <a:defRPr sz="1800"/>
            </a:lvl3pPr>
            <a:lvl4pPr marL="1828800" indent="0" algn="r">
              <a:buNone/>
              <a:defRPr sz="1800"/>
            </a:lvl4pPr>
            <a:lvl5pPr marL="2438400" indent="0" algn="r">
              <a:buNone/>
              <a:defRPr sz="18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Tree>
    <p:extLst>
      <p:ext uri="{BB962C8B-B14F-4D97-AF65-F5344CB8AC3E}">
        <p14:creationId xmlns:p14="http://schemas.microsoft.com/office/powerpoint/2010/main" val="2319526146"/>
      </p:ext>
    </p:extLst>
  </p:cSld>
  <p:clrMapOvr>
    <a:masterClrMapping/>
  </p:clrMapOvr>
  <p:transition spd="slow">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ection title and subhea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AE3DBD-28B5-6744-B93D-384D879AF993}"/>
              </a:ext>
            </a:extLst>
          </p:cNvPr>
          <p:cNvSpPr>
            <a:spLocks noGrp="1"/>
          </p:cNvSpPr>
          <p:nvPr>
            <p:ph type="title"/>
          </p:nvPr>
        </p:nvSpPr>
        <p:spPr>
          <a:xfrm>
            <a:off x="1199456" y="1974058"/>
            <a:ext cx="8687493" cy="1325563"/>
          </a:xfrm>
          <a:prstGeom prst="rect">
            <a:avLst/>
          </a:prstGeom>
        </p:spPr>
        <p:txBody>
          <a:bodyPr/>
          <a:lstStyle>
            <a:lvl1pPr>
              <a:defRPr>
                <a:solidFill>
                  <a:srgbClr val="1A9DAC"/>
                </a:solidFill>
              </a:defRPr>
            </a:lvl1pPr>
          </a:lstStyle>
          <a:p>
            <a:r>
              <a:rPr lang="en-US"/>
              <a:t>Click to edit Master title style</a:t>
            </a:r>
            <a:endParaRPr lang="en-US" dirty="0"/>
          </a:p>
        </p:txBody>
      </p:sp>
      <p:sp>
        <p:nvSpPr>
          <p:cNvPr id="7" name="Text Placeholder 5"/>
          <p:cNvSpPr>
            <a:spLocks noGrp="1"/>
          </p:cNvSpPr>
          <p:nvPr>
            <p:ph type="body" sz="quarter" idx="11"/>
          </p:nvPr>
        </p:nvSpPr>
        <p:spPr>
          <a:xfrm>
            <a:off x="1199456" y="4221163"/>
            <a:ext cx="8687493" cy="603104"/>
          </a:xfrm>
          <a:prstGeom prst="rect">
            <a:avLst/>
          </a:prstGeom>
        </p:spPr>
        <p:txBody>
          <a:bodyPr lIns="0" tIns="0" rIns="0" bIns="0"/>
          <a:lstStyle>
            <a:lvl1pPr marL="0" indent="0">
              <a:lnSpc>
                <a:spcPct val="100000"/>
              </a:lnSpc>
              <a:buFontTx/>
              <a:buNone/>
              <a:defRPr sz="1800" b="0" i="0">
                <a:solidFill>
                  <a:schemeClr val="tx1"/>
                </a:solidFill>
                <a:latin typeface="+mn-lt"/>
                <a:ea typeface="Tahoma"/>
                <a:cs typeface="Tahoma"/>
              </a:defRPr>
            </a:lvl1pPr>
          </a:lstStyle>
          <a:p>
            <a:pPr lvl="0"/>
            <a:r>
              <a:rPr lang="en-US"/>
              <a:t>Edit Master text styles</a:t>
            </a:r>
          </a:p>
        </p:txBody>
      </p:sp>
    </p:spTree>
    <p:extLst>
      <p:ext uri="{BB962C8B-B14F-4D97-AF65-F5344CB8AC3E}">
        <p14:creationId xmlns:p14="http://schemas.microsoft.com/office/powerpoint/2010/main" val="192450603"/>
      </p:ext>
    </p:extLst>
  </p:cSld>
  <p:clrMapOvr>
    <a:masterClrMapping/>
  </p:clrMapOvr>
  <p:transition spd="slow">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Main headings, text and bullet points">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D64AAA3-E9D4-B544-B77B-0789573E9C02}"/>
              </a:ext>
            </a:extLst>
          </p:cNvPr>
          <p:cNvSpPr>
            <a:spLocks noGrp="1"/>
          </p:cNvSpPr>
          <p:nvPr>
            <p:ph type="title" hasCustomPrompt="1"/>
          </p:nvPr>
        </p:nvSpPr>
        <p:spPr>
          <a:xfrm>
            <a:off x="1199455" y="689703"/>
            <a:ext cx="9937104" cy="1011105"/>
          </a:xfrm>
          <a:prstGeom prst="rect">
            <a:avLst/>
          </a:prstGeom>
        </p:spPr>
        <p:txBody>
          <a:bodyPr lIns="0" tIns="0" rIns="0" bIns="0"/>
          <a:lstStyle>
            <a:lvl1pPr>
              <a:defRPr>
                <a:solidFill>
                  <a:srgbClr val="1A9DAC"/>
                </a:solidFill>
              </a:defRPr>
            </a:lvl1pPr>
          </a:lstStyle>
          <a:p>
            <a:pPr lvl="0"/>
            <a:r>
              <a:rPr lang="en-GB" dirty="0"/>
              <a:t>Click to edit Master text styles</a:t>
            </a:r>
          </a:p>
        </p:txBody>
      </p:sp>
      <p:sp>
        <p:nvSpPr>
          <p:cNvPr id="6" name="Text Placeholder 5"/>
          <p:cNvSpPr>
            <a:spLocks noGrp="1"/>
          </p:cNvSpPr>
          <p:nvPr>
            <p:ph type="body" sz="quarter" idx="11" hasCustomPrompt="1"/>
          </p:nvPr>
        </p:nvSpPr>
        <p:spPr>
          <a:xfrm>
            <a:off x="1199456" y="1700808"/>
            <a:ext cx="9937104" cy="4608512"/>
          </a:xfrm>
          <a:prstGeom prst="rect">
            <a:avLst/>
          </a:prstGeom>
        </p:spPr>
        <p:txBody>
          <a:bodyPr lIns="0" tIns="0" rIns="0" bIns="0"/>
          <a:lstStyle>
            <a:lvl1pPr marL="266700" indent="-257175">
              <a:buClr>
                <a:srgbClr val="1A9DAC"/>
              </a:buClr>
              <a:tabLst/>
              <a:defRPr sz="1800">
                <a:latin typeface="+mn-lt"/>
                <a:ea typeface="Tahoma" panose="020B0604030504040204" pitchFamily="34" charset="0"/>
                <a:cs typeface="Tahoma" panose="020B0604030504040204" pitchFamily="34" charset="0"/>
              </a:defRPr>
            </a:lvl1pPr>
            <a:lvl2pPr marL="541338" indent="-274638">
              <a:buClr>
                <a:srgbClr val="1A9DAC"/>
              </a:buClr>
              <a:buFont typeface="Courier New" panose="02070309020205020404" pitchFamily="49" charset="0"/>
              <a:buChar char="o"/>
              <a:defRPr sz="1800">
                <a:latin typeface="+mn-lt"/>
                <a:ea typeface="Tahoma" panose="020B0604030504040204" pitchFamily="34" charset="0"/>
                <a:cs typeface="Tahoma" panose="020B0604030504040204" pitchFamily="34" charset="0"/>
              </a:defRPr>
            </a:lvl2pPr>
            <a:lvl3pPr marL="808038" indent="-266700">
              <a:buClr>
                <a:srgbClr val="1A9DAC"/>
              </a:buClr>
              <a:buFont typeface="Arial" panose="020B0604020202020204" pitchFamily="34" charset="0"/>
              <a:buChar char="̶"/>
              <a:defRPr sz="1800">
                <a:latin typeface="+mn-lt"/>
                <a:ea typeface="Tahoma" panose="020B0604030504040204" pitchFamily="34" charset="0"/>
                <a:cs typeface="Tahoma" panose="020B0604030504040204" pitchFamily="34" charset="0"/>
              </a:defRPr>
            </a:lvl3pPr>
            <a:lvl4pPr>
              <a:defRPr sz="1600">
                <a:latin typeface="Tahoma" panose="020B0604030504040204" pitchFamily="34" charset="0"/>
                <a:ea typeface="Tahoma" panose="020B0604030504040204" pitchFamily="34" charset="0"/>
                <a:cs typeface="Tahoma" panose="020B0604030504040204" pitchFamily="34" charset="0"/>
              </a:defRPr>
            </a:lvl4pPr>
            <a:lvl5pPr>
              <a:defRPr sz="1600">
                <a:latin typeface="Tahoma" panose="020B0604030504040204" pitchFamily="34" charset="0"/>
                <a:ea typeface="Tahoma" panose="020B0604030504040204" pitchFamily="34" charset="0"/>
                <a:cs typeface="Tahoma" panose="020B0604030504040204" pitchFamily="34" charset="0"/>
              </a:defRPr>
            </a:lvl5pPr>
          </a:lstStyle>
          <a:p>
            <a:pPr lvl="0"/>
            <a:r>
              <a:rPr lang="en-US" dirty="0"/>
              <a:t>Edit Master text styles</a:t>
            </a:r>
          </a:p>
          <a:p>
            <a:pPr lvl="1"/>
            <a:r>
              <a:rPr lang="en-US" dirty="0"/>
              <a:t>Second level</a:t>
            </a:r>
          </a:p>
          <a:p>
            <a:pPr lvl="2"/>
            <a:r>
              <a:rPr lang="en-US" dirty="0"/>
              <a:t>Third level</a:t>
            </a:r>
          </a:p>
        </p:txBody>
      </p:sp>
    </p:spTree>
    <p:extLst>
      <p:ext uri="{BB962C8B-B14F-4D97-AF65-F5344CB8AC3E}">
        <p14:creationId xmlns:p14="http://schemas.microsoft.com/office/powerpoint/2010/main" val="406912239"/>
      </p:ext>
    </p:extLst>
  </p:cSld>
  <p:clrMapOvr>
    <a:masterClrMapping/>
  </p:clrMapOvr>
  <p:transition spd="slow">
    <p:fade/>
  </p:transition>
  <p:extLst>
    <p:ext uri="{DCECCB84-F9BA-43D5-87BE-67443E8EF086}">
      <p15:sldGuideLst xmlns:p15="http://schemas.microsoft.com/office/powerpoint/2012/main">
        <p15:guide id="1" orient="horz" pos="436" userDrawn="1">
          <p15:clr>
            <a:srgbClr val="FBAE40"/>
          </p15:clr>
        </p15:guide>
        <p15:guide id="2" pos="756"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Main headings, text and numbered point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034AA9-9B1B-7D49-821B-E768D4FEE2D2}"/>
              </a:ext>
            </a:extLst>
          </p:cNvPr>
          <p:cNvSpPr>
            <a:spLocks noGrp="1"/>
          </p:cNvSpPr>
          <p:nvPr>
            <p:ph type="title"/>
          </p:nvPr>
        </p:nvSpPr>
        <p:spPr>
          <a:xfrm>
            <a:off x="1200151" y="687617"/>
            <a:ext cx="9936408" cy="1012599"/>
          </a:xfrm>
        </p:spPr>
        <p:txBody>
          <a:bodyPr/>
          <a:lstStyle/>
          <a:p>
            <a:r>
              <a:rPr lang="en-US"/>
              <a:t>Click to edit Master title style</a:t>
            </a:r>
            <a:endParaRPr lang="en-US" dirty="0"/>
          </a:p>
        </p:txBody>
      </p:sp>
      <p:sp>
        <p:nvSpPr>
          <p:cNvPr id="3" name="Text Placeholder 2"/>
          <p:cNvSpPr>
            <a:spLocks noGrp="1"/>
          </p:cNvSpPr>
          <p:nvPr>
            <p:ph type="body" sz="quarter" idx="11" hasCustomPrompt="1"/>
          </p:nvPr>
        </p:nvSpPr>
        <p:spPr>
          <a:xfrm>
            <a:off x="1200152" y="1700216"/>
            <a:ext cx="9936408" cy="4465637"/>
          </a:xfrm>
          <a:prstGeom prst="rect">
            <a:avLst/>
          </a:prstGeom>
        </p:spPr>
        <p:txBody>
          <a:bodyPr lIns="0" tIns="0" rIns="0" bIns="0"/>
          <a:lstStyle>
            <a:lvl1pPr marL="266700" indent="-266700">
              <a:buClr>
                <a:srgbClr val="1A9DAC"/>
              </a:buClr>
              <a:buFont typeface="+mj-lt"/>
              <a:buAutoNum type="arabicPeriod"/>
              <a:defRPr sz="1800">
                <a:latin typeface="+mn-lt"/>
                <a:ea typeface="Tahoma" panose="020B0604030504040204" pitchFamily="34" charset="0"/>
                <a:cs typeface="Tahoma" panose="020B0604030504040204" pitchFamily="34" charset="0"/>
              </a:defRPr>
            </a:lvl1pPr>
            <a:lvl2pPr marL="541338" indent="-274638">
              <a:buClr>
                <a:srgbClr val="1A9DAC"/>
              </a:buClr>
              <a:buFont typeface="+mj-lt"/>
              <a:buAutoNum type="romanLcPeriod"/>
              <a:defRPr sz="1800">
                <a:latin typeface="+mn-lt"/>
                <a:ea typeface="Tahoma" panose="020B0604030504040204" pitchFamily="34" charset="0"/>
                <a:cs typeface="Tahoma" panose="020B0604030504040204" pitchFamily="34" charset="0"/>
              </a:defRPr>
            </a:lvl2pPr>
            <a:lvl3pPr marL="896938" indent="-266700">
              <a:buClr>
                <a:srgbClr val="1A9DAC"/>
              </a:buClr>
              <a:buFont typeface="Arial" panose="020B0604020202020204" pitchFamily="34" charset="0"/>
              <a:buChar char="̶"/>
              <a:defRPr sz="1800">
                <a:latin typeface="+mn-lt"/>
                <a:ea typeface="Tahoma" panose="020B0604030504040204" pitchFamily="34" charset="0"/>
                <a:cs typeface="Tahoma" panose="020B0604030504040204" pitchFamily="34" charset="0"/>
              </a:defRPr>
            </a:lvl3pPr>
            <a:lvl4pPr marL="2343150" indent="-514350">
              <a:buFont typeface="+mj-lt"/>
              <a:buAutoNum type="arabicPeriod"/>
              <a:defRPr sz="1600">
                <a:latin typeface="Tahoma" panose="020B0604030504040204" pitchFamily="34" charset="0"/>
                <a:ea typeface="Tahoma" panose="020B0604030504040204" pitchFamily="34" charset="0"/>
                <a:cs typeface="Tahoma" panose="020B0604030504040204" pitchFamily="34" charset="0"/>
              </a:defRPr>
            </a:lvl4pPr>
            <a:lvl5pPr marL="2952750" indent="-514350">
              <a:buFont typeface="+mj-lt"/>
              <a:buAutoNum type="arabicPeriod"/>
              <a:defRPr sz="1600">
                <a:latin typeface="Tahoma" panose="020B0604030504040204" pitchFamily="34" charset="0"/>
                <a:ea typeface="Tahoma" panose="020B0604030504040204" pitchFamily="34" charset="0"/>
                <a:cs typeface="Tahoma" panose="020B0604030504040204" pitchFamily="34" charset="0"/>
              </a:defRPr>
            </a:lvl5pPr>
          </a:lstStyle>
          <a:p>
            <a:pPr lvl="0"/>
            <a:r>
              <a:rPr lang="en-US" dirty="0"/>
              <a:t>Edit Master text styles</a:t>
            </a:r>
          </a:p>
          <a:p>
            <a:pPr lvl="1"/>
            <a:r>
              <a:rPr lang="en-US" dirty="0"/>
              <a:t>Second level</a:t>
            </a:r>
          </a:p>
          <a:p>
            <a:pPr lvl="2"/>
            <a:r>
              <a:rPr lang="en-US" dirty="0"/>
              <a:t>Third level</a:t>
            </a:r>
          </a:p>
        </p:txBody>
      </p:sp>
    </p:spTree>
    <p:extLst>
      <p:ext uri="{BB962C8B-B14F-4D97-AF65-F5344CB8AC3E}">
        <p14:creationId xmlns:p14="http://schemas.microsoft.com/office/powerpoint/2010/main" val="1386068825"/>
      </p:ext>
    </p:extLst>
  </p:cSld>
  <p:clrMapOvr>
    <a:masterClrMapping/>
  </p:clrMapOvr>
  <p:transition spd="slow">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wo column text styl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BD85A6-D158-2E49-90B4-F2441730F410}"/>
              </a:ext>
            </a:extLst>
          </p:cNvPr>
          <p:cNvSpPr>
            <a:spLocks noGrp="1"/>
          </p:cNvSpPr>
          <p:nvPr>
            <p:ph type="title"/>
          </p:nvPr>
        </p:nvSpPr>
        <p:spPr>
          <a:xfrm>
            <a:off x="1199455" y="692699"/>
            <a:ext cx="9912077" cy="936101"/>
          </a:xfrm>
        </p:spPr>
        <p:txBody>
          <a:bodyPr/>
          <a:lstStyle/>
          <a:p>
            <a:r>
              <a:rPr lang="en-US" dirty="0"/>
              <a:t>Click to edit Master title style</a:t>
            </a:r>
          </a:p>
        </p:txBody>
      </p:sp>
      <p:sp>
        <p:nvSpPr>
          <p:cNvPr id="6" name="Text Placeholder 5"/>
          <p:cNvSpPr>
            <a:spLocks noGrp="1"/>
          </p:cNvSpPr>
          <p:nvPr>
            <p:ph type="body" sz="quarter" idx="11"/>
          </p:nvPr>
        </p:nvSpPr>
        <p:spPr>
          <a:xfrm>
            <a:off x="1199457" y="1628800"/>
            <a:ext cx="4871515" cy="4536504"/>
          </a:xfrm>
          <a:prstGeom prst="rect">
            <a:avLst/>
          </a:prstGeom>
        </p:spPr>
        <p:txBody>
          <a:bodyPr lIns="0" tIns="0" rIns="0" bIns="0" numCol="1" spcCol="216000"/>
          <a:lstStyle>
            <a:lvl1pPr marL="0" marR="0" indent="0" algn="l" defTabSz="606425" rtl="0" eaLnBrk="1" fontAlgn="base" latinLnBrk="0" hangingPunct="1">
              <a:lnSpc>
                <a:spcPts val="2000"/>
              </a:lnSpc>
              <a:spcBef>
                <a:spcPts val="0"/>
              </a:spcBef>
              <a:spcAft>
                <a:spcPct val="0"/>
              </a:spcAft>
              <a:buClrTx/>
              <a:buSzTx/>
              <a:buFontTx/>
              <a:buNone/>
              <a:tabLst/>
              <a:defRPr sz="1800" b="0" i="0" baseline="0">
                <a:solidFill>
                  <a:schemeClr val="tx1"/>
                </a:solidFill>
                <a:latin typeface="+mn-lt"/>
                <a:ea typeface="Tahoma"/>
                <a:cs typeface="Tahoma"/>
              </a:defRPr>
            </a:lvl1pPr>
          </a:lstStyle>
          <a:p>
            <a:pPr lvl="0"/>
            <a:r>
              <a:rPr lang="en-US"/>
              <a:t>Edit Master text styles</a:t>
            </a:r>
          </a:p>
        </p:txBody>
      </p:sp>
      <p:sp>
        <p:nvSpPr>
          <p:cNvPr id="7" name="Text Placeholder 5"/>
          <p:cNvSpPr>
            <a:spLocks noGrp="1"/>
          </p:cNvSpPr>
          <p:nvPr>
            <p:ph type="body" sz="quarter" idx="12"/>
          </p:nvPr>
        </p:nvSpPr>
        <p:spPr>
          <a:xfrm>
            <a:off x="6240016" y="1628800"/>
            <a:ext cx="4871515" cy="4536504"/>
          </a:xfrm>
          <a:prstGeom prst="rect">
            <a:avLst/>
          </a:prstGeom>
        </p:spPr>
        <p:txBody>
          <a:bodyPr lIns="0" tIns="0" rIns="0" bIns="0" numCol="1" spcCol="216000"/>
          <a:lstStyle>
            <a:lvl1pPr marL="0" marR="0" indent="0" algn="l" defTabSz="606425" rtl="0" eaLnBrk="1" fontAlgn="base" latinLnBrk="0" hangingPunct="1">
              <a:lnSpc>
                <a:spcPts val="2000"/>
              </a:lnSpc>
              <a:spcBef>
                <a:spcPts val="0"/>
              </a:spcBef>
              <a:spcAft>
                <a:spcPct val="0"/>
              </a:spcAft>
              <a:buClrTx/>
              <a:buSzTx/>
              <a:buFontTx/>
              <a:buNone/>
              <a:tabLst/>
              <a:defRPr sz="1800" b="0" i="0" baseline="0">
                <a:solidFill>
                  <a:schemeClr val="tx1"/>
                </a:solidFill>
                <a:latin typeface="+mn-lt"/>
                <a:ea typeface="Tahoma"/>
                <a:cs typeface="Tahoma"/>
              </a:defRPr>
            </a:lvl1pPr>
          </a:lstStyle>
          <a:p>
            <a:pPr lvl="0"/>
            <a:r>
              <a:rPr lang="en-US"/>
              <a:t>Edit Master text styles</a:t>
            </a:r>
          </a:p>
        </p:txBody>
      </p:sp>
    </p:spTree>
    <p:extLst>
      <p:ext uri="{BB962C8B-B14F-4D97-AF65-F5344CB8AC3E}">
        <p14:creationId xmlns:p14="http://schemas.microsoft.com/office/powerpoint/2010/main" val="1903622766"/>
      </p:ext>
    </p:extLst>
  </p:cSld>
  <p:clrMapOvr>
    <a:masterClrMapping/>
  </p:clrMapOvr>
  <p:transition spd="slow">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wo column text style with bullet point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9A63C3-2B19-3E4C-861A-2B5A52BA7233}"/>
              </a:ext>
            </a:extLst>
          </p:cNvPr>
          <p:cNvSpPr>
            <a:spLocks noGrp="1"/>
          </p:cNvSpPr>
          <p:nvPr>
            <p:ph type="title"/>
          </p:nvPr>
        </p:nvSpPr>
        <p:spPr>
          <a:xfrm>
            <a:off x="1199455" y="692699"/>
            <a:ext cx="10515600" cy="936101"/>
          </a:xfrm>
        </p:spPr>
        <p:txBody>
          <a:bodyPr/>
          <a:lstStyle/>
          <a:p>
            <a:r>
              <a:rPr lang="en-US"/>
              <a:t>Click to edit Master title style</a:t>
            </a:r>
          </a:p>
        </p:txBody>
      </p:sp>
      <p:sp>
        <p:nvSpPr>
          <p:cNvPr id="8" name="Text Placeholder 5"/>
          <p:cNvSpPr>
            <a:spLocks noGrp="1"/>
          </p:cNvSpPr>
          <p:nvPr>
            <p:ph type="body" sz="quarter" idx="11" hasCustomPrompt="1"/>
          </p:nvPr>
        </p:nvSpPr>
        <p:spPr>
          <a:xfrm>
            <a:off x="1199458" y="1628800"/>
            <a:ext cx="4896542" cy="4536504"/>
          </a:xfrm>
          <a:prstGeom prst="rect">
            <a:avLst/>
          </a:prstGeom>
        </p:spPr>
        <p:txBody>
          <a:bodyPr lIns="0" tIns="0" rIns="0" bIns="0" numCol="1" spcCol="216000"/>
          <a:lstStyle>
            <a:lvl1pPr marL="285750" marR="0" indent="-285750" algn="l" defTabSz="606425" rtl="0" eaLnBrk="1" fontAlgn="base" latinLnBrk="0" hangingPunct="1">
              <a:lnSpc>
                <a:spcPts val="2000"/>
              </a:lnSpc>
              <a:spcBef>
                <a:spcPts val="0"/>
              </a:spcBef>
              <a:spcAft>
                <a:spcPct val="0"/>
              </a:spcAft>
              <a:buClr>
                <a:srgbClr val="1A9DAC"/>
              </a:buClr>
              <a:buSzTx/>
              <a:buFont typeface="Arial" panose="020B0604020202020204" pitchFamily="34" charset="0"/>
              <a:buChar char="•"/>
              <a:tabLst/>
              <a:defRPr sz="1800" b="0" i="0" baseline="0">
                <a:solidFill>
                  <a:schemeClr val="tx1"/>
                </a:solidFill>
                <a:latin typeface="+mn-lt"/>
                <a:ea typeface="Tahoma" panose="020B0604030504040204" pitchFamily="34" charset="0"/>
                <a:cs typeface="Tahoma" panose="020B0604030504040204" pitchFamily="34" charset="0"/>
              </a:defRPr>
            </a:lvl1pPr>
            <a:lvl2pPr marL="541338" indent="-274638">
              <a:buClr>
                <a:srgbClr val="1A9DAC"/>
              </a:buClr>
              <a:buFont typeface="Courier New" panose="02070309020205020404" pitchFamily="49" charset="0"/>
              <a:buChar char="o"/>
              <a:defRPr sz="1800">
                <a:latin typeface="+mn-lt"/>
                <a:ea typeface="Tahoma" panose="020B0604030504040204" pitchFamily="34" charset="0"/>
                <a:cs typeface="Tahoma" panose="020B0604030504040204" pitchFamily="34" charset="0"/>
              </a:defRPr>
            </a:lvl2pPr>
            <a:lvl3pPr marL="808038" indent="-177800">
              <a:buClr>
                <a:srgbClr val="1A9DAC"/>
              </a:buClr>
              <a:buFont typeface="Arial" panose="020B0604020202020204" pitchFamily="34" charset="0"/>
              <a:buChar char="̶"/>
              <a:defRPr sz="1800">
                <a:latin typeface="+mn-lt"/>
                <a:ea typeface="Tahoma" panose="020B0604030504040204" pitchFamily="34" charset="0"/>
                <a:cs typeface="Tahoma" panose="020B0604030504040204" pitchFamily="34" charset="0"/>
              </a:defRPr>
            </a:lvl3pPr>
            <a:lvl4pPr marL="1163638" indent="-301625">
              <a:defRPr sz="1400">
                <a:latin typeface="+mn-lt"/>
                <a:ea typeface="Tahoma" panose="020B0604030504040204" pitchFamily="34" charset="0"/>
                <a:cs typeface="Tahoma" panose="020B0604030504040204" pitchFamily="34" charset="0"/>
              </a:defRPr>
            </a:lvl4pPr>
          </a:lstStyle>
          <a:p>
            <a:pPr lvl="0"/>
            <a:r>
              <a:rPr lang="en-GB" dirty="0"/>
              <a:t>Click to add text</a:t>
            </a:r>
          </a:p>
          <a:p>
            <a:pPr lvl="1"/>
            <a:r>
              <a:rPr lang="en-GB" dirty="0"/>
              <a:t>Second Bullet Point</a:t>
            </a:r>
          </a:p>
          <a:p>
            <a:pPr lvl="2"/>
            <a:r>
              <a:rPr lang="en-GB" dirty="0"/>
              <a:t>Third Bullet Point</a:t>
            </a:r>
          </a:p>
          <a:p>
            <a:pPr lvl="3"/>
            <a:endParaRPr lang="en-GB" dirty="0"/>
          </a:p>
        </p:txBody>
      </p:sp>
      <p:sp>
        <p:nvSpPr>
          <p:cNvPr id="9" name="Text Placeholder 5"/>
          <p:cNvSpPr>
            <a:spLocks noGrp="1"/>
          </p:cNvSpPr>
          <p:nvPr>
            <p:ph type="body" sz="quarter" idx="12" hasCustomPrompt="1"/>
          </p:nvPr>
        </p:nvSpPr>
        <p:spPr>
          <a:xfrm>
            <a:off x="6240016" y="1628800"/>
            <a:ext cx="4752528" cy="4536504"/>
          </a:xfrm>
          <a:prstGeom prst="rect">
            <a:avLst/>
          </a:prstGeom>
        </p:spPr>
        <p:txBody>
          <a:bodyPr lIns="0" tIns="0" rIns="0" bIns="0" numCol="1" spcCol="216000"/>
          <a:lstStyle>
            <a:lvl1pPr marL="285750" marR="0" indent="-285750" algn="l" defTabSz="606425" rtl="0" eaLnBrk="1" fontAlgn="base" latinLnBrk="0" hangingPunct="1">
              <a:lnSpc>
                <a:spcPts val="2000"/>
              </a:lnSpc>
              <a:spcBef>
                <a:spcPts val="0"/>
              </a:spcBef>
              <a:spcAft>
                <a:spcPct val="0"/>
              </a:spcAft>
              <a:buClr>
                <a:srgbClr val="1A9DAC"/>
              </a:buClr>
              <a:buSzTx/>
              <a:buFont typeface="Arial" panose="020B0604020202020204" pitchFamily="34" charset="0"/>
              <a:buChar char="•"/>
              <a:tabLst/>
              <a:defRPr sz="1800" b="0" i="0" baseline="0">
                <a:solidFill>
                  <a:schemeClr val="tx1"/>
                </a:solidFill>
                <a:latin typeface="+mn-lt"/>
                <a:ea typeface="Tahoma" panose="020B0604030504040204" pitchFamily="34" charset="0"/>
                <a:cs typeface="Tahoma" panose="020B0604030504040204" pitchFamily="34" charset="0"/>
              </a:defRPr>
            </a:lvl1pPr>
            <a:lvl2pPr marL="541338" indent="-274638">
              <a:buClr>
                <a:srgbClr val="1A9DAC"/>
              </a:buClr>
              <a:buFont typeface="Courier New" panose="02070309020205020404" pitchFamily="49" charset="0"/>
              <a:buChar char="o"/>
              <a:defRPr sz="1800">
                <a:latin typeface="+mn-lt"/>
                <a:ea typeface="Tahoma" panose="020B0604030504040204" pitchFamily="34" charset="0"/>
                <a:cs typeface="Tahoma" panose="020B0604030504040204" pitchFamily="34" charset="0"/>
              </a:defRPr>
            </a:lvl2pPr>
            <a:lvl3pPr marL="808038" indent="-177800">
              <a:buClr>
                <a:srgbClr val="1A9DAC"/>
              </a:buClr>
              <a:buFont typeface="Arial" panose="020B0604020202020204" pitchFamily="34" charset="0"/>
              <a:buChar char="̶"/>
              <a:defRPr sz="1800">
                <a:latin typeface="+mn-lt"/>
                <a:ea typeface="Tahoma" panose="020B0604030504040204" pitchFamily="34" charset="0"/>
                <a:cs typeface="Tahoma" panose="020B0604030504040204" pitchFamily="34" charset="0"/>
              </a:defRPr>
            </a:lvl3pPr>
            <a:lvl4pPr marL="1163638" indent="-301625">
              <a:defRPr sz="1800">
                <a:latin typeface="+mn-lt"/>
                <a:ea typeface="Tahoma" panose="020B0604030504040204" pitchFamily="34" charset="0"/>
                <a:cs typeface="Tahoma" panose="020B0604030504040204" pitchFamily="34" charset="0"/>
              </a:defRPr>
            </a:lvl4pPr>
          </a:lstStyle>
          <a:p>
            <a:pPr lvl="0"/>
            <a:r>
              <a:rPr lang="en-US" dirty="0"/>
              <a:t>Click to add text</a:t>
            </a:r>
          </a:p>
          <a:p>
            <a:pPr lvl="1"/>
            <a:r>
              <a:rPr lang="en-US" dirty="0"/>
              <a:t>Second Bullet Point</a:t>
            </a:r>
          </a:p>
          <a:p>
            <a:pPr lvl="2"/>
            <a:r>
              <a:rPr lang="en-US" dirty="0"/>
              <a:t>Third Bullet Point</a:t>
            </a:r>
          </a:p>
          <a:p>
            <a:pPr lvl="3"/>
            <a:endParaRPr lang="en-US" dirty="0"/>
          </a:p>
          <a:p>
            <a:pPr lvl="0"/>
            <a:endParaRPr lang="en-GB" dirty="0"/>
          </a:p>
        </p:txBody>
      </p:sp>
    </p:spTree>
    <p:extLst>
      <p:ext uri="{BB962C8B-B14F-4D97-AF65-F5344CB8AC3E}">
        <p14:creationId xmlns:p14="http://schemas.microsoft.com/office/powerpoint/2010/main" val="976455156"/>
      </p:ext>
    </p:extLst>
  </p:cSld>
  <p:clrMapOvr>
    <a:masterClrMapping/>
  </p:clrMapOvr>
  <p:transition spd="slow">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wo column text style with numbered point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7AA39C-6E99-FE4F-B641-F44C7B4B4DB4}"/>
              </a:ext>
            </a:extLst>
          </p:cNvPr>
          <p:cNvSpPr>
            <a:spLocks noGrp="1"/>
          </p:cNvSpPr>
          <p:nvPr>
            <p:ph type="title"/>
          </p:nvPr>
        </p:nvSpPr>
        <p:spPr>
          <a:xfrm>
            <a:off x="1199456" y="692699"/>
            <a:ext cx="10515600" cy="936101"/>
          </a:xfrm>
        </p:spPr>
        <p:txBody>
          <a:bodyPr/>
          <a:lstStyle/>
          <a:p>
            <a:r>
              <a:rPr lang="en-US"/>
              <a:t>Click to edit Master title style</a:t>
            </a:r>
          </a:p>
        </p:txBody>
      </p:sp>
      <p:sp>
        <p:nvSpPr>
          <p:cNvPr id="8" name="Text Placeholder 5"/>
          <p:cNvSpPr>
            <a:spLocks noGrp="1"/>
          </p:cNvSpPr>
          <p:nvPr>
            <p:ph type="body" sz="quarter" idx="11" hasCustomPrompt="1"/>
          </p:nvPr>
        </p:nvSpPr>
        <p:spPr>
          <a:xfrm>
            <a:off x="1199458" y="1628800"/>
            <a:ext cx="4896542" cy="4536504"/>
          </a:xfrm>
          <a:prstGeom prst="rect">
            <a:avLst/>
          </a:prstGeom>
        </p:spPr>
        <p:txBody>
          <a:bodyPr lIns="0" tIns="0" rIns="0" bIns="0" numCol="1" spcCol="216000"/>
          <a:lstStyle>
            <a:lvl1pPr marL="266700" marR="0" indent="-266700" algn="l" defTabSz="606425" rtl="0" eaLnBrk="1" fontAlgn="base" latinLnBrk="0" hangingPunct="1">
              <a:lnSpc>
                <a:spcPts val="2000"/>
              </a:lnSpc>
              <a:spcBef>
                <a:spcPts val="0"/>
              </a:spcBef>
              <a:spcAft>
                <a:spcPct val="0"/>
              </a:spcAft>
              <a:buClr>
                <a:srgbClr val="1A9DAC"/>
              </a:buClr>
              <a:buSzTx/>
              <a:buFont typeface="+mj-lt"/>
              <a:buAutoNum type="arabicPeriod"/>
              <a:tabLst/>
              <a:defRPr sz="1800" b="0" i="0" baseline="0">
                <a:solidFill>
                  <a:schemeClr val="tx1"/>
                </a:solidFill>
                <a:latin typeface="+mn-lt"/>
                <a:ea typeface="Tahoma"/>
                <a:cs typeface="Tahoma"/>
              </a:defRPr>
            </a:lvl1pPr>
            <a:lvl2pPr marL="541338" indent="-274638">
              <a:buClr>
                <a:srgbClr val="1A9DAC"/>
              </a:buClr>
              <a:buFont typeface="+mj-lt"/>
              <a:buAutoNum type="romanLcPeriod"/>
              <a:defRPr sz="1800" baseline="0">
                <a:latin typeface="+mn-lt"/>
                <a:ea typeface="Tahoma" panose="020B0604030504040204" pitchFamily="34" charset="0"/>
                <a:cs typeface="Tahoma" panose="020B0604030504040204" pitchFamily="34" charset="0"/>
              </a:defRPr>
            </a:lvl2pPr>
            <a:lvl3pPr marL="896938" indent="-266700">
              <a:buClr>
                <a:srgbClr val="1A9DAC"/>
              </a:buClr>
              <a:buFont typeface="Arial" panose="020B0604020202020204" pitchFamily="34" charset="0"/>
              <a:buChar char="̶"/>
              <a:defRPr sz="1800">
                <a:latin typeface="+mn-lt"/>
                <a:ea typeface="Tahoma" panose="020B0604030504040204" pitchFamily="34" charset="0"/>
                <a:cs typeface="Tahoma" panose="020B0604030504040204" pitchFamily="34" charset="0"/>
              </a:defRPr>
            </a:lvl3pPr>
            <a:lvl4pPr marL="1252538" indent="-285750">
              <a:buClr>
                <a:srgbClr val="1A9DAC"/>
              </a:buClr>
              <a:buFont typeface="Arial" panose="020B0604020202020204" pitchFamily="34" charset="0"/>
              <a:buChar char="̶"/>
              <a:defRPr sz="1400">
                <a:latin typeface="+mn-lt"/>
                <a:ea typeface="Tahoma" panose="020B0604030504040204" pitchFamily="34" charset="0"/>
                <a:cs typeface="Tahoma" panose="020B0604030504040204" pitchFamily="34" charset="0"/>
              </a:defRPr>
            </a:lvl4pPr>
          </a:lstStyle>
          <a:p>
            <a:pPr lvl="0"/>
            <a:r>
              <a:rPr lang="en-GB" dirty="0"/>
              <a:t>Click to add text</a:t>
            </a:r>
          </a:p>
          <a:p>
            <a:pPr lvl="1"/>
            <a:r>
              <a:rPr lang="en-GB" dirty="0"/>
              <a:t>Number Position Number 2</a:t>
            </a:r>
          </a:p>
          <a:p>
            <a:pPr lvl="2"/>
            <a:r>
              <a:rPr lang="en-GB" dirty="0"/>
              <a:t>Number Position Number 3</a:t>
            </a:r>
          </a:p>
          <a:p>
            <a:pPr lvl="3"/>
            <a:endParaRPr lang="en-GB" dirty="0"/>
          </a:p>
          <a:p>
            <a:pPr lvl="3"/>
            <a:endParaRPr lang="en-GB" dirty="0"/>
          </a:p>
        </p:txBody>
      </p:sp>
      <p:sp>
        <p:nvSpPr>
          <p:cNvPr id="9" name="Text Placeholder 5"/>
          <p:cNvSpPr>
            <a:spLocks noGrp="1"/>
          </p:cNvSpPr>
          <p:nvPr>
            <p:ph type="body" sz="quarter" idx="12" hasCustomPrompt="1"/>
          </p:nvPr>
        </p:nvSpPr>
        <p:spPr>
          <a:xfrm>
            <a:off x="6240018" y="1628800"/>
            <a:ext cx="4896542" cy="4536504"/>
          </a:xfrm>
          <a:prstGeom prst="rect">
            <a:avLst/>
          </a:prstGeom>
        </p:spPr>
        <p:txBody>
          <a:bodyPr lIns="0" tIns="0" rIns="0" bIns="0" numCol="1" spcCol="216000"/>
          <a:lstStyle>
            <a:lvl1pPr marL="266700" marR="0" indent="-266700" algn="l" defTabSz="606425" rtl="0" eaLnBrk="1" fontAlgn="base" latinLnBrk="0" hangingPunct="1">
              <a:lnSpc>
                <a:spcPts val="2000"/>
              </a:lnSpc>
              <a:spcBef>
                <a:spcPts val="0"/>
              </a:spcBef>
              <a:spcAft>
                <a:spcPct val="0"/>
              </a:spcAft>
              <a:buClr>
                <a:srgbClr val="1A9DAC"/>
              </a:buClr>
              <a:buSzTx/>
              <a:buFont typeface="+mj-lt"/>
              <a:buAutoNum type="arabicPeriod"/>
              <a:tabLst/>
              <a:defRPr sz="1800" b="0" i="0" baseline="0">
                <a:solidFill>
                  <a:schemeClr val="tx1"/>
                </a:solidFill>
                <a:latin typeface="+mn-lt"/>
                <a:ea typeface="Tahoma"/>
                <a:cs typeface="Tahoma"/>
              </a:defRPr>
            </a:lvl1pPr>
            <a:lvl2pPr marL="541338" indent="-274638">
              <a:buClr>
                <a:srgbClr val="1A9DAC"/>
              </a:buClr>
              <a:buFont typeface="+mj-lt"/>
              <a:buAutoNum type="romanLcPeriod"/>
              <a:defRPr sz="1800">
                <a:latin typeface="+mn-lt"/>
                <a:ea typeface="Tahoma" panose="020B0604030504040204" pitchFamily="34" charset="0"/>
                <a:cs typeface="Tahoma" panose="020B0604030504040204" pitchFamily="34" charset="0"/>
              </a:defRPr>
            </a:lvl2pPr>
            <a:lvl3pPr marL="896938" indent="-266700">
              <a:buClr>
                <a:srgbClr val="1A9DAC"/>
              </a:buClr>
              <a:buFont typeface="Arial" panose="020B0604020202020204" pitchFamily="34" charset="0"/>
              <a:buChar char="̶"/>
              <a:defRPr sz="1800">
                <a:latin typeface="+mn-lt"/>
                <a:ea typeface="Tahoma" panose="020B0604030504040204" pitchFamily="34" charset="0"/>
                <a:cs typeface="Tahoma" panose="020B0604030504040204" pitchFamily="34" charset="0"/>
              </a:defRPr>
            </a:lvl3pPr>
            <a:lvl4pPr marL="1252538" indent="-285750">
              <a:buFont typeface="Arial" panose="020B0604020202020204" pitchFamily="34" charset="0"/>
              <a:buChar char="̶"/>
              <a:defRPr sz="1400">
                <a:latin typeface="+mn-lt"/>
                <a:ea typeface="Tahoma" panose="020B0604030504040204" pitchFamily="34" charset="0"/>
                <a:cs typeface="Tahoma" panose="020B0604030504040204" pitchFamily="34" charset="0"/>
              </a:defRPr>
            </a:lvl4pPr>
          </a:lstStyle>
          <a:p>
            <a:pPr lvl="0"/>
            <a:r>
              <a:rPr lang="en-GB" dirty="0"/>
              <a:t>Click to add text</a:t>
            </a:r>
          </a:p>
          <a:p>
            <a:pPr lvl="1"/>
            <a:r>
              <a:rPr lang="en-GB" dirty="0"/>
              <a:t>Number Position Number 2</a:t>
            </a:r>
          </a:p>
          <a:p>
            <a:pPr lvl="2"/>
            <a:r>
              <a:rPr lang="en-GB" dirty="0"/>
              <a:t>Number Position Number 3</a:t>
            </a:r>
          </a:p>
          <a:p>
            <a:pPr lvl="3"/>
            <a:endParaRPr lang="en-GB" dirty="0"/>
          </a:p>
        </p:txBody>
      </p:sp>
    </p:spTree>
    <p:extLst>
      <p:ext uri="{BB962C8B-B14F-4D97-AF65-F5344CB8AC3E}">
        <p14:creationId xmlns:p14="http://schemas.microsoft.com/office/powerpoint/2010/main" val="211776518"/>
      </p:ext>
    </p:extLst>
  </p:cSld>
  <p:clrMapOvr>
    <a:masterClrMapping/>
  </p:clrMapOvr>
  <p:transition spd="slow">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hart and graph posi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10C80B-5DE2-104C-BCD7-114FA55CDFA5}"/>
              </a:ext>
            </a:extLst>
          </p:cNvPr>
          <p:cNvSpPr>
            <a:spLocks noGrp="1"/>
          </p:cNvSpPr>
          <p:nvPr>
            <p:ph type="title"/>
          </p:nvPr>
        </p:nvSpPr>
        <p:spPr>
          <a:xfrm>
            <a:off x="1190020" y="692700"/>
            <a:ext cx="10515600" cy="862064"/>
          </a:xfrm>
        </p:spPr>
        <p:txBody>
          <a:bodyPr/>
          <a:lstStyle/>
          <a:p>
            <a:r>
              <a:rPr lang="en-US" dirty="0"/>
              <a:t>Click to edit Master title style</a:t>
            </a:r>
          </a:p>
        </p:txBody>
      </p:sp>
      <p:sp>
        <p:nvSpPr>
          <p:cNvPr id="3" name="Chart Placeholder 2"/>
          <p:cNvSpPr>
            <a:spLocks noGrp="1"/>
          </p:cNvSpPr>
          <p:nvPr>
            <p:ph type="chart" sz="quarter" idx="11"/>
          </p:nvPr>
        </p:nvSpPr>
        <p:spPr>
          <a:xfrm>
            <a:off x="1199456" y="1554763"/>
            <a:ext cx="9865096" cy="4538065"/>
          </a:xfrm>
          <a:prstGeom prst="rect">
            <a:avLst/>
          </a:prstGeom>
        </p:spPr>
        <p:txBody>
          <a:bodyPr/>
          <a:lstStyle/>
          <a:p>
            <a:pPr lvl="0"/>
            <a:r>
              <a:rPr lang="en-US" noProof="0"/>
              <a:t>Click icon to add chart</a:t>
            </a:r>
            <a:endParaRPr lang="en-US" noProof="0" dirty="0"/>
          </a:p>
        </p:txBody>
      </p:sp>
    </p:spTree>
    <p:extLst>
      <p:ext uri="{BB962C8B-B14F-4D97-AF65-F5344CB8AC3E}">
        <p14:creationId xmlns:p14="http://schemas.microsoft.com/office/powerpoint/2010/main" val="947534947"/>
      </p:ext>
    </p:extLst>
  </p:cSld>
  <p:clrMapOvr>
    <a:masterClrMapping/>
  </p:clrMapOvr>
  <p:transition spd="slow">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Narrow column text style with char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8465AE-FBB8-C547-A863-8ACFC537D477}"/>
              </a:ext>
            </a:extLst>
          </p:cNvPr>
          <p:cNvSpPr>
            <a:spLocks noGrp="1"/>
          </p:cNvSpPr>
          <p:nvPr>
            <p:ph type="title"/>
          </p:nvPr>
        </p:nvSpPr>
        <p:spPr>
          <a:xfrm>
            <a:off x="1199455" y="692699"/>
            <a:ext cx="10515600" cy="936101"/>
          </a:xfrm>
        </p:spPr>
        <p:txBody>
          <a:bodyPr/>
          <a:lstStyle/>
          <a:p>
            <a:r>
              <a:rPr lang="en-US"/>
              <a:t>Click to edit Master title style</a:t>
            </a:r>
            <a:endParaRPr lang="en-US" dirty="0"/>
          </a:p>
        </p:txBody>
      </p:sp>
      <p:sp>
        <p:nvSpPr>
          <p:cNvPr id="6" name="Text Placeholder 5"/>
          <p:cNvSpPr>
            <a:spLocks noGrp="1"/>
          </p:cNvSpPr>
          <p:nvPr>
            <p:ph type="body" sz="quarter" idx="11"/>
          </p:nvPr>
        </p:nvSpPr>
        <p:spPr>
          <a:xfrm>
            <a:off x="1199458" y="1628800"/>
            <a:ext cx="4464494" cy="4536504"/>
          </a:xfrm>
          <a:prstGeom prst="rect">
            <a:avLst/>
          </a:prstGeom>
        </p:spPr>
        <p:txBody>
          <a:bodyPr lIns="0" tIns="0" rIns="0" bIns="0" numCol="1" spcCol="216000"/>
          <a:lstStyle>
            <a:lvl1pPr marL="0" marR="0" indent="0" algn="l" defTabSz="606425" rtl="0" eaLnBrk="1" fontAlgn="base" latinLnBrk="0" hangingPunct="1">
              <a:lnSpc>
                <a:spcPts val="2000"/>
              </a:lnSpc>
              <a:spcBef>
                <a:spcPts val="0"/>
              </a:spcBef>
              <a:spcAft>
                <a:spcPct val="0"/>
              </a:spcAft>
              <a:buClrTx/>
              <a:buSzTx/>
              <a:buFontTx/>
              <a:buNone/>
              <a:tabLst/>
              <a:defRPr sz="1800" b="0" i="0" baseline="0">
                <a:solidFill>
                  <a:schemeClr val="tx1"/>
                </a:solidFill>
                <a:latin typeface="+mn-lt"/>
                <a:ea typeface="Tahoma"/>
                <a:cs typeface="Tahoma"/>
              </a:defRPr>
            </a:lvl1pPr>
          </a:lstStyle>
          <a:p>
            <a:pPr lvl="0"/>
            <a:r>
              <a:rPr lang="en-US"/>
              <a:t>Edit Master text styles</a:t>
            </a:r>
          </a:p>
        </p:txBody>
      </p:sp>
      <p:sp>
        <p:nvSpPr>
          <p:cNvPr id="3" name="Chart Placeholder 2"/>
          <p:cNvSpPr>
            <a:spLocks noGrp="1"/>
          </p:cNvSpPr>
          <p:nvPr>
            <p:ph type="chart" sz="quarter" idx="12"/>
          </p:nvPr>
        </p:nvSpPr>
        <p:spPr>
          <a:xfrm>
            <a:off x="5712885" y="1628802"/>
            <a:ext cx="5351667" cy="4464025"/>
          </a:xfrm>
          <a:prstGeom prst="rect">
            <a:avLst/>
          </a:prstGeom>
        </p:spPr>
        <p:txBody>
          <a:bodyPr/>
          <a:lstStyle/>
          <a:p>
            <a:pPr lvl="0"/>
            <a:r>
              <a:rPr lang="en-US" noProof="0"/>
              <a:t>Click icon to add chart</a:t>
            </a:r>
            <a:endParaRPr lang="en-US" noProof="0" dirty="0"/>
          </a:p>
        </p:txBody>
      </p:sp>
    </p:spTree>
    <p:extLst>
      <p:ext uri="{BB962C8B-B14F-4D97-AF65-F5344CB8AC3E}">
        <p14:creationId xmlns:p14="http://schemas.microsoft.com/office/powerpoint/2010/main" val="1628611724"/>
      </p:ext>
    </p:extLst>
  </p:cSld>
  <p:clrMapOvr>
    <a:masterClrMapping/>
  </p:clrMapOvr>
  <p:transition spd="slow">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4" name="Title Placeholder 3">
            <a:extLst>
              <a:ext uri="{FF2B5EF4-FFF2-40B4-BE49-F238E27FC236}">
                <a16:creationId xmlns:a16="http://schemas.microsoft.com/office/drawing/2014/main" id="{3631A212-DAA8-B544-9BA8-9F3465AA8AB6}"/>
              </a:ext>
            </a:extLst>
          </p:cNvPr>
          <p:cNvSpPr>
            <a:spLocks noGrp="1"/>
          </p:cNvSpPr>
          <p:nvPr>
            <p:ph type="title"/>
          </p:nvPr>
        </p:nvSpPr>
        <p:spPr>
          <a:xfrm>
            <a:off x="838200" y="692699"/>
            <a:ext cx="10299327" cy="792085"/>
          </a:xfrm>
          <a:prstGeom prst="rect">
            <a:avLst/>
          </a:prstGeom>
        </p:spPr>
        <p:txBody>
          <a:bodyPr vert="horz" lIns="0" tIns="0" rIns="0" bIns="0" rtlCol="0" anchor="t" anchorCtr="0">
            <a:normAutofit/>
          </a:bodyPr>
          <a:lstStyle/>
          <a:p>
            <a:r>
              <a:rPr lang="en-US"/>
              <a:t>Click to edit Master title style</a:t>
            </a:r>
            <a:endParaRPr lang="en-US" dirty="0"/>
          </a:p>
        </p:txBody>
      </p:sp>
      <p:pic>
        <p:nvPicPr>
          <p:cNvPr id="5" name="Picture 4">
            <a:extLst>
              <a:ext uri="{FF2B5EF4-FFF2-40B4-BE49-F238E27FC236}">
                <a16:creationId xmlns:a16="http://schemas.microsoft.com/office/drawing/2014/main" id="{ADC2A975-9E0E-5D43-ADC1-E0089E324263}"/>
              </a:ext>
              <a:ext uri="{C183D7F6-B498-43B3-948B-1728B52AA6E4}">
                <adec:decorative xmlns:adec="http://schemas.microsoft.com/office/drawing/2017/decorative" val="1"/>
              </a:ext>
            </a:extLst>
          </p:cNvPr>
          <p:cNvPicPr>
            <a:picLocks noChangeAspect="1"/>
          </p:cNvPicPr>
          <p:nvPr userDrawn="1"/>
        </p:nvPicPr>
        <p:blipFill>
          <a:blip r:embed="rId16" cstate="print">
            <a:extLst>
              <a:ext uri="{28A0092B-C50C-407E-A947-70E740481C1C}">
                <a14:useLocalDpi xmlns:a14="http://schemas.microsoft.com/office/drawing/2010/main" val="0"/>
              </a:ext>
            </a:extLst>
          </a:blip>
          <a:srcRect/>
          <a:stretch>
            <a:fillRect/>
          </a:stretch>
        </p:blipFill>
        <p:spPr bwMode="auto">
          <a:xfrm>
            <a:off x="10056440" y="0"/>
            <a:ext cx="1081087" cy="539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962" r:id="rId1"/>
    <p:sldLayoutId id="2147483963" r:id="rId2"/>
    <p:sldLayoutId id="2147483964" r:id="rId3"/>
    <p:sldLayoutId id="2147483965" r:id="rId4"/>
    <p:sldLayoutId id="2147483966" r:id="rId5"/>
    <p:sldLayoutId id="2147483967" r:id="rId6"/>
    <p:sldLayoutId id="2147483968" r:id="rId7"/>
    <p:sldLayoutId id="2147483969" r:id="rId8"/>
    <p:sldLayoutId id="2147483970" r:id="rId9"/>
    <p:sldLayoutId id="2147483971" r:id="rId10"/>
    <p:sldLayoutId id="2147483972" r:id="rId11"/>
    <p:sldLayoutId id="2147483973" r:id="rId12"/>
    <p:sldLayoutId id="2147483977" r:id="rId13"/>
    <p:sldLayoutId id="2147483976" r:id="rId14"/>
  </p:sldLayoutIdLst>
  <p:transition spd="slow">
    <p:fade/>
  </p:transition>
  <p:txStyles>
    <p:titleStyle>
      <a:lvl1pPr algn="l" defTabSz="606425" rtl="0" eaLnBrk="1" fontAlgn="base" hangingPunct="1">
        <a:spcBef>
          <a:spcPct val="0"/>
        </a:spcBef>
        <a:spcAft>
          <a:spcPct val="0"/>
        </a:spcAft>
        <a:defRPr sz="3600" kern="1200">
          <a:solidFill>
            <a:srgbClr val="1A9DAC"/>
          </a:solidFill>
          <a:latin typeface="+mj-lt"/>
          <a:ea typeface="ＭＳ Ｐゴシック" charset="0"/>
          <a:cs typeface="ＭＳ Ｐゴシック" charset="0"/>
        </a:defRPr>
      </a:lvl1pPr>
      <a:lvl2pPr algn="ctr" defTabSz="606425" rtl="0" eaLnBrk="1" fontAlgn="base" hangingPunct="1">
        <a:spcBef>
          <a:spcPct val="0"/>
        </a:spcBef>
        <a:spcAft>
          <a:spcPct val="0"/>
        </a:spcAft>
        <a:defRPr sz="5800">
          <a:solidFill>
            <a:schemeClr val="tx1"/>
          </a:solidFill>
          <a:latin typeface="Calibri" charset="0"/>
          <a:ea typeface="ＭＳ Ｐゴシック" charset="0"/>
          <a:cs typeface="ＭＳ Ｐゴシック" charset="0"/>
        </a:defRPr>
      </a:lvl2pPr>
      <a:lvl3pPr algn="ctr" defTabSz="606425" rtl="0" eaLnBrk="1" fontAlgn="base" hangingPunct="1">
        <a:spcBef>
          <a:spcPct val="0"/>
        </a:spcBef>
        <a:spcAft>
          <a:spcPct val="0"/>
        </a:spcAft>
        <a:defRPr sz="5800">
          <a:solidFill>
            <a:schemeClr val="tx1"/>
          </a:solidFill>
          <a:latin typeface="Calibri" charset="0"/>
          <a:ea typeface="ＭＳ Ｐゴシック" charset="0"/>
          <a:cs typeface="ＭＳ Ｐゴシック" charset="0"/>
        </a:defRPr>
      </a:lvl3pPr>
      <a:lvl4pPr algn="ctr" defTabSz="606425" rtl="0" eaLnBrk="1" fontAlgn="base" hangingPunct="1">
        <a:spcBef>
          <a:spcPct val="0"/>
        </a:spcBef>
        <a:spcAft>
          <a:spcPct val="0"/>
        </a:spcAft>
        <a:defRPr sz="5800">
          <a:solidFill>
            <a:schemeClr val="tx1"/>
          </a:solidFill>
          <a:latin typeface="Calibri" charset="0"/>
          <a:ea typeface="ＭＳ Ｐゴシック" charset="0"/>
          <a:cs typeface="ＭＳ Ｐゴシック" charset="0"/>
        </a:defRPr>
      </a:lvl4pPr>
      <a:lvl5pPr algn="ctr" defTabSz="606425" rtl="0" eaLnBrk="1" fontAlgn="base" hangingPunct="1">
        <a:spcBef>
          <a:spcPct val="0"/>
        </a:spcBef>
        <a:spcAft>
          <a:spcPct val="0"/>
        </a:spcAft>
        <a:defRPr sz="5800">
          <a:solidFill>
            <a:schemeClr val="tx1"/>
          </a:solidFill>
          <a:latin typeface="Calibri" charset="0"/>
          <a:ea typeface="ＭＳ Ｐゴシック" charset="0"/>
          <a:cs typeface="ＭＳ Ｐゴシック" charset="0"/>
        </a:defRPr>
      </a:lvl5pPr>
      <a:lvl6pPr marL="609555" algn="ctr" defTabSz="609555" rtl="0" eaLnBrk="1" fontAlgn="base" hangingPunct="1">
        <a:spcBef>
          <a:spcPct val="0"/>
        </a:spcBef>
        <a:spcAft>
          <a:spcPct val="0"/>
        </a:spcAft>
        <a:defRPr sz="5867">
          <a:solidFill>
            <a:schemeClr val="tx1"/>
          </a:solidFill>
          <a:latin typeface="Calibri" charset="0"/>
          <a:ea typeface="ＭＳ Ｐゴシック" charset="0"/>
          <a:cs typeface="ＭＳ Ｐゴシック" charset="0"/>
        </a:defRPr>
      </a:lvl6pPr>
      <a:lvl7pPr marL="1219110" algn="ctr" defTabSz="609555" rtl="0" eaLnBrk="1" fontAlgn="base" hangingPunct="1">
        <a:spcBef>
          <a:spcPct val="0"/>
        </a:spcBef>
        <a:spcAft>
          <a:spcPct val="0"/>
        </a:spcAft>
        <a:defRPr sz="5867">
          <a:solidFill>
            <a:schemeClr val="tx1"/>
          </a:solidFill>
          <a:latin typeface="Calibri" charset="0"/>
          <a:ea typeface="ＭＳ Ｐゴシック" charset="0"/>
          <a:cs typeface="ＭＳ Ｐゴシック" charset="0"/>
        </a:defRPr>
      </a:lvl7pPr>
      <a:lvl8pPr marL="1828664" algn="ctr" defTabSz="609555" rtl="0" eaLnBrk="1" fontAlgn="base" hangingPunct="1">
        <a:spcBef>
          <a:spcPct val="0"/>
        </a:spcBef>
        <a:spcAft>
          <a:spcPct val="0"/>
        </a:spcAft>
        <a:defRPr sz="5867">
          <a:solidFill>
            <a:schemeClr val="tx1"/>
          </a:solidFill>
          <a:latin typeface="Calibri" charset="0"/>
          <a:ea typeface="ＭＳ Ｐゴシック" charset="0"/>
          <a:cs typeface="ＭＳ Ｐゴシック" charset="0"/>
        </a:defRPr>
      </a:lvl8pPr>
      <a:lvl9pPr marL="2438218" algn="ctr" defTabSz="609555" rtl="0" eaLnBrk="1" fontAlgn="base" hangingPunct="1">
        <a:spcBef>
          <a:spcPct val="0"/>
        </a:spcBef>
        <a:spcAft>
          <a:spcPct val="0"/>
        </a:spcAft>
        <a:defRPr sz="5867">
          <a:solidFill>
            <a:schemeClr val="tx1"/>
          </a:solidFill>
          <a:latin typeface="Calibri" charset="0"/>
          <a:ea typeface="ＭＳ Ｐゴシック" charset="0"/>
          <a:cs typeface="ＭＳ Ｐゴシック" charset="0"/>
        </a:defRPr>
      </a:lvl9pPr>
    </p:titleStyle>
    <p:bodyStyle>
      <a:lvl1pPr marL="454025" indent="-454025" algn="l" defTabSz="606425" rtl="0" eaLnBrk="1" fontAlgn="base" hangingPunct="1">
        <a:spcBef>
          <a:spcPct val="20000"/>
        </a:spcBef>
        <a:spcAft>
          <a:spcPct val="0"/>
        </a:spcAft>
        <a:buFont typeface="Arial" charset="0"/>
        <a:buChar char="•"/>
        <a:defRPr sz="4200" kern="1200">
          <a:solidFill>
            <a:schemeClr val="tx1"/>
          </a:solidFill>
          <a:latin typeface="+mn-lt"/>
          <a:ea typeface="ＭＳ Ｐゴシック" charset="0"/>
          <a:cs typeface="ＭＳ Ｐゴシック" charset="0"/>
        </a:defRPr>
      </a:lvl1pPr>
      <a:lvl2pPr marL="987425" indent="-377825" algn="l" defTabSz="606425" rtl="0" eaLnBrk="1" fontAlgn="base" hangingPunct="1">
        <a:spcBef>
          <a:spcPct val="20000"/>
        </a:spcBef>
        <a:spcAft>
          <a:spcPct val="0"/>
        </a:spcAft>
        <a:buFont typeface="Arial" charset="0"/>
        <a:buChar char="–"/>
        <a:defRPr sz="3700" kern="1200">
          <a:solidFill>
            <a:schemeClr val="tx1"/>
          </a:solidFill>
          <a:latin typeface="+mn-lt"/>
          <a:ea typeface="ＭＳ Ｐゴシック" charset="0"/>
          <a:cs typeface="+mn-cs"/>
        </a:defRPr>
      </a:lvl2pPr>
      <a:lvl3pPr marL="1520825" indent="-301625" algn="l" defTabSz="606425" rtl="0" eaLnBrk="1" fontAlgn="base" hangingPunct="1">
        <a:spcBef>
          <a:spcPct val="20000"/>
        </a:spcBef>
        <a:spcAft>
          <a:spcPct val="0"/>
        </a:spcAft>
        <a:buFont typeface="Arial" charset="0"/>
        <a:buChar char="•"/>
        <a:defRPr sz="3200" kern="1200">
          <a:solidFill>
            <a:schemeClr val="tx1"/>
          </a:solidFill>
          <a:latin typeface="+mn-lt"/>
          <a:ea typeface="ＭＳ Ｐゴシック" charset="0"/>
          <a:cs typeface="+mn-cs"/>
        </a:defRPr>
      </a:lvl3pPr>
      <a:lvl4pPr marL="2130425" indent="-301625" algn="l" defTabSz="606425" rtl="0" eaLnBrk="1" fontAlgn="base" hangingPunct="1">
        <a:spcBef>
          <a:spcPct val="20000"/>
        </a:spcBef>
        <a:spcAft>
          <a:spcPct val="0"/>
        </a:spcAft>
        <a:buFont typeface="Arial" charset="0"/>
        <a:buChar char="–"/>
        <a:defRPr sz="2600" kern="1200">
          <a:solidFill>
            <a:schemeClr val="tx1"/>
          </a:solidFill>
          <a:latin typeface="+mn-lt"/>
          <a:ea typeface="ＭＳ Ｐゴシック" charset="0"/>
          <a:cs typeface="+mn-cs"/>
        </a:defRPr>
      </a:lvl4pPr>
      <a:lvl5pPr marL="2740025" indent="-301625" algn="l" defTabSz="606425" rtl="0" eaLnBrk="1" fontAlgn="base" hangingPunct="1">
        <a:spcBef>
          <a:spcPct val="20000"/>
        </a:spcBef>
        <a:spcAft>
          <a:spcPct val="0"/>
        </a:spcAft>
        <a:buFont typeface="Arial" charset="0"/>
        <a:buChar char="»"/>
        <a:defRPr sz="2600" kern="1200">
          <a:solidFill>
            <a:schemeClr val="tx1"/>
          </a:solidFill>
          <a:latin typeface="+mn-lt"/>
          <a:ea typeface="ＭＳ Ｐゴシック" charset="0"/>
          <a:cs typeface="+mn-cs"/>
        </a:defRPr>
      </a:lvl5pPr>
      <a:lvl6pPr marL="3352548" indent="-304776" algn="l" defTabSz="609555" rtl="0" eaLnBrk="1" latinLnBrk="0" hangingPunct="1">
        <a:spcBef>
          <a:spcPct val="20000"/>
        </a:spcBef>
        <a:buFont typeface="Arial"/>
        <a:buChar char="•"/>
        <a:defRPr sz="2667" kern="1200">
          <a:solidFill>
            <a:schemeClr val="tx1"/>
          </a:solidFill>
          <a:latin typeface="+mn-lt"/>
          <a:ea typeface="+mn-ea"/>
          <a:cs typeface="+mn-cs"/>
        </a:defRPr>
      </a:lvl6pPr>
      <a:lvl7pPr marL="3962104" indent="-304776" algn="l" defTabSz="609555" rtl="0" eaLnBrk="1" latinLnBrk="0" hangingPunct="1">
        <a:spcBef>
          <a:spcPct val="20000"/>
        </a:spcBef>
        <a:buFont typeface="Arial"/>
        <a:buChar char="•"/>
        <a:defRPr sz="2667" kern="1200">
          <a:solidFill>
            <a:schemeClr val="tx1"/>
          </a:solidFill>
          <a:latin typeface="+mn-lt"/>
          <a:ea typeface="+mn-ea"/>
          <a:cs typeface="+mn-cs"/>
        </a:defRPr>
      </a:lvl7pPr>
      <a:lvl8pPr marL="4571658" indent="-304776" algn="l" defTabSz="609555" rtl="0" eaLnBrk="1" latinLnBrk="0" hangingPunct="1">
        <a:spcBef>
          <a:spcPct val="20000"/>
        </a:spcBef>
        <a:buFont typeface="Arial"/>
        <a:buChar char="•"/>
        <a:defRPr sz="2667" kern="1200">
          <a:solidFill>
            <a:schemeClr val="tx1"/>
          </a:solidFill>
          <a:latin typeface="+mn-lt"/>
          <a:ea typeface="+mn-ea"/>
          <a:cs typeface="+mn-cs"/>
        </a:defRPr>
      </a:lvl8pPr>
      <a:lvl9pPr marL="5181212" indent="-304776" algn="l" defTabSz="609555" rtl="0" eaLnBrk="1" latinLnBrk="0" hangingPunct="1">
        <a:spcBef>
          <a:spcPct val="20000"/>
        </a:spcBef>
        <a:buFont typeface="Arial"/>
        <a:buChar char="•"/>
        <a:defRPr sz="2667" kern="1200">
          <a:solidFill>
            <a:schemeClr val="tx1"/>
          </a:solidFill>
          <a:latin typeface="+mn-lt"/>
          <a:ea typeface="+mn-ea"/>
          <a:cs typeface="+mn-cs"/>
        </a:defRPr>
      </a:lvl9pPr>
    </p:bodyStyle>
    <p:otherStyle>
      <a:defPPr>
        <a:defRPr lang="en-US"/>
      </a:defPPr>
      <a:lvl1pPr marL="0" algn="l" defTabSz="609555" rtl="0" eaLnBrk="1" latinLnBrk="0" hangingPunct="1">
        <a:defRPr sz="2400" kern="1200">
          <a:solidFill>
            <a:schemeClr val="tx1"/>
          </a:solidFill>
          <a:latin typeface="+mn-lt"/>
          <a:ea typeface="+mn-ea"/>
          <a:cs typeface="+mn-cs"/>
        </a:defRPr>
      </a:lvl1pPr>
      <a:lvl2pPr marL="609555" algn="l" defTabSz="609555" rtl="0" eaLnBrk="1" latinLnBrk="0" hangingPunct="1">
        <a:defRPr sz="2400" kern="1200">
          <a:solidFill>
            <a:schemeClr val="tx1"/>
          </a:solidFill>
          <a:latin typeface="+mn-lt"/>
          <a:ea typeface="+mn-ea"/>
          <a:cs typeface="+mn-cs"/>
        </a:defRPr>
      </a:lvl2pPr>
      <a:lvl3pPr marL="1219110" algn="l" defTabSz="609555" rtl="0" eaLnBrk="1" latinLnBrk="0" hangingPunct="1">
        <a:defRPr sz="2400" kern="1200">
          <a:solidFill>
            <a:schemeClr val="tx1"/>
          </a:solidFill>
          <a:latin typeface="+mn-lt"/>
          <a:ea typeface="+mn-ea"/>
          <a:cs typeface="+mn-cs"/>
        </a:defRPr>
      </a:lvl3pPr>
      <a:lvl4pPr marL="1828664" algn="l" defTabSz="609555" rtl="0" eaLnBrk="1" latinLnBrk="0" hangingPunct="1">
        <a:defRPr sz="2400" kern="1200">
          <a:solidFill>
            <a:schemeClr val="tx1"/>
          </a:solidFill>
          <a:latin typeface="+mn-lt"/>
          <a:ea typeface="+mn-ea"/>
          <a:cs typeface="+mn-cs"/>
        </a:defRPr>
      </a:lvl4pPr>
      <a:lvl5pPr marL="2438218" algn="l" defTabSz="609555" rtl="0" eaLnBrk="1" latinLnBrk="0" hangingPunct="1">
        <a:defRPr sz="2400" kern="1200">
          <a:solidFill>
            <a:schemeClr val="tx1"/>
          </a:solidFill>
          <a:latin typeface="+mn-lt"/>
          <a:ea typeface="+mn-ea"/>
          <a:cs typeface="+mn-cs"/>
        </a:defRPr>
      </a:lvl5pPr>
      <a:lvl6pPr marL="3047772" algn="l" defTabSz="609555" rtl="0" eaLnBrk="1" latinLnBrk="0" hangingPunct="1">
        <a:defRPr sz="2400" kern="1200">
          <a:solidFill>
            <a:schemeClr val="tx1"/>
          </a:solidFill>
          <a:latin typeface="+mn-lt"/>
          <a:ea typeface="+mn-ea"/>
          <a:cs typeface="+mn-cs"/>
        </a:defRPr>
      </a:lvl6pPr>
      <a:lvl7pPr marL="3657327" algn="l" defTabSz="609555" rtl="0" eaLnBrk="1" latinLnBrk="0" hangingPunct="1">
        <a:defRPr sz="2400" kern="1200">
          <a:solidFill>
            <a:schemeClr val="tx1"/>
          </a:solidFill>
          <a:latin typeface="+mn-lt"/>
          <a:ea typeface="+mn-ea"/>
          <a:cs typeface="+mn-cs"/>
        </a:defRPr>
      </a:lvl7pPr>
      <a:lvl8pPr marL="4266880" algn="l" defTabSz="609555" rtl="0" eaLnBrk="1" latinLnBrk="0" hangingPunct="1">
        <a:defRPr sz="2400" kern="1200">
          <a:solidFill>
            <a:schemeClr val="tx1"/>
          </a:solidFill>
          <a:latin typeface="+mn-lt"/>
          <a:ea typeface="+mn-ea"/>
          <a:cs typeface="+mn-cs"/>
        </a:defRPr>
      </a:lvl8pPr>
      <a:lvl9pPr marL="4876435" algn="l" defTabSz="609555" rtl="0" eaLnBrk="1" latinLnBrk="0"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0.xml"/><Relationship Id="rId1" Type="http://schemas.openxmlformats.org/officeDocument/2006/relationships/slideLayout" Target="../slideLayouts/slideLayout6.xml"/><Relationship Id="rId4" Type="http://schemas.openxmlformats.org/officeDocument/2006/relationships/image" Target="../media/image11.png"/></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4.xml"/><Relationship Id="rId1" Type="http://schemas.openxmlformats.org/officeDocument/2006/relationships/slideLayout" Target="../slideLayouts/slideLayout6.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9.xml"/><Relationship Id="rId1" Type="http://schemas.openxmlformats.org/officeDocument/2006/relationships/slideLayout" Target="../slideLayouts/slideLayout1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EF1CEF-0B1A-4096-9B12-2B2EF0EDA611}"/>
              </a:ext>
            </a:extLst>
          </p:cNvPr>
          <p:cNvSpPr>
            <a:spLocks noGrp="1"/>
          </p:cNvSpPr>
          <p:nvPr>
            <p:ph type="title"/>
          </p:nvPr>
        </p:nvSpPr>
        <p:spPr/>
        <p:txBody>
          <a:bodyPr>
            <a:normAutofit fontScale="90000"/>
          </a:bodyPr>
          <a:lstStyle/>
          <a:p>
            <a:r>
              <a:rPr lang="en-GB" sz="3600" i="1" dirty="0">
                <a:effectLst/>
                <a:latin typeface="Calibri" panose="020F0502020204030204" pitchFamily="34" charset="0"/>
                <a:ea typeface="Times New Roman" panose="02020603050405020304" pitchFamily="18" charset="0"/>
              </a:rPr>
              <a:t>Developing an ethical evaluation strategy for assessing the wellbeing of children living in a conflict affected area</a:t>
            </a:r>
            <a:br>
              <a:rPr lang="en-GB" sz="3600" b="1" kern="0" dirty="0">
                <a:solidFill>
                  <a:srgbClr val="2F5496"/>
                </a:solidFill>
                <a:effectLst/>
                <a:latin typeface="Calibri Light" panose="020F0302020204030204" pitchFamily="34" charset="0"/>
                <a:ea typeface="Times New Roman" panose="02020603050405020304" pitchFamily="18" charset="0"/>
                <a:cs typeface="Times New Roman" panose="02020603050405020304" pitchFamily="18" charset="0"/>
              </a:rPr>
            </a:br>
            <a:br>
              <a:rPr lang="en-GB" sz="3600" b="1" kern="0" dirty="0">
                <a:solidFill>
                  <a:srgbClr val="2F5496"/>
                </a:solidFill>
                <a:effectLst/>
                <a:latin typeface="Calibri Light" panose="020F0302020204030204" pitchFamily="34" charset="0"/>
                <a:ea typeface="Times New Roman" panose="02020603050405020304" pitchFamily="18" charset="0"/>
                <a:cs typeface="Times New Roman" panose="02020603050405020304" pitchFamily="18" charset="0"/>
              </a:rPr>
            </a:br>
            <a:endParaRPr lang="en-GB" dirty="0"/>
          </a:p>
        </p:txBody>
      </p:sp>
      <p:sp>
        <p:nvSpPr>
          <p:cNvPr id="3" name="Text Placeholder 2">
            <a:extLst>
              <a:ext uri="{FF2B5EF4-FFF2-40B4-BE49-F238E27FC236}">
                <a16:creationId xmlns:a16="http://schemas.microsoft.com/office/drawing/2014/main" id="{CD4106EC-E68F-406D-9E35-8CFE576F4BC3}"/>
              </a:ext>
            </a:extLst>
          </p:cNvPr>
          <p:cNvSpPr>
            <a:spLocks noGrp="1"/>
          </p:cNvSpPr>
          <p:nvPr>
            <p:ph type="body" sz="quarter" idx="15"/>
          </p:nvPr>
        </p:nvSpPr>
        <p:spPr>
          <a:xfrm>
            <a:off x="781894" y="1915482"/>
            <a:ext cx="1625519" cy="269081"/>
          </a:xfrm>
        </p:spPr>
        <p:txBody>
          <a:bodyPr/>
          <a:lstStyle/>
          <a:p>
            <a:endParaRPr lang="en-GB" dirty="0"/>
          </a:p>
        </p:txBody>
      </p:sp>
      <p:sp>
        <p:nvSpPr>
          <p:cNvPr id="6" name="Text Placeholder 5">
            <a:extLst>
              <a:ext uri="{FF2B5EF4-FFF2-40B4-BE49-F238E27FC236}">
                <a16:creationId xmlns:a16="http://schemas.microsoft.com/office/drawing/2014/main" id="{334626F5-8235-49A3-A1DE-8953C5195C03}"/>
              </a:ext>
            </a:extLst>
          </p:cNvPr>
          <p:cNvSpPr>
            <a:spLocks noGrp="1"/>
          </p:cNvSpPr>
          <p:nvPr>
            <p:ph type="body" sz="quarter" idx="18"/>
          </p:nvPr>
        </p:nvSpPr>
        <p:spPr/>
        <p:txBody>
          <a:bodyPr/>
          <a:lstStyle/>
          <a:p>
            <a:r>
              <a:rPr lang="en-GB" dirty="0"/>
              <a:t>19/02/2022</a:t>
            </a:r>
          </a:p>
        </p:txBody>
      </p:sp>
      <p:sp>
        <p:nvSpPr>
          <p:cNvPr id="9" name="Text Placeholder 8">
            <a:extLst>
              <a:ext uri="{FF2B5EF4-FFF2-40B4-BE49-F238E27FC236}">
                <a16:creationId xmlns:a16="http://schemas.microsoft.com/office/drawing/2014/main" id="{68057F11-2E7D-4CEB-A38C-DD9D0035E6D9}"/>
              </a:ext>
            </a:extLst>
          </p:cNvPr>
          <p:cNvSpPr>
            <a:spLocks noGrp="1"/>
          </p:cNvSpPr>
          <p:nvPr>
            <p:ph type="body" sz="quarter" idx="16"/>
          </p:nvPr>
        </p:nvSpPr>
        <p:spPr/>
        <p:txBody>
          <a:bodyPr/>
          <a:lstStyle/>
          <a:p>
            <a:r>
              <a:rPr lang="en-GB" dirty="0"/>
              <a:t>Nicola Holt</a:t>
            </a:r>
          </a:p>
        </p:txBody>
      </p:sp>
    </p:spTree>
    <p:extLst>
      <p:ext uri="{BB962C8B-B14F-4D97-AF65-F5344CB8AC3E}">
        <p14:creationId xmlns:p14="http://schemas.microsoft.com/office/powerpoint/2010/main" val="3381302776"/>
      </p:ext>
    </p:extLst>
  </p:cSld>
  <p:clrMapOvr>
    <a:masterClrMapping/>
  </p:clrMapOvr>
  <p:transition spd="slow">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860950-6664-4573-9F54-1404DF754A75}"/>
              </a:ext>
            </a:extLst>
          </p:cNvPr>
          <p:cNvSpPr>
            <a:spLocks noGrp="1"/>
          </p:cNvSpPr>
          <p:nvPr>
            <p:ph type="title"/>
          </p:nvPr>
        </p:nvSpPr>
        <p:spPr/>
        <p:txBody>
          <a:bodyPr/>
          <a:lstStyle/>
          <a:p>
            <a:r>
              <a:rPr lang="en-GB" b="1" dirty="0"/>
              <a:t>Video Observation Scale</a:t>
            </a:r>
          </a:p>
        </p:txBody>
      </p:sp>
      <p:sp>
        <p:nvSpPr>
          <p:cNvPr id="3" name="Text Placeholder 2">
            <a:extLst>
              <a:ext uri="{FF2B5EF4-FFF2-40B4-BE49-F238E27FC236}">
                <a16:creationId xmlns:a16="http://schemas.microsoft.com/office/drawing/2014/main" id="{9CCCE47A-34BF-4A80-A0CB-24FE244A9077}"/>
              </a:ext>
            </a:extLst>
          </p:cNvPr>
          <p:cNvSpPr>
            <a:spLocks noGrp="1"/>
          </p:cNvSpPr>
          <p:nvPr>
            <p:ph type="body" sz="quarter" idx="11"/>
          </p:nvPr>
        </p:nvSpPr>
        <p:spPr>
          <a:xfrm>
            <a:off x="6744072" y="5517232"/>
            <a:ext cx="4824536" cy="473926"/>
          </a:xfrm>
        </p:spPr>
        <p:txBody>
          <a:bodyPr/>
          <a:lstStyle/>
          <a:p>
            <a:r>
              <a:rPr lang="en-GB" sz="1600" dirty="0"/>
              <a:t>Piloted across 9 sessions, with 5 students</a:t>
            </a:r>
          </a:p>
          <a:p>
            <a:r>
              <a:rPr lang="en-GB" sz="1600" dirty="0"/>
              <a:t>Average scores at start and end of sessions:</a:t>
            </a:r>
          </a:p>
          <a:p>
            <a:pPr lvl="1">
              <a:lnSpc>
                <a:spcPts val="1500"/>
              </a:lnSpc>
              <a:spcBef>
                <a:spcPts val="0"/>
              </a:spcBef>
            </a:pPr>
            <a:r>
              <a:rPr lang="en-GB" sz="1400" b="1" dirty="0"/>
              <a:t>Calm: 4.65 to 5.21</a:t>
            </a:r>
          </a:p>
          <a:p>
            <a:pPr lvl="1">
              <a:lnSpc>
                <a:spcPts val="1500"/>
              </a:lnSpc>
              <a:spcBef>
                <a:spcPts val="0"/>
              </a:spcBef>
            </a:pPr>
            <a:r>
              <a:rPr lang="en-GB" sz="1400" dirty="0"/>
              <a:t>Sad: 5.28 to 5.34</a:t>
            </a:r>
          </a:p>
          <a:p>
            <a:pPr lvl="1">
              <a:lnSpc>
                <a:spcPts val="1500"/>
              </a:lnSpc>
              <a:spcBef>
                <a:spcPts val="0"/>
              </a:spcBef>
            </a:pPr>
            <a:r>
              <a:rPr lang="en-GB" sz="1400" dirty="0"/>
              <a:t>Engaged: 5.42 to 5.47</a:t>
            </a:r>
          </a:p>
          <a:p>
            <a:pPr lvl="1">
              <a:lnSpc>
                <a:spcPts val="1500"/>
              </a:lnSpc>
              <a:spcBef>
                <a:spcPts val="0"/>
              </a:spcBef>
            </a:pPr>
            <a:r>
              <a:rPr lang="en-GB" sz="1400" dirty="0"/>
              <a:t>Withdrawn: 5.38 to 5.42</a:t>
            </a:r>
          </a:p>
        </p:txBody>
      </p:sp>
      <p:pic>
        <p:nvPicPr>
          <p:cNvPr id="5" name="Picture 4">
            <a:extLst>
              <a:ext uri="{FF2B5EF4-FFF2-40B4-BE49-F238E27FC236}">
                <a16:creationId xmlns:a16="http://schemas.microsoft.com/office/drawing/2014/main" id="{23CB74AC-D583-47AD-8F55-3AC5FBC5A570}"/>
              </a:ext>
            </a:extLst>
          </p:cNvPr>
          <p:cNvPicPr>
            <a:picLocks noChangeAspect="1"/>
          </p:cNvPicPr>
          <p:nvPr/>
        </p:nvPicPr>
        <p:blipFill>
          <a:blip r:embed="rId3"/>
          <a:stretch>
            <a:fillRect/>
          </a:stretch>
        </p:blipFill>
        <p:spPr>
          <a:xfrm>
            <a:off x="6615648" y="1628800"/>
            <a:ext cx="5576352" cy="3791186"/>
          </a:xfrm>
          <a:prstGeom prst="rect">
            <a:avLst/>
          </a:prstGeom>
        </p:spPr>
      </p:pic>
      <p:pic>
        <p:nvPicPr>
          <p:cNvPr id="7" name="Picture 6">
            <a:extLst>
              <a:ext uri="{FF2B5EF4-FFF2-40B4-BE49-F238E27FC236}">
                <a16:creationId xmlns:a16="http://schemas.microsoft.com/office/drawing/2014/main" id="{441114F0-2815-4751-AE88-90248749AEF9}"/>
              </a:ext>
            </a:extLst>
          </p:cNvPr>
          <p:cNvPicPr>
            <a:picLocks noChangeAspect="1"/>
          </p:cNvPicPr>
          <p:nvPr/>
        </p:nvPicPr>
        <p:blipFill>
          <a:blip r:embed="rId4"/>
          <a:stretch>
            <a:fillRect/>
          </a:stretch>
        </p:blipFill>
        <p:spPr>
          <a:xfrm>
            <a:off x="124039" y="1700808"/>
            <a:ext cx="6460425" cy="3719178"/>
          </a:xfrm>
          <a:prstGeom prst="rect">
            <a:avLst/>
          </a:prstGeom>
        </p:spPr>
      </p:pic>
    </p:spTree>
    <p:extLst>
      <p:ext uri="{BB962C8B-B14F-4D97-AF65-F5344CB8AC3E}">
        <p14:creationId xmlns:p14="http://schemas.microsoft.com/office/powerpoint/2010/main" val="923824923"/>
      </p:ext>
    </p:extLst>
  </p:cSld>
  <p:clrMapOvr>
    <a:masterClrMapping/>
  </p:clrMapOvr>
  <p:transition spd="slow">
    <p:fad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860950-6664-4573-9F54-1404DF754A75}"/>
              </a:ext>
            </a:extLst>
          </p:cNvPr>
          <p:cNvSpPr>
            <a:spLocks noGrp="1"/>
          </p:cNvSpPr>
          <p:nvPr>
            <p:ph type="title"/>
          </p:nvPr>
        </p:nvSpPr>
        <p:spPr/>
        <p:txBody>
          <a:bodyPr/>
          <a:lstStyle/>
          <a:p>
            <a:r>
              <a:rPr lang="en-GB" dirty="0"/>
              <a:t>Challenges</a:t>
            </a:r>
          </a:p>
        </p:txBody>
      </p:sp>
      <p:sp>
        <p:nvSpPr>
          <p:cNvPr id="3" name="Text Placeholder 2">
            <a:extLst>
              <a:ext uri="{FF2B5EF4-FFF2-40B4-BE49-F238E27FC236}">
                <a16:creationId xmlns:a16="http://schemas.microsoft.com/office/drawing/2014/main" id="{9CCCE47A-34BF-4A80-A0CB-24FE244A9077}"/>
              </a:ext>
            </a:extLst>
          </p:cNvPr>
          <p:cNvSpPr>
            <a:spLocks noGrp="1"/>
          </p:cNvSpPr>
          <p:nvPr>
            <p:ph type="body" sz="quarter" idx="11"/>
          </p:nvPr>
        </p:nvSpPr>
        <p:spPr>
          <a:xfrm>
            <a:off x="1203961" y="1628797"/>
            <a:ext cx="5040558" cy="4536504"/>
          </a:xfrm>
        </p:spPr>
        <p:txBody>
          <a:bodyPr/>
          <a:lstStyle/>
          <a:p>
            <a:pPr>
              <a:spcAft>
                <a:spcPts val="600"/>
              </a:spcAft>
            </a:pPr>
            <a:r>
              <a:rPr lang="en-GB" dirty="0"/>
              <a:t>Potential reporting biases due to different staff reporting on children at each time point and across time points (e.g., teachers, administrators, counsellors)</a:t>
            </a:r>
          </a:p>
          <a:p>
            <a:pPr>
              <a:spcAft>
                <a:spcPts val="600"/>
              </a:spcAft>
            </a:pPr>
            <a:r>
              <a:rPr lang="en-GB" dirty="0"/>
              <a:t>Challenges of interpretation due to potential increase in anxiety caused by external factors (e.g., pandemic, levels of conflict)</a:t>
            </a:r>
          </a:p>
          <a:p>
            <a:pPr>
              <a:spcAft>
                <a:spcPts val="600"/>
              </a:spcAft>
            </a:pPr>
            <a:r>
              <a:rPr lang="en-GB" dirty="0"/>
              <a:t>Interpretation of human figure drawings need to be adapted in line with cultural context, e.g. mask wearing during pandemic, social norms </a:t>
            </a:r>
            <a:r>
              <a:rPr lang="en-GB" sz="1400" dirty="0"/>
              <a:t>(van </a:t>
            </a:r>
            <a:r>
              <a:rPr lang="en-GB" sz="1400" dirty="0" err="1"/>
              <a:t>Meerbeke</a:t>
            </a:r>
            <a:r>
              <a:rPr lang="en-GB" sz="1400" dirty="0"/>
              <a:t> et al., 2011)</a:t>
            </a:r>
          </a:p>
          <a:p>
            <a:pPr>
              <a:spcAft>
                <a:spcPts val="600"/>
              </a:spcAft>
            </a:pPr>
            <a:r>
              <a:rPr lang="en-GB" dirty="0"/>
              <a:t>Video observations limited by cameras being turned off, technical issues and internet access in sessions at times</a:t>
            </a:r>
          </a:p>
          <a:p>
            <a:pPr>
              <a:spcAft>
                <a:spcPts val="600"/>
              </a:spcAft>
            </a:pPr>
            <a:r>
              <a:rPr lang="en-GB" dirty="0"/>
              <a:t>Time consuming to watch and code videos, train observers and test inter-rater reliability</a:t>
            </a:r>
          </a:p>
          <a:p>
            <a:pPr>
              <a:spcAft>
                <a:spcPts val="600"/>
              </a:spcAft>
            </a:pPr>
            <a:r>
              <a:rPr lang="en-GB" dirty="0"/>
              <a:t>Need to interpret data cautiously due to low numbers and missing data across time points</a:t>
            </a:r>
          </a:p>
          <a:p>
            <a:endParaRPr lang="en-GB" dirty="0"/>
          </a:p>
        </p:txBody>
      </p:sp>
      <p:pic>
        <p:nvPicPr>
          <p:cNvPr id="5" name="Picture 4">
            <a:extLst>
              <a:ext uri="{FF2B5EF4-FFF2-40B4-BE49-F238E27FC236}">
                <a16:creationId xmlns:a16="http://schemas.microsoft.com/office/drawing/2014/main" id="{D2B4065E-26FD-42AB-A4D5-64A25BFD4748}"/>
              </a:ext>
            </a:extLst>
          </p:cNvPr>
          <p:cNvPicPr>
            <a:picLocks noChangeAspect="1"/>
          </p:cNvPicPr>
          <p:nvPr/>
        </p:nvPicPr>
        <p:blipFill>
          <a:blip r:embed="rId3"/>
          <a:stretch>
            <a:fillRect/>
          </a:stretch>
        </p:blipFill>
        <p:spPr>
          <a:xfrm>
            <a:off x="6457255" y="1656984"/>
            <a:ext cx="5724547" cy="5001971"/>
          </a:xfrm>
          <a:prstGeom prst="rect">
            <a:avLst/>
          </a:prstGeom>
        </p:spPr>
      </p:pic>
    </p:spTree>
    <p:extLst>
      <p:ext uri="{BB962C8B-B14F-4D97-AF65-F5344CB8AC3E}">
        <p14:creationId xmlns:p14="http://schemas.microsoft.com/office/powerpoint/2010/main" val="75514146"/>
      </p:ext>
    </p:extLst>
  </p:cSld>
  <p:clrMapOvr>
    <a:masterClrMapping/>
  </p:clrMapOvr>
  <p:transition spd="slow">
    <p:fad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860950-6664-4573-9F54-1404DF754A75}"/>
              </a:ext>
            </a:extLst>
          </p:cNvPr>
          <p:cNvSpPr>
            <a:spLocks noGrp="1"/>
          </p:cNvSpPr>
          <p:nvPr>
            <p:ph type="title"/>
          </p:nvPr>
        </p:nvSpPr>
        <p:spPr/>
        <p:txBody>
          <a:bodyPr/>
          <a:lstStyle/>
          <a:p>
            <a:r>
              <a:rPr lang="en-GB" dirty="0"/>
              <a:t>Outcome summary and potential interpretations</a:t>
            </a:r>
          </a:p>
        </p:txBody>
      </p:sp>
      <p:sp>
        <p:nvSpPr>
          <p:cNvPr id="3" name="Text Placeholder 2">
            <a:extLst>
              <a:ext uri="{FF2B5EF4-FFF2-40B4-BE49-F238E27FC236}">
                <a16:creationId xmlns:a16="http://schemas.microsoft.com/office/drawing/2014/main" id="{9CCCE47A-34BF-4A80-A0CB-24FE244A9077}"/>
              </a:ext>
            </a:extLst>
          </p:cNvPr>
          <p:cNvSpPr>
            <a:spLocks noGrp="1"/>
          </p:cNvSpPr>
          <p:nvPr>
            <p:ph type="body" sz="quarter" idx="11"/>
          </p:nvPr>
        </p:nvSpPr>
        <p:spPr>
          <a:xfrm>
            <a:off x="1199455" y="1484784"/>
            <a:ext cx="6120678" cy="4536504"/>
          </a:xfrm>
        </p:spPr>
        <p:txBody>
          <a:bodyPr/>
          <a:lstStyle/>
          <a:p>
            <a:pPr defTabSz="914400" eaLnBrk="0" hangingPunct="0">
              <a:lnSpc>
                <a:spcPct val="107000"/>
              </a:lnSpc>
              <a:spcAft>
                <a:spcPts val="800"/>
              </a:spcAft>
              <a:buClrTx/>
              <a:defRPr/>
            </a:pPr>
            <a:r>
              <a:rPr lang="en-GB" sz="1800" dirty="0">
                <a:effectLst/>
                <a:latin typeface="Calibri" panose="020F0502020204030204" pitchFamily="34" charset="0"/>
                <a:ea typeface="Calibri" panose="020F0502020204030204" pitchFamily="34" charset="0"/>
                <a:cs typeface="Times New Roman" panose="02020603050405020304" pitchFamily="18" charset="0"/>
              </a:rPr>
              <a:t>Over the course of the art intervention, children:</a:t>
            </a:r>
          </a:p>
          <a:p>
            <a:pPr lvl="1" defTabSz="914400" eaLnBrk="0" hangingPunct="0">
              <a:lnSpc>
                <a:spcPct val="107000"/>
              </a:lnSpc>
              <a:spcAft>
                <a:spcPts val="0"/>
              </a:spcAft>
              <a:buClrTx/>
              <a:defRPr/>
            </a:pPr>
            <a:r>
              <a:rPr lang="en-GB" sz="1600" dirty="0">
                <a:latin typeface="Calibri" panose="020F0502020204030204" pitchFamily="34" charset="0"/>
                <a:ea typeface="Calibri" panose="020F0502020204030204" pitchFamily="34" charset="0"/>
                <a:cs typeface="Times New Roman" panose="02020603050405020304" pitchFamily="18" charset="0"/>
              </a:rPr>
              <a:t>E</a:t>
            </a:r>
            <a:r>
              <a:rPr lang="en-GB" sz="1600" dirty="0">
                <a:effectLst/>
                <a:latin typeface="Calibri" panose="020F0502020204030204" pitchFamily="34" charset="0"/>
                <a:ea typeface="Calibri" panose="020F0502020204030204" pitchFamily="34" charset="0"/>
                <a:cs typeface="Times New Roman" panose="02020603050405020304" pitchFamily="18" charset="0"/>
              </a:rPr>
              <a:t>xhibited significantly fewer signs of affective disturbance in their human figure drawings. </a:t>
            </a:r>
          </a:p>
          <a:p>
            <a:pPr lvl="1" defTabSz="914400" eaLnBrk="0" hangingPunct="0">
              <a:lnSpc>
                <a:spcPct val="107000"/>
              </a:lnSpc>
              <a:spcAft>
                <a:spcPts val="0"/>
              </a:spcAft>
              <a:buClrTx/>
              <a:defRPr/>
            </a:pPr>
            <a:r>
              <a:rPr lang="en-GB" sz="1600" dirty="0">
                <a:effectLst/>
                <a:latin typeface="Calibri" panose="020F0502020204030204" pitchFamily="34" charset="0"/>
                <a:ea typeface="Calibri" panose="020F0502020204030204" pitchFamily="34" charset="0"/>
                <a:cs typeface="Times New Roman" panose="02020603050405020304" pitchFamily="18" charset="0"/>
              </a:rPr>
              <a:t>Had behaviour rated by school staff as being less aggressive and rule-breaking. </a:t>
            </a:r>
          </a:p>
          <a:p>
            <a:pPr lvl="1" defTabSz="914400" eaLnBrk="0" hangingPunct="0">
              <a:lnSpc>
                <a:spcPct val="107000"/>
              </a:lnSpc>
              <a:spcAft>
                <a:spcPts val="0"/>
              </a:spcAft>
              <a:buClrTx/>
              <a:defRPr/>
            </a:pPr>
            <a:r>
              <a:rPr lang="en-GB" sz="1600" dirty="0">
                <a:latin typeface="Calibri" panose="020F0502020204030204" pitchFamily="34" charset="0"/>
                <a:ea typeface="Calibri" panose="020F0502020204030204" pitchFamily="34" charset="0"/>
                <a:cs typeface="Times New Roman" panose="02020603050405020304" pitchFamily="18" charset="0"/>
              </a:rPr>
              <a:t>Had behaviour by </a:t>
            </a:r>
            <a:r>
              <a:rPr lang="en-GB" sz="1600" dirty="0">
                <a:effectLst/>
                <a:latin typeface="Calibri" panose="020F0502020204030204" pitchFamily="34" charset="0"/>
                <a:ea typeface="Calibri" panose="020F0502020204030204" pitchFamily="34" charset="0"/>
                <a:cs typeface="Times New Roman" panose="02020603050405020304" pitchFamily="18" charset="0"/>
              </a:rPr>
              <a:t>artists described children as being better able to focus mindfully on art activities, and to use the arts to communicate and expressive emotions. </a:t>
            </a:r>
          </a:p>
          <a:p>
            <a:pPr lvl="1" defTabSz="914400" eaLnBrk="0" hangingPunct="0">
              <a:lnSpc>
                <a:spcPct val="107000"/>
              </a:lnSpc>
              <a:spcAft>
                <a:spcPts val="0"/>
              </a:spcAft>
              <a:buClrTx/>
              <a:defRPr/>
            </a:pPr>
            <a:r>
              <a:rPr lang="en-GB" sz="1600" dirty="0">
                <a:effectLst/>
                <a:latin typeface="Calibri" panose="020F0502020204030204" pitchFamily="34" charset="0"/>
                <a:ea typeface="Calibri" panose="020F0502020204030204" pitchFamily="34" charset="0"/>
                <a:cs typeface="Times New Roman" panose="02020603050405020304" pitchFamily="18" charset="0"/>
              </a:rPr>
              <a:t>Had behaviour rated by school staff as being more anxious and depressed. </a:t>
            </a:r>
          </a:p>
          <a:p>
            <a:pPr lvl="1" defTabSz="914400" eaLnBrk="0" hangingPunct="0">
              <a:lnSpc>
                <a:spcPct val="107000"/>
              </a:lnSpc>
              <a:spcAft>
                <a:spcPts val="0"/>
              </a:spcAft>
              <a:buClrTx/>
              <a:defRPr/>
            </a:pPr>
            <a:endParaRPr lang="en-GB" sz="1600" dirty="0">
              <a:latin typeface="Calibri" panose="020F0502020204030204" pitchFamily="34" charset="0"/>
              <a:ea typeface="Calibri" panose="020F0502020204030204" pitchFamily="34" charset="0"/>
              <a:cs typeface="Times New Roman" panose="02020603050405020304" pitchFamily="18" charset="0"/>
            </a:endParaRPr>
          </a:p>
          <a:p>
            <a:pPr defTabSz="914400" eaLnBrk="0" hangingPunct="0">
              <a:lnSpc>
                <a:spcPct val="107000"/>
              </a:lnSpc>
              <a:spcAft>
                <a:spcPts val="0"/>
              </a:spcAft>
              <a:buClrTx/>
              <a:defRPr/>
            </a:pPr>
            <a:r>
              <a:rPr lang="en-GB" sz="1600" dirty="0">
                <a:effectLst/>
                <a:latin typeface="Calibri" panose="020F0502020204030204" pitchFamily="34" charset="0"/>
                <a:ea typeface="Calibri" panose="020F0502020204030204" pitchFamily="34" charset="0"/>
                <a:cs typeface="Calibri" panose="020F0502020204030204" pitchFamily="34" charset="0"/>
              </a:rPr>
              <a:t>Children exposed to contexts in which violence occurs can adapt by becoming sensitive to potential threat and danger, developing a ‘hostile attribution </a:t>
            </a:r>
            <a:r>
              <a:rPr lang="en-GB" sz="1600" dirty="0" err="1">
                <a:effectLst/>
                <a:latin typeface="Calibri" panose="020F0502020204030204" pitchFamily="34" charset="0"/>
                <a:ea typeface="Calibri" panose="020F0502020204030204" pitchFamily="34" charset="0"/>
                <a:cs typeface="Calibri" panose="020F0502020204030204" pitchFamily="34" charset="0"/>
              </a:rPr>
              <a:t>bias’</a:t>
            </a:r>
            <a:r>
              <a:rPr lang="en-GB" sz="1600" dirty="0">
                <a:effectLst/>
                <a:latin typeface="Calibri" panose="020F0502020204030204" pitchFamily="34" charset="0"/>
                <a:ea typeface="Calibri" panose="020F0502020204030204" pitchFamily="34" charset="0"/>
                <a:cs typeface="Calibri" panose="020F0502020204030204" pitchFamily="34" charset="0"/>
              </a:rPr>
              <a:t>  (McLaughlin et al., 2020) – reduced through art intervention?</a:t>
            </a:r>
          </a:p>
          <a:p>
            <a:pPr defTabSz="914400" eaLnBrk="0" hangingPunct="0">
              <a:lnSpc>
                <a:spcPct val="107000"/>
              </a:lnSpc>
              <a:spcAft>
                <a:spcPts val="0"/>
              </a:spcAft>
              <a:buClrTx/>
              <a:defRPr/>
            </a:pPr>
            <a:r>
              <a:rPr lang="en-GB" sz="1600" dirty="0">
                <a:latin typeface="Calibri" panose="020F0502020204030204" pitchFamily="34" charset="0"/>
                <a:ea typeface="Calibri" panose="020F0502020204030204" pitchFamily="34" charset="0"/>
                <a:cs typeface="Calibri" panose="020F0502020204030204" pitchFamily="34" charset="0"/>
              </a:rPr>
              <a:t>Three stages of recovery following traumatic experiences (Herman, 2002): 1) development of safety; 2) coming to terms with emotional impact, which can involve feelings of anxiety and depression – and feeling safe to display these.</a:t>
            </a:r>
            <a:endParaRPr lang="en-GB" sz="1600" dirty="0">
              <a:effectLst/>
              <a:latin typeface="Calibri" panose="020F0502020204030204" pitchFamily="34" charset="0"/>
              <a:ea typeface="Calibri" panose="020F0502020204030204" pitchFamily="34" charset="0"/>
              <a:cs typeface="Times New Roman" panose="02020603050405020304" pitchFamily="18" charset="0"/>
            </a:endParaRPr>
          </a:p>
          <a:p>
            <a:pPr defTabSz="914400" eaLnBrk="0" hangingPunct="0">
              <a:lnSpc>
                <a:spcPct val="107000"/>
              </a:lnSpc>
              <a:spcAft>
                <a:spcPts val="800"/>
              </a:spcAft>
              <a:buClrTx/>
              <a:defRPr/>
            </a:pP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endParaRPr lang="en-GB" sz="1800" dirty="0">
              <a:effectLst/>
              <a:latin typeface="Calibri" panose="020F0502020204030204" pitchFamily="34" charset="0"/>
              <a:ea typeface="Calibri" panose="020F0502020204030204" pitchFamily="34" charset="0"/>
              <a:cs typeface="Calibri" panose="020F0502020204030204" pitchFamily="34" charset="0"/>
            </a:endParaRPr>
          </a:p>
        </p:txBody>
      </p:sp>
      <p:pic>
        <p:nvPicPr>
          <p:cNvPr id="5" name="Picture 4">
            <a:extLst>
              <a:ext uri="{FF2B5EF4-FFF2-40B4-BE49-F238E27FC236}">
                <a16:creationId xmlns:a16="http://schemas.microsoft.com/office/drawing/2014/main" id="{5C9FA160-0993-4473-B49A-4BC92369E9F7}"/>
              </a:ext>
            </a:extLst>
          </p:cNvPr>
          <p:cNvPicPr>
            <a:picLocks noChangeAspect="1"/>
          </p:cNvPicPr>
          <p:nvPr/>
        </p:nvPicPr>
        <p:blipFill>
          <a:blip r:embed="rId3"/>
          <a:stretch>
            <a:fillRect/>
          </a:stretch>
        </p:blipFill>
        <p:spPr>
          <a:xfrm>
            <a:off x="7896200" y="2060848"/>
            <a:ext cx="4116875" cy="4536501"/>
          </a:xfrm>
          <a:prstGeom prst="rect">
            <a:avLst/>
          </a:prstGeom>
        </p:spPr>
      </p:pic>
    </p:spTree>
    <p:extLst>
      <p:ext uri="{BB962C8B-B14F-4D97-AF65-F5344CB8AC3E}">
        <p14:creationId xmlns:p14="http://schemas.microsoft.com/office/powerpoint/2010/main" val="1106430380"/>
      </p:ext>
    </p:extLst>
  </p:cSld>
  <p:clrMapOvr>
    <a:masterClrMapping/>
  </p:clrMapOvr>
  <p:transition spd="slow">
    <p:fad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6151A9-19C7-49D6-B622-31BA413185B7}"/>
              </a:ext>
            </a:extLst>
          </p:cNvPr>
          <p:cNvSpPr>
            <a:spLocks noGrp="1"/>
          </p:cNvSpPr>
          <p:nvPr>
            <p:ph type="title"/>
          </p:nvPr>
        </p:nvSpPr>
        <p:spPr/>
        <p:txBody>
          <a:bodyPr/>
          <a:lstStyle/>
          <a:p>
            <a:r>
              <a:rPr lang="en-GB" dirty="0"/>
              <a:t>Mixed methods: Triangulating with voice of children</a:t>
            </a:r>
          </a:p>
        </p:txBody>
      </p:sp>
      <p:sp>
        <p:nvSpPr>
          <p:cNvPr id="3" name="Text Placeholder 2">
            <a:extLst>
              <a:ext uri="{FF2B5EF4-FFF2-40B4-BE49-F238E27FC236}">
                <a16:creationId xmlns:a16="http://schemas.microsoft.com/office/drawing/2014/main" id="{BC0C8962-5831-4EC1-A61A-74BF65AC4933}"/>
              </a:ext>
            </a:extLst>
          </p:cNvPr>
          <p:cNvSpPr>
            <a:spLocks noGrp="1"/>
          </p:cNvSpPr>
          <p:nvPr>
            <p:ph type="body" sz="quarter" idx="11"/>
          </p:nvPr>
        </p:nvSpPr>
        <p:spPr/>
        <p:txBody>
          <a:bodyPr/>
          <a:lstStyle/>
          <a:p>
            <a:r>
              <a:rPr lang="en-GB" dirty="0"/>
              <a:t>Children with to highest reduction of scores on aggression and rule breaking</a:t>
            </a:r>
          </a:p>
        </p:txBody>
      </p:sp>
      <p:sp>
        <p:nvSpPr>
          <p:cNvPr id="5" name="Text Placeholder 2">
            <a:extLst>
              <a:ext uri="{FF2B5EF4-FFF2-40B4-BE49-F238E27FC236}">
                <a16:creationId xmlns:a16="http://schemas.microsoft.com/office/drawing/2014/main" id="{65FA8F81-2C47-420C-85E8-80F006778874}"/>
              </a:ext>
            </a:extLst>
          </p:cNvPr>
          <p:cNvSpPr txBox="1">
            <a:spLocks/>
          </p:cNvSpPr>
          <p:nvPr/>
        </p:nvSpPr>
        <p:spPr>
          <a:xfrm>
            <a:off x="6384032" y="1628800"/>
            <a:ext cx="4896542" cy="4536504"/>
          </a:xfrm>
          <a:prstGeom prst="rect">
            <a:avLst/>
          </a:prstGeom>
        </p:spPr>
        <p:txBody>
          <a:bodyPr lIns="0" tIns="0" rIns="0" bIns="0" numCol="1" spcCol="216000"/>
          <a:lstStyle>
            <a:lvl1pPr marL="285750" marR="0" indent="-285750" algn="l" defTabSz="606425" rtl="0" eaLnBrk="1" fontAlgn="base" latinLnBrk="0" hangingPunct="1">
              <a:lnSpc>
                <a:spcPts val="2000"/>
              </a:lnSpc>
              <a:spcBef>
                <a:spcPts val="0"/>
              </a:spcBef>
              <a:spcAft>
                <a:spcPct val="0"/>
              </a:spcAft>
              <a:buClr>
                <a:srgbClr val="1A9DAC"/>
              </a:buClr>
              <a:buSzTx/>
              <a:buFont typeface="Arial" panose="020B0604020202020204" pitchFamily="34" charset="0"/>
              <a:buChar char="•"/>
              <a:tabLst/>
              <a:defRPr sz="1800" b="0" i="0" kern="1200" baseline="0">
                <a:solidFill>
                  <a:schemeClr val="tx1"/>
                </a:solidFill>
                <a:latin typeface="+mn-lt"/>
                <a:ea typeface="Tahoma" panose="020B0604030504040204" pitchFamily="34" charset="0"/>
                <a:cs typeface="Tahoma" panose="020B0604030504040204" pitchFamily="34" charset="0"/>
              </a:defRPr>
            </a:lvl1pPr>
            <a:lvl2pPr marL="541338" indent="-274638" algn="l" defTabSz="606425" rtl="0" eaLnBrk="1" fontAlgn="base" hangingPunct="1">
              <a:spcBef>
                <a:spcPct val="20000"/>
              </a:spcBef>
              <a:spcAft>
                <a:spcPct val="0"/>
              </a:spcAft>
              <a:buClr>
                <a:srgbClr val="1A9DAC"/>
              </a:buClr>
              <a:buFont typeface="Courier New" panose="02070309020205020404" pitchFamily="49" charset="0"/>
              <a:buChar char="o"/>
              <a:defRPr sz="1800" kern="1200">
                <a:solidFill>
                  <a:schemeClr val="tx1"/>
                </a:solidFill>
                <a:latin typeface="+mn-lt"/>
                <a:ea typeface="Tahoma" panose="020B0604030504040204" pitchFamily="34" charset="0"/>
                <a:cs typeface="Tahoma" panose="020B0604030504040204" pitchFamily="34" charset="0"/>
              </a:defRPr>
            </a:lvl2pPr>
            <a:lvl3pPr marL="808038" indent="-177800" algn="l" defTabSz="606425" rtl="0" eaLnBrk="1" fontAlgn="base" hangingPunct="1">
              <a:spcBef>
                <a:spcPct val="20000"/>
              </a:spcBef>
              <a:spcAft>
                <a:spcPct val="0"/>
              </a:spcAft>
              <a:buClr>
                <a:srgbClr val="1A9DAC"/>
              </a:buClr>
              <a:buFont typeface="Arial" panose="020B0604020202020204" pitchFamily="34" charset="0"/>
              <a:buChar char="̶"/>
              <a:defRPr sz="1800" kern="1200">
                <a:solidFill>
                  <a:schemeClr val="tx1"/>
                </a:solidFill>
                <a:latin typeface="+mn-lt"/>
                <a:ea typeface="Tahoma" panose="020B0604030504040204" pitchFamily="34" charset="0"/>
                <a:cs typeface="Tahoma" panose="020B0604030504040204" pitchFamily="34" charset="0"/>
              </a:defRPr>
            </a:lvl3pPr>
            <a:lvl4pPr marL="1163638" indent="-301625" algn="l" defTabSz="606425" rtl="0" eaLnBrk="1" fontAlgn="base" hangingPunct="1">
              <a:spcBef>
                <a:spcPct val="20000"/>
              </a:spcBef>
              <a:spcAft>
                <a:spcPct val="0"/>
              </a:spcAft>
              <a:buFont typeface="Arial" charset="0"/>
              <a:buChar char="–"/>
              <a:defRPr sz="1400" kern="1200">
                <a:solidFill>
                  <a:schemeClr val="tx1"/>
                </a:solidFill>
                <a:latin typeface="+mn-lt"/>
                <a:ea typeface="Tahoma" panose="020B0604030504040204" pitchFamily="34" charset="0"/>
                <a:cs typeface="Tahoma" panose="020B0604030504040204" pitchFamily="34" charset="0"/>
              </a:defRPr>
            </a:lvl4pPr>
            <a:lvl5pPr marL="2740025" indent="-301625" algn="l" defTabSz="606425" rtl="0" eaLnBrk="1" fontAlgn="base" hangingPunct="1">
              <a:spcBef>
                <a:spcPct val="20000"/>
              </a:spcBef>
              <a:spcAft>
                <a:spcPct val="0"/>
              </a:spcAft>
              <a:buFont typeface="Arial" charset="0"/>
              <a:buChar char="»"/>
              <a:defRPr sz="2600" kern="1200">
                <a:solidFill>
                  <a:schemeClr val="tx1"/>
                </a:solidFill>
                <a:latin typeface="+mn-lt"/>
                <a:ea typeface="ＭＳ Ｐゴシック" charset="0"/>
                <a:cs typeface="+mn-cs"/>
              </a:defRPr>
            </a:lvl5pPr>
            <a:lvl6pPr marL="3352548" indent="-304776" algn="l" defTabSz="609555" rtl="0" eaLnBrk="1" latinLnBrk="0" hangingPunct="1">
              <a:spcBef>
                <a:spcPct val="20000"/>
              </a:spcBef>
              <a:buFont typeface="Arial"/>
              <a:buChar char="•"/>
              <a:defRPr sz="2667" kern="1200">
                <a:solidFill>
                  <a:schemeClr val="tx1"/>
                </a:solidFill>
                <a:latin typeface="+mn-lt"/>
                <a:ea typeface="+mn-ea"/>
                <a:cs typeface="+mn-cs"/>
              </a:defRPr>
            </a:lvl6pPr>
            <a:lvl7pPr marL="3962104" indent="-304776" algn="l" defTabSz="609555" rtl="0" eaLnBrk="1" latinLnBrk="0" hangingPunct="1">
              <a:spcBef>
                <a:spcPct val="20000"/>
              </a:spcBef>
              <a:buFont typeface="Arial"/>
              <a:buChar char="•"/>
              <a:defRPr sz="2667" kern="1200">
                <a:solidFill>
                  <a:schemeClr val="tx1"/>
                </a:solidFill>
                <a:latin typeface="+mn-lt"/>
                <a:ea typeface="+mn-ea"/>
                <a:cs typeface="+mn-cs"/>
              </a:defRPr>
            </a:lvl7pPr>
            <a:lvl8pPr marL="4571658" indent="-304776" algn="l" defTabSz="609555" rtl="0" eaLnBrk="1" latinLnBrk="0" hangingPunct="1">
              <a:spcBef>
                <a:spcPct val="20000"/>
              </a:spcBef>
              <a:buFont typeface="Arial"/>
              <a:buChar char="•"/>
              <a:defRPr sz="2667" kern="1200">
                <a:solidFill>
                  <a:schemeClr val="tx1"/>
                </a:solidFill>
                <a:latin typeface="+mn-lt"/>
                <a:ea typeface="+mn-ea"/>
                <a:cs typeface="+mn-cs"/>
              </a:defRPr>
            </a:lvl8pPr>
            <a:lvl9pPr marL="5181212" indent="-304776" algn="l" defTabSz="609555" rtl="0" eaLnBrk="1" latinLnBrk="0" hangingPunct="1">
              <a:spcBef>
                <a:spcPct val="20000"/>
              </a:spcBef>
              <a:buFont typeface="Arial"/>
              <a:buChar char="•"/>
              <a:defRPr sz="2667" kern="1200">
                <a:solidFill>
                  <a:schemeClr val="tx1"/>
                </a:solidFill>
                <a:latin typeface="+mn-lt"/>
                <a:ea typeface="+mn-ea"/>
                <a:cs typeface="+mn-cs"/>
              </a:defRPr>
            </a:lvl9pPr>
          </a:lstStyle>
          <a:p>
            <a:r>
              <a:rPr lang="en-GB" dirty="0"/>
              <a:t>Children with to highest increase of scores on anxiety and depression</a:t>
            </a:r>
          </a:p>
        </p:txBody>
      </p:sp>
      <p:sp>
        <p:nvSpPr>
          <p:cNvPr id="6" name="Speech Bubble: Oval 5">
            <a:extLst>
              <a:ext uri="{FF2B5EF4-FFF2-40B4-BE49-F238E27FC236}">
                <a16:creationId xmlns:a16="http://schemas.microsoft.com/office/drawing/2014/main" id="{E73FC534-80BA-4785-8AC3-11434AD1E8D3}"/>
              </a:ext>
            </a:extLst>
          </p:cNvPr>
          <p:cNvSpPr/>
          <p:nvPr/>
        </p:nvSpPr>
        <p:spPr>
          <a:xfrm>
            <a:off x="2788024" y="2187057"/>
            <a:ext cx="3816424" cy="2588488"/>
          </a:xfrm>
          <a:prstGeom prst="wedgeEllipseCallout">
            <a:avLst>
              <a:gd name="adj1" fmla="val -52839"/>
              <a:gd name="adj2" fmla="val -24950"/>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200" b="0" i="0" dirty="0">
                <a:solidFill>
                  <a:srgbClr val="000000"/>
                </a:solidFill>
                <a:effectLst/>
                <a:latin typeface="Calibri" panose="020F0502020204030204" pitchFamily="34" charset="0"/>
              </a:rPr>
              <a:t>010 “ When you feel angry, the anger evokes a colour in you. So later that day I was feeling perturbed by noises from construction work going on at home. So I picked up a sketch pen. And I made a man who was very troubled, denoting his inner turmoil with red and the surroundings with green. So my anger got converted into a painting.”</a:t>
            </a:r>
            <a:endParaRPr lang="en-GB" sz="1200" dirty="0"/>
          </a:p>
        </p:txBody>
      </p:sp>
      <p:sp>
        <p:nvSpPr>
          <p:cNvPr id="8" name="Speech Bubble: Oval 7">
            <a:extLst>
              <a:ext uri="{FF2B5EF4-FFF2-40B4-BE49-F238E27FC236}">
                <a16:creationId xmlns:a16="http://schemas.microsoft.com/office/drawing/2014/main" id="{9284206F-4A37-444B-9394-EEBD49B13704}"/>
              </a:ext>
            </a:extLst>
          </p:cNvPr>
          <p:cNvSpPr/>
          <p:nvPr/>
        </p:nvSpPr>
        <p:spPr>
          <a:xfrm>
            <a:off x="7320136" y="2280672"/>
            <a:ext cx="3384376" cy="2088232"/>
          </a:xfrm>
          <a:prstGeom prst="wedgeEllipseCallout">
            <a:avLst>
              <a:gd name="adj1" fmla="val 60855"/>
              <a:gd name="adj2" fmla="val 258"/>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GB" sz="1200" b="0" i="0" dirty="0">
                <a:solidFill>
                  <a:srgbClr val="000000"/>
                </a:solidFill>
                <a:effectLst/>
                <a:latin typeface="Calibri" panose="020F0502020204030204" pitchFamily="34" charset="0"/>
              </a:rPr>
              <a:t>020  “[Art] makes me see things more precisely and particularly. … Life is a journey which is beautiful even when it does not appear so. If it does not appear beautiful, we can paint it with our own colours.”</a:t>
            </a:r>
            <a:endParaRPr lang="en-GB" sz="1200" dirty="0"/>
          </a:p>
        </p:txBody>
      </p:sp>
      <p:sp>
        <p:nvSpPr>
          <p:cNvPr id="9" name="Speech Bubble: Oval 8">
            <a:extLst>
              <a:ext uri="{FF2B5EF4-FFF2-40B4-BE49-F238E27FC236}">
                <a16:creationId xmlns:a16="http://schemas.microsoft.com/office/drawing/2014/main" id="{F10E8B1E-E016-48C6-8345-7D3A5E35EA65}"/>
              </a:ext>
            </a:extLst>
          </p:cNvPr>
          <p:cNvSpPr/>
          <p:nvPr/>
        </p:nvSpPr>
        <p:spPr>
          <a:xfrm>
            <a:off x="8669228" y="3897052"/>
            <a:ext cx="3384376" cy="2088232"/>
          </a:xfrm>
          <a:prstGeom prst="wedgeEllipseCallout">
            <a:avLst>
              <a:gd name="adj1" fmla="val 56172"/>
              <a:gd name="adj2" fmla="val 3178"/>
            </a:avLst>
          </a:prstGeom>
          <a:solidFill>
            <a:schemeClr val="accent2">
              <a:lumMod val="40000"/>
              <a:lumOff val="60000"/>
            </a:schemeClr>
          </a:solidFill>
        </p:spPr>
        <p:style>
          <a:lnRef idx="1">
            <a:schemeClr val="accent2"/>
          </a:lnRef>
          <a:fillRef idx="2">
            <a:schemeClr val="accent2"/>
          </a:fillRef>
          <a:effectRef idx="1">
            <a:schemeClr val="accent2"/>
          </a:effectRef>
          <a:fontRef idx="minor">
            <a:schemeClr val="dk1"/>
          </a:fontRef>
        </p:style>
        <p:txBody>
          <a:bodyPr rtlCol="0" anchor="ctr"/>
          <a:lstStyle/>
          <a:p>
            <a:pPr algn="ctr"/>
            <a:r>
              <a:rPr lang="en-GB" sz="1200" dirty="0">
                <a:solidFill>
                  <a:srgbClr val="000000"/>
                </a:solidFill>
                <a:latin typeface="Calibri" panose="020F0502020204030204" pitchFamily="34" charset="0"/>
              </a:rPr>
              <a:t>009</a:t>
            </a:r>
            <a:r>
              <a:rPr lang="en-GB" sz="1200" b="0" i="0" dirty="0">
                <a:solidFill>
                  <a:srgbClr val="000000"/>
                </a:solidFill>
                <a:effectLst/>
                <a:latin typeface="Calibri" panose="020F0502020204030204" pitchFamily="34" charset="0"/>
              </a:rPr>
              <a:t> “I used to get very angry with my grandparents and also at times with my parents. When I painted or made sculpture, that anger got released and vanished. This gave me a sense of freedom and made me much happier and less lonely. I found that paintings are my friends.”</a:t>
            </a:r>
            <a:endParaRPr lang="en-GB" sz="1200" dirty="0"/>
          </a:p>
        </p:txBody>
      </p:sp>
      <p:sp>
        <p:nvSpPr>
          <p:cNvPr id="10" name="Speech Bubble: Oval 9">
            <a:extLst>
              <a:ext uri="{FF2B5EF4-FFF2-40B4-BE49-F238E27FC236}">
                <a16:creationId xmlns:a16="http://schemas.microsoft.com/office/drawing/2014/main" id="{847B3E32-9319-4265-88FB-264AA462B97A}"/>
              </a:ext>
            </a:extLst>
          </p:cNvPr>
          <p:cNvSpPr/>
          <p:nvPr/>
        </p:nvSpPr>
        <p:spPr>
          <a:xfrm>
            <a:off x="5663376" y="3996929"/>
            <a:ext cx="3511449" cy="2088232"/>
          </a:xfrm>
          <a:prstGeom prst="wedgeEllipseCallout">
            <a:avLst>
              <a:gd name="adj1" fmla="val 49328"/>
              <a:gd name="adj2" fmla="val 32369"/>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GB" sz="1200" b="0" i="0" dirty="0">
                <a:solidFill>
                  <a:srgbClr val="000000"/>
                </a:solidFill>
                <a:effectLst/>
                <a:latin typeface="Calibri" panose="020F0502020204030204" pitchFamily="34" charset="0"/>
              </a:rPr>
              <a:t>024  “I feel I can do so much. This process has started and I will try to continue it through life. …There is a sense of confidence in yourself which comes when you make something. … It’s an amazing feeling, that I got to learn something and I can also teach it to others.”</a:t>
            </a:r>
            <a:endParaRPr lang="en-GB" sz="1200" dirty="0"/>
          </a:p>
        </p:txBody>
      </p:sp>
      <p:sp>
        <p:nvSpPr>
          <p:cNvPr id="12" name="Speech Bubble: Oval 11">
            <a:extLst>
              <a:ext uri="{FF2B5EF4-FFF2-40B4-BE49-F238E27FC236}">
                <a16:creationId xmlns:a16="http://schemas.microsoft.com/office/drawing/2014/main" id="{F00037B0-9AD5-49D9-83A9-BDD572516DD9}"/>
              </a:ext>
            </a:extLst>
          </p:cNvPr>
          <p:cNvSpPr/>
          <p:nvPr/>
        </p:nvSpPr>
        <p:spPr>
          <a:xfrm>
            <a:off x="264412" y="2689882"/>
            <a:ext cx="3189526" cy="2780201"/>
          </a:xfrm>
          <a:prstGeom prst="wedgeEllipseCallout">
            <a:avLst>
              <a:gd name="adj1" fmla="val -60187"/>
              <a:gd name="adj2" fmla="val 1426"/>
            </a:avLst>
          </a:prstGeom>
        </p:spPr>
        <p:style>
          <a:lnRef idx="3">
            <a:schemeClr val="lt1"/>
          </a:lnRef>
          <a:fillRef idx="1">
            <a:schemeClr val="accent1"/>
          </a:fillRef>
          <a:effectRef idx="1">
            <a:schemeClr val="accent1"/>
          </a:effectRef>
          <a:fontRef idx="minor">
            <a:schemeClr val="lt1"/>
          </a:fontRef>
        </p:style>
        <p:txBody>
          <a:bodyPr rtlCol="0" anchor="ctr"/>
          <a:lstStyle/>
          <a:p>
            <a:pPr algn="ctr"/>
            <a:r>
              <a:rPr lang="en-GB" sz="1200" b="0" i="0" dirty="0">
                <a:solidFill>
                  <a:schemeClr val="bg1"/>
                </a:solidFill>
                <a:effectLst/>
              </a:rPr>
              <a:t>019 “The day I was working with red… it was a particularly bad day, and I drew the girl in the red gown. There was a [wound?] there. I put all my anger into it. … The anger that is bottled up in me gets released. … I feel relieved. A little bit relieved that at least I got it out and expressed myself or it would just have festered inside.”</a:t>
            </a:r>
            <a:endParaRPr lang="en-GB" sz="1200" dirty="0"/>
          </a:p>
        </p:txBody>
      </p:sp>
      <p:sp>
        <p:nvSpPr>
          <p:cNvPr id="7" name="Speech Bubble: Oval 6">
            <a:extLst>
              <a:ext uri="{FF2B5EF4-FFF2-40B4-BE49-F238E27FC236}">
                <a16:creationId xmlns:a16="http://schemas.microsoft.com/office/drawing/2014/main" id="{4F50E471-1382-47D2-9BD2-8584B049886B}"/>
              </a:ext>
            </a:extLst>
          </p:cNvPr>
          <p:cNvSpPr/>
          <p:nvPr/>
        </p:nvSpPr>
        <p:spPr>
          <a:xfrm>
            <a:off x="2533721" y="4517013"/>
            <a:ext cx="3384376" cy="2088232"/>
          </a:xfrm>
          <a:prstGeom prst="wedgeEllipseCallout">
            <a:avLst>
              <a:gd name="adj1" fmla="val -60187"/>
              <a:gd name="adj2" fmla="val 1426"/>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GB" sz="1200" b="0" i="0" dirty="0">
                <a:solidFill>
                  <a:srgbClr val="000000"/>
                </a:solidFill>
                <a:effectLst/>
                <a:latin typeface="Calibri" panose="020F0502020204030204" pitchFamily="34" charset="0"/>
              </a:rPr>
              <a:t>017 “ Teenagers nowadays are given to mood swings and personally, being short-tempered, I could not control my temper, specially when people criticised or scolded me. When I paint, I feel calm and peaceful.”</a:t>
            </a:r>
            <a:endParaRPr lang="en-GB" sz="1200" dirty="0"/>
          </a:p>
        </p:txBody>
      </p:sp>
    </p:spTree>
    <p:extLst>
      <p:ext uri="{BB962C8B-B14F-4D97-AF65-F5344CB8AC3E}">
        <p14:creationId xmlns:p14="http://schemas.microsoft.com/office/powerpoint/2010/main" val="781948627"/>
      </p:ext>
    </p:extLst>
  </p:cSld>
  <p:clrMapOvr>
    <a:masterClrMapping/>
  </p:clrMapOvr>
  <p:transition spd="slow">
    <p:fad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7E05E2-9893-428A-94E3-1C57397ED249}"/>
              </a:ext>
            </a:extLst>
          </p:cNvPr>
          <p:cNvSpPr>
            <a:spLocks noGrp="1"/>
          </p:cNvSpPr>
          <p:nvPr>
            <p:ph type="title"/>
          </p:nvPr>
        </p:nvSpPr>
        <p:spPr/>
        <p:txBody>
          <a:bodyPr/>
          <a:lstStyle/>
          <a:p>
            <a:r>
              <a:rPr lang="en-GB" dirty="0"/>
              <a:t>Conclusions</a:t>
            </a:r>
          </a:p>
        </p:txBody>
      </p:sp>
      <p:sp>
        <p:nvSpPr>
          <p:cNvPr id="6" name="Text Placeholder 5">
            <a:extLst>
              <a:ext uri="{FF2B5EF4-FFF2-40B4-BE49-F238E27FC236}">
                <a16:creationId xmlns:a16="http://schemas.microsoft.com/office/drawing/2014/main" id="{06ED8E28-C0B9-4AD9-89D5-8AF047082C62}"/>
              </a:ext>
            </a:extLst>
          </p:cNvPr>
          <p:cNvSpPr>
            <a:spLocks noGrp="1"/>
          </p:cNvSpPr>
          <p:nvPr>
            <p:ph type="body" sz="quarter" idx="11"/>
          </p:nvPr>
        </p:nvSpPr>
        <p:spPr>
          <a:xfrm>
            <a:off x="1199458" y="1628800"/>
            <a:ext cx="4680518" cy="4536504"/>
          </a:xfrm>
        </p:spPr>
        <p:txBody>
          <a:bodyPr/>
          <a:lstStyle/>
          <a:p>
            <a:pPr>
              <a:spcAft>
                <a:spcPts val="600"/>
              </a:spcAft>
            </a:pPr>
            <a:r>
              <a:rPr lang="en-GB" sz="2000" dirty="0"/>
              <a:t>Observational tools useful and broadly supported hypotheses – reduction in indicators of affective disturbance in drawings, improved expression through art, reduction in hostile aggression, but, increased anxiety and depression</a:t>
            </a:r>
          </a:p>
          <a:p>
            <a:pPr>
              <a:spcAft>
                <a:spcPts val="600"/>
              </a:spcAft>
            </a:pPr>
            <a:r>
              <a:rPr lang="en-GB" sz="2000" dirty="0"/>
              <a:t>However, various limitations with tools and measures employed </a:t>
            </a:r>
          </a:p>
          <a:p>
            <a:pPr>
              <a:spcAft>
                <a:spcPts val="600"/>
              </a:spcAft>
            </a:pPr>
            <a:r>
              <a:rPr lang="en-GB" sz="2000" dirty="0"/>
              <a:t>Further analysis using mixed methods required</a:t>
            </a:r>
          </a:p>
          <a:p>
            <a:pPr>
              <a:spcAft>
                <a:spcPts val="600"/>
              </a:spcAft>
            </a:pPr>
            <a:r>
              <a:rPr lang="en-GB" sz="2000" kern="0" dirty="0">
                <a:effectLst/>
                <a:ea typeface="Times New Roman" panose="02020603050405020304" pitchFamily="18" charset="0"/>
                <a:cs typeface="Times New Roman" panose="02020603050405020304" pitchFamily="18" charset="0"/>
              </a:rPr>
              <a:t>Implications for practice - potential need for ongoing care to help process anxiety and depression</a:t>
            </a:r>
            <a:endParaRPr lang="en-GB" dirty="0"/>
          </a:p>
        </p:txBody>
      </p:sp>
      <p:pic>
        <p:nvPicPr>
          <p:cNvPr id="7" name="Picture 6">
            <a:extLst>
              <a:ext uri="{FF2B5EF4-FFF2-40B4-BE49-F238E27FC236}">
                <a16:creationId xmlns:a16="http://schemas.microsoft.com/office/drawing/2014/main" id="{C8C046FC-6B19-4496-A107-83366CCB04A4}"/>
              </a:ext>
            </a:extLst>
          </p:cNvPr>
          <p:cNvPicPr>
            <a:picLocks noChangeAspect="1"/>
          </p:cNvPicPr>
          <p:nvPr/>
        </p:nvPicPr>
        <p:blipFill>
          <a:blip r:embed="rId3"/>
          <a:stretch>
            <a:fillRect/>
          </a:stretch>
        </p:blipFill>
        <p:spPr>
          <a:xfrm>
            <a:off x="6457254" y="1628800"/>
            <a:ext cx="5617839" cy="5014684"/>
          </a:xfrm>
          <a:prstGeom prst="rect">
            <a:avLst/>
          </a:prstGeom>
        </p:spPr>
      </p:pic>
    </p:spTree>
    <p:extLst>
      <p:ext uri="{BB962C8B-B14F-4D97-AF65-F5344CB8AC3E}">
        <p14:creationId xmlns:p14="http://schemas.microsoft.com/office/powerpoint/2010/main" val="2006866275"/>
      </p:ext>
    </p:extLst>
  </p:cSld>
  <p:clrMapOvr>
    <a:masterClrMapping/>
  </p:clrMapOvr>
  <p:transition spd="slow">
    <p:fad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7E05E2-9893-428A-94E3-1C57397ED249}"/>
              </a:ext>
            </a:extLst>
          </p:cNvPr>
          <p:cNvSpPr>
            <a:spLocks noGrp="1"/>
          </p:cNvSpPr>
          <p:nvPr>
            <p:ph type="title"/>
          </p:nvPr>
        </p:nvSpPr>
        <p:spPr/>
        <p:txBody>
          <a:bodyPr/>
          <a:lstStyle/>
          <a:p>
            <a:r>
              <a:rPr lang="en-GB" dirty="0"/>
              <a:t>References</a:t>
            </a:r>
          </a:p>
        </p:txBody>
      </p:sp>
      <p:sp>
        <p:nvSpPr>
          <p:cNvPr id="3" name="Text Placeholder 2">
            <a:extLst>
              <a:ext uri="{FF2B5EF4-FFF2-40B4-BE49-F238E27FC236}">
                <a16:creationId xmlns:a16="http://schemas.microsoft.com/office/drawing/2014/main" id="{9E5CEC44-1248-43AC-9CFD-D78F85D67826}"/>
              </a:ext>
            </a:extLst>
          </p:cNvPr>
          <p:cNvSpPr>
            <a:spLocks noGrp="1"/>
          </p:cNvSpPr>
          <p:nvPr>
            <p:ph type="body" sz="quarter" idx="11"/>
          </p:nvPr>
        </p:nvSpPr>
        <p:spPr>
          <a:xfrm>
            <a:off x="1165269" y="1258333"/>
            <a:ext cx="10331332" cy="4536504"/>
          </a:xfrm>
        </p:spPr>
        <p:txBody>
          <a:bodyPr/>
          <a:lstStyle/>
          <a:p>
            <a:pPr algn="just">
              <a:lnSpc>
                <a:spcPct val="115000"/>
              </a:lnSpc>
            </a:pPr>
            <a:endParaRPr lang="en-GB" dirty="0">
              <a:latin typeface="Calibri" panose="020F0502020204030204" pitchFamily="34" charset="0"/>
              <a:ea typeface="Calibri" panose="020F0502020204030204" pitchFamily="34" charset="0"/>
            </a:endParaRPr>
          </a:p>
          <a:p>
            <a:pPr algn="just">
              <a:lnSpc>
                <a:spcPct val="115000"/>
              </a:lnSpc>
              <a:spcAft>
                <a:spcPts val="600"/>
              </a:spcAft>
            </a:pPr>
            <a:r>
              <a:rPr lang="en-GB" sz="1600" b="0" i="0" dirty="0">
                <a:solidFill>
                  <a:srgbClr val="222222"/>
                </a:solidFill>
                <a:effectLst/>
              </a:rPr>
              <a:t>Seedat, S., Pienaar, W. P., Williams, D., &amp; Stein, D. J. (2004). Ethics of research on survivors of trauma. </a:t>
            </a:r>
            <a:r>
              <a:rPr lang="en-GB" sz="1600" b="0" i="1" dirty="0">
                <a:solidFill>
                  <a:srgbClr val="222222"/>
                </a:solidFill>
                <a:effectLst/>
              </a:rPr>
              <a:t>Current Psychiatry Reports</a:t>
            </a:r>
            <a:r>
              <a:rPr lang="en-GB" sz="1600" b="0" i="0" dirty="0">
                <a:solidFill>
                  <a:srgbClr val="222222"/>
                </a:solidFill>
                <a:effectLst/>
              </a:rPr>
              <a:t>, </a:t>
            </a:r>
            <a:r>
              <a:rPr lang="en-GB" sz="1600" b="0" i="1" dirty="0">
                <a:solidFill>
                  <a:srgbClr val="222222"/>
                </a:solidFill>
                <a:effectLst/>
              </a:rPr>
              <a:t>6</a:t>
            </a:r>
            <a:r>
              <a:rPr lang="en-GB" sz="1600" b="0" i="0" dirty="0">
                <a:solidFill>
                  <a:srgbClr val="222222"/>
                </a:solidFill>
                <a:effectLst/>
              </a:rPr>
              <a:t>(4), 262-267.</a:t>
            </a:r>
            <a:endParaRPr lang="en-GB" sz="1600" dirty="0">
              <a:solidFill>
                <a:srgbClr val="222222"/>
              </a:solidFill>
            </a:endParaRPr>
          </a:p>
          <a:p>
            <a:pPr algn="just">
              <a:lnSpc>
                <a:spcPct val="115000"/>
              </a:lnSpc>
              <a:spcAft>
                <a:spcPts val="600"/>
              </a:spcAft>
            </a:pPr>
            <a:r>
              <a:rPr lang="en-GB" sz="1600" b="0" i="0" dirty="0">
                <a:solidFill>
                  <a:srgbClr val="222222"/>
                </a:solidFill>
                <a:effectLst/>
              </a:rPr>
              <a:t>Chu, A. T., </a:t>
            </a:r>
            <a:r>
              <a:rPr lang="en-GB" sz="1600" b="0" i="0" dirty="0" err="1">
                <a:solidFill>
                  <a:srgbClr val="222222"/>
                </a:solidFill>
                <a:effectLst/>
              </a:rPr>
              <a:t>DePrince</a:t>
            </a:r>
            <a:r>
              <a:rPr lang="en-GB" sz="1600" b="0" i="0" dirty="0">
                <a:solidFill>
                  <a:srgbClr val="222222"/>
                </a:solidFill>
                <a:effectLst/>
              </a:rPr>
              <a:t>, A. P., &amp; </a:t>
            </a:r>
            <a:r>
              <a:rPr lang="en-GB" sz="1600" b="0" i="0" dirty="0" err="1">
                <a:solidFill>
                  <a:srgbClr val="222222"/>
                </a:solidFill>
                <a:effectLst/>
              </a:rPr>
              <a:t>Weinzierl</a:t>
            </a:r>
            <a:r>
              <a:rPr lang="en-GB" sz="1600" b="0" i="0" dirty="0">
                <a:solidFill>
                  <a:srgbClr val="222222"/>
                </a:solidFill>
                <a:effectLst/>
              </a:rPr>
              <a:t>, K. M. (2008). Children's perception of research participation: Examining trauma exposure and distress. </a:t>
            </a:r>
            <a:r>
              <a:rPr lang="en-GB" sz="1600" b="0" i="1" dirty="0">
                <a:solidFill>
                  <a:srgbClr val="222222"/>
                </a:solidFill>
                <a:effectLst/>
              </a:rPr>
              <a:t>Journal of Empirical Research on Human Research Ethics</a:t>
            </a:r>
            <a:r>
              <a:rPr lang="en-GB" sz="1600" b="0" i="0" dirty="0">
                <a:solidFill>
                  <a:srgbClr val="222222"/>
                </a:solidFill>
                <a:effectLst/>
              </a:rPr>
              <a:t>, </a:t>
            </a:r>
            <a:r>
              <a:rPr lang="en-GB" sz="1600" b="0" i="1" dirty="0">
                <a:solidFill>
                  <a:srgbClr val="222222"/>
                </a:solidFill>
                <a:effectLst/>
              </a:rPr>
              <a:t>3</a:t>
            </a:r>
            <a:r>
              <a:rPr lang="en-GB" sz="1600" b="0" i="0" dirty="0">
                <a:solidFill>
                  <a:srgbClr val="222222"/>
                </a:solidFill>
                <a:effectLst/>
              </a:rPr>
              <a:t>(1), 49-58.</a:t>
            </a:r>
          </a:p>
          <a:p>
            <a:pPr algn="just">
              <a:lnSpc>
                <a:spcPct val="115000"/>
              </a:lnSpc>
              <a:spcAft>
                <a:spcPts val="600"/>
              </a:spcAft>
            </a:pPr>
            <a:r>
              <a:rPr lang="en-GB" sz="1600" dirty="0" err="1"/>
              <a:t>Fancourt</a:t>
            </a:r>
            <a:r>
              <a:rPr lang="en-GB" sz="1600" dirty="0"/>
              <a:t>, D. &amp; Poon, F. (2015): Validation of the Arts Observational Scale (</a:t>
            </a:r>
            <a:r>
              <a:rPr lang="en-GB" sz="1600" dirty="0" err="1"/>
              <a:t>ArtsObS</a:t>
            </a:r>
            <a:r>
              <a:rPr lang="en-GB" sz="1600" dirty="0"/>
              <a:t>) for the evaluation of performing arts activities in health care settings, </a:t>
            </a:r>
            <a:r>
              <a:rPr lang="en-GB" sz="1600" i="1" dirty="0"/>
              <a:t>Arts &amp; Health</a:t>
            </a:r>
            <a:r>
              <a:rPr lang="en-GB" sz="1600" dirty="0"/>
              <a:t>, DOI: 10.1080/17533015.2015.1048695</a:t>
            </a:r>
          </a:p>
          <a:p>
            <a:pPr algn="just">
              <a:lnSpc>
                <a:spcPct val="115000"/>
              </a:lnSpc>
              <a:spcAft>
                <a:spcPts val="600"/>
              </a:spcAft>
            </a:pPr>
            <a:r>
              <a:rPr lang="en-GB" sz="1600" b="0" i="0" dirty="0" err="1">
                <a:solidFill>
                  <a:srgbClr val="212121"/>
                </a:solidFill>
                <a:effectLst/>
              </a:rPr>
              <a:t>Vélez</a:t>
            </a:r>
            <a:r>
              <a:rPr lang="en-GB" sz="1600" b="0" i="0" dirty="0">
                <a:solidFill>
                  <a:srgbClr val="212121"/>
                </a:solidFill>
                <a:effectLst/>
              </a:rPr>
              <a:t> van </a:t>
            </a:r>
            <a:r>
              <a:rPr lang="en-GB" sz="1600" b="0" i="0" dirty="0" err="1">
                <a:solidFill>
                  <a:srgbClr val="212121"/>
                </a:solidFill>
                <a:effectLst/>
              </a:rPr>
              <a:t>Meerbeke</a:t>
            </a:r>
            <a:r>
              <a:rPr lang="en-GB" sz="1600" b="0" i="0" dirty="0">
                <a:solidFill>
                  <a:srgbClr val="212121"/>
                </a:solidFill>
                <a:effectLst/>
              </a:rPr>
              <a:t> A, Sandoval-Garcia C, Ibáñez M, </a:t>
            </a:r>
            <a:r>
              <a:rPr lang="en-GB" sz="1600" b="0" i="0" dirty="0" err="1">
                <a:solidFill>
                  <a:srgbClr val="212121"/>
                </a:solidFill>
                <a:effectLst/>
              </a:rPr>
              <a:t>Talero</a:t>
            </a:r>
            <a:r>
              <a:rPr lang="en-GB" sz="1600" b="0" i="0" dirty="0">
                <a:solidFill>
                  <a:srgbClr val="212121"/>
                </a:solidFill>
                <a:effectLst/>
              </a:rPr>
              <a:t>-Gutiérrez C, </a:t>
            </a:r>
            <a:r>
              <a:rPr lang="en-GB" sz="1600" b="0" i="0" dirty="0" err="1">
                <a:solidFill>
                  <a:srgbClr val="212121"/>
                </a:solidFill>
                <a:effectLst/>
              </a:rPr>
              <a:t>Fiallo</a:t>
            </a:r>
            <a:r>
              <a:rPr lang="en-GB" sz="1600" b="0" i="0" dirty="0">
                <a:solidFill>
                  <a:srgbClr val="212121"/>
                </a:solidFill>
                <a:effectLst/>
              </a:rPr>
              <a:t> D, Halliday K. Validation study of human figure drawing test in a Colombian school children population. </a:t>
            </a:r>
            <a:r>
              <a:rPr lang="en-GB" sz="1600" b="0" i="1" dirty="0">
                <a:solidFill>
                  <a:srgbClr val="212121"/>
                </a:solidFill>
                <a:effectLst/>
              </a:rPr>
              <a:t>Span J Psychol. </a:t>
            </a:r>
            <a:r>
              <a:rPr lang="en-GB" sz="1600" b="0" i="0" dirty="0">
                <a:solidFill>
                  <a:srgbClr val="212121"/>
                </a:solidFill>
                <a:effectLst/>
              </a:rPr>
              <a:t>2011 May;14(1):464-77. </a:t>
            </a:r>
          </a:p>
          <a:p>
            <a:pPr>
              <a:lnSpc>
                <a:spcPct val="107000"/>
              </a:lnSpc>
              <a:spcAft>
                <a:spcPts val="600"/>
              </a:spcAft>
            </a:pPr>
            <a:r>
              <a:rPr lang="en-GB" sz="1600" dirty="0" err="1">
                <a:solidFill>
                  <a:srgbClr val="222222"/>
                </a:solidFill>
                <a:effectLst/>
                <a:ea typeface="Arial" panose="020B0604020202020204" pitchFamily="34" charset="0"/>
                <a:cs typeface="Times New Roman" panose="02020603050405020304" pitchFamily="18" charset="0"/>
              </a:rPr>
              <a:t>Skybo</a:t>
            </a:r>
            <a:r>
              <a:rPr lang="en-GB" sz="1600" dirty="0">
                <a:solidFill>
                  <a:srgbClr val="222222"/>
                </a:solidFill>
                <a:effectLst/>
                <a:ea typeface="Arial" panose="020B0604020202020204" pitchFamily="34" charset="0"/>
                <a:cs typeface="Times New Roman" panose="02020603050405020304" pitchFamily="18" charset="0"/>
              </a:rPr>
              <a:t>, T., Ryan-Wenger, N., &amp; </a:t>
            </a:r>
            <a:r>
              <a:rPr lang="en-GB" sz="1600" dirty="0" err="1">
                <a:solidFill>
                  <a:srgbClr val="222222"/>
                </a:solidFill>
                <a:effectLst/>
                <a:ea typeface="Arial" panose="020B0604020202020204" pitchFamily="34" charset="0"/>
                <a:cs typeface="Times New Roman" panose="02020603050405020304" pitchFamily="18" charset="0"/>
              </a:rPr>
              <a:t>Su</a:t>
            </a:r>
            <a:r>
              <a:rPr lang="en-GB" sz="1600" dirty="0">
                <a:solidFill>
                  <a:srgbClr val="222222"/>
                </a:solidFill>
                <a:effectLst/>
                <a:ea typeface="Arial" panose="020B0604020202020204" pitchFamily="34" charset="0"/>
                <a:cs typeface="Times New Roman" panose="02020603050405020304" pitchFamily="18" charset="0"/>
              </a:rPr>
              <a:t>, Y. H. (2007). Human figure drawings as a measure of children's emotional status: Critical review for practice. </a:t>
            </a:r>
            <a:r>
              <a:rPr lang="en-GB" sz="1600" i="1" dirty="0">
                <a:solidFill>
                  <a:srgbClr val="222222"/>
                </a:solidFill>
                <a:effectLst/>
                <a:ea typeface="Arial" panose="020B0604020202020204" pitchFamily="34" charset="0"/>
                <a:cs typeface="Times New Roman" panose="02020603050405020304" pitchFamily="18" charset="0"/>
              </a:rPr>
              <a:t>Journal of </a:t>
            </a:r>
            <a:r>
              <a:rPr lang="en-GB" sz="1600" i="1" dirty="0" err="1">
                <a:solidFill>
                  <a:srgbClr val="222222"/>
                </a:solidFill>
                <a:effectLst/>
                <a:ea typeface="Arial" panose="020B0604020202020204" pitchFamily="34" charset="0"/>
                <a:cs typeface="Times New Roman" panose="02020603050405020304" pitchFamily="18" charset="0"/>
              </a:rPr>
              <a:t>Pediatric</a:t>
            </a:r>
            <a:r>
              <a:rPr lang="en-GB" sz="1600" i="1" dirty="0">
                <a:solidFill>
                  <a:srgbClr val="222222"/>
                </a:solidFill>
                <a:effectLst/>
                <a:ea typeface="Arial" panose="020B0604020202020204" pitchFamily="34" charset="0"/>
                <a:cs typeface="Times New Roman" panose="02020603050405020304" pitchFamily="18" charset="0"/>
              </a:rPr>
              <a:t> Nursing</a:t>
            </a:r>
            <a:r>
              <a:rPr lang="en-GB" sz="1600" dirty="0">
                <a:solidFill>
                  <a:srgbClr val="222222"/>
                </a:solidFill>
                <a:effectLst/>
                <a:ea typeface="Arial" panose="020B0604020202020204" pitchFamily="34" charset="0"/>
                <a:cs typeface="Times New Roman" panose="02020603050405020304" pitchFamily="18" charset="0"/>
              </a:rPr>
              <a:t>, </a:t>
            </a:r>
            <a:r>
              <a:rPr lang="en-GB" sz="1600" i="1" dirty="0">
                <a:solidFill>
                  <a:srgbClr val="222222"/>
                </a:solidFill>
                <a:effectLst/>
                <a:ea typeface="Arial" panose="020B0604020202020204" pitchFamily="34" charset="0"/>
                <a:cs typeface="Times New Roman" panose="02020603050405020304" pitchFamily="18" charset="0"/>
              </a:rPr>
              <a:t>22</a:t>
            </a:r>
            <a:r>
              <a:rPr lang="en-GB" sz="1600" dirty="0">
                <a:solidFill>
                  <a:srgbClr val="222222"/>
                </a:solidFill>
                <a:effectLst/>
                <a:ea typeface="Arial" panose="020B0604020202020204" pitchFamily="34" charset="0"/>
                <a:cs typeface="Times New Roman" panose="02020603050405020304" pitchFamily="18" charset="0"/>
              </a:rPr>
              <a:t>(1), 15-28.</a:t>
            </a:r>
            <a:endParaRPr lang="en-GB" sz="1600" dirty="0">
              <a:effectLst/>
              <a:ea typeface="Calibri" panose="020F0502020204030204" pitchFamily="34" charset="0"/>
              <a:cs typeface="Times New Roman" panose="02020603050405020304" pitchFamily="18" charset="0"/>
            </a:endParaRPr>
          </a:p>
          <a:p>
            <a:pPr>
              <a:lnSpc>
                <a:spcPct val="107000"/>
              </a:lnSpc>
              <a:spcAft>
                <a:spcPts val="600"/>
              </a:spcAft>
            </a:pPr>
            <a:r>
              <a:rPr lang="en-GB" sz="1600" dirty="0">
                <a:solidFill>
                  <a:srgbClr val="222222"/>
                </a:solidFill>
                <a:effectLst/>
                <a:ea typeface="Arial" panose="020B0604020202020204" pitchFamily="34" charset="0"/>
                <a:cs typeface="Times New Roman" panose="02020603050405020304" pitchFamily="18" charset="0"/>
              </a:rPr>
              <a:t>McLaughlin KA, Lambert HK. Child trauma exposure and psychopathology: mechanisms of risk and resilience. </a:t>
            </a:r>
            <a:r>
              <a:rPr lang="en-GB" sz="1600" i="1" dirty="0" err="1">
                <a:solidFill>
                  <a:srgbClr val="222222"/>
                </a:solidFill>
                <a:effectLst/>
                <a:ea typeface="Arial" panose="020B0604020202020204" pitchFamily="34" charset="0"/>
                <a:cs typeface="Times New Roman" panose="02020603050405020304" pitchFamily="18" charset="0"/>
              </a:rPr>
              <a:t>Curr</a:t>
            </a:r>
            <a:r>
              <a:rPr lang="en-GB" sz="1600" i="1" dirty="0">
                <a:solidFill>
                  <a:srgbClr val="222222"/>
                </a:solidFill>
                <a:effectLst/>
                <a:ea typeface="Arial" panose="020B0604020202020204" pitchFamily="34" charset="0"/>
                <a:cs typeface="Times New Roman" panose="02020603050405020304" pitchFamily="18" charset="0"/>
              </a:rPr>
              <a:t> </a:t>
            </a:r>
            <a:r>
              <a:rPr lang="en-GB" sz="1600" i="1" dirty="0" err="1">
                <a:solidFill>
                  <a:srgbClr val="222222"/>
                </a:solidFill>
                <a:effectLst/>
                <a:ea typeface="Arial" panose="020B0604020202020204" pitchFamily="34" charset="0"/>
                <a:cs typeface="Times New Roman" panose="02020603050405020304" pitchFamily="18" charset="0"/>
              </a:rPr>
              <a:t>Opin</a:t>
            </a:r>
            <a:r>
              <a:rPr lang="en-GB" sz="1600" i="1" dirty="0">
                <a:solidFill>
                  <a:srgbClr val="222222"/>
                </a:solidFill>
                <a:effectLst/>
                <a:ea typeface="Arial" panose="020B0604020202020204" pitchFamily="34" charset="0"/>
                <a:cs typeface="Times New Roman" panose="02020603050405020304" pitchFamily="18" charset="0"/>
              </a:rPr>
              <a:t> Psychol. </a:t>
            </a:r>
            <a:r>
              <a:rPr lang="en-GB" sz="1600" dirty="0">
                <a:solidFill>
                  <a:srgbClr val="222222"/>
                </a:solidFill>
                <a:effectLst/>
                <a:ea typeface="Arial" panose="020B0604020202020204" pitchFamily="34" charset="0"/>
                <a:cs typeface="Times New Roman" panose="02020603050405020304" pitchFamily="18" charset="0"/>
              </a:rPr>
              <a:t>2017;14:29–34. </a:t>
            </a:r>
          </a:p>
          <a:p>
            <a:pPr>
              <a:lnSpc>
                <a:spcPct val="107000"/>
              </a:lnSpc>
              <a:spcAft>
                <a:spcPts val="600"/>
              </a:spcAft>
            </a:pPr>
            <a:r>
              <a:rPr lang="en-GB" sz="1600" b="0" i="0" dirty="0" err="1">
                <a:solidFill>
                  <a:srgbClr val="222222"/>
                </a:solidFill>
                <a:effectLst/>
              </a:rPr>
              <a:t>Koppitz</a:t>
            </a:r>
            <a:r>
              <a:rPr lang="en-GB" sz="1600" b="0" i="0" dirty="0">
                <a:solidFill>
                  <a:srgbClr val="222222"/>
                </a:solidFill>
                <a:effectLst/>
              </a:rPr>
              <a:t>, E. M., &amp; De Moreau, M. (1968). A comparison of emotional indicators on human figure drawings of children from Mexico and from the United States. </a:t>
            </a:r>
            <a:r>
              <a:rPr lang="en-GB" sz="1600" b="0" i="1" dirty="0" err="1">
                <a:solidFill>
                  <a:srgbClr val="222222"/>
                </a:solidFill>
                <a:effectLst/>
              </a:rPr>
              <a:t>Revista</a:t>
            </a:r>
            <a:r>
              <a:rPr lang="en-GB" sz="1600" b="0" i="1" dirty="0">
                <a:solidFill>
                  <a:srgbClr val="222222"/>
                </a:solidFill>
                <a:effectLst/>
              </a:rPr>
              <a:t> </a:t>
            </a:r>
            <a:r>
              <a:rPr lang="en-GB" sz="1600" b="0" i="1" dirty="0" err="1">
                <a:solidFill>
                  <a:srgbClr val="222222"/>
                </a:solidFill>
                <a:effectLst/>
              </a:rPr>
              <a:t>Interamericana</a:t>
            </a:r>
            <a:r>
              <a:rPr lang="en-GB" sz="1600" b="0" i="1" dirty="0">
                <a:solidFill>
                  <a:srgbClr val="222222"/>
                </a:solidFill>
                <a:effectLst/>
              </a:rPr>
              <a:t> de </a:t>
            </a:r>
            <a:r>
              <a:rPr lang="en-GB" sz="1600" b="0" i="1" dirty="0" err="1">
                <a:solidFill>
                  <a:srgbClr val="222222"/>
                </a:solidFill>
                <a:effectLst/>
              </a:rPr>
              <a:t>Psicología</a:t>
            </a:r>
            <a:r>
              <a:rPr lang="en-GB" sz="1600" b="0" i="1" dirty="0">
                <a:solidFill>
                  <a:srgbClr val="222222"/>
                </a:solidFill>
                <a:effectLst/>
              </a:rPr>
              <a:t>/Interamerican Journal of Psychology</a:t>
            </a:r>
            <a:r>
              <a:rPr lang="en-GB" sz="1600" b="0" i="0" dirty="0">
                <a:solidFill>
                  <a:srgbClr val="222222"/>
                </a:solidFill>
                <a:effectLst/>
              </a:rPr>
              <a:t>, </a:t>
            </a:r>
            <a:r>
              <a:rPr lang="en-GB" sz="1600" b="0" i="1" dirty="0">
                <a:solidFill>
                  <a:srgbClr val="222222"/>
                </a:solidFill>
                <a:effectLst/>
              </a:rPr>
              <a:t>2</a:t>
            </a:r>
            <a:r>
              <a:rPr lang="en-GB" sz="1600" b="0" i="0" dirty="0">
                <a:solidFill>
                  <a:srgbClr val="222222"/>
                </a:solidFill>
                <a:effectLst/>
              </a:rPr>
              <a:t>(1).</a:t>
            </a:r>
            <a:endParaRPr lang="en-GB" sz="1600" b="0" i="0" dirty="0">
              <a:solidFill>
                <a:srgbClr val="222222"/>
              </a:solidFill>
              <a:cs typeface="Times New Roman" panose="02020603050405020304" pitchFamily="18" charset="0"/>
            </a:endParaRPr>
          </a:p>
          <a:p>
            <a:pPr>
              <a:lnSpc>
                <a:spcPct val="107000"/>
              </a:lnSpc>
              <a:spcAft>
                <a:spcPts val="600"/>
              </a:spcAft>
            </a:pPr>
            <a:r>
              <a:rPr lang="en-GB" sz="1600" b="0" i="0" dirty="0">
                <a:solidFill>
                  <a:srgbClr val="222222"/>
                </a:solidFill>
                <a:effectLst/>
              </a:rPr>
              <a:t>Achenbach, T. M., &amp; </a:t>
            </a:r>
            <a:r>
              <a:rPr lang="en-GB" sz="1600" b="0" i="0" dirty="0" err="1">
                <a:solidFill>
                  <a:srgbClr val="222222"/>
                </a:solidFill>
                <a:effectLst/>
              </a:rPr>
              <a:t>Edelbrock</a:t>
            </a:r>
            <a:r>
              <a:rPr lang="en-GB" sz="1600" b="0" i="0" dirty="0">
                <a:solidFill>
                  <a:srgbClr val="222222"/>
                </a:solidFill>
                <a:effectLst/>
              </a:rPr>
              <a:t>, C. (1991). Child </a:t>
            </a:r>
            <a:r>
              <a:rPr lang="en-GB" sz="1600" b="0" i="0" dirty="0" err="1">
                <a:solidFill>
                  <a:srgbClr val="222222"/>
                </a:solidFill>
                <a:effectLst/>
              </a:rPr>
              <a:t>behavior</a:t>
            </a:r>
            <a:r>
              <a:rPr lang="en-GB" sz="1600" b="0" i="0" dirty="0">
                <a:solidFill>
                  <a:srgbClr val="222222"/>
                </a:solidFill>
                <a:effectLst/>
              </a:rPr>
              <a:t> checklist. </a:t>
            </a:r>
            <a:r>
              <a:rPr lang="en-GB" sz="1600" b="0" i="1" dirty="0">
                <a:solidFill>
                  <a:srgbClr val="222222"/>
                </a:solidFill>
                <a:effectLst/>
              </a:rPr>
              <a:t>Burlington (Vt)</a:t>
            </a:r>
            <a:r>
              <a:rPr lang="en-GB" sz="1600" b="0" i="0" dirty="0">
                <a:solidFill>
                  <a:srgbClr val="222222"/>
                </a:solidFill>
                <a:effectLst/>
              </a:rPr>
              <a:t>, </a:t>
            </a:r>
            <a:r>
              <a:rPr lang="en-GB" sz="1600" b="0" i="1" dirty="0">
                <a:solidFill>
                  <a:srgbClr val="222222"/>
                </a:solidFill>
                <a:effectLst/>
              </a:rPr>
              <a:t>7</a:t>
            </a:r>
            <a:r>
              <a:rPr lang="en-GB" sz="1600" b="0" i="0" dirty="0">
                <a:solidFill>
                  <a:srgbClr val="222222"/>
                </a:solidFill>
                <a:effectLst/>
              </a:rPr>
              <a:t>, 371-392.</a:t>
            </a:r>
            <a:endParaRPr lang="en-GB" sz="1600" dirty="0"/>
          </a:p>
          <a:p>
            <a:pPr lvl="1"/>
            <a:endParaRPr lang="en-GB" dirty="0"/>
          </a:p>
        </p:txBody>
      </p:sp>
    </p:spTree>
    <p:extLst>
      <p:ext uri="{BB962C8B-B14F-4D97-AF65-F5344CB8AC3E}">
        <p14:creationId xmlns:p14="http://schemas.microsoft.com/office/powerpoint/2010/main" val="260989777"/>
      </p:ext>
    </p:extLst>
  </p:cSld>
  <p:clrMapOvr>
    <a:masterClrMapping/>
  </p:clrMapOvr>
  <p:transition spd="slow">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588975-D74A-4E19-9DF6-3CFB0131EC2B}"/>
              </a:ext>
            </a:extLst>
          </p:cNvPr>
          <p:cNvSpPr>
            <a:spLocks noGrp="1"/>
          </p:cNvSpPr>
          <p:nvPr>
            <p:ph type="title"/>
          </p:nvPr>
        </p:nvSpPr>
        <p:spPr>
          <a:xfrm>
            <a:off x="803267" y="628319"/>
            <a:ext cx="10515600" cy="936101"/>
          </a:xfrm>
        </p:spPr>
        <p:txBody>
          <a:bodyPr/>
          <a:lstStyle/>
          <a:p>
            <a:r>
              <a:rPr lang="en-GB" dirty="0"/>
              <a:t>Overview</a:t>
            </a:r>
          </a:p>
        </p:txBody>
      </p:sp>
      <p:sp>
        <p:nvSpPr>
          <p:cNvPr id="4" name="Text Placeholder 2">
            <a:extLst>
              <a:ext uri="{FF2B5EF4-FFF2-40B4-BE49-F238E27FC236}">
                <a16:creationId xmlns:a16="http://schemas.microsoft.com/office/drawing/2014/main" id="{4CC61CA1-35AE-4037-8A29-508A52CC0F0C}"/>
              </a:ext>
            </a:extLst>
          </p:cNvPr>
          <p:cNvSpPr>
            <a:spLocks noGrp="1"/>
          </p:cNvSpPr>
          <p:nvPr>
            <p:ph type="body" sz="quarter" idx="11"/>
          </p:nvPr>
        </p:nvSpPr>
        <p:spPr>
          <a:xfrm>
            <a:off x="839416" y="1628800"/>
            <a:ext cx="4464496" cy="4536504"/>
          </a:xfrm>
        </p:spPr>
        <p:txBody>
          <a:bodyPr/>
          <a:lstStyle/>
          <a:p>
            <a:pPr>
              <a:lnSpc>
                <a:spcPts val="2500"/>
              </a:lnSpc>
            </a:pPr>
            <a:r>
              <a:rPr lang="en-GB" sz="2800" dirty="0"/>
              <a:t>Description of quantitative methods chosen and rationale for use</a:t>
            </a:r>
          </a:p>
          <a:p>
            <a:pPr>
              <a:lnSpc>
                <a:spcPts val="2500"/>
              </a:lnSpc>
            </a:pPr>
            <a:endParaRPr lang="en-GB" sz="2800" dirty="0"/>
          </a:p>
          <a:p>
            <a:pPr>
              <a:lnSpc>
                <a:spcPts val="2500"/>
              </a:lnSpc>
            </a:pPr>
            <a:r>
              <a:rPr lang="en-GB" sz="2800" dirty="0"/>
              <a:t>Description of outcomes</a:t>
            </a:r>
          </a:p>
          <a:p>
            <a:pPr>
              <a:lnSpc>
                <a:spcPts val="2500"/>
              </a:lnSpc>
            </a:pPr>
            <a:endParaRPr lang="en-GB" sz="2800" dirty="0"/>
          </a:p>
          <a:p>
            <a:pPr>
              <a:lnSpc>
                <a:spcPts val="2500"/>
              </a:lnSpc>
            </a:pPr>
            <a:r>
              <a:rPr lang="en-GB" sz="2800" dirty="0"/>
              <a:t>Initial outcomes and next steps</a:t>
            </a:r>
          </a:p>
          <a:p>
            <a:pPr>
              <a:lnSpc>
                <a:spcPts val="2500"/>
              </a:lnSpc>
            </a:pPr>
            <a:endParaRPr lang="en-GB" sz="2800" dirty="0"/>
          </a:p>
          <a:p>
            <a:pPr>
              <a:lnSpc>
                <a:spcPts val="2500"/>
              </a:lnSpc>
            </a:pPr>
            <a:r>
              <a:rPr lang="en-GB" sz="2800" dirty="0"/>
              <a:t>Initial interpretations  of data</a:t>
            </a:r>
          </a:p>
          <a:p>
            <a:pPr>
              <a:lnSpc>
                <a:spcPts val="2500"/>
              </a:lnSpc>
            </a:pPr>
            <a:endParaRPr lang="en-GB" sz="2800" dirty="0"/>
          </a:p>
          <a:p>
            <a:pPr>
              <a:lnSpc>
                <a:spcPts val="2500"/>
              </a:lnSpc>
            </a:pPr>
            <a:r>
              <a:rPr lang="en-GB" sz="2800" dirty="0"/>
              <a:t>Challenges and limitations</a:t>
            </a:r>
          </a:p>
          <a:p>
            <a:pPr marL="0" indent="0">
              <a:buNone/>
            </a:pPr>
            <a:endParaRPr lang="en-GB" dirty="0"/>
          </a:p>
          <a:p>
            <a:endParaRPr lang="en-GB" dirty="0"/>
          </a:p>
          <a:p>
            <a:endParaRPr lang="en-GB" dirty="0"/>
          </a:p>
          <a:p>
            <a:endParaRPr lang="en-GB" dirty="0"/>
          </a:p>
          <a:p>
            <a:endParaRPr lang="en-GB" dirty="0"/>
          </a:p>
        </p:txBody>
      </p:sp>
      <p:pic>
        <p:nvPicPr>
          <p:cNvPr id="5" name="Picture 4">
            <a:extLst>
              <a:ext uri="{FF2B5EF4-FFF2-40B4-BE49-F238E27FC236}">
                <a16:creationId xmlns:a16="http://schemas.microsoft.com/office/drawing/2014/main" id="{656DDCB4-11E6-478C-A007-12BA1A3D96C5}"/>
              </a:ext>
            </a:extLst>
          </p:cNvPr>
          <p:cNvPicPr>
            <a:picLocks noChangeAspect="1"/>
          </p:cNvPicPr>
          <p:nvPr/>
        </p:nvPicPr>
        <p:blipFill>
          <a:blip r:embed="rId3"/>
          <a:stretch>
            <a:fillRect/>
          </a:stretch>
        </p:blipFill>
        <p:spPr>
          <a:xfrm>
            <a:off x="5807968" y="1628800"/>
            <a:ext cx="6384032" cy="5021675"/>
          </a:xfrm>
          <a:prstGeom prst="rect">
            <a:avLst/>
          </a:prstGeom>
        </p:spPr>
      </p:pic>
    </p:spTree>
    <p:extLst>
      <p:ext uri="{BB962C8B-B14F-4D97-AF65-F5344CB8AC3E}">
        <p14:creationId xmlns:p14="http://schemas.microsoft.com/office/powerpoint/2010/main" val="2687692097"/>
      </p:ext>
    </p:extLst>
  </p:cSld>
  <p:clrMapOvr>
    <a:masterClrMapping/>
  </p:clrMapOvr>
  <p:transition spd="slow">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024A0D-DD83-4EB6-B361-95D926E8836E}"/>
              </a:ext>
            </a:extLst>
          </p:cNvPr>
          <p:cNvSpPr>
            <a:spLocks noGrp="1"/>
          </p:cNvSpPr>
          <p:nvPr>
            <p:ph type="title"/>
          </p:nvPr>
        </p:nvSpPr>
        <p:spPr/>
        <p:txBody>
          <a:bodyPr>
            <a:normAutofit/>
          </a:bodyPr>
          <a:lstStyle/>
          <a:p>
            <a:r>
              <a:rPr lang="en-GB" dirty="0"/>
              <a:t>Ethical evaluation</a:t>
            </a:r>
          </a:p>
        </p:txBody>
      </p:sp>
      <p:sp>
        <p:nvSpPr>
          <p:cNvPr id="3" name="Text Placeholder 2">
            <a:extLst>
              <a:ext uri="{FF2B5EF4-FFF2-40B4-BE49-F238E27FC236}">
                <a16:creationId xmlns:a16="http://schemas.microsoft.com/office/drawing/2014/main" id="{BA547181-8B86-4BD0-8236-6EF04F6AD731}"/>
              </a:ext>
            </a:extLst>
          </p:cNvPr>
          <p:cNvSpPr>
            <a:spLocks noGrp="1"/>
          </p:cNvSpPr>
          <p:nvPr>
            <p:ph type="body" sz="quarter" idx="11"/>
          </p:nvPr>
        </p:nvSpPr>
        <p:spPr>
          <a:xfrm>
            <a:off x="839416" y="1628800"/>
            <a:ext cx="4536504" cy="4536504"/>
          </a:xfrm>
        </p:spPr>
        <p:txBody>
          <a:bodyPr/>
          <a:lstStyle/>
          <a:p>
            <a:pPr>
              <a:lnSpc>
                <a:spcPts val="2500"/>
              </a:lnSpc>
            </a:pPr>
            <a:r>
              <a:rPr lang="en-GB" sz="2400" dirty="0">
                <a:effectLst/>
                <a:latin typeface="Calibri" panose="020F0502020204030204" pitchFamily="34" charset="0"/>
                <a:ea typeface="Calibri" panose="020F0502020204030204" pitchFamily="34" charset="0"/>
                <a:cs typeface="Times New Roman" panose="02020603050405020304" pitchFamily="18" charset="0"/>
              </a:rPr>
              <a:t>Avoiding asking children directly about their wellbeing or traumatic experiences, which may have increased distress, especially when asked for information that is difficult to articulate verbally </a:t>
            </a:r>
            <a:r>
              <a:rPr lang="en-GB" dirty="0">
                <a:effectLst/>
                <a:latin typeface="Calibri" panose="020F0502020204030204" pitchFamily="34" charset="0"/>
                <a:ea typeface="Calibri" panose="020F0502020204030204" pitchFamily="34" charset="0"/>
                <a:cs typeface="Times New Roman" panose="02020603050405020304" pitchFamily="18" charset="0"/>
              </a:rPr>
              <a:t>(</a:t>
            </a:r>
            <a:r>
              <a:rPr lang="en-GB" dirty="0" err="1">
                <a:effectLst/>
                <a:latin typeface="Calibri" panose="020F0502020204030204" pitchFamily="34" charset="0"/>
                <a:ea typeface="Calibri" panose="020F0502020204030204" pitchFamily="34" charset="0"/>
                <a:cs typeface="Times New Roman" panose="02020603050405020304" pitchFamily="18" charset="0"/>
              </a:rPr>
              <a:t>Skybo</a:t>
            </a:r>
            <a:r>
              <a:rPr lang="en-GB" dirty="0">
                <a:effectLst/>
                <a:latin typeface="Calibri" panose="020F0502020204030204" pitchFamily="34" charset="0"/>
                <a:ea typeface="Calibri" panose="020F0502020204030204" pitchFamily="34" charset="0"/>
                <a:cs typeface="Times New Roman" panose="02020603050405020304" pitchFamily="18" charset="0"/>
              </a:rPr>
              <a:t>, Ryan-Wenger &amp; </a:t>
            </a:r>
            <a:r>
              <a:rPr lang="en-GB" dirty="0" err="1">
                <a:effectLst/>
                <a:latin typeface="Calibri" panose="020F0502020204030204" pitchFamily="34" charset="0"/>
                <a:ea typeface="Calibri" panose="020F0502020204030204" pitchFamily="34" charset="0"/>
                <a:cs typeface="Times New Roman" panose="02020603050405020304" pitchFamily="18" charset="0"/>
              </a:rPr>
              <a:t>Su</a:t>
            </a:r>
            <a:r>
              <a:rPr lang="en-GB" dirty="0">
                <a:effectLst/>
                <a:latin typeface="Calibri" panose="020F0502020204030204" pitchFamily="34" charset="0"/>
                <a:ea typeface="Calibri" panose="020F0502020204030204" pitchFamily="34" charset="0"/>
                <a:cs typeface="Times New Roman" panose="02020603050405020304" pitchFamily="18" charset="0"/>
              </a:rPr>
              <a:t>, 2007)</a:t>
            </a:r>
          </a:p>
          <a:p>
            <a:pPr>
              <a:lnSpc>
                <a:spcPts val="2500"/>
              </a:lnSpc>
            </a:pPr>
            <a:r>
              <a:rPr lang="en-GB" sz="2400" dirty="0">
                <a:latin typeface="Calibri" panose="020F0502020204030204" pitchFamily="34" charset="0"/>
                <a:ea typeface="Calibri" panose="020F0502020204030204" pitchFamily="34" charset="0"/>
                <a:cs typeface="Times New Roman" panose="02020603050405020304" pitchFamily="18" charset="0"/>
              </a:rPr>
              <a:t>Using </a:t>
            </a:r>
            <a:r>
              <a:rPr lang="en-GB" sz="2400" dirty="0"/>
              <a:t>non-intrusive evaluation tools to maximise engagement with intervention and relationship building with artist facilitators </a:t>
            </a:r>
            <a:r>
              <a:rPr lang="en-GB" dirty="0"/>
              <a:t>(</a:t>
            </a:r>
            <a:r>
              <a:rPr lang="en-GB" dirty="0" err="1"/>
              <a:t>Fancourt</a:t>
            </a:r>
            <a:r>
              <a:rPr lang="en-GB" dirty="0"/>
              <a:t> &amp; Poon, 2015)</a:t>
            </a:r>
            <a:endParaRPr lang="en-GB" dirty="0">
              <a:effectLst/>
              <a:latin typeface="Calibri" panose="020F0502020204030204" pitchFamily="34" charset="0"/>
              <a:ea typeface="Calibri" panose="020F0502020204030204" pitchFamily="34" charset="0"/>
              <a:cs typeface="Times New Roman" panose="02020603050405020304" pitchFamily="18" charset="0"/>
            </a:endParaRPr>
          </a:p>
          <a:p>
            <a:pPr>
              <a:lnSpc>
                <a:spcPts val="2500"/>
              </a:lnSpc>
            </a:pPr>
            <a:endParaRPr lang="en-GB" sz="2400" dirty="0"/>
          </a:p>
          <a:p>
            <a:endParaRPr lang="en-GB" dirty="0"/>
          </a:p>
          <a:p>
            <a:endParaRPr lang="en-GB" dirty="0"/>
          </a:p>
          <a:p>
            <a:endParaRPr lang="en-GB" dirty="0"/>
          </a:p>
          <a:p>
            <a:endParaRPr lang="en-GB" dirty="0"/>
          </a:p>
          <a:p>
            <a:endParaRPr lang="en-GB" dirty="0"/>
          </a:p>
        </p:txBody>
      </p:sp>
      <p:pic>
        <p:nvPicPr>
          <p:cNvPr id="4" name="Picture 3">
            <a:extLst>
              <a:ext uri="{FF2B5EF4-FFF2-40B4-BE49-F238E27FC236}">
                <a16:creationId xmlns:a16="http://schemas.microsoft.com/office/drawing/2014/main" id="{C214EEB9-630E-41BA-8D12-8F2CCC5A0434}"/>
              </a:ext>
            </a:extLst>
          </p:cNvPr>
          <p:cNvPicPr>
            <a:picLocks noChangeAspect="1"/>
          </p:cNvPicPr>
          <p:nvPr/>
        </p:nvPicPr>
        <p:blipFill>
          <a:blip r:embed="rId3"/>
          <a:stretch>
            <a:fillRect/>
          </a:stretch>
        </p:blipFill>
        <p:spPr>
          <a:xfrm>
            <a:off x="6457254" y="1628800"/>
            <a:ext cx="5617839" cy="5014684"/>
          </a:xfrm>
          <a:prstGeom prst="rect">
            <a:avLst/>
          </a:prstGeom>
        </p:spPr>
      </p:pic>
    </p:spTree>
    <p:extLst>
      <p:ext uri="{BB962C8B-B14F-4D97-AF65-F5344CB8AC3E}">
        <p14:creationId xmlns:p14="http://schemas.microsoft.com/office/powerpoint/2010/main" val="3232572763"/>
      </p:ext>
    </p:extLst>
  </p:cSld>
  <p:clrMapOvr>
    <a:masterClrMapping/>
  </p:clrMapOvr>
  <p:transition spd="slow">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024A0D-DD83-4EB6-B361-95D926E8836E}"/>
              </a:ext>
            </a:extLst>
          </p:cNvPr>
          <p:cNvSpPr>
            <a:spLocks noGrp="1"/>
          </p:cNvSpPr>
          <p:nvPr>
            <p:ph type="title"/>
          </p:nvPr>
        </p:nvSpPr>
        <p:spPr/>
        <p:txBody>
          <a:bodyPr/>
          <a:lstStyle/>
          <a:p>
            <a:r>
              <a:rPr lang="en-GB" dirty="0"/>
              <a:t>Quantitative measures selected</a:t>
            </a:r>
          </a:p>
        </p:txBody>
      </p:sp>
      <p:graphicFrame>
        <p:nvGraphicFramePr>
          <p:cNvPr id="3" name="Diagram 2">
            <a:extLst>
              <a:ext uri="{FF2B5EF4-FFF2-40B4-BE49-F238E27FC236}">
                <a16:creationId xmlns:a16="http://schemas.microsoft.com/office/drawing/2014/main" id="{81DCABC7-44C3-438D-B657-F654C2551A88}"/>
              </a:ext>
            </a:extLst>
          </p:cNvPr>
          <p:cNvGraphicFramePr/>
          <p:nvPr>
            <p:extLst>
              <p:ext uri="{D42A27DB-BD31-4B8C-83A1-F6EECF244321}">
                <p14:modId xmlns:p14="http://schemas.microsoft.com/office/powerpoint/2010/main" val="2682762019"/>
              </p:ext>
            </p:extLst>
          </p:nvPr>
        </p:nvGraphicFramePr>
        <p:xfrm>
          <a:off x="1857642" y="1772816"/>
          <a:ext cx="8476716" cy="465354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8" name="TextBox 7">
            <a:extLst>
              <a:ext uri="{FF2B5EF4-FFF2-40B4-BE49-F238E27FC236}">
                <a16:creationId xmlns:a16="http://schemas.microsoft.com/office/drawing/2014/main" id="{F2A5DCAC-60FF-4855-B665-E2CFEE686051}"/>
              </a:ext>
            </a:extLst>
          </p:cNvPr>
          <p:cNvSpPr txBox="1"/>
          <p:nvPr/>
        </p:nvSpPr>
        <p:spPr>
          <a:xfrm>
            <a:off x="191344" y="2223781"/>
            <a:ext cx="1728192" cy="1569660"/>
          </a:xfrm>
          <a:prstGeom prst="rect">
            <a:avLst/>
          </a:prstGeom>
          <a:noFill/>
        </p:spPr>
        <p:txBody>
          <a:bodyPr wrap="square">
            <a:spAutoFit/>
          </a:bodyPr>
          <a:lstStyle/>
          <a:p>
            <a:r>
              <a:rPr lang="en-GB" sz="1200" i="1" dirty="0">
                <a:effectLst/>
                <a:latin typeface="Calibri" panose="020F0502020204030204" pitchFamily="34" charset="0"/>
                <a:ea typeface="Calibri" panose="020F0502020204030204" pitchFamily="34" charset="0"/>
                <a:cs typeface="Times New Roman" panose="02020603050405020304" pitchFamily="18" charset="0"/>
              </a:rPr>
              <a:t>A projective test of children’s drawings of a person thought to indicate affective disturbance, including anxiety, conflict, and impaired self-identity (</a:t>
            </a:r>
            <a:r>
              <a:rPr lang="en-GB" sz="1200" i="1"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Packman et al., 2003)</a:t>
            </a:r>
            <a:r>
              <a:rPr lang="en-GB" sz="1200" i="1" dirty="0">
                <a:effectLst/>
                <a:latin typeface="Calibri" panose="020F0502020204030204" pitchFamily="34" charset="0"/>
                <a:ea typeface="Calibri" panose="020F0502020204030204" pitchFamily="34" charset="0"/>
                <a:cs typeface="Times New Roman" panose="02020603050405020304" pitchFamily="18" charset="0"/>
              </a:rPr>
              <a:t>. </a:t>
            </a:r>
            <a:endParaRPr lang="en-GB" sz="1200" i="1" dirty="0"/>
          </a:p>
        </p:txBody>
      </p:sp>
      <p:sp>
        <p:nvSpPr>
          <p:cNvPr id="9" name="TextBox 8">
            <a:extLst>
              <a:ext uri="{FF2B5EF4-FFF2-40B4-BE49-F238E27FC236}">
                <a16:creationId xmlns:a16="http://schemas.microsoft.com/office/drawing/2014/main" id="{D6C49621-C934-457D-8A2C-BFB6C3187F15}"/>
              </a:ext>
            </a:extLst>
          </p:cNvPr>
          <p:cNvSpPr txBox="1"/>
          <p:nvPr/>
        </p:nvSpPr>
        <p:spPr>
          <a:xfrm>
            <a:off x="191344" y="4243606"/>
            <a:ext cx="1728192" cy="1569660"/>
          </a:xfrm>
          <a:prstGeom prst="rect">
            <a:avLst/>
          </a:prstGeom>
          <a:noFill/>
        </p:spPr>
        <p:txBody>
          <a:bodyPr wrap="square">
            <a:spAutoFit/>
          </a:bodyPr>
          <a:lstStyle/>
          <a:p>
            <a:r>
              <a:rPr lang="en-GB" sz="1200" i="1" dirty="0">
                <a:effectLst/>
                <a:latin typeface="Calibri" panose="020F0502020204030204" pitchFamily="34" charset="0"/>
                <a:ea typeface="Calibri" panose="020F0502020204030204" pitchFamily="34" charset="0"/>
                <a:cs typeface="Times New Roman" panose="02020603050405020304" pitchFamily="18" charset="0"/>
              </a:rPr>
              <a:t>An observational tool based on school staff’s retrospective ratings of the behaviour of pupils, including: anxiety, depression, inattention, rule breaking and aggression.   </a:t>
            </a:r>
            <a:endParaRPr lang="en-GB" sz="1200" i="1" dirty="0"/>
          </a:p>
        </p:txBody>
      </p:sp>
      <p:sp>
        <p:nvSpPr>
          <p:cNvPr id="11" name="TextBox 10">
            <a:extLst>
              <a:ext uri="{FF2B5EF4-FFF2-40B4-BE49-F238E27FC236}">
                <a16:creationId xmlns:a16="http://schemas.microsoft.com/office/drawing/2014/main" id="{C1FA31CE-C99C-4208-8398-969E74B6D498}"/>
              </a:ext>
            </a:extLst>
          </p:cNvPr>
          <p:cNvSpPr txBox="1"/>
          <p:nvPr/>
        </p:nvSpPr>
        <p:spPr>
          <a:xfrm>
            <a:off x="10455736" y="4256588"/>
            <a:ext cx="1728192" cy="2123658"/>
          </a:xfrm>
          <a:prstGeom prst="rect">
            <a:avLst/>
          </a:prstGeom>
          <a:noFill/>
        </p:spPr>
        <p:txBody>
          <a:bodyPr wrap="square">
            <a:spAutoFit/>
          </a:bodyPr>
          <a:lstStyle/>
          <a:p>
            <a:r>
              <a:rPr lang="en-GB" sz="1200" i="1" dirty="0">
                <a:effectLst/>
                <a:latin typeface="Calibri" panose="020F0502020204030204" pitchFamily="34" charset="0"/>
                <a:ea typeface="Calibri" panose="020F0502020204030204" pitchFamily="34" charset="0"/>
                <a:cs typeface="Times New Roman" panose="02020603050405020304" pitchFamily="18" charset="0"/>
              </a:rPr>
              <a:t>An observational tool based on artists’ retrospective ratings of the behaviour of pupils </a:t>
            </a:r>
            <a:r>
              <a:rPr lang="en-GB" sz="1200" i="1" dirty="0">
                <a:latin typeface="Calibri" panose="020F0502020204030204" pitchFamily="34" charset="0"/>
                <a:ea typeface="Calibri" panose="020F0502020204030204" pitchFamily="34" charset="0"/>
                <a:cs typeface="Times New Roman" panose="02020603050405020304" pitchFamily="18" charset="0"/>
              </a:rPr>
              <a:t>during art workshops, including mindful attention, communication, group interaction, and cognitive engagement with symbolic language. </a:t>
            </a:r>
            <a:endParaRPr lang="en-GB" sz="1200" i="1" dirty="0"/>
          </a:p>
        </p:txBody>
      </p:sp>
      <p:sp>
        <p:nvSpPr>
          <p:cNvPr id="12" name="TextBox 11">
            <a:extLst>
              <a:ext uri="{FF2B5EF4-FFF2-40B4-BE49-F238E27FC236}">
                <a16:creationId xmlns:a16="http://schemas.microsoft.com/office/drawing/2014/main" id="{0E82AE05-C08C-4F51-B43E-D80FFD5E3170}"/>
              </a:ext>
            </a:extLst>
          </p:cNvPr>
          <p:cNvSpPr txBox="1"/>
          <p:nvPr/>
        </p:nvSpPr>
        <p:spPr>
          <a:xfrm>
            <a:off x="10431352" y="2160598"/>
            <a:ext cx="1728192" cy="1754326"/>
          </a:xfrm>
          <a:prstGeom prst="rect">
            <a:avLst/>
          </a:prstGeom>
          <a:noFill/>
        </p:spPr>
        <p:txBody>
          <a:bodyPr wrap="square">
            <a:spAutoFit/>
          </a:bodyPr>
          <a:lstStyle/>
          <a:p>
            <a:r>
              <a:rPr lang="en-GB" sz="1200" i="1" dirty="0">
                <a:effectLst/>
                <a:latin typeface="Calibri" panose="020F0502020204030204" pitchFamily="34" charset="0"/>
                <a:ea typeface="Calibri" panose="020F0502020204030204" pitchFamily="34" charset="0"/>
                <a:cs typeface="Times New Roman" panose="02020603050405020304" pitchFamily="18" charset="0"/>
              </a:rPr>
              <a:t>An observational tool based on researchers observations of participants, assessing in the moment behaviours during art workshops, indicative of positive mood and engagement vs. distraction.</a:t>
            </a:r>
            <a:endParaRPr lang="en-GB" sz="1200" i="1" dirty="0"/>
          </a:p>
        </p:txBody>
      </p:sp>
    </p:spTree>
    <p:extLst>
      <p:ext uri="{BB962C8B-B14F-4D97-AF65-F5344CB8AC3E}">
        <p14:creationId xmlns:p14="http://schemas.microsoft.com/office/powerpoint/2010/main" val="1937762602"/>
      </p:ext>
    </p:extLst>
  </p:cSld>
  <p:clrMapOvr>
    <a:masterClrMapping/>
  </p:clrMapOvr>
  <p:transition spd="slow">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024A0D-DD83-4EB6-B361-95D926E8836E}"/>
              </a:ext>
            </a:extLst>
          </p:cNvPr>
          <p:cNvSpPr>
            <a:spLocks noGrp="1"/>
          </p:cNvSpPr>
          <p:nvPr>
            <p:ph type="title"/>
          </p:nvPr>
        </p:nvSpPr>
        <p:spPr>
          <a:xfrm>
            <a:off x="8040217" y="692699"/>
            <a:ext cx="3674838" cy="936101"/>
          </a:xfrm>
        </p:spPr>
        <p:txBody>
          <a:bodyPr>
            <a:normAutofit fontScale="90000"/>
          </a:bodyPr>
          <a:lstStyle/>
          <a:p>
            <a:r>
              <a:rPr lang="en-GB" sz="3600" b="1" dirty="0">
                <a:effectLst/>
                <a:latin typeface="Calibri" panose="020F0502020204030204" pitchFamily="34" charset="0"/>
                <a:ea typeface="Calibri" panose="020F0502020204030204" pitchFamily="34" charset="0"/>
                <a:cs typeface="Times New Roman" panose="02020603050405020304" pitchFamily="18" charset="0"/>
              </a:rPr>
              <a:t>Human Figure Drawing Test </a:t>
            </a:r>
            <a:r>
              <a:rPr lang="en-GB" sz="3600" dirty="0">
                <a:effectLst/>
                <a:latin typeface="Calibri" panose="020F0502020204030204" pitchFamily="34" charset="0"/>
                <a:ea typeface="Calibri" panose="020F0502020204030204" pitchFamily="34" charset="0"/>
                <a:cs typeface="Times New Roman" panose="02020603050405020304" pitchFamily="18" charset="0"/>
              </a:rPr>
              <a:t>(</a:t>
            </a:r>
            <a:r>
              <a:rPr lang="en-GB" sz="3600" dirty="0" err="1">
                <a:effectLst/>
                <a:latin typeface="Calibri" panose="020F0502020204030204" pitchFamily="34" charset="0"/>
                <a:ea typeface="Calibri" panose="020F0502020204030204" pitchFamily="34" charset="0"/>
                <a:cs typeface="Times New Roman" panose="02020603050405020304" pitchFamily="18" charset="0"/>
              </a:rPr>
              <a:t>Koppitz</a:t>
            </a:r>
            <a:r>
              <a:rPr lang="en-GB" sz="3600" dirty="0">
                <a:effectLst/>
                <a:latin typeface="Calibri" panose="020F0502020204030204" pitchFamily="34" charset="0"/>
                <a:ea typeface="Calibri" panose="020F0502020204030204" pitchFamily="34" charset="0"/>
                <a:cs typeface="Times New Roman" panose="02020603050405020304" pitchFamily="18" charset="0"/>
              </a:rPr>
              <a:t>, 1968; 1989) </a:t>
            </a:r>
            <a:endParaRPr lang="en-GB" dirty="0"/>
          </a:p>
        </p:txBody>
      </p:sp>
      <p:pic>
        <p:nvPicPr>
          <p:cNvPr id="8" name="Picture 7">
            <a:extLst>
              <a:ext uri="{FF2B5EF4-FFF2-40B4-BE49-F238E27FC236}">
                <a16:creationId xmlns:a16="http://schemas.microsoft.com/office/drawing/2014/main" id="{D3E4AF7D-8981-4291-B250-B3E91D16A0A6}"/>
              </a:ext>
            </a:extLst>
          </p:cNvPr>
          <p:cNvPicPr>
            <a:picLocks noChangeAspect="1"/>
          </p:cNvPicPr>
          <p:nvPr/>
        </p:nvPicPr>
        <p:blipFill>
          <a:blip r:embed="rId3"/>
          <a:stretch>
            <a:fillRect/>
          </a:stretch>
        </p:blipFill>
        <p:spPr>
          <a:xfrm>
            <a:off x="728972" y="114766"/>
            <a:ext cx="6519155" cy="6720779"/>
          </a:xfrm>
          <a:prstGeom prst="rect">
            <a:avLst/>
          </a:prstGeom>
        </p:spPr>
      </p:pic>
      <p:sp>
        <p:nvSpPr>
          <p:cNvPr id="4" name="TextBox 3">
            <a:extLst>
              <a:ext uri="{FF2B5EF4-FFF2-40B4-BE49-F238E27FC236}">
                <a16:creationId xmlns:a16="http://schemas.microsoft.com/office/drawing/2014/main" id="{DFCAA554-B687-46E3-8FA1-023C4E26A539}"/>
              </a:ext>
            </a:extLst>
          </p:cNvPr>
          <p:cNvSpPr txBox="1"/>
          <p:nvPr/>
        </p:nvSpPr>
        <p:spPr>
          <a:xfrm>
            <a:off x="8044729" y="2551837"/>
            <a:ext cx="3350804" cy="1754326"/>
          </a:xfrm>
          <a:prstGeom prst="rect">
            <a:avLst/>
          </a:prstGeom>
          <a:noFill/>
        </p:spPr>
        <p:txBody>
          <a:bodyPr wrap="square" rtlCol="0">
            <a:spAutoFit/>
          </a:bodyPr>
          <a:lstStyle/>
          <a:p>
            <a:r>
              <a:rPr lang="en-GB" sz="1800" dirty="0">
                <a:effectLst/>
                <a:latin typeface="Calibri" panose="020F0502020204030204" pitchFamily="34" charset="0"/>
                <a:ea typeface="Calibri" panose="020F0502020204030204" pitchFamily="34" charset="0"/>
                <a:cs typeface="Times New Roman" panose="02020603050405020304" pitchFamily="18" charset="0"/>
              </a:rPr>
              <a:t>Children are given a blank piece of paper and are asked to </a:t>
            </a:r>
            <a:r>
              <a:rPr lang="en-GB" sz="1800" dirty="0">
                <a:effectLst/>
                <a:latin typeface="Calibri" panose="020F0502020204030204" pitchFamily="34" charset="0"/>
                <a:ea typeface="Calibri" panose="020F0502020204030204" pitchFamily="34" charset="0"/>
                <a:cs typeface="Calibri" panose="020F0502020204030204" pitchFamily="34" charset="0"/>
              </a:rPr>
              <a:t>“Draw one whole person. You can draw any kind of person you want to draw, but not a stick figure” (</a:t>
            </a:r>
            <a:r>
              <a:rPr lang="en-GB" sz="1800" dirty="0" err="1">
                <a:effectLst/>
                <a:latin typeface="Calibri" panose="020F0502020204030204" pitchFamily="34" charset="0"/>
                <a:ea typeface="Calibri" panose="020F0502020204030204" pitchFamily="34" charset="0"/>
                <a:cs typeface="Calibri" panose="020F0502020204030204" pitchFamily="34" charset="0"/>
              </a:rPr>
              <a:t>Koppitz</a:t>
            </a:r>
            <a:r>
              <a:rPr lang="en-GB" sz="1800" dirty="0">
                <a:effectLst/>
                <a:latin typeface="Calibri" panose="020F0502020204030204" pitchFamily="34" charset="0"/>
                <a:ea typeface="Calibri" panose="020F0502020204030204" pitchFamily="34" charset="0"/>
                <a:cs typeface="Calibri" panose="020F0502020204030204" pitchFamily="34" charset="0"/>
              </a:rPr>
              <a:t>, 1984</a:t>
            </a:r>
            <a:r>
              <a:rPr lang="en-GB" sz="1800" u="sng" dirty="0">
                <a:effectLst/>
                <a:latin typeface="Calibri" panose="020F0502020204030204" pitchFamily="34" charset="0"/>
                <a:ea typeface="Calibri" panose="020F0502020204030204" pitchFamily="34" charset="0"/>
                <a:cs typeface="Calibri" panose="020F0502020204030204" pitchFamily="34" charset="0"/>
              </a:rPr>
              <a:t>,</a:t>
            </a:r>
            <a:r>
              <a:rPr lang="en-GB" sz="1800" dirty="0">
                <a:effectLst/>
                <a:latin typeface="Calibri" panose="020F0502020204030204" pitchFamily="34" charset="0"/>
                <a:ea typeface="Calibri" panose="020F0502020204030204" pitchFamily="34" charset="0"/>
                <a:cs typeface="Calibri" panose="020F0502020204030204" pitchFamily="34" charset="0"/>
              </a:rPr>
              <a:t> p. 10).</a:t>
            </a:r>
            <a:endParaRPr lang="en-GB" dirty="0"/>
          </a:p>
        </p:txBody>
      </p:sp>
    </p:spTree>
    <p:extLst>
      <p:ext uri="{BB962C8B-B14F-4D97-AF65-F5344CB8AC3E}">
        <p14:creationId xmlns:p14="http://schemas.microsoft.com/office/powerpoint/2010/main" val="1305004233"/>
      </p:ext>
    </p:extLst>
  </p:cSld>
  <p:clrMapOvr>
    <a:masterClrMapping/>
  </p:clrMapOvr>
  <p:transition spd="slow">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024A0D-DD83-4EB6-B361-95D926E8836E}"/>
              </a:ext>
            </a:extLst>
          </p:cNvPr>
          <p:cNvSpPr>
            <a:spLocks noGrp="1"/>
          </p:cNvSpPr>
          <p:nvPr>
            <p:ph type="title"/>
          </p:nvPr>
        </p:nvSpPr>
        <p:spPr>
          <a:xfrm>
            <a:off x="7896201" y="692699"/>
            <a:ext cx="3818854" cy="936101"/>
          </a:xfrm>
        </p:spPr>
        <p:txBody>
          <a:bodyPr>
            <a:normAutofit fontScale="90000"/>
          </a:bodyPr>
          <a:lstStyle/>
          <a:p>
            <a:r>
              <a:rPr lang="en-GB" sz="3600" b="1" dirty="0">
                <a:effectLst/>
                <a:latin typeface="Calibri" panose="020F0502020204030204" pitchFamily="34" charset="0"/>
                <a:ea typeface="Calibri" panose="020F0502020204030204" pitchFamily="34" charset="0"/>
                <a:cs typeface="Times New Roman" panose="02020603050405020304" pitchFamily="18" charset="0"/>
              </a:rPr>
              <a:t>Human Figure Drawing Test </a:t>
            </a:r>
            <a:r>
              <a:rPr lang="en-GB" sz="3600" dirty="0">
                <a:effectLst/>
                <a:latin typeface="Calibri" panose="020F0502020204030204" pitchFamily="34" charset="0"/>
                <a:ea typeface="Calibri" panose="020F0502020204030204" pitchFamily="34" charset="0"/>
                <a:cs typeface="Times New Roman" panose="02020603050405020304" pitchFamily="18" charset="0"/>
              </a:rPr>
              <a:t>(</a:t>
            </a:r>
            <a:r>
              <a:rPr lang="en-GB" sz="3600" dirty="0" err="1">
                <a:effectLst/>
                <a:latin typeface="Calibri" panose="020F0502020204030204" pitchFamily="34" charset="0"/>
                <a:ea typeface="Calibri" panose="020F0502020204030204" pitchFamily="34" charset="0"/>
                <a:cs typeface="Times New Roman" panose="02020603050405020304" pitchFamily="18" charset="0"/>
              </a:rPr>
              <a:t>Koppitz</a:t>
            </a:r>
            <a:r>
              <a:rPr lang="en-GB" sz="3600" dirty="0">
                <a:effectLst/>
                <a:latin typeface="Calibri" panose="020F0502020204030204" pitchFamily="34" charset="0"/>
                <a:ea typeface="Calibri" panose="020F0502020204030204" pitchFamily="34" charset="0"/>
                <a:cs typeface="Times New Roman" panose="02020603050405020304" pitchFamily="18" charset="0"/>
              </a:rPr>
              <a:t>, 1968; 1989) </a:t>
            </a:r>
            <a:endParaRPr lang="en-GB" dirty="0"/>
          </a:p>
        </p:txBody>
      </p:sp>
      <p:pic>
        <p:nvPicPr>
          <p:cNvPr id="4" name="Picture 3">
            <a:extLst>
              <a:ext uri="{FF2B5EF4-FFF2-40B4-BE49-F238E27FC236}">
                <a16:creationId xmlns:a16="http://schemas.microsoft.com/office/drawing/2014/main" id="{06E82B4C-76BA-4777-9811-87EB52FCA34D}"/>
              </a:ext>
            </a:extLst>
          </p:cNvPr>
          <p:cNvPicPr>
            <a:picLocks noChangeAspect="1"/>
          </p:cNvPicPr>
          <p:nvPr/>
        </p:nvPicPr>
        <p:blipFill>
          <a:blip r:embed="rId3"/>
          <a:stretch>
            <a:fillRect/>
          </a:stretch>
        </p:blipFill>
        <p:spPr>
          <a:xfrm>
            <a:off x="335360" y="57150"/>
            <a:ext cx="6553200" cy="6800850"/>
          </a:xfrm>
          <a:prstGeom prst="rect">
            <a:avLst/>
          </a:prstGeom>
        </p:spPr>
      </p:pic>
    </p:spTree>
    <p:extLst>
      <p:ext uri="{BB962C8B-B14F-4D97-AF65-F5344CB8AC3E}">
        <p14:creationId xmlns:p14="http://schemas.microsoft.com/office/powerpoint/2010/main" val="3094666151"/>
      </p:ext>
    </p:extLst>
  </p:cSld>
  <p:clrMapOvr>
    <a:masterClrMapping/>
  </p:clrMapOvr>
  <p:transition spd="slow">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024A0D-DD83-4EB6-B361-95D926E8836E}"/>
              </a:ext>
            </a:extLst>
          </p:cNvPr>
          <p:cNvSpPr>
            <a:spLocks noGrp="1"/>
          </p:cNvSpPr>
          <p:nvPr>
            <p:ph type="title"/>
          </p:nvPr>
        </p:nvSpPr>
        <p:spPr>
          <a:xfrm>
            <a:off x="8040217" y="692699"/>
            <a:ext cx="3674838" cy="936101"/>
          </a:xfrm>
        </p:spPr>
        <p:txBody>
          <a:bodyPr>
            <a:normAutofit fontScale="90000"/>
          </a:bodyPr>
          <a:lstStyle/>
          <a:p>
            <a:r>
              <a:rPr lang="en-GB" sz="3600" b="1" dirty="0">
                <a:effectLst/>
                <a:latin typeface="Calibri" panose="020F0502020204030204" pitchFamily="34" charset="0"/>
                <a:ea typeface="Calibri" panose="020F0502020204030204" pitchFamily="34" charset="0"/>
                <a:cs typeface="Times New Roman" panose="02020603050405020304" pitchFamily="18" charset="0"/>
              </a:rPr>
              <a:t>Human Figure Drawing Test </a:t>
            </a:r>
            <a:r>
              <a:rPr lang="en-GB" sz="3600" dirty="0">
                <a:effectLst/>
                <a:latin typeface="Calibri" panose="020F0502020204030204" pitchFamily="34" charset="0"/>
                <a:ea typeface="Calibri" panose="020F0502020204030204" pitchFamily="34" charset="0"/>
                <a:cs typeface="Times New Roman" panose="02020603050405020304" pitchFamily="18" charset="0"/>
              </a:rPr>
              <a:t>(</a:t>
            </a:r>
            <a:r>
              <a:rPr lang="en-GB" sz="3600" dirty="0" err="1">
                <a:effectLst/>
                <a:latin typeface="Calibri" panose="020F0502020204030204" pitchFamily="34" charset="0"/>
                <a:ea typeface="Calibri" panose="020F0502020204030204" pitchFamily="34" charset="0"/>
                <a:cs typeface="Times New Roman" panose="02020603050405020304" pitchFamily="18" charset="0"/>
              </a:rPr>
              <a:t>Koppitz</a:t>
            </a:r>
            <a:r>
              <a:rPr lang="en-GB" sz="3600" dirty="0">
                <a:effectLst/>
                <a:latin typeface="Calibri" panose="020F0502020204030204" pitchFamily="34" charset="0"/>
                <a:ea typeface="Calibri" panose="020F0502020204030204" pitchFamily="34" charset="0"/>
                <a:cs typeface="Times New Roman" panose="02020603050405020304" pitchFamily="18" charset="0"/>
              </a:rPr>
              <a:t>, 1968; 1989) </a:t>
            </a:r>
            <a:endParaRPr lang="en-GB" dirty="0"/>
          </a:p>
        </p:txBody>
      </p:sp>
      <p:pic>
        <p:nvPicPr>
          <p:cNvPr id="5" name="Picture 4">
            <a:extLst>
              <a:ext uri="{FF2B5EF4-FFF2-40B4-BE49-F238E27FC236}">
                <a16:creationId xmlns:a16="http://schemas.microsoft.com/office/drawing/2014/main" id="{4894E2CE-6BBA-4A44-8216-F39FA9CF5722}"/>
              </a:ext>
            </a:extLst>
          </p:cNvPr>
          <p:cNvPicPr>
            <a:picLocks noChangeAspect="1"/>
          </p:cNvPicPr>
          <p:nvPr/>
        </p:nvPicPr>
        <p:blipFill>
          <a:blip r:embed="rId3"/>
          <a:stretch>
            <a:fillRect/>
          </a:stretch>
        </p:blipFill>
        <p:spPr>
          <a:xfrm>
            <a:off x="335360" y="332656"/>
            <a:ext cx="6984776" cy="6565270"/>
          </a:xfrm>
          <a:prstGeom prst="rect">
            <a:avLst/>
          </a:prstGeom>
        </p:spPr>
      </p:pic>
      <p:sp>
        <p:nvSpPr>
          <p:cNvPr id="4" name="TextBox 3">
            <a:extLst>
              <a:ext uri="{FF2B5EF4-FFF2-40B4-BE49-F238E27FC236}">
                <a16:creationId xmlns:a16="http://schemas.microsoft.com/office/drawing/2014/main" id="{71B0812F-1306-494B-9331-E8D82F0879FA}"/>
              </a:ext>
            </a:extLst>
          </p:cNvPr>
          <p:cNvSpPr txBox="1"/>
          <p:nvPr/>
        </p:nvSpPr>
        <p:spPr>
          <a:xfrm>
            <a:off x="8044729" y="2551837"/>
            <a:ext cx="3350804" cy="1754326"/>
          </a:xfrm>
          <a:prstGeom prst="rect">
            <a:avLst/>
          </a:prstGeom>
          <a:noFill/>
        </p:spPr>
        <p:txBody>
          <a:bodyPr wrap="square" rtlCol="0">
            <a:spAutoFit/>
          </a:bodyPr>
          <a:lstStyle/>
          <a:p>
            <a:r>
              <a:rPr lang="en-GB" sz="1800" dirty="0">
                <a:effectLst/>
                <a:latin typeface="Calibri" panose="020F0502020204030204" pitchFamily="34" charset="0"/>
                <a:ea typeface="Calibri" panose="020F0502020204030204" pitchFamily="34" charset="0"/>
                <a:cs typeface="Times New Roman" panose="02020603050405020304" pitchFamily="18" charset="0"/>
              </a:rPr>
              <a:t>At Time 1 (October, 2020) there was a median of 2 EIs per student; and at Time 2 (June, 2021) a median of 1 EI, with a statistically significant reduction (</a:t>
            </a:r>
            <a:r>
              <a:rPr lang="en-GB" sz="1800" i="1" dirty="0">
                <a:effectLst/>
                <a:latin typeface="Calibri" panose="020F0502020204030204" pitchFamily="34" charset="0"/>
                <a:ea typeface="Calibri" panose="020F0502020204030204" pitchFamily="34" charset="0"/>
                <a:cs typeface="Times New Roman" panose="02020603050405020304" pitchFamily="18" charset="0"/>
              </a:rPr>
              <a:t>Z</a:t>
            </a:r>
            <a:r>
              <a:rPr lang="en-GB" sz="1800" dirty="0">
                <a:effectLst/>
                <a:latin typeface="Calibri" panose="020F0502020204030204" pitchFamily="34" charset="0"/>
                <a:ea typeface="Calibri" panose="020F0502020204030204" pitchFamily="34" charset="0"/>
                <a:cs typeface="Times New Roman" panose="02020603050405020304" pitchFamily="18" charset="0"/>
              </a:rPr>
              <a:t> = -2.101, </a:t>
            </a:r>
            <a:r>
              <a:rPr lang="en-GB" sz="1800" i="1" dirty="0">
                <a:effectLst/>
                <a:latin typeface="Calibri" panose="020F0502020204030204" pitchFamily="34" charset="0"/>
                <a:ea typeface="Calibri" panose="020F0502020204030204" pitchFamily="34" charset="0"/>
                <a:cs typeface="Times New Roman" panose="02020603050405020304" pitchFamily="18" charset="0"/>
              </a:rPr>
              <a:t>p</a:t>
            </a:r>
            <a:r>
              <a:rPr lang="en-GB" sz="1800" dirty="0">
                <a:effectLst/>
                <a:latin typeface="Calibri" panose="020F0502020204030204" pitchFamily="34" charset="0"/>
                <a:ea typeface="Calibri" panose="020F0502020204030204" pitchFamily="34" charset="0"/>
                <a:cs typeface="Times New Roman" panose="02020603050405020304" pitchFamily="18" charset="0"/>
              </a:rPr>
              <a:t> = .036, two-tailed). </a:t>
            </a:r>
            <a:endParaRPr lang="en-GB" dirty="0"/>
          </a:p>
        </p:txBody>
      </p:sp>
    </p:spTree>
    <p:extLst>
      <p:ext uri="{BB962C8B-B14F-4D97-AF65-F5344CB8AC3E}">
        <p14:creationId xmlns:p14="http://schemas.microsoft.com/office/powerpoint/2010/main" val="3473875448"/>
      </p:ext>
    </p:extLst>
  </p:cSld>
  <p:clrMapOvr>
    <a:masterClrMapping/>
  </p:clrMapOvr>
  <p:transition spd="slow">
    <p:fad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024A0D-DD83-4EB6-B361-95D926E8836E}"/>
              </a:ext>
            </a:extLst>
          </p:cNvPr>
          <p:cNvSpPr>
            <a:spLocks noGrp="1"/>
          </p:cNvSpPr>
          <p:nvPr>
            <p:ph type="title"/>
          </p:nvPr>
        </p:nvSpPr>
        <p:spPr/>
        <p:txBody>
          <a:bodyPr/>
          <a:lstStyle/>
          <a:p>
            <a:pPr>
              <a:lnSpc>
                <a:spcPct val="107000"/>
              </a:lnSpc>
              <a:spcAft>
                <a:spcPts val="800"/>
              </a:spcAft>
            </a:pPr>
            <a:r>
              <a:rPr lang="en-GB" sz="3600" b="1" dirty="0">
                <a:effectLst/>
                <a:latin typeface="Calibri" panose="020F0502020204030204" pitchFamily="34" charset="0"/>
                <a:ea typeface="Calibri" panose="020F0502020204030204" pitchFamily="34" charset="0"/>
                <a:cs typeface="Times New Roman" panose="02020603050405020304" pitchFamily="18" charset="0"/>
              </a:rPr>
              <a:t>Child Behaviour Checklist: School staff</a:t>
            </a:r>
            <a:endParaRPr lang="en-GB" sz="36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4" name="Picture 3">
            <a:extLst>
              <a:ext uri="{FF2B5EF4-FFF2-40B4-BE49-F238E27FC236}">
                <a16:creationId xmlns:a16="http://schemas.microsoft.com/office/drawing/2014/main" id="{FFF317E6-10C4-4FD1-9CDA-1F59585A04FE}"/>
              </a:ext>
            </a:extLst>
          </p:cNvPr>
          <p:cNvPicPr>
            <a:picLocks noChangeAspect="1"/>
          </p:cNvPicPr>
          <p:nvPr/>
        </p:nvPicPr>
        <p:blipFill>
          <a:blip r:embed="rId3"/>
          <a:stretch>
            <a:fillRect/>
          </a:stretch>
        </p:blipFill>
        <p:spPr>
          <a:xfrm>
            <a:off x="468905" y="1628800"/>
            <a:ext cx="9447326" cy="4343060"/>
          </a:xfrm>
          <a:prstGeom prst="rect">
            <a:avLst/>
          </a:prstGeom>
        </p:spPr>
      </p:pic>
      <p:sp>
        <p:nvSpPr>
          <p:cNvPr id="5" name="TextBox 4">
            <a:extLst>
              <a:ext uri="{FF2B5EF4-FFF2-40B4-BE49-F238E27FC236}">
                <a16:creationId xmlns:a16="http://schemas.microsoft.com/office/drawing/2014/main" id="{55449D4A-996D-40E2-9B24-23766F3A3720}"/>
              </a:ext>
            </a:extLst>
          </p:cNvPr>
          <p:cNvSpPr txBox="1"/>
          <p:nvPr/>
        </p:nvSpPr>
        <p:spPr>
          <a:xfrm>
            <a:off x="9915774" y="2276872"/>
            <a:ext cx="2084881" cy="3970318"/>
          </a:xfrm>
          <a:prstGeom prst="rect">
            <a:avLst/>
          </a:prstGeom>
          <a:noFill/>
        </p:spPr>
        <p:txBody>
          <a:bodyPr wrap="square">
            <a:spAutoFit/>
          </a:bodyPr>
          <a:lstStyle/>
          <a:p>
            <a:pPr marL="171450" indent="-171450">
              <a:buFont typeface="Arial" panose="020B0604020202020204" pitchFamily="34" charset="0"/>
              <a:buChar char="•"/>
            </a:pPr>
            <a:r>
              <a:rPr lang="en-GB" sz="1200" b="1" i="1" dirty="0">
                <a:effectLst/>
                <a:latin typeface="Calibri" panose="020F0502020204030204" pitchFamily="34" charset="0"/>
                <a:ea typeface="Calibri" panose="020F0502020204030204" pitchFamily="34" charset="0"/>
                <a:cs typeface="Times New Roman" panose="02020603050405020304" pitchFamily="18" charset="0"/>
              </a:rPr>
              <a:t>Increased anxiety </a:t>
            </a:r>
            <a:r>
              <a:rPr lang="en-GB" sz="1200" i="1" dirty="0">
                <a:effectLst/>
                <a:latin typeface="Calibri" panose="020F0502020204030204" pitchFamily="34" charset="0"/>
                <a:ea typeface="Calibri" panose="020F0502020204030204" pitchFamily="34" charset="0"/>
                <a:cs typeface="Times New Roman" panose="02020603050405020304" pitchFamily="18" charset="0"/>
              </a:rPr>
              <a:t>(e.g., worrying, self-conscious, fears about needing to be perfect, hurt when criticised)</a:t>
            </a:r>
          </a:p>
          <a:p>
            <a:pPr marL="171450" indent="-171450">
              <a:buFont typeface="Arial" panose="020B0604020202020204" pitchFamily="34" charset="0"/>
              <a:buChar char="•"/>
            </a:pPr>
            <a:r>
              <a:rPr lang="en-GB" sz="1200" b="1" i="1" dirty="0">
                <a:latin typeface="Calibri" panose="020F0502020204030204" pitchFamily="34" charset="0"/>
                <a:cs typeface="Times New Roman" panose="02020603050405020304" pitchFamily="18" charset="0"/>
              </a:rPr>
              <a:t>Increased depression </a:t>
            </a:r>
            <a:r>
              <a:rPr lang="en-GB" sz="1200" i="1" dirty="0">
                <a:latin typeface="Calibri" panose="020F0502020204030204" pitchFamily="34" charset="0"/>
                <a:cs typeface="Times New Roman" panose="02020603050405020304" pitchFamily="18" charset="0"/>
              </a:rPr>
              <a:t>(e.g., unhappy, underactive, secretive, not talking)</a:t>
            </a:r>
          </a:p>
          <a:p>
            <a:pPr marL="171450" indent="-171450">
              <a:buFont typeface="Arial" panose="020B0604020202020204" pitchFamily="34" charset="0"/>
              <a:buChar char="•"/>
            </a:pPr>
            <a:r>
              <a:rPr lang="en-GB" sz="1200" b="1" i="1" dirty="0">
                <a:latin typeface="Calibri" panose="020F0502020204030204" pitchFamily="34" charset="0"/>
                <a:cs typeface="Times New Roman" panose="02020603050405020304" pitchFamily="18" charset="0"/>
              </a:rPr>
              <a:t>Decreased rule breaking </a:t>
            </a:r>
            <a:r>
              <a:rPr lang="en-GB" sz="1200" i="1" dirty="0">
                <a:latin typeface="Calibri" panose="020F0502020204030204" pitchFamily="34" charset="0"/>
                <a:cs typeface="Times New Roman" panose="02020603050405020304" pitchFamily="18" charset="0"/>
              </a:rPr>
              <a:t>(e.g., swearing, preferring to be with older children and children who get in trouble frequently)</a:t>
            </a:r>
          </a:p>
          <a:p>
            <a:pPr marL="171450" indent="-171450">
              <a:buFont typeface="Arial" panose="020B0604020202020204" pitchFamily="34" charset="0"/>
              <a:buChar char="•"/>
            </a:pPr>
            <a:r>
              <a:rPr lang="en-GB" sz="1200" b="1" i="1" dirty="0">
                <a:latin typeface="Calibri" panose="020F0502020204030204" pitchFamily="34" charset="0"/>
                <a:cs typeface="Times New Roman" panose="02020603050405020304" pitchFamily="18" charset="0"/>
              </a:rPr>
              <a:t>Decreased aggression </a:t>
            </a:r>
            <a:r>
              <a:rPr lang="en-GB" sz="1200" i="1" dirty="0">
                <a:latin typeface="Calibri" panose="020F0502020204030204" pitchFamily="34" charset="0"/>
                <a:cs typeface="Times New Roman" panose="02020603050405020304" pitchFamily="18" charset="0"/>
              </a:rPr>
              <a:t>(e.g., temper tantrums, teasing, frustration, explosive behaviour, screaming, fighting, disobedience, defiance, arguing)</a:t>
            </a:r>
          </a:p>
          <a:p>
            <a:pPr marL="171450" indent="-171450">
              <a:buFont typeface="Arial" panose="020B0604020202020204" pitchFamily="34" charset="0"/>
              <a:buChar char="•"/>
            </a:pPr>
            <a:endParaRPr lang="en-GB" sz="1200" i="1" dirty="0"/>
          </a:p>
        </p:txBody>
      </p:sp>
    </p:spTree>
    <p:extLst>
      <p:ext uri="{BB962C8B-B14F-4D97-AF65-F5344CB8AC3E}">
        <p14:creationId xmlns:p14="http://schemas.microsoft.com/office/powerpoint/2010/main" val="288770802"/>
      </p:ext>
    </p:extLst>
  </p:cSld>
  <p:clrMapOvr>
    <a:masterClrMapping/>
  </p:clrMapOvr>
  <p:transition spd="slow">
    <p:fad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024A0D-DD83-4EB6-B361-95D926E8836E}"/>
              </a:ext>
            </a:extLst>
          </p:cNvPr>
          <p:cNvSpPr>
            <a:spLocks noGrp="1"/>
          </p:cNvSpPr>
          <p:nvPr>
            <p:ph type="title"/>
          </p:nvPr>
        </p:nvSpPr>
        <p:spPr>
          <a:xfrm>
            <a:off x="1199456" y="692699"/>
            <a:ext cx="10515600" cy="648069"/>
          </a:xfrm>
        </p:spPr>
        <p:txBody>
          <a:bodyPr anchor="t">
            <a:normAutofit/>
          </a:bodyPr>
          <a:lstStyle/>
          <a:p>
            <a:pPr>
              <a:spcAft>
                <a:spcPts val="800"/>
              </a:spcAft>
            </a:pPr>
            <a:r>
              <a:rPr lang="en-GB" b="1" dirty="0">
                <a:effectLst/>
              </a:rPr>
              <a:t>Art Therapist Checklist</a:t>
            </a:r>
            <a:endParaRPr lang="en-GB" dirty="0">
              <a:effectLst/>
            </a:endParaRPr>
          </a:p>
        </p:txBody>
      </p:sp>
      <p:pic>
        <p:nvPicPr>
          <p:cNvPr id="5" name="Picture 4">
            <a:extLst>
              <a:ext uri="{FF2B5EF4-FFF2-40B4-BE49-F238E27FC236}">
                <a16:creationId xmlns:a16="http://schemas.microsoft.com/office/drawing/2014/main" id="{6C6BA9C6-6255-4D94-B807-0E93FEA3DD81}"/>
              </a:ext>
            </a:extLst>
          </p:cNvPr>
          <p:cNvPicPr>
            <a:picLocks noChangeAspect="1"/>
          </p:cNvPicPr>
          <p:nvPr/>
        </p:nvPicPr>
        <p:blipFill>
          <a:blip r:embed="rId3"/>
          <a:stretch>
            <a:fillRect/>
          </a:stretch>
        </p:blipFill>
        <p:spPr>
          <a:xfrm>
            <a:off x="1046109" y="1412776"/>
            <a:ext cx="9010331" cy="5293568"/>
          </a:xfrm>
          <a:prstGeom prst="rect">
            <a:avLst/>
          </a:prstGeom>
          <a:noFill/>
        </p:spPr>
      </p:pic>
      <p:sp>
        <p:nvSpPr>
          <p:cNvPr id="4" name="TextBox 3">
            <a:extLst>
              <a:ext uri="{FF2B5EF4-FFF2-40B4-BE49-F238E27FC236}">
                <a16:creationId xmlns:a16="http://schemas.microsoft.com/office/drawing/2014/main" id="{D7EB129F-94F2-4906-B254-82E873E14FB1}"/>
              </a:ext>
            </a:extLst>
          </p:cNvPr>
          <p:cNvSpPr txBox="1"/>
          <p:nvPr/>
        </p:nvSpPr>
        <p:spPr>
          <a:xfrm>
            <a:off x="9915774" y="2276872"/>
            <a:ext cx="2084881" cy="3893374"/>
          </a:xfrm>
          <a:prstGeom prst="rect">
            <a:avLst/>
          </a:prstGeom>
          <a:noFill/>
        </p:spPr>
        <p:txBody>
          <a:bodyPr wrap="square">
            <a:spAutoFit/>
          </a:bodyPr>
          <a:lstStyle/>
          <a:p>
            <a:pPr marL="171450" indent="-171450">
              <a:buFont typeface="Arial" panose="020B0604020202020204" pitchFamily="34" charset="0"/>
              <a:buChar char="•"/>
            </a:pPr>
            <a:r>
              <a:rPr lang="en-GB" sz="1300" b="1" i="1" dirty="0">
                <a:effectLst/>
                <a:latin typeface="Calibri" panose="020F0502020204030204" pitchFamily="34" charset="0"/>
                <a:ea typeface="Calibri" panose="020F0502020204030204" pitchFamily="34" charset="0"/>
                <a:cs typeface="Times New Roman" panose="02020603050405020304" pitchFamily="18" charset="0"/>
              </a:rPr>
              <a:t>Increased sensory skills </a:t>
            </a:r>
            <a:r>
              <a:rPr lang="en-GB" sz="1300" i="1" dirty="0">
                <a:effectLst/>
                <a:latin typeface="Calibri" panose="020F0502020204030204" pitchFamily="34" charset="0"/>
                <a:ea typeface="Calibri" panose="020F0502020204030204" pitchFamily="34" charset="0"/>
                <a:cs typeface="Times New Roman" panose="02020603050405020304" pitchFamily="18" charset="0"/>
              </a:rPr>
              <a:t>(e.g., ability to interact with art materials)</a:t>
            </a:r>
          </a:p>
          <a:p>
            <a:pPr marL="171450" indent="-171450">
              <a:buFont typeface="Arial" panose="020B0604020202020204" pitchFamily="34" charset="0"/>
              <a:buChar char="•"/>
            </a:pPr>
            <a:r>
              <a:rPr lang="en-GB" sz="1300" b="1" i="1" dirty="0">
                <a:latin typeface="Calibri" panose="020F0502020204030204" pitchFamily="34" charset="0"/>
                <a:cs typeface="Times New Roman" panose="02020603050405020304" pitchFamily="18" charset="0"/>
              </a:rPr>
              <a:t>Increased mindfulness </a:t>
            </a:r>
            <a:r>
              <a:rPr lang="en-GB" sz="1300" i="1" dirty="0">
                <a:latin typeface="Calibri" panose="020F0502020204030204" pitchFamily="34" charset="0"/>
                <a:cs typeface="Times New Roman" panose="02020603050405020304" pitchFamily="18" charset="0"/>
              </a:rPr>
              <a:t>(e.g., able to concentrate on the art tasks)</a:t>
            </a:r>
          </a:p>
          <a:p>
            <a:pPr marL="171450" indent="-171450">
              <a:buFont typeface="Arial" panose="020B0604020202020204" pitchFamily="34" charset="0"/>
              <a:buChar char="•"/>
            </a:pPr>
            <a:r>
              <a:rPr lang="en-GB" sz="1300" b="1" i="1" dirty="0">
                <a:latin typeface="Calibri" panose="020F0502020204030204" pitchFamily="34" charset="0"/>
                <a:cs typeface="Times New Roman" panose="02020603050405020304" pitchFamily="18" charset="0"/>
              </a:rPr>
              <a:t>Increased cognitive engagement </a:t>
            </a:r>
            <a:r>
              <a:rPr lang="en-GB" sz="1300" i="1" dirty="0">
                <a:latin typeface="Calibri" panose="020F0502020204030204" pitchFamily="34" charset="0"/>
                <a:cs typeface="Times New Roman" panose="02020603050405020304" pitchFamily="18" charset="0"/>
              </a:rPr>
              <a:t>(e.g., understanding narratives, metaphors, interpreting images and stories)</a:t>
            </a:r>
          </a:p>
          <a:p>
            <a:pPr marL="171450" indent="-171450">
              <a:buFont typeface="Arial" panose="020B0604020202020204" pitchFamily="34" charset="0"/>
              <a:buChar char="•"/>
            </a:pPr>
            <a:r>
              <a:rPr lang="en-GB" sz="1300" b="1" i="1" dirty="0">
                <a:latin typeface="Calibri" panose="020F0502020204030204" pitchFamily="34" charset="0"/>
                <a:cs typeface="Times New Roman" panose="02020603050405020304" pitchFamily="18" charset="0"/>
              </a:rPr>
              <a:t>Increased expression</a:t>
            </a:r>
            <a:r>
              <a:rPr lang="en-GB" sz="1300" i="1" dirty="0">
                <a:latin typeface="Calibri" panose="020F0502020204030204" pitchFamily="34" charset="0"/>
                <a:cs typeface="Times New Roman" panose="02020603050405020304" pitchFamily="18" charset="0"/>
              </a:rPr>
              <a:t>(e.g., communication through symbol and metaphor)</a:t>
            </a:r>
          </a:p>
          <a:p>
            <a:pPr marL="171450" indent="-171450">
              <a:buFont typeface="Arial" panose="020B0604020202020204" pitchFamily="34" charset="0"/>
              <a:buChar char="•"/>
            </a:pPr>
            <a:r>
              <a:rPr lang="en-GB" sz="1300" b="1" i="1" dirty="0">
                <a:latin typeface="Calibri" panose="020F0502020204030204" pitchFamily="34" charset="0"/>
                <a:cs typeface="Times New Roman" panose="02020603050405020304" pitchFamily="18" charset="0"/>
              </a:rPr>
              <a:t>Increased communication </a:t>
            </a:r>
            <a:r>
              <a:rPr lang="en-GB" sz="1300" i="1" dirty="0">
                <a:latin typeface="Calibri" panose="020F0502020204030204" pitchFamily="34" charset="0"/>
                <a:cs typeface="Times New Roman" panose="02020603050405020304" pitchFamily="18" charset="0"/>
              </a:rPr>
              <a:t>(able to express emotions in group and through art)</a:t>
            </a:r>
          </a:p>
        </p:txBody>
      </p:sp>
    </p:spTree>
    <p:extLst>
      <p:ext uri="{BB962C8B-B14F-4D97-AF65-F5344CB8AC3E}">
        <p14:creationId xmlns:p14="http://schemas.microsoft.com/office/powerpoint/2010/main" val="1535645586"/>
      </p:ext>
    </p:extLst>
  </p:cSld>
  <p:clrMapOvr>
    <a:masterClrMapping/>
  </p:clrMapOvr>
  <p:transition spd="slow">
    <p:fade/>
  </p:transition>
</p:sld>
</file>

<file path=ppt/tags/tag1.xml><?xml version="1.0" encoding="utf-8"?>
<p:tagLst xmlns:a="http://schemas.openxmlformats.org/drawingml/2006/main" xmlns:r="http://schemas.openxmlformats.org/officeDocument/2006/relationships" xmlns:p="http://schemas.openxmlformats.org/presentationml/2006/main">
  <p:tag name="MMPROD_UIDATA" val="&lt;database version=&quot;8.0&quot;&gt;&lt;object type=&quot;1&quot; unique_id=&quot;10001&quot;&gt;&lt;object type=&quot;2&quot; unique_id=&quot;10073&quot;&gt;&lt;object type=&quot;3&quot; unique_id=&quot;10074&quot;&gt;&lt;property id=&quot;20148&quot; value=&quot;5&quot;/&gt;&lt;property id=&quot;20300&quot; value=&quot;Slide 1&quot;/&gt;&lt;property id=&quot;20307&quot; value=&quot;256&quot;/&gt;&lt;/object&gt;&lt;object type=&quot;3&quot; unique_id=&quot;10075&quot;&gt;&lt;property id=&quot;20148&quot; value=&quot;5&quot;/&gt;&lt;property id=&quot;20300&quot; value=&quot;Slide 2&quot;/&gt;&lt;property id=&quot;20307&quot; value=&quot;260&quot;/&gt;&lt;/object&gt;&lt;object type=&quot;3&quot; unique_id=&quot;10076&quot;&gt;&lt;property id=&quot;20148&quot; value=&quot;5&quot;/&gt;&lt;property id=&quot;20300&quot; value=&quot;Slide 3&quot;/&gt;&lt;property id=&quot;20307&quot; value=&quot;267&quot;/&gt;&lt;/object&gt;&lt;object type=&quot;3&quot; unique_id=&quot;10077&quot;&gt;&lt;property id=&quot;20148&quot; value=&quot;5&quot;/&gt;&lt;property id=&quot;20300&quot; value=&quot;Slide 4&quot;/&gt;&lt;property id=&quot;20307&quot; value=&quot;264&quot;/&gt;&lt;/object&gt;&lt;object type=&quot;3&quot; unique_id=&quot;10078&quot;&gt;&lt;property id=&quot;20148&quot; value=&quot;5&quot;/&gt;&lt;property id=&quot;20300&quot; value=&quot;Slide 5&quot;/&gt;&lt;property id=&quot;20307&quot; value=&quot;268&quot;/&gt;&lt;/object&gt;&lt;object type=&quot;3&quot; unique_id=&quot;10079&quot;&gt;&lt;property id=&quot;20148&quot; value=&quot;5&quot;/&gt;&lt;property id=&quot;20300&quot; value=&quot;Slide 6&quot;/&gt;&lt;property id=&quot;20307&quot; value=&quot;265&quot;/&gt;&lt;/object&gt;&lt;object type=&quot;3&quot; unique_id=&quot;10080&quot;&gt;&lt;property id=&quot;20148&quot; value=&quot;5&quot;/&gt;&lt;property id=&quot;20300&quot; value=&quot;Slide 7&quot;/&gt;&lt;property id=&quot;20307&quot; value=&quot;266&quot;/&gt;&lt;/object&gt;&lt;object type=&quot;3&quot; unique_id=&quot;10081&quot;&gt;&lt;property id=&quot;20148&quot; value=&quot;5&quot;/&gt;&lt;property id=&quot;20300&quot; value=&quot;Slide 8&quot;/&gt;&lt;property id=&quot;20307&quot; value=&quot;262&quot;/&gt;&lt;/object&gt;&lt;object type=&quot;3&quot; unique_id=&quot;10082&quot;&gt;&lt;property id=&quot;20148&quot; value=&quot;5&quot;/&gt;&lt;property id=&quot;20300&quot; value=&quot;Slide 9&quot;/&gt;&lt;property id=&quot;20307&quot; value=&quot;269&quot;/&gt;&lt;/object&gt;&lt;object type=&quot;3&quot; unique_id=&quot;10083&quot;&gt;&lt;property id=&quot;20148&quot; value=&quot;5&quot;/&gt;&lt;property id=&quot;20300&quot; value=&quot;Slide 10&quot;/&gt;&lt;property id=&quot;20307&quot; value=&quot;259&quot;/&gt;&lt;/object&gt;&lt;/object&gt;&lt;object type=&quot;8&quot; unique_id=&quot;10095&quot;&gt;&lt;/object&gt;&lt;/object&gt;&lt;/database&gt;"/>
  <p:tag name="MMPROD_NEXTUNIQUEID" val="10009"/>
  <p:tag name="SECTOMILLISECCONVERTED" val="1"/>
</p:tagLst>
</file>

<file path=ppt/theme/theme1.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PPT template SKY with UWE logo top WIDESCREEN" id="{D5E3830D-3103-4E5E-AC5F-5DE02DBF69DA}" vid="{08B9A586-4B9B-4F03-A70B-D3FECD7AC53D}"/>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p:properties xmlns:p="http://schemas.microsoft.com/office/2006/metadata/properties" xmlns:xsi="http://www.w3.org/2001/XMLSchema-instance" xmlns:pc="http://schemas.microsoft.com/office/infopath/2007/PartnerControls">
  <documentManagement>
    <Document_x0020_Type xmlns="3a4ab234-afbc-41ab-b2db-358d80304e46">Main Issue</Document_x0020_Type>
    <_dlc_DocId xmlns="037ba92a-5764-4297-b5f7-6ea117412624">NAYYJSKVSPAS-2-1609</_dlc_DocId>
    <_dlc_DocIdUrl xmlns="037ba92a-5764-4297-b5f7-6ea117412624">
      <Url>https://docs.uwe.ac.uk/ou/Communications/_layouts/15/DocIdRedir.aspx?ID=NAYYJSKVSPAS-2-1609</Url>
      <Description>NAYYJSKVSPAS-2-1609</Description>
    </_dlc_DocIdUrl>
  </documentManagement>
</p:properties>
</file>

<file path=customXml/item2.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Version=15.0.0.0,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Version=15.0.0.0,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Version=15.0.0.0,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Version=15.0.0.0, Culture=neutral, PublicKeyToken=71e9bce111e9429c</Assembly>
    <Class>Microsoft.Office.DocumentManagement.Internal.DocIdHandler</Class>
    <Data/>
    <Filter/>
  </Receiver>
</spe:Receivers>
</file>

<file path=customXml/item3.xml><?xml version="1.0" encoding="utf-8"?>
<ct:contentTypeSchema xmlns:ct="http://schemas.microsoft.com/office/2006/metadata/contentType" xmlns:ma="http://schemas.microsoft.com/office/2006/metadata/properties/metaAttributes" ct:_="" ma:_="" ma:contentTypeName="Document" ma:contentTypeID="0x01010072FC3F4283AECA48BCBDDFCF4103160C" ma:contentTypeVersion="2" ma:contentTypeDescription="Create a new document." ma:contentTypeScope="" ma:versionID="71a29f68b18f52e7e0b329625759c092">
  <xsd:schema xmlns:xsd="http://www.w3.org/2001/XMLSchema" xmlns:xs="http://www.w3.org/2001/XMLSchema" xmlns:p="http://schemas.microsoft.com/office/2006/metadata/properties" xmlns:ns2="037ba92a-5764-4297-b5f7-6ea117412624" xmlns:ns3="3a4ab234-afbc-41ab-b2db-358d80304e46" targetNamespace="http://schemas.microsoft.com/office/2006/metadata/properties" ma:root="true" ma:fieldsID="a458c3587d291faf4ca1653387720a89" ns2:_="" ns3:_="">
    <xsd:import namespace="037ba92a-5764-4297-b5f7-6ea117412624"/>
    <xsd:import namespace="3a4ab234-afbc-41ab-b2db-358d80304e46"/>
    <xsd:element name="properties">
      <xsd:complexType>
        <xsd:sequence>
          <xsd:element name="documentManagement">
            <xsd:complexType>
              <xsd:all>
                <xsd:element ref="ns2:_dlc_DocId" minOccurs="0"/>
                <xsd:element ref="ns2:_dlc_DocIdUrl" minOccurs="0"/>
                <xsd:element ref="ns2:_dlc_DocIdPersistId" minOccurs="0"/>
                <xsd:element ref="ns3:Document_x0020_Typ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37ba92a-5764-4297-b5f7-6ea117412624" elementFormDefault="qualified">
    <xsd:import namespace="http://schemas.microsoft.com/office/2006/documentManagement/types"/>
    <xsd:import namespace="http://schemas.microsoft.com/office/infopath/2007/PartnerControls"/>
    <xsd:element name="_dlc_DocId" ma:index="8" nillable="true" ma:displayName="Document ID Value" ma:description="The value of the document ID assigned to this item." ma:internalName="_dlc_DocId" ma:readOnly="true">
      <xsd:simpleType>
        <xsd:restriction base="dms:Text"/>
      </xsd:simpleType>
    </xsd:element>
    <xsd:element name="_dlc_DocIdUrl" ma:index="9"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0" nillable="true" ma:displayName="Persist ID" ma:description="Keep ID on add." ma:hidden="true" ma:internalName="_dlc_DocIdPersistId" ma:readOnly="true">
      <xsd:simpleType>
        <xsd:restriction base="dms:Boolean"/>
      </xsd:simpleType>
    </xsd:element>
  </xsd:schema>
  <xsd:schema xmlns:xsd="http://www.w3.org/2001/XMLSchema" xmlns:xs="http://www.w3.org/2001/XMLSchema" xmlns:dms="http://schemas.microsoft.com/office/2006/documentManagement/types" xmlns:pc="http://schemas.microsoft.com/office/infopath/2007/PartnerControls" targetNamespace="3a4ab234-afbc-41ab-b2db-358d80304e46" elementFormDefault="qualified">
    <xsd:import namespace="http://schemas.microsoft.com/office/2006/documentManagement/types"/>
    <xsd:import namespace="http://schemas.microsoft.com/office/infopath/2007/PartnerControls"/>
    <xsd:element name="Document_x0020_Type" ma:index="11" nillable="true" ma:displayName="Document Type" ma:default="Main Issue" ma:description="Specify type of document to help with filtered views" ma:format="Dropdown" ma:internalName="Document_x0020_Type">
      <xsd:simpleType>
        <xsd:restriction base="dms:Choice">
          <xsd:enumeration value="Main Issue"/>
          <xsd:enumeration value="Supporting"/>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4.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5B7BB7B5-274C-4E94-9498-5C5B0E448458}">
  <ds:schemaRefs>
    <ds:schemaRef ds:uri="037ba92a-5764-4297-b5f7-6ea117412624"/>
    <ds:schemaRef ds:uri="http://purl.org/dc/terms/"/>
    <ds:schemaRef ds:uri="http://purl.org/dc/elements/1.1/"/>
    <ds:schemaRef ds:uri="http://purl.org/dc/dcmitype/"/>
    <ds:schemaRef ds:uri="http://schemas.microsoft.com/office/2006/metadata/properties"/>
    <ds:schemaRef ds:uri="http://schemas.microsoft.com/office/2006/documentManagement/types"/>
    <ds:schemaRef ds:uri="http://schemas.microsoft.com/office/infopath/2007/PartnerControls"/>
    <ds:schemaRef ds:uri="http://schemas.openxmlformats.org/package/2006/metadata/core-properties"/>
    <ds:schemaRef ds:uri="3a4ab234-afbc-41ab-b2db-358d80304e46"/>
    <ds:schemaRef ds:uri="http://www.w3.org/XML/1998/namespace"/>
  </ds:schemaRefs>
</ds:datastoreItem>
</file>

<file path=customXml/itemProps2.xml><?xml version="1.0" encoding="utf-8"?>
<ds:datastoreItem xmlns:ds="http://schemas.openxmlformats.org/officeDocument/2006/customXml" ds:itemID="{773EDEA9-3A08-4485-A856-D4A911B803A5}">
  <ds:schemaRefs>
    <ds:schemaRef ds:uri="http://schemas.microsoft.com/sharepoint/events"/>
  </ds:schemaRefs>
</ds:datastoreItem>
</file>

<file path=customXml/itemProps3.xml><?xml version="1.0" encoding="utf-8"?>
<ds:datastoreItem xmlns:ds="http://schemas.openxmlformats.org/officeDocument/2006/customXml" ds:itemID="{8B5C1C09-6F3E-4EEC-A0D7-AE4828299E3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037ba92a-5764-4297-b5f7-6ea117412624"/>
    <ds:schemaRef ds:uri="3a4ab234-afbc-41ab-b2db-358d80304e46"/>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4.xml><?xml version="1.0" encoding="utf-8"?>
<ds:datastoreItem xmlns:ds="http://schemas.openxmlformats.org/officeDocument/2006/customXml" ds:itemID="{B389102B-94DD-4360-A2A0-1A8F0D7F84BE}">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3235</TotalTime>
  <Words>6242</Words>
  <Application>Microsoft Office PowerPoint</Application>
  <PresentationFormat>Widescreen</PresentationFormat>
  <Paragraphs>215</Paragraphs>
  <Slides>15</Slides>
  <Notes>15</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15</vt:i4>
      </vt:variant>
    </vt:vector>
  </HeadingPairs>
  <TitlesOfParts>
    <vt:vector size="23" baseType="lpstr">
      <vt:lpstr>Arial</vt:lpstr>
      <vt:lpstr>Calibri</vt:lpstr>
      <vt:lpstr>Calibri Light</vt:lpstr>
      <vt:lpstr>Courier New</vt:lpstr>
      <vt:lpstr>Segoe UI</vt:lpstr>
      <vt:lpstr>Symbol</vt:lpstr>
      <vt:lpstr>Tahoma</vt:lpstr>
      <vt:lpstr>Custom Design</vt:lpstr>
      <vt:lpstr>Developing an ethical evaluation strategy for assessing the wellbeing of children living in a conflict affected area  </vt:lpstr>
      <vt:lpstr>Overview</vt:lpstr>
      <vt:lpstr>Ethical evaluation</vt:lpstr>
      <vt:lpstr>Quantitative measures selected</vt:lpstr>
      <vt:lpstr>Human Figure Drawing Test (Koppitz, 1968; 1989) </vt:lpstr>
      <vt:lpstr>Human Figure Drawing Test (Koppitz, 1968; 1989) </vt:lpstr>
      <vt:lpstr>Human Figure Drawing Test (Koppitz, 1968; 1989) </vt:lpstr>
      <vt:lpstr>Child Behaviour Checklist: School staff</vt:lpstr>
      <vt:lpstr>Art Therapist Checklist</vt:lpstr>
      <vt:lpstr>Video Observation Scale</vt:lpstr>
      <vt:lpstr>Challenges</vt:lpstr>
      <vt:lpstr>Outcome summary and potential interpretations</vt:lpstr>
      <vt:lpstr>Mixed methods: Triangulating with voice of children</vt:lpstr>
      <vt:lpstr>Conclusions</vt:lpstr>
      <vt:lpstr>References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 1</dc:title>
  <dc:creator>Kirstin Barnett</dc:creator>
  <cp:lastModifiedBy>Nicola Holt</cp:lastModifiedBy>
  <cp:revision>131</cp:revision>
  <cp:lastPrinted>2022-01-19T08:13:03Z</cp:lastPrinted>
  <dcterms:created xsi:type="dcterms:W3CDTF">2019-12-19T16:35:22Z</dcterms:created>
  <dcterms:modified xsi:type="dcterms:W3CDTF">2022-01-19T09:01:51Z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0x01010072FC3F4283AECA48BCBDDFCF4103160C</vt:lpwstr>
  </property>
  <property fmtid="{D5CDD505-2E9C-101B-9397-08002B2CF9AE}" pid="3" name="xd_Signature">
    <vt:bool>false</vt:bool>
  </property>
  <property fmtid="{D5CDD505-2E9C-101B-9397-08002B2CF9AE}" pid="4" name="xd_ProgID">
    <vt:lpwstr/>
  </property>
  <property fmtid="{D5CDD505-2E9C-101B-9397-08002B2CF9AE}" pid="5" name="_SourceUrl">
    <vt:lpwstr/>
  </property>
  <property fmtid="{D5CDD505-2E9C-101B-9397-08002B2CF9AE}" pid="6" name="_SharedFileIndex">
    <vt:lpwstr/>
  </property>
  <property fmtid="{D5CDD505-2E9C-101B-9397-08002B2CF9AE}" pid="7" name="ComplianceAssetId">
    <vt:lpwstr/>
  </property>
  <property fmtid="{D5CDD505-2E9C-101B-9397-08002B2CF9AE}" pid="8" name="TemplateUrl">
    <vt:lpwstr/>
  </property>
  <property fmtid="{D5CDD505-2E9C-101B-9397-08002B2CF9AE}" pid="9" name="_dlc_DocIdItemGuid">
    <vt:lpwstr>009cb250-8d58-4132-a6ea-ff78866f456c</vt:lpwstr>
  </property>
</Properties>
</file>