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5" r:id="rId1"/>
  </p:sldMasterIdLst>
  <p:notesMasterIdLst>
    <p:notesMasterId r:id="rId29"/>
  </p:notesMasterIdLst>
  <p:sldIdLst>
    <p:sldId id="256" r:id="rId2"/>
    <p:sldId id="302" r:id="rId3"/>
    <p:sldId id="310" r:id="rId4"/>
    <p:sldId id="297" r:id="rId5"/>
    <p:sldId id="328" r:id="rId6"/>
    <p:sldId id="312" r:id="rId7"/>
    <p:sldId id="305" r:id="rId8"/>
    <p:sldId id="313" r:id="rId9"/>
    <p:sldId id="296" r:id="rId10"/>
    <p:sldId id="318" r:id="rId11"/>
    <p:sldId id="315" r:id="rId12"/>
    <p:sldId id="325" r:id="rId13"/>
    <p:sldId id="323" r:id="rId14"/>
    <p:sldId id="268" r:id="rId15"/>
    <p:sldId id="265" r:id="rId16"/>
    <p:sldId id="333" r:id="rId17"/>
    <p:sldId id="335" r:id="rId18"/>
    <p:sldId id="263" r:id="rId19"/>
    <p:sldId id="283" r:id="rId20"/>
    <p:sldId id="264" r:id="rId21"/>
    <p:sldId id="322" r:id="rId22"/>
    <p:sldId id="324" r:id="rId23"/>
    <p:sldId id="266" r:id="rId24"/>
    <p:sldId id="298" r:id="rId25"/>
    <p:sldId id="270" r:id="rId26"/>
    <p:sldId id="257"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AC"/>
    <a:srgbClr val="D0FA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B10E0-B4AF-4B0B-AB18-2BAA77A39779}" type="datetimeFigureOut">
              <a:rPr lang="en-GB" smtClean="0"/>
              <a:t>17/11/2021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B9E84-1B0E-4172-8B7D-1DF2DE3CF35A}" type="slidenum">
              <a:rPr lang="en-GB" smtClean="0"/>
              <a:t>‹#›</a:t>
            </a:fld>
            <a:endParaRPr lang="en-GB"/>
          </a:p>
        </p:txBody>
      </p:sp>
    </p:spTree>
    <p:extLst>
      <p:ext uri="{BB962C8B-B14F-4D97-AF65-F5344CB8AC3E}">
        <p14:creationId xmlns:p14="http://schemas.microsoft.com/office/powerpoint/2010/main" val="1170304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6F62-5BE9-44A1-96D4-1697E5C85E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E04310-72FC-454C-A9AD-985B1E9F81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64C9E89-9E63-40E6-93BD-08A9E3D96615}"/>
              </a:ext>
            </a:extLst>
          </p:cNvPr>
          <p:cNvSpPr>
            <a:spLocks noGrp="1"/>
          </p:cNvSpPr>
          <p:nvPr>
            <p:ph type="dt" sz="half" idx="10"/>
          </p:nvPr>
        </p:nvSpPr>
        <p:spPr/>
        <p:txBody>
          <a:bodyPr/>
          <a:lstStyle/>
          <a:p>
            <a:fld id="{F593231C-607A-43D8-87F2-C889FD69074A}" type="datetime1">
              <a:rPr lang="en-GB" smtClean="0"/>
              <a:t>17/11/2021</a:t>
            </a:fld>
            <a:endParaRPr lang="en-GB"/>
          </a:p>
        </p:txBody>
      </p:sp>
      <p:sp>
        <p:nvSpPr>
          <p:cNvPr id="5" name="Footer Placeholder 4">
            <a:extLst>
              <a:ext uri="{FF2B5EF4-FFF2-40B4-BE49-F238E27FC236}">
                <a16:creationId xmlns:a16="http://schemas.microsoft.com/office/drawing/2014/main" id="{CBA1B2FB-30ED-4E7B-BA60-E940775D28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4E3CEE-20F1-4FF1-B971-13F83F0DBEA5}"/>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190013712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AC2-F9CA-4AC4-AC9C-FD9F7F9465C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31E25E-4B1C-49ED-A0AD-41B937F1CCA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4FAF63-DD3F-4A1D-9004-41D51EC93F25}"/>
              </a:ext>
            </a:extLst>
          </p:cNvPr>
          <p:cNvSpPr>
            <a:spLocks noGrp="1"/>
          </p:cNvSpPr>
          <p:nvPr>
            <p:ph type="dt" sz="half" idx="10"/>
          </p:nvPr>
        </p:nvSpPr>
        <p:spPr/>
        <p:txBody>
          <a:bodyPr/>
          <a:lstStyle/>
          <a:p>
            <a:fld id="{6AA034FA-90ED-44EC-B408-294BEB9349C1}" type="datetime1">
              <a:rPr lang="en-GB" smtClean="0"/>
              <a:t>17/11/2021</a:t>
            </a:fld>
            <a:endParaRPr lang="en-GB"/>
          </a:p>
        </p:txBody>
      </p:sp>
      <p:sp>
        <p:nvSpPr>
          <p:cNvPr id="5" name="Footer Placeholder 4">
            <a:extLst>
              <a:ext uri="{FF2B5EF4-FFF2-40B4-BE49-F238E27FC236}">
                <a16:creationId xmlns:a16="http://schemas.microsoft.com/office/drawing/2014/main" id="{2B1333AE-3641-4838-9FEB-7A4E3E682F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9D7890-544B-4203-8EEC-9B3C7A1F66BA}"/>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136630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614F44-2A6F-498C-A49E-322682BEEF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F309AE-2BC2-4221-95C9-23CE694694B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326035-D1F1-48BA-942C-634E0E55F78C}"/>
              </a:ext>
            </a:extLst>
          </p:cNvPr>
          <p:cNvSpPr>
            <a:spLocks noGrp="1"/>
          </p:cNvSpPr>
          <p:nvPr>
            <p:ph type="dt" sz="half" idx="10"/>
          </p:nvPr>
        </p:nvSpPr>
        <p:spPr/>
        <p:txBody>
          <a:bodyPr/>
          <a:lstStyle/>
          <a:p>
            <a:fld id="{2650F33E-08B6-42FC-A829-7EC12C052908}" type="datetime1">
              <a:rPr lang="en-GB" smtClean="0"/>
              <a:t>17/11/2021</a:t>
            </a:fld>
            <a:endParaRPr lang="en-GB"/>
          </a:p>
        </p:txBody>
      </p:sp>
      <p:sp>
        <p:nvSpPr>
          <p:cNvPr id="5" name="Footer Placeholder 4">
            <a:extLst>
              <a:ext uri="{FF2B5EF4-FFF2-40B4-BE49-F238E27FC236}">
                <a16:creationId xmlns:a16="http://schemas.microsoft.com/office/drawing/2014/main" id="{D1AE666F-D7C2-48AD-BA51-D69EE0695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68273E-F9ED-4E9F-9B64-5CB54383C6E9}"/>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3488825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3D56-80FE-49C1-A27C-C5E7C30384D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AF2AA6-228C-4CE8-A51F-2DAC64DC5B4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0BA61F-219F-4471-8447-D7765D55E66E}"/>
              </a:ext>
            </a:extLst>
          </p:cNvPr>
          <p:cNvSpPr>
            <a:spLocks noGrp="1"/>
          </p:cNvSpPr>
          <p:nvPr>
            <p:ph type="dt" sz="half" idx="10"/>
          </p:nvPr>
        </p:nvSpPr>
        <p:spPr/>
        <p:txBody>
          <a:bodyPr/>
          <a:lstStyle/>
          <a:p>
            <a:fld id="{AC734504-1897-4078-80BB-53D064D3532B}" type="datetime1">
              <a:rPr lang="en-GB" smtClean="0"/>
              <a:t>17/11/2021</a:t>
            </a:fld>
            <a:endParaRPr lang="en-GB"/>
          </a:p>
        </p:txBody>
      </p:sp>
      <p:sp>
        <p:nvSpPr>
          <p:cNvPr id="5" name="Footer Placeholder 4">
            <a:extLst>
              <a:ext uri="{FF2B5EF4-FFF2-40B4-BE49-F238E27FC236}">
                <a16:creationId xmlns:a16="http://schemas.microsoft.com/office/drawing/2014/main" id="{D8AA889D-2578-44AF-834A-B9B48F2FEB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EAB0F0-92A8-42B2-8471-73F9E41A41BE}"/>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98031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ACC9C-6873-4A90-961E-3EF0022142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744B8B3-FF5E-4A5C-825F-D6073E3070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B71DEDE-BA17-4118-81B8-7C8133C7EAF5}"/>
              </a:ext>
            </a:extLst>
          </p:cNvPr>
          <p:cNvSpPr>
            <a:spLocks noGrp="1"/>
          </p:cNvSpPr>
          <p:nvPr>
            <p:ph type="dt" sz="half" idx="10"/>
          </p:nvPr>
        </p:nvSpPr>
        <p:spPr/>
        <p:txBody>
          <a:bodyPr/>
          <a:lstStyle/>
          <a:p>
            <a:fld id="{E4D95A1F-CFC7-4E0C-BA67-FC039F24669B}" type="datetime1">
              <a:rPr lang="en-GB" smtClean="0"/>
              <a:t>17/11/2021</a:t>
            </a:fld>
            <a:endParaRPr lang="en-GB"/>
          </a:p>
        </p:txBody>
      </p:sp>
      <p:sp>
        <p:nvSpPr>
          <p:cNvPr id="5" name="Footer Placeholder 4">
            <a:extLst>
              <a:ext uri="{FF2B5EF4-FFF2-40B4-BE49-F238E27FC236}">
                <a16:creationId xmlns:a16="http://schemas.microsoft.com/office/drawing/2014/main" id="{7F29F85D-4F57-4139-B02E-AE2626C5EA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456E98-4CA7-4F97-8871-ED05A500AD53}"/>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2926776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EDA4-D56E-48EE-AB5F-46A28DF10F5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172DDB-6E43-4BED-88BB-B95DB32777A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08630A2-C1B6-40AA-95FE-5843F4B906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526B29-23A5-4057-8593-C1A7D356F938}"/>
              </a:ext>
            </a:extLst>
          </p:cNvPr>
          <p:cNvSpPr>
            <a:spLocks noGrp="1"/>
          </p:cNvSpPr>
          <p:nvPr>
            <p:ph type="dt" sz="half" idx="10"/>
          </p:nvPr>
        </p:nvSpPr>
        <p:spPr/>
        <p:txBody>
          <a:bodyPr/>
          <a:lstStyle/>
          <a:p>
            <a:fld id="{7F0E8A2C-4897-4BBC-8440-F44861F369B7}" type="datetime1">
              <a:rPr lang="en-GB" smtClean="0"/>
              <a:t>17/11/2021</a:t>
            </a:fld>
            <a:endParaRPr lang="en-GB"/>
          </a:p>
        </p:txBody>
      </p:sp>
      <p:sp>
        <p:nvSpPr>
          <p:cNvPr id="6" name="Footer Placeholder 5">
            <a:extLst>
              <a:ext uri="{FF2B5EF4-FFF2-40B4-BE49-F238E27FC236}">
                <a16:creationId xmlns:a16="http://schemas.microsoft.com/office/drawing/2014/main" id="{C370868A-2E28-4D74-9B74-2DD63638F5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DECF37-327C-4AF4-90BF-E263DE449FC6}"/>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1913926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5E93-78D3-401F-AA55-83A90549F7F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36A192-72D2-42CA-B1CC-C5185263DF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4D4BBE-F935-4308-8DAC-CD5747510A4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04C014F-4378-478B-950A-631778BE14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C134AA-5B50-4D05-B6F4-A75E675C71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4FFCB13-5D76-4DDE-9264-6B7E7836AD12}"/>
              </a:ext>
            </a:extLst>
          </p:cNvPr>
          <p:cNvSpPr>
            <a:spLocks noGrp="1"/>
          </p:cNvSpPr>
          <p:nvPr>
            <p:ph type="dt" sz="half" idx="10"/>
          </p:nvPr>
        </p:nvSpPr>
        <p:spPr/>
        <p:txBody>
          <a:bodyPr/>
          <a:lstStyle/>
          <a:p>
            <a:fld id="{09E9B6E5-F7D2-45C4-B0E1-362050EF3209}" type="datetime1">
              <a:rPr lang="en-GB" smtClean="0"/>
              <a:t>17/11/2021</a:t>
            </a:fld>
            <a:endParaRPr lang="en-GB"/>
          </a:p>
        </p:txBody>
      </p:sp>
      <p:sp>
        <p:nvSpPr>
          <p:cNvPr id="8" name="Footer Placeholder 7">
            <a:extLst>
              <a:ext uri="{FF2B5EF4-FFF2-40B4-BE49-F238E27FC236}">
                <a16:creationId xmlns:a16="http://schemas.microsoft.com/office/drawing/2014/main" id="{40E328AB-0E32-47E2-B9E9-D61D454C6D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F7BE16-8A61-4BFE-8E2D-9049AEB996E2}"/>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123410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EB1F-C6D8-4B7E-B4AB-8F3F8285D01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4A5BB6E-31DA-4ADC-9F24-F08165B92585}"/>
              </a:ext>
            </a:extLst>
          </p:cNvPr>
          <p:cNvSpPr>
            <a:spLocks noGrp="1"/>
          </p:cNvSpPr>
          <p:nvPr>
            <p:ph type="dt" sz="half" idx="10"/>
          </p:nvPr>
        </p:nvSpPr>
        <p:spPr/>
        <p:txBody>
          <a:bodyPr/>
          <a:lstStyle/>
          <a:p>
            <a:fld id="{69A53735-3D13-4CEB-BBC0-4112FF95D6A7}" type="datetime1">
              <a:rPr lang="en-GB" smtClean="0"/>
              <a:t>17/11/2021</a:t>
            </a:fld>
            <a:endParaRPr lang="en-GB"/>
          </a:p>
        </p:txBody>
      </p:sp>
      <p:sp>
        <p:nvSpPr>
          <p:cNvPr id="4" name="Footer Placeholder 3">
            <a:extLst>
              <a:ext uri="{FF2B5EF4-FFF2-40B4-BE49-F238E27FC236}">
                <a16:creationId xmlns:a16="http://schemas.microsoft.com/office/drawing/2014/main" id="{DA46ED1D-EA3F-4D11-B446-48C1FE14D47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D7AC96-7182-4FCC-87AC-7B4D8BDF7884}"/>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365072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D46ADB-5AD5-450F-9744-79601AF93BC3}"/>
              </a:ext>
            </a:extLst>
          </p:cNvPr>
          <p:cNvSpPr>
            <a:spLocks noGrp="1"/>
          </p:cNvSpPr>
          <p:nvPr>
            <p:ph type="dt" sz="half" idx="10"/>
          </p:nvPr>
        </p:nvSpPr>
        <p:spPr/>
        <p:txBody>
          <a:bodyPr/>
          <a:lstStyle/>
          <a:p>
            <a:fld id="{7D7AE0F6-B3D8-4540-A0BC-99C3C124F959}" type="datetime1">
              <a:rPr lang="en-GB" smtClean="0"/>
              <a:t>17/11/2021</a:t>
            </a:fld>
            <a:endParaRPr lang="en-GB"/>
          </a:p>
        </p:txBody>
      </p:sp>
      <p:sp>
        <p:nvSpPr>
          <p:cNvPr id="3" name="Footer Placeholder 2">
            <a:extLst>
              <a:ext uri="{FF2B5EF4-FFF2-40B4-BE49-F238E27FC236}">
                <a16:creationId xmlns:a16="http://schemas.microsoft.com/office/drawing/2014/main" id="{2DB5946A-4447-48C9-A549-C32F43AE6AD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E2B3741-598A-4289-87C0-06F4DB49C54A}"/>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319191269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F2E3-5F97-48B1-8F7F-53EBF7A09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E6C8E6-ECA2-4ED4-8D92-D7FF3D088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AC6E7AE-FC42-4B9E-A70A-103AF17E0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9613C5-1F20-41C3-8F75-E217C9C33017}"/>
              </a:ext>
            </a:extLst>
          </p:cNvPr>
          <p:cNvSpPr>
            <a:spLocks noGrp="1"/>
          </p:cNvSpPr>
          <p:nvPr>
            <p:ph type="dt" sz="half" idx="10"/>
          </p:nvPr>
        </p:nvSpPr>
        <p:spPr/>
        <p:txBody>
          <a:bodyPr/>
          <a:lstStyle/>
          <a:p>
            <a:fld id="{23E0A5B6-4017-4EF4-8062-3FAA0BDB4BBF}" type="datetime1">
              <a:rPr lang="en-GB" smtClean="0"/>
              <a:t>17/11/2021</a:t>
            </a:fld>
            <a:endParaRPr lang="en-GB"/>
          </a:p>
        </p:txBody>
      </p:sp>
      <p:sp>
        <p:nvSpPr>
          <p:cNvPr id="6" name="Footer Placeholder 5">
            <a:extLst>
              <a:ext uri="{FF2B5EF4-FFF2-40B4-BE49-F238E27FC236}">
                <a16:creationId xmlns:a16="http://schemas.microsoft.com/office/drawing/2014/main" id="{576FF269-17A3-488C-90CF-DFB2D52803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F8CEFC-07AE-4000-A234-9BBAC2380964}"/>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180004775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A63A3-07B5-4BD4-A451-63269A5F44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AC4C603-DD27-407C-9510-DC07F1521C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C48E4F4-14AD-4948-BEF4-665B886F43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2CF91F-263C-41B0-B72F-C3BF7A8DA1E2}"/>
              </a:ext>
            </a:extLst>
          </p:cNvPr>
          <p:cNvSpPr>
            <a:spLocks noGrp="1"/>
          </p:cNvSpPr>
          <p:nvPr>
            <p:ph type="dt" sz="half" idx="10"/>
          </p:nvPr>
        </p:nvSpPr>
        <p:spPr/>
        <p:txBody>
          <a:bodyPr/>
          <a:lstStyle/>
          <a:p>
            <a:fld id="{6FD6CBEC-1560-4599-863C-A5A5BE70F431}" type="datetime1">
              <a:rPr lang="en-GB" smtClean="0"/>
              <a:t>17/11/2021</a:t>
            </a:fld>
            <a:endParaRPr lang="en-GB"/>
          </a:p>
        </p:txBody>
      </p:sp>
      <p:sp>
        <p:nvSpPr>
          <p:cNvPr id="6" name="Footer Placeholder 5">
            <a:extLst>
              <a:ext uri="{FF2B5EF4-FFF2-40B4-BE49-F238E27FC236}">
                <a16:creationId xmlns:a16="http://schemas.microsoft.com/office/drawing/2014/main" id="{66FE31D0-2622-4047-B8F8-6A02BE812D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DF0D26-8D9A-45A4-9108-87D74872B855}"/>
              </a:ext>
            </a:extLst>
          </p:cNvPr>
          <p:cNvSpPr>
            <a:spLocks noGrp="1"/>
          </p:cNvSpPr>
          <p:nvPr>
            <p:ph type="sldNum" sz="quarter" idx="12"/>
          </p:nvPr>
        </p:nvSpPr>
        <p:spPr/>
        <p:txBody>
          <a:bodyPr/>
          <a:lstStyle/>
          <a:p>
            <a:fld id="{7FC2CC64-61C9-4E9F-B9D2-AE206B069F0C}" type="slidenum">
              <a:rPr lang="en-GB" smtClean="0"/>
              <a:t>‹#›</a:t>
            </a:fld>
            <a:endParaRPr lang="en-GB"/>
          </a:p>
        </p:txBody>
      </p:sp>
    </p:spTree>
    <p:extLst>
      <p:ext uri="{BB962C8B-B14F-4D97-AF65-F5344CB8AC3E}">
        <p14:creationId xmlns:p14="http://schemas.microsoft.com/office/powerpoint/2010/main" val="2073929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5061ED-ADEE-45E9-9AD3-16BE185DF0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A7E826-66F9-4FC8-8179-C9264C3AF3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6F72F0-8B08-49D5-A598-AB058470D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A9F1E-5D4B-4EA6-B212-2EB4E79637E0}" type="datetime1">
              <a:rPr lang="en-GB" smtClean="0"/>
              <a:t>17/11/2021</a:t>
            </a:fld>
            <a:endParaRPr lang="en-GB"/>
          </a:p>
        </p:txBody>
      </p:sp>
      <p:sp>
        <p:nvSpPr>
          <p:cNvPr id="5" name="Footer Placeholder 4">
            <a:extLst>
              <a:ext uri="{FF2B5EF4-FFF2-40B4-BE49-F238E27FC236}">
                <a16:creationId xmlns:a16="http://schemas.microsoft.com/office/drawing/2014/main" id="{A623BEB2-6DF8-4958-A60D-40E7F85D61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5D5B2A-BF91-4755-8F32-D1789E4ED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2CC64-61C9-4E9F-B9D2-AE206B069F0C}" type="slidenum">
              <a:rPr lang="en-GB" smtClean="0"/>
              <a:t>‹#›</a:t>
            </a:fld>
            <a:endParaRPr lang="en-GB"/>
          </a:p>
        </p:txBody>
      </p:sp>
    </p:spTree>
    <p:extLst>
      <p:ext uri="{BB962C8B-B14F-4D97-AF65-F5344CB8AC3E}">
        <p14:creationId xmlns:p14="http://schemas.microsoft.com/office/powerpoint/2010/main" val="155001076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www.niamhfahy.com/" TargetMode="External"/><Relationship Id="rId7" Type="http://schemas.openxmlformats.org/officeDocument/2006/relationships/hyperlink" Target="https://cfpr.uwe.ac.uk/" TargetMode="External"/><Relationship Id="rId12" Type="http://schemas.openxmlformats.org/officeDocument/2006/relationships/image" Target="../media/image42.svg"/><Relationship Id="rId2" Type="http://schemas.openxmlformats.org/officeDocument/2006/relationships/hyperlink" Target="mailto:Niamh.Fahy@uwe.ac.uk" TargetMode="Externa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41.png"/><Relationship Id="rId5" Type="http://schemas.openxmlformats.org/officeDocument/2006/relationships/image" Target="../media/image3.jpeg"/><Relationship Id="rId10" Type="http://schemas.openxmlformats.org/officeDocument/2006/relationships/image" Target="../media/image40.png"/><Relationship Id="rId4" Type="http://schemas.openxmlformats.org/officeDocument/2006/relationships/image" Target="../media/image1.jpeg"/><Relationship Id="rId9" Type="http://schemas.openxmlformats.org/officeDocument/2006/relationships/image" Target="../media/image3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15A023-D010-4C39-BB3A-8C06B9653B8C}"/>
              </a:ext>
            </a:extLst>
          </p:cNvPr>
          <p:cNvSpPr/>
          <p:nvPr/>
        </p:nvSpPr>
        <p:spPr>
          <a:xfrm>
            <a:off x="1" y="0"/>
            <a:ext cx="12192000" cy="68742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26A517F-4E06-413B-A483-AB4F3942BFF1}"/>
              </a:ext>
            </a:extLst>
          </p:cNvPr>
          <p:cNvSpPr>
            <a:spLocks noGrp="1"/>
          </p:cNvSpPr>
          <p:nvPr>
            <p:ph type="ctrTitle"/>
          </p:nvPr>
        </p:nvSpPr>
        <p:spPr>
          <a:xfrm>
            <a:off x="1524000" y="32433"/>
            <a:ext cx="9144000" cy="2387600"/>
          </a:xfrm>
        </p:spPr>
        <p:txBody>
          <a:bodyPr>
            <a:normAutofit/>
          </a:bodyPr>
          <a:lstStyle/>
          <a:p>
            <a:r>
              <a:rPr lang="en-GB" sz="3200" spc="3000" dirty="0">
                <a:solidFill>
                  <a:srgbClr val="009DAC"/>
                </a:solidFill>
                <a:latin typeface="Open Sans Semibold" panose="020B0706030804020204" pitchFamily="34" charset="0"/>
                <a:ea typeface="Open Sans Semibold" panose="020B0706030804020204" pitchFamily="34" charset="0"/>
                <a:cs typeface="Open Sans Semibold" panose="020B0706030804020204" pitchFamily="34" charset="0"/>
              </a:rPr>
              <a:t>Violent Impressions</a:t>
            </a:r>
            <a:br>
              <a:rPr lang="en-GB" sz="1800" spc="3000" dirty="0">
                <a:solidFill>
                  <a:srgbClr val="009DAC"/>
                </a:solidFill>
                <a:latin typeface="Open Sans Semibold" panose="020B0706030804020204" pitchFamily="34" charset="0"/>
                <a:ea typeface="Open Sans Semibold" panose="020B0706030804020204" pitchFamily="34" charset="0"/>
                <a:cs typeface="Open Sans Semibold" panose="020B0706030804020204" pitchFamily="34" charset="0"/>
              </a:rPr>
            </a:br>
            <a:br>
              <a:rPr lang="en-GB" sz="1800" spc="3000" dirty="0">
                <a:solidFill>
                  <a:srgbClr val="009DAC"/>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GB" sz="1800" dirty="0">
                <a:solidFill>
                  <a:srgbClr val="009D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GB" sz="18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t>An investigation of slow violence in landscape  through printmaking and photography</a:t>
            </a:r>
            <a:r>
              <a:rPr lang="en-GB" sz="1800" spc="30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t> </a:t>
            </a:r>
            <a:br>
              <a:rPr lang="en-US" sz="1800" spc="30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br>
            <a:endParaRPr lang="en-GB" sz="1800" dirty="0">
              <a:solidFill>
                <a:schemeClr val="bg1"/>
              </a:solidFill>
              <a:latin typeface="Sitka Heading" panose="02000505000000020004" pitchFamily="2" charset="0"/>
            </a:endParaRPr>
          </a:p>
        </p:txBody>
      </p:sp>
      <p:sp>
        <p:nvSpPr>
          <p:cNvPr id="3" name="Subtitle 2">
            <a:extLst>
              <a:ext uri="{FF2B5EF4-FFF2-40B4-BE49-F238E27FC236}">
                <a16:creationId xmlns:a16="http://schemas.microsoft.com/office/drawing/2014/main" id="{BB6CF622-9F94-4CBE-9399-22BF1E2D6BC3}"/>
              </a:ext>
            </a:extLst>
          </p:cNvPr>
          <p:cNvSpPr>
            <a:spLocks noGrp="1"/>
          </p:cNvSpPr>
          <p:nvPr>
            <p:ph type="subTitle" idx="1"/>
          </p:nvPr>
        </p:nvSpPr>
        <p:spPr>
          <a:xfrm>
            <a:off x="1524000" y="2681441"/>
            <a:ext cx="8711953" cy="3799792"/>
          </a:xfrm>
        </p:spPr>
        <p:txBody>
          <a:bodyPr>
            <a:normAutofit/>
          </a:bodyPr>
          <a:lstStyle/>
          <a:p>
            <a:r>
              <a:rPr lang="en-GB" sz="18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t>Niamh Fahy</a:t>
            </a:r>
          </a:p>
          <a:p>
            <a:r>
              <a:rPr lang="en-GB" sz="18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t>17/11/21</a:t>
            </a:r>
          </a:p>
          <a:p>
            <a:r>
              <a:rPr lang="en-GB" sz="18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t>Research Associate &amp; PhD candidate</a:t>
            </a:r>
          </a:p>
          <a:p>
            <a:r>
              <a:rPr lang="en-GB" sz="18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t>Centre for Print Research</a:t>
            </a:r>
          </a:p>
          <a:p>
            <a:r>
              <a:rPr lang="en-GB" sz="1800" dirty="0">
                <a:solidFill>
                  <a:srgbClr val="009DAC"/>
                </a:solidFill>
                <a:latin typeface="Sitka Heading" panose="02000505000000020004" pitchFamily="2" charset="0"/>
                <a:ea typeface="Open Sans Semibold" panose="020B0706030804020204" pitchFamily="34" charset="0"/>
                <a:cs typeface="Open Sans Semibold" panose="020B0706030804020204" pitchFamily="34" charset="0"/>
              </a:rPr>
              <a:t>University of the West of England </a:t>
            </a:r>
          </a:p>
          <a:p>
            <a:endParaRPr lang="en-GB" sz="1800" dirty="0">
              <a:solidFill>
                <a:srgbClr val="009DAC"/>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GB" dirty="0"/>
          </a:p>
          <a:p>
            <a:endParaRPr lang="en-GB" dirty="0"/>
          </a:p>
        </p:txBody>
      </p:sp>
      <p:sp>
        <p:nvSpPr>
          <p:cNvPr id="4" name="Slide Number Placeholder 3">
            <a:extLst>
              <a:ext uri="{FF2B5EF4-FFF2-40B4-BE49-F238E27FC236}">
                <a16:creationId xmlns:a16="http://schemas.microsoft.com/office/drawing/2014/main" id="{03F29CAA-D483-403B-B01A-F0C10C25BEB4}"/>
              </a:ext>
            </a:extLst>
          </p:cNvPr>
          <p:cNvSpPr>
            <a:spLocks noGrp="1"/>
          </p:cNvSpPr>
          <p:nvPr>
            <p:ph type="sldNum" sz="quarter" idx="12"/>
          </p:nvPr>
        </p:nvSpPr>
        <p:spPr/>
        <p:txBody>
          <a:bodyPr>
            <a:normAutofit/>
          </a:bodyPr>
          <a:lstStyle/>
          <a:p>
            <a:fld id="{7FC2CC64-61C9-4E9F-B9D2-AE206B069F0C}" type="slidenum">
              <a:rPr lang="en-GB" smtClean="0"/>
              <a:t>1</a:t>
            </a:fld>
            <a:endParaRPr lang="en-GB"/>
          </a:p>
        </p:txBody>
      </p:sp>
      <p:sp>
        <p:nvSpPr>
          <p:cNvPr id="6" name="Rectangle 5">
            <a:extLst>
              <a:ext uri="{FF2B5EF4-FFF2-40B4-BE49-F238E27FC236}">
                <a16:creationId xmlns:a16="http://schemas.microsoft.com/office/drawing/2014/main" id="{C646674C-DA50-4C1D-B6A9-B666FFF7514B}"/>
              </a:ext>
            </a:extLst>
          </p:cNvPr>
          <p:cNvSpPr/>
          <p:nvPr/>
        </p:nvSpPr>
        <p:spPr>
          <a:xfrm>
            <a:off x="649549" y="2279916"/>
            <a:ext cx="10892901" cy="106532"/>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solidFill>
                <a:srgbClr val="009DAC"/>
              </a:solidFill>
              <a:highlight>
                <a:srgbClr val="009DAC"/>
              </a:highlight>
            </a:endParaRPr>
          </a:p>
        </p:txBody>
      </p:sp>
      <p:pic>
        <p:nvPicPr>
          <p:cNvPr id="11" name="Picture 10">
            <a:extLst>
              <a:ext uri="{FF2B5EF4-FFF2-40B4-BE49-F238E27FC236}">
                <a16:creationId xmlns:a16="http://schemas.microsoft.com/office/drawing/2014/main" id="{5827177E-761A-4C07-B994-CF6F43DC11E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22346" y="5086052"/>
            <a:ext cx="1679064" cy="1452860"/>
          </a:xfrm>
          <a:prstGeom prst="rect">
            <a:avLst/>
          </a:prstGeom>
        </p:spPr>
      </p:pic>
      <p:pic>
        <p:nvPicPr>
          <p:cNvPr id="13" name="Picture 12">
            <a:extLst>
              <a:ext uri="{FF2B5EF4-FFF2-40B4-BE49-F238E27FC236}">
                <a16:creationId xmlns:a16="http://schemas.microsoft.com/office/drawing/2014/main" id="{CA305675-B11B-4FBF-AC2E-8DCFEE0D0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5698" y="5627818"/>
            <a:ext cx="2478357" cy="785000"/>
          </a:xfrm>
          <a:prstGeom prst="rect">
            <a:avLst/>
          </a:prstGeom>
        </p:spPr>
      </p:pic>
      <p:pic>
        <p:nvPicPr>
          <p:cNvPr id="14" name="Picture 13">
            <a:extLst>
              <a:ext uri="{FF2B5EF4-FFF2-40B4-BE49-F238E27FC236}">
                <a16:creationId xmlns:a16="http://schemas.microsoft.com/office/drawing/2014/main" id="{D1C42024-E071-4112-8E7E-58017B5F08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5" r="455" b="25888"/>
          <a:stretch/>
        </p:blipFill>
        <p:spPr>
          <a:xfrm>
            <a:off x="157945" y="5648714"/>
            <a:ext cx="2118421" cy="785000"/>
          </a:xfrm>
          <a:prstGeom prst="rect">
            <a:avLst/>
          </a:prstGeom>
        </p:spPr>
      </p:pic>
    </p:spTree>
    <p:extLst>
      <p:ext uri="{BB962C8B-B14F-4D97-AF65-F5344CB8AC3E}">
        <p14:creationId xmlns:p14="http://schemas.microsoft.com/office/powerpoint/2010/main" val="4065032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17CA8D-03F5-470E-85E9-F5A547DFCCE1}"/>
              </a:ext>
            </a:extLst>
          </p:cNvPr>
          <p:cNvSpPr>
            <a:spLocks noGrp="1"/>
          </p:cNvSpPr>
          <p:nvPr>
            <p:ph type="sldNum" sz="quarter" idx="12"/>
          </p:nvPr>
        </p:nvSpPr>
        <p:spPr/>
        <p:txBody>
          <a:bodyPr>
            <a:normAutofit/>
          </a:bodyPr>
          <a:lstStyle/>
          <a:p>
            <a:fld id="{7FC2CC64-61C9-4E9F-B9D2-AE206B069F0C}" type="slidenum">
              <a:rPr lang="en-GB" smtClean="0"/>
              <a:t>10</a:t>
            </a:fld>
            <a:endParaRPr lang="en-GB" dirty="0"/>
          </a:p>
        </p:txBody>
      </p:sp>
      <p:sp>
        <p:nvSpPr>
          <p:cNvPr id="6" name="Rectangle 5">
            <a:extLst>
              <a:ext uri="{FF2B5EF4-FFF2-40B4-BE49-F238E27FC236}">
                <a16:creationId xmlns:a16="http://schemas.microsoft.com/office/drawing/2014/main" id="{398A6223-1D7B-4F73-BBCB-18E1DDF70CA6}"/>
              </a:ext>
            </a:extLst>
          </p:cNvPr>
          <p:cNvSpPr/>
          <p:nvPr/>
        </p:nvSpPr>
        <p:spPr>
          <a:xfrm>
            <a:off x="358140"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6A14B34C-B8AE-4C42-9777-4816C28E0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203" y="31071"/>
            <a:ext cx="4518108" cy="6795856"/>
          </a:xfrm>
          <a:prstGeom prst="rect">
            <a:avLst/>
          </a:prstGeom>
        </p:spPr>
      </p:pic>
      <p:pic>
        <p:nvPicPr>
          <p:cNvPr id="9" name="Content Placeholder 5">
            <a:extLst>
              <a:ext uri="{FF2B5EF4-FFF2-40B4-BE49-F238E27FC236}">
                <a16:creationId xmlns:a16="http://schemas.microsoft.com/office/drawing/2014/main" id="{40F74212-D2AA-45DE-A333-F7E05F867B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68261"/>
            <a:ext cx="4420293" cy="6721475"/>
          </a:xfrm>
        </p:spPr>
      </p:pic>
    </p:spTree>
    <p:extLst>
      <p:ext uri="{BB962C8B-B14F-4D97-AF65-F5344CB8AC3E}">
        <p14:creationId xmlns:p14="http://schemas.microsoft.com/office/powerpoint/2010/main" val="4013946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17CA8D-03F5-470E-85E9-F5A547DFCCE1}"/>
              </a:ext>
            </a:extLst>
          </p:cNvPr>
          <p:cNvSpPr>
            <a:spLocks noGrp="1"/>
          </p:cNvSpPr>
          <p:nvPr>
            <p:ph type="sldNum" sz="quarter" idx="12"/>
          </p:nvPr>
        </p:nvSpPr>
        <p:spPr>
          <a:xfrm>
            <a:off x="8855618" y="6347411"/>
            <a:ext cx="2743200" cy="365125"/>
          </a:xfrm>
        </p:spPr>
        <p:txBody>
          <a:bodyPr>
            <a:normAutofit/>
          </a:bodyPr>
          <a:lstStyle/>
          <a:p>
            <a:fld id="{7FC2CC64-61C9-4E9F-B9D2-AE206B069F0C}" type="slidenum">
              <a:rPr lang="en-GB" smtClean="0"/>
              <a:t>11</a:t>
            </a:fld>
            <a:endParaRPr lang="en-GB" dirty="0"/>
          </a:p>
        </p:txBody>
      </p:sp>
      <p:sp>
        <p:nvSpPr>
          <p:cNvPr id="6" name="Rectangle 5">
            <a:extLst>
              <a:ext uri="{FF2B5EF4-FFF2-40B4-BE49-F238E27FC236}">
                <a16:creationId xmlns:a16="http://schemas.microsoft.com/office/drawing/2014/main" id="{398A6223-1D7B-4F73-BBCB-18E1DDF70CA6}"/>
              </a:ext>
            </a:extLst>
          </p:cNvPr>
          <p:cNvSpPr/>
          <p:nvPr/>
        </p:nvSpPr>
        <p:spPr>
          <a:xfrm>
            <a:off x="358140"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018D2BD-F648-4C4C-A105-58D7587B6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641" y="70089"/>
            <a:ext cx="4485899" cy="6642447"/>
          </a:xfrm>
          <a:prstGeom prst="rect">
            <a:avLst/>
          </a:prstGeom>
        </p:spPr>
      </p:pic>
      <p:pic>
        <p:nvPicPr>
          <p:cNvPr id="9" name="Picture 8">
            <a:extLst>
              <a:ext uri="{FF2B5EF4-FFF2-40B4-BE49-F238E27FC236}">
                <a16:creationId xmlns:a16="http://schemas.microsoft.com/office/drawing/2014/main" id="{ADF220A3-8844-44F8-B039-D0F996AD7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704" y="70089"/>
            <a:ext cx="4446173" cy="6642447"/>
          </a:xfrm>
          <a:prstGeom prst="rect">
            <a:avLst/>
          </a:prstGeom>
        </p:spPr>
      </p:pic>
    </p:spTree>
    <p:extLst>
      <p:ext uri="{BB962C8B-B14F-4D97-AF65-F5344CB8AC3E}">
        <p14:creationId xmlns:p14="http://schemas.microsoft.com/office/powerpoint/2010/main" val="4065136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845DC68-2F2B-4558-8B91-7E6AC9B0059E}"/>
              </a:ext>
            </a:extLst>
          </p:cNvPr>
          <p:cNvSpPr>
            <a:spLocks noGrp="1"/>
          </p:cNvSpPr>
          <p:nvPr>
            <p:ph type="sldNum" sz="quarter" idx="12"/>
          </p:nvPr>
        </p:nvSpPr>
        <p:spPr/>
        <p:txBody>
          <a:bodyPr>
            <a:normAutofit/>
          </a:bodyPr>
          <a:lstStyle/>
          <a:p>
            <a:fld id="{7FC2CC64-61C9-4E9F-B9D2-AE206B069F0C}" type="slidenum">
              <a:rPr lang="en-GB" smtClean="0"/>
              <a:t>12</a:t>
            </a:fld>
            <a:endParaRPr lang="en-GB"/>
          </a:p>
        </p:txBody>
      </p:sp>
      <p:sp>
        <p:nvSpPr>
          <p:cNvPr id="9" name="Rectangle 8">
            <a:extLst>
              <a:ext uri="{FF2B5EF4-FFF2-40B4-BE49-F238E27FC236}">
                <a16:creationId xmlns:a16="http://schemas.microsoft.com/office/drawing/2014/main" id="{9ABB68A4-E094-4588-BCC8-65BBB5C58870}"/>
              </a:ext>
            </a:extLst>
          </p:cNvPr>
          <p:cNvSpPr/>
          <p:nvPr/>
        </p:nvSpPr>
        <p:spPr>
          <a:xfrm>
            <a:off x="435006"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02729EE2-F916-4AB2-9CF0-A0402675F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8839" y="136525"/>
            <a:ext cx="4336295" cy="6575461"/>
          </a:xfrm>
          <a:prstGeom prst="rect">
            <a:avLst/>
          </a:prstGeom>
        </p:spPr>
      </p:pic>
      <p:pic>
        <p:nvPicPr>
          <p:cNvPr id="6" name="Picture 5">
            <a:extLst>
              <a:ext uri="{FF2B5EF4-FFF2-40B4-BE49-F238E27FC236}">
                <a16:creationId xmlns:a16="http://schemas.microsoft.com/office/drawing/2014/main" id="{DE50EFB2-60D6-40F9-BCA7-2F8FF29B84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667" y="153224"/>
            <a:ext cx="4201339" cy="6551552"/>
          </a:xfrm>
          <a:prstGeom prst="rect">
            <a:avLst/>
          </a:prstGeom>
        </p:spPr>
      </p:pic>
    </p:spTree>
    <p:extLst>
      <p:ext uri="{BB962C8B-B14F-4D97-AF65-F5344CB8AC3E}">
        <p14:creationId xmlns:p14="http://schemas.microsoft.com/office/powerpoint/2010/main" val="1518910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845DC68-2F2B-4558-8B91-7E6AC9B0059E}"/>
              </a:ext>
            </a:extLst>
          </p:cNvPr>
          <p:cNvSpPr>
            <a:spLocks noGrp="1"/>
          </p:cNvSpPr>
          <p:nvPr>
            <p:ph type="sldNum" sz="quarter" idx="12"/>
          </p:nvPr>
        </p:nvSpPr>
        <p:spPr/>
        <p:txBody>
          <a:bodyPr>
            <a:normAutofit/>
          </a:bodyPr>
          <a:lstStyle/>
          <a:p>
            <a:fld id="{7FC2CC64-61C9-4E9F-B9D2-AE206B069F0C}" type="slidenum">
              <a:rPr lang="en-GB" smtClean="0"/>
              <a:t>13</a:t>
            </a:fld>
            <a:endParaRPr lang="en-GB" dirty="0"/>
          </a:p>
        </p:txBody>
      </p:sp>
      <p:sp>
        <p:nvSpPr>
          <p:cNvPr id="9" name="Rectangle 8">
            <a:extLst>
              <a:ext uri="{FF2B5EF4-FFF2-40B4-BE49-F238E27FC236}">
                <a16:creationId xmlns:a16="http://schemas.microsoft.com/office/drawing/2014/main" id="{9ABB68A4-E094-4588-BCC8-65BBB5C58870}"/>
              </a:ext>
            </a:extLst>
          </p:cNvPr>
          <p:cNvSpPr/>
          <p:nvPr/>
        </p:nvSpPr>
        <p:spPr>
          <a:xfrm>
            <a:off x="435006"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DDB1671-B866-4845-99BC-7705E742B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241" y="103772"/>
            <a:ext cx="4303979" cy="6400886"/>
          </a:xfrm>
          <a:prstGeom prst="rect">
            <a:avLst/>
          </a:prstGeom>
        </p:spPr>
      </p:pic>
      <p:pic>
        <p:nvPicPr>
          <p:cNvPr id="12" name="Picture 11">
            <a:extLst>
              <a:ext uri="{FF2B5EF4-FFF2-40B4-BE49-F238E27FC236}">
                <a16:creationId xmlns:a16="http://schemas.microsoft.com/office/drawing/2014/main" id="{74662A22-ED27-4A64-AE70-E9885B8D4A9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127283" y="103771"/>
            <a:ext cx="4503372" cy="6356094"/>
          </a:xfrm>
          <a:prstGeom prst="rect">
            <a:avLst/>
          </a:prstGeom>
        </p:spPr>
      </p:pic>
      <p:sp>
        <p:nvSpPr>
          <p:cNvPr id="13" name="Rectangle 12">
            <a:extLst>
              <a:ext uri="{FF2B5EF4-FFF2-40B4-BE49-F238E27FC236}">
                <a16:creationId xmlns:a16="http://schemas.microsoft.com/office/drawing/2014/main" id="{8F6EBEBC-DB90-4A1A-AA03-162C5CC37CC2}"/>
              </a:ext>
            </a:extLst>
          </p:cNvPr>
          <p:cNvSpPr/>
          <p:nvPr/>
        </p:nvSpPr>
        <p:spPr>
          <a:xfrm>
            <a:off x="2342680" y="6538912"/>
            <a:ext cx="6355080" cy="261610"/>
          </a:xfrm>
          <a:prstGeom prst="rect">
            <a:avLst/>
          </a:prstGeom>
        </p:spPr>
        <p:txBody>
          <a:bodyPr wrap="square">
            <a:spAutoFit/>
          </a:bodyPr>
          <a:lstStyle/>
          <a:p>
            <a:pPr algn="ctr">
              <a:spcAft>
                <a:spcPts val="1000"/>
              </a:spcAft>
            </a:pPr>
            <a:r>
              <a:rPr lang="en-GB" sz="11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Found Creature, Slieve Aughty Mountains, 2021</a:t>
            </a:r>
          </a:p>
        </p:txBody>
      </p:sp>
    </p:spTree>
    <p:extLst>
      <p:ext uri="{BB962C8B-B14F-4D97-AF65-F5344CB8AC3E}">
        <p14:creationId xmlns:p14="http://schemas.microsoft.com/office/powerpoint/2010/main" val="2446675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455A8BF-4CD0-4143-8B75-D0B4B61D333B}"/>
              </a:ext>
            </a:extLst>
          </p:cNvPr>
          <p:cNvSpPr/>
          <p:nvPr/>
        </p:nvSpPr>
        <p:spPr>
          <a:xfrm>
            <a:off x="361520"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096EF1E-5CA7-4CF8-B0C9-33B6A61E18D8}"/>
              </a:ext>
            </a:extLst>
          </p:cNvPr>
          <p:cNvSpPr/>
          <p:nvPr/>
        </p:nvSpPr>
        <p:spPr>
          <a:xfrm>
            <a:off x="1389294" y="5315934"/>
            <a:ext cx="4354000" cy="276999"/>
          </a:xfrm>
          <a:prstGeom prst="rect">
            <a:avLst/>
          </a:prstGeom>
        </p:spPr>
        <p:txBody>
          <a:bodyPr wrap="squar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illegal dumping, 2021</a:t>
            </a:r>
          </a:p>
        </p:txBody>
      </p:sp>
      <p:pic>
        <p:nvPicPr>
          <p:cNvPr id="8" name="Picture 7">
            <a:extLst>
              <a:ext uri="{FF2B5EF4-FFF2-40B4-BE49-F238E27FC236}">
                <a16:creationId xmlns:a16="http://schemas.microsoft.com/office/drawing/2014/main" id="{DCA67877-464C-49D3-977C-C154936CC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56" y="136525"/>
            <a:ext cx="7657495" cy="5104996"/>
          </a:xfrm>
          <a:prstGeom prst="rect">
            <a:avLst/>
          </a:prstGeom>
        </p:spPr>
      </p:pic>
      <p:sp>
        <p:nvSpPr>
          <p:cNvPr id="16" name="Slide Number Placeholder 15">
            <a:extLst>
              <a:ext uri="{FF2B5EF4-FFF2-40B4-BE49-F238E27FC236}">
                <a16:creationId xmlns:a16="http://schemas.microsoft.com/office/drawing/2014/main" id="{D0780293-CEDF-4922-8127-3E701E9A141D}"/>
              </a:ext>
            </a:extLst>
          </p:cNvPr>
          <p:cNvSpPr>
            <a:spLocks noGrp="1"/>
          </p:cNvSpPr>
          <p:nvPr>
            <p:ph type="sldNum" sz="quarter" idx="12"/>
          </p:nvPr>
        </p:nvSpPr>
        <p:spPr/>
        <p:txBody>
          <a:bodyPr>
            <a:normAutofit/>
          </a:bodyPr>
          <a:lstStyle/>
          <a:p>
            <a:fld id="{7FC2CC64-61C9-4E9F-B9D2-AE206B069F0C}" type="slidenum">
              <a:rPr lang="en-GB" smtClean="0"/>
              <a:t>14</a:t>
            </a:fld>
            <a:endParaRPr lang="en-GB"/>
          </a:p>
        </p:txBody>
      </p:sp>
      <p:pic>
        <p:nvPicPr>
          <p:cNvPr id="9" name="Picture 8">
            <a:extLst>
              <a:ext uri="{FF2B5EF4-FFF2-40B4-BE49-F238E27FC236}">
                <a16:creationId xmlns:a16="http://schemas.microsoft.com/office/drawing/2014/main" id="{8A2C34D7-26EA-40C2-82B1-3B66AE87F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0318" y="136525"/>
            <a:ext cx="4083763" cy="6006781"/>
          </a:xfrm>
          <a:prstGeom prst="rect">
            <a:avLst/>
          </a:prstGeom>
        </p:spPr>
      </p:pic>
    </p:spTree>
    <p:extLst>
      <p:ext uri="{BB962C8B-B14F-4D97-AF65-F5344CB8AC3E}">
        <p14:creationId xmlns:p14="http://schemas.microsoft.com/office/powerpoint/2010/main" val="2836591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14FBB55-98ED-44ED-B230-937704A016D3}"/>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7757" y="242240"/>
            <a:ext cx="8891686" cy="5768441"/>
          </a:xfrm>
          <a:prstGeom prst="rect">
            <a:avLst/>
          </a:prstGeom>
        </p:spPr>
      </p:pic>
      <p:sp>
        <p:nvSpPr>
          <p:cNvPr id="8" name="Slide Number Placeholder 7">
            <a:extLst>
              <a:ext uri="{FF2B5EF4-FFF2-40B4-BE49-F238E27FC236}">
                <a16:creationId xmlns:a16="http://schemas.microsoft.com/office/drawing/2014/main" id="{1845DC68-2F2B-4558-8B91-7E6AC9B0059E}"/>
              </a:ext>
            </a:extLst>
          </p:cNvPr>
          <p:cNvSpPr>
            <a:spLocks noGrp="1"/>
          </p:cNvSpPr>
          <p:nvPr>
            <p:ph type="sldNum" sz="quarter" idx="12"/>
          </p:nvPr>
        </p:nvSpPr>
        <p:spPr/>
        <p:txBody>
          <a:bodyPr>
            <a:normAutofit/>
          </a:bodyPr>
          <a:lstStyle/>
          <a:p>
            <a:fld id="{7FC2CC64-61C9-4E9F-B9D2-AE206B069F0C}" type="slidenum">
              <a:rPr lang="en-GB" smtClean="0"/>
              <a:t>15</a:t>
            </a:fld>
            <a:endParaRPr lang="en-GB"/>
          </a:p>
        </p:txBody>
      </p:sp>
      <p:sp>
        <p:nvSpPr>
          <p:cNvPr id="5" name="Rectangle 4">
            <a:extLst>
              <a:ext uri="{FF2B5EF4-FFF2-40B4-BE49-F238E27FC236}">
                <a16:creationId xmlns:a16="http://schemas.microsoft.com/office/drawing/2014/main" id="{962ABE93-66DA-476A-84B8-7B1AC7E25325}"/>
              </a:ext>
            </a:extLst>
          </p:cNvPr>
          <p:cNvSpPr/>
          <p:nvPr/>
        </p:nvSpPr>
        <p:spPr>
          <a:xfrm>
            <a:off x="4021585" y="6143348"/>
            <a:ext cx="3844031" cy="276999"/>
          </a:xfrm>
          <a:prstGeom prst="rect">
            <a:avLst/>
          </a:prstGeom>
        </p:spPr>
        <p:txBody>
          <a:bodyPr wrap="squar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Slieve Aughty Mountains, 2021</a:t>
            </a:r>
          </a:p>
        </p:txBody>
      </p:sp>
      <p:sp>
        <p:nvSpPr>
          <p:cNvPr id="9" name="Rectangle 8">
            <a:extLst>
              <a:ext uri="{FF2B5EF4-FFF2-40B4-BE49-F238E27FC236}">
                <a16:creationId xmlns:a16="http://schemas.microsoft.com/office/drawing/2014/main" id="{9ABB68A4-E094-4588-BCC8-65BBB5C58870}"/>
              </a:ext>
            </a:extLst>
          </p:cNvPr>
          <p:cNvSpPr/>
          <p:nvPr/>
        </p:nvSpPr>
        <p:spPr>
          <a:xfrm>
            <a:off x="435006"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4269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latin typeface="Sitka Heading" panose="02000505000000020004" pitchFamily="2" charset="0"/>
            </a:endParaRPr>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945793" y="459000"/>
            <a:ext cx="11316070" cy="1183529"/>
          </a:xfrm>
        </p:spPr>
        <p:txBody>
          <a:bodyPr>
            <a:normAutofit fontScale="90000"/>
          </a:bodyPr>
          <a:lstStyle/>
          <a:p>
            <a:pPr algn="ctr"/>
            <a:br>
              <a:rPr lang="en-GB" dirty="0">
                <a:solidFill>
                  <a:srgbClr val="009DAC"/>
                </a:solidFill>
              </a:rPr>
            </a:br>
            <a:endParaRPr lang="en-GB" dirty="0">
              <a:solidFill>
                <a:schemeClr val="bg1"/>
              </a:solidFill>
              <a:latin typeface="Sitka Heading" panose="02000505000000020004" pitchFamily="2" charset="0"/>
            </a:endParaRP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16</a:t>
            </a:fld>
            <a:endParaRPr lang="en-GB"/>
          </a:p>
        </p:txBody>
      </p:sp>
      <p:sp>
        <p:nvSpPr>
          <p:cNvPr id="9" name="Rectangle 8">
            <a:extLst>
              <a:ext uri="{FF2B5EF4-FFF2-40B4-BE49-F238E27FC236}">
                <a16:creationId xmlns:a16="http://schemas.microsoft.com/office/drawing/2014/main" id="{98135CB4-7404-43E4-908C-3D6F2F215048}"/>
              </a:ext>
            </a:extLst>
          </p:cNvPr>
          <p:cNvSpPr/>
          <p:nvPr/>
        </p:nvSpPr>
        <p:spPr>
          <a:xfrm>
            <a:off x="397844"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5DE914C-A175-40CF-AD91-48E85E0D9B66}"/>
              </a:ext>
            </a:extLst>
          </p:cNvPr>
          <p:cNvSpPr/>
          <p:nvPr/>
        </p:nvSpPr>
        <p:spPr>
          <a:xfrm>
            <a:off x="4318051" y="175447"/>
            <a:ext cx="2641495" cy="461665"/>
          </a:xfrm>
          <a:prstGeom prst="rect">
            <a:avLst/>
          </a:prstGeom>
        </p:spPr>
        <p:txBody>
          <a:bodyPr wrap="square">
            <a:spAutoFit/>
          </a:bodyPr>
          <a:lstStyle/>
          <a:p>
            <a:r>
              <a:rPr lang="en-GB" sz="2400" dirty="0">
                <a:solidFill>
                  <a:schemeClr val="bg1"/>
                </a:solidFill>
              </a:rPr>
              <a:t> </a:t>
            </a:r>
          </a:p>
        </p:txBody>
      </p:sp>
      <p:sp>
        <p:nvSpPr>
          <p:cNvPr id="6" name="TextBox 5">
            <a:extLst>
              <a:ext uri="{FF2B5EF4-FFF2-40B4-BE49-F238E27FC236}">
                <a16:creationId xmlns:a16="http://schemas.microsoft.com/office/drawing/2014/main" id="{2FB64C2E-FC17-4610-BF64-2321773A4D44}"/>
              </a:ext>
            </a:extLst>
          </p:cNvPr>
          <p:cNvSpPr txBox="1"/>
          <p:nvPr/>
        </p:nvSpPr>
        <p:spPr>
          <a:xfrm>
            <a:off x="4860467" y="474750"/>
            <a:ext cx="10076421" cy="1015663"/>
          </a:xfrm>
          <a:prstGeom prst="rect">
            <a:avLst/>
          </a:prstGeom>
          <a:noFill/>
        </p:spPr>
        <p:txBody>
          <a:bodyPr wrap="square" rtlCol="0">
            <a:spAutoFit/>
          </a:bodyPr>
          <a:lstStyle/>
          <a:p>
            <a:endParaRPr lang="en-GB" sz="2000" dirty="0">
              <a:solidFill>
                <a:schemeClr val="bg1"/>
              </a:solidFill>
              <a:latin typeface="Sitka Heading" panose="02000505000000020004" pitchFamily="2" charset="0"/>
            </a:endParaRPr>
          </a:p>
          <a:p>
            <a:endParaRPr lang="en-GB" sz="2000" dirty="0">
              <a:solidFill>
                <a:schemeClr val="bg1"/>
              </a:solidFill>
              <a:latin typeface="Sitka Heading" panose="02000505000000020004" pitchFamily="2" charset="0"/>
            </a:endParaRPr>
          </a:p>
          <a:p>
            <a:r>
              <a:rPr lang="en-GB" sz="2000" dirty="0">
                <a:solidFill>
                  <a:schemeClr val="bg1"/>
                </a:solidFill>
                <a:latin typeface="Sitka Heading" panose="02000505000000020004" pitchFamily="2" charset="0"/>
              </a:rPr>
              <a:t>Dilemma 1:</a:t>
            </a:r>
          </a:p>
        </p:txBody>
      </p:sp>
      <p:sp>
        <p:nvSpPr>
          <p:cNvPr id="3" name="TextBox 2">
            <a:extLst>
              <a:ext uri="{FF2B5EF4-FFF2-40B4-BE49-F238E27FC236}">
                <a16:creationId xmlns:a16="http://schemas.microsoft.com/office/drawing/2014/main" id="{9F1079FE-80C2-4ABC-8A4D-354CD5A4D9C5}"/>
              </a:ext>
            </a:extLst>
          </p:cNvPr>
          <p:cNvSpPr txBox="1"/>
          <p:nvPr/>
        </p:nvSpPr>
        <p:spPr>
          <a:xfrm>
            <a:off x="3554301" y="2251068"/>
            <a:ext cx="8793147" cy="769441"/>
          </a:xfrm>
          <a:prstGeom prst="rect">
            <a:avLst/>
          </a:prstGeom>
          <a:noFill/>
        </p:spPr>
        <p:txBody>
          <a:bodyPr wrap="square" rtlCol="0">
            <a:spAutoFit/>
          </a:bodyPr>
          <a:lstStyle/>
          <a:p>
            <a:r>
              <a:rPr lang="en-GB" sz="4400" dirty="0">
                <a:solidFill>
                  <a:schemeClr val="bg1"/>
                </a:solidFill>
                <a:latin typeface="Sitka Heading" panose="02000505000000020004" pitchFamily="2" charset="0"/>
              </a:rPr>
              <a:t>Am I boring you ?</a:t>
            </a:r>
          </a:p>
        </p:txBody>
      </p:sp>
      <p:sp>
        <p:nvSpPr>
          <p:cNvPr id="10" name="TextBox 9">
            <a:extLst>
              <a:ext uri="{FF2B5EF4-FFF2-40B4-BE49-F238E27FC236}">
                <a16:creationId xmlns:a16="http://schemas.microsoft.com/office/drawing/2014/main" id="{F3CB99D1-94CB-4F7E-BEA5-E76628A1711C}"/>
              </a:ext>
            </a:extLst>
          </p:cNvPr>
          <p:cNvSpPr txBox="1"/>
          <p:nvPr/>
        </p:nvSpPr>
        <p:spPr>
          <a:xfrm>
            <a:off x="3054097" y="3578029"/>
            <a:ext cx="5733288" cy="369332"/>
          </a:xfrm>
          <a:prstGeom prst="rect">
            <a:avLst/>
          </a:prstGeom>
          <a:noFill/>
        </p:spPr>
        <p:txBody>
          <a:bodyPr wrap="square" rtlCol="0">
            <a:spAutoFit/>
          </a:bodyPr>
          <a:lstStyle/>
          <a:p>
            <a:r>
              <a:rPr lang="en-GB" dirty="0">
                <a:solidFill>
                  <a:schemeClr val="bg1"/>
                </a:solidFill>
              </a:rPr>
              <a:t>Finding a language of intimacy in practice-based research</a:t>
            </a:r>
          </a:p>
        </p:txBody>
      </p:sp>
    </p:spTree>
    <p:extLst>
      <p:ext uri="{BB962C8B-B14F-4D97-AF65-F5344CB8AC3E}">
        <p14:creationId xmlns:p14="http://schemas.microsoft.com/office/powerpoint/2010/main" val="2338536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136525"/>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Sitka Heading" panose="02000505000000020004" pitchFamily="2" charset="0"/>
            </a:endParaRPr>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945793" y="459000"/>
            <a:ext cx="11316070" cy="1183529"/>
          </a:xfrm>
        </p:spPr>
        <p:txBody>
          <a:bodyPr>
            <a:normAutofit fontScale="90000"/>
          </a:bodyPr>
          <a:lstStyle/>
          <a:p>
            <a:pPr algn="ctr"/>
            <a:br>
              <a:rPr lang="en-GB" dirty="0">
                <a:solidFill>
                  <a:srgbClr val="009DAC"/>
                </a:solidFill>
              </a:rPr>
            </a:br>
            <a:endParaRPr lang="en-GB" dirty="0">
              <a:solidFill>
                <a:schemeClr val="bg1"/>
              </a:solidFill>
              <a:latin typeface="Sitka Heading" panose="02000505000000020004" pitchFamily="2" charset="0"/>
            </a:endParaRP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17</a:t>
            </a:fld>
            <a:endParaRPr lang="en-GB"/>
          </a:p>
        </p:txBody>
      </p:sp>
      <p:sp>
        <p:nvSpPr>
          <p:cNvPr id="9" name="Rectangle 8">
            <a:extLst>
              <a:ext uri="{FF2B5EF4-FFF2-40B4-BE49-F238E27FC236}">
                <a16:creationId xmlns:a16="http://schemas.microsoft.com/office/drawing/2014/main" id="{98135CB4-7404-43E4-908C-3D6F2F215048}"/>
              </a:ext>
            </a:extLst>
          </p:cNvPr>
          <p:cNvSpPr/>
          <p:nvPr/>
        </p:nvSpPr>
        <p:spPr>
          <a:xfrm>
            <a:off x="397844"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5DE914C-A175-40CF-AD91-48E85E0D9B66}"/>
              </a:ext>
            </a:extLst>
          </p:cNvPr>
          <p:cNvSpPr/>
          <p:nvPr/>
        </p:nvSpPr>
        <p:spPr>
          <a:xfrm>
            <a:off x="4318051" y="175447"/>
            <a:ext cx="2641495" cy="461665"/>
          </a:xfrm>
          <a:prstGeom prst="rect">
            <a:avLst/>
          </a:prstGeom>
        </p:spPr>
        <p:txBody>
          <a:bodyPr wrap="square">
            <a:spAutoFit/>
          </a:bodyPr>
          <a:lstStyle/>
          <a:p>
            <a:r>
              <a:rPr lang="en-GB" sz="2400" dirty="0">
                <a:solidFill>
                  <a:schemeClr val="bg1"/>
                </a:solidFill>
              </a:rPr>
              <a:t> </a:t>
            </a:r>
          </a:p>
        </p:txBody>
      </p:sp>
      <p:sp>
        <p:nvSpPr>
          <p:cNvPr id="6" name="TextBox 5">
            <a:extLst>
              <a:ext uri="{FF2B5EF4-FFF2-40B4-BE49-F238E27FC236}">
                <a16:creationId xmlns:a16="http://schemas.microsoft.com/office/drawing/2014/main" id="{2FB64C2E-FC17-4610-BF64-2321773A4D44}"/>
              </a:ext>
            </a:extLst>
          </p:cNvPr>
          <p:cNvSpPr txBox="1"/>
          <p:nvPr/>
        </p:nvSpPr>
        <p:spPr>
          <a:xfrm>
            <a:off x="1018309" y="1277162"/>
            <a:ext cx="10076421" cy="1015663"/>
          </a:xfrm>
          <a:prstGeom prst="rect">
            <a:avLst/>
          </a:prstGeom>
          <a:noFill/>
        </p:spPr>
        <p:txBody>
          <a:bodyPr wrap="square" rtlCol="0">
            <a:spAutoFit/>
          </a:bodyPr>
          <a:lstStyle/>
          <a:p>
            <a:endParaRPr lang="en-GB" sz="2000" dirty="0">
              <a:solidFill>
                <a:schemeClr val="bg1"/>
              </a:solidFill>
              <a:latin typeface="Sitka Heading" panose="02000505000000020004" pitchFamily="2" charset="0"/>
            </a:endParaRPr>
          </a:p>
          <a:p>
            <a:endParaRPr lang="en-GB" sz="2000" dirty="0">
              <a:solidFill>
                <a:schemeClr val="bg1"/>
              </a:solidFill>
              <a:latin typeface="Sitka Heading" panose="02000505000000020004" pitchFamily="2" charset="0"/>
            </a:endParaRPr>
          </a:p>
          <a:p>
            <a:endParaRPr lang="en-GB" sz="2000" dirty="0">
              <a:solidFill>
                <a:schemeClr val="bg1"/>
              </a:solidFill>
              <a:latin typeface="Sitka Heading" panose="02000505000000020004" pitchFamily="2" charset="0"/>
            </a:endParaRPr>
          </a:p>
        </p:txBody>
      </p:sp>
      <p:sp>
        <p:nvSpPr>
          <p:cNvPr id="3" name="TextBox 2">
            <a:extLst>
              <a:ext uri="{FF2B5EF4-FFF2-40B4-BE49-F238E27FC236}">
                <a16:creationId xmlns:a16="http://schemas.microsoft.com/office/drawing/2014/main" id="{9F1079FE-80C2-4ABC-8A4D-354CD5A4D9C5}"/>
              </a:ext>
            </a:extLst>
          </p:cNvPr>
          <p:cNvSpPr txBox="1"/>
          <p:nvPr/>
        </p:nvSpPr>
        <p:spPr>
          <a:xfrm>
            <a:off x="1488500" y="920665"/>
            <a:ext cx="10942092" cy="769441"/>
          </a:xfrm>
          <a:prstGeom prst="rect">
            <a:avLst/>
          </a:prstGeom>
          <a:noFill/>
        </p:spPr>
        <p:txBody>
          <a:bodyPr wrap="square" rtlCol="0">
            <a:spAutoFit/>
          </a:bodyPr>
          <a:lstStyle/>
          <a:p>
            <a:r>
              <a:rPr lang="en-GB" sz="4400" dirty="0">
                <a:solidFill>
                  <a:schemeClr val="bg1"/>
                </a:solidFill>
                <a:latin typeface="Sitka Heading" panose="02000505000000020004" pitchFamily="2" charset="0"/>
              </a:rPr>
              <a:t>  Creating  Pluriverse through Print ?</a:t>
            </a:r>
          </a:p>
        </p:txBody>
      </p:sp>
      <p:sp>
        <p:nvSpPr>
          <p:cNvPr id="10" name="TextBox 9">
            <a:extLst>
              <a:ext uri="{FF2B5EF4-FFF2-40B4-BE49-F238E27FC236}">
                <a16:creationId xmlns:a16="http://schemas.microsoft.com/office/drawing/2014/main" id="{39EE6325-08F9-4C07-9D88-5385B8745F27}"/>
              </a:ext>
            </a:extLst>
          </p:cNvPr>
          <p:cNvSpPr txBox="1"/>
          <p:nvPr/>
        </p:nvSpPr>
        <p:spPr>
          <a:xfrm>
            <a:off x="1315981" y="2697240"/>
            <a:ext cx="10076421" cy="1477328"/>
          </a:xfrm>
          <a:prstGeom prst="rect">
            <a:avLst/>
          </a:prstGeom>
          <a:noFill/>
        </p:spPr>
        <p:txBody>
          <a:bodyPr wrap="square" rtlCol="0">
            <a:spAutoFit/>
          </a:bodyPr>
          <a:lstStyle/>
          <a:p>
            <a:pPr algn="ctr"/>
            <a:r>
              <a:rPr lang="en-GB" dirty="0">
                <a:solidFill>
                  <a:schemeClr val="bg1"/>
                </a:solidFill>
                <a:latin typeface="Sitka Heading" panose="02000505000000020004" pitchFamily="2" charset="0"/>
              </a:rPr>
              <a:t>Pluriverse is the proposal for recognising the plural perspectives, heterogenous practices and diverse life forms that compose a world of many worlds. Pluriverse imagines and magnifies the multiple, open- ended practices that co-exist within an interconnected meshwork that allows for a multitude of worlds to emerge.</a:t>
            </a:r>
          </a:p>
          <a:p>
            <a:pPr algn="ctr"/>
            <a:r>
              <a:rPr lang="en-GB" dirty="0">
                <a:solidFill>
                  <a:schemeClr val="bg1"/>
                </a:solidFill>
                <a:latin typeface="Sitka Heading" panose="02000505000000020004" pitchFamily="2" charset="0"/>
              </a:rPr>
              <a:t>(Cadena &amp; Blaser,2018.p.4).</a:t>
            </a:r>
          </a:p>
        </p:txBody>
      </p:sp>
    </p:spTree>
    <p:extLst>
      <p:ext uri="{BB962C8B-B14F-4D97-AF65-F5344CB8AC3E}">
        <p14:creationId xmlns:p14="http://schemas.microsoft.com/office/powerpoint/2010/main" val="4236414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4DF4-AFD2-4F8B-9525-E97A63F4AF07}"/>
              </a:ext>
            </a:extLst>
          </p:cNvPr>
          <p:cNvSpPr>
            <a:spLocks noGrp="1"/>
          </p:cNvSpPr>
          <p:nvPr>
            <p:ph type="title"/>
          </p:nvPr>
        </p:nvSpPr>
        <p:spPr>
          <a:xfrm>
            <a:off x="585952" y="0"/>
            <a:ext cx="10515600" cy="1325563"/>
          </a:xfrm>
        </p:spPr>
        <p:txBody>
          <a:bodyPr/>
          <a:lstStyle/>
          <a:p>
            <a:pPr algn="ctr"/>
            <a:r>
              <a:rPr lang="en-GB" dirty="0">
                <a:latin typeface="Sitka Heading" panose="02000505000000020004" pitchFamily="2" charset="0"/>
              </a:rPr>
              <a:t>Studio work</a:t>
            </a:r>
          </a:p>
        </p:txBody>
      </p:sp>
      <p:sp>
        <p:nvSpPr>
          <p:cNvPr id="3" name="Slide Number Placeholder 2">
            <a:extLst>
              <a:ext uri="{FF2B5EF4-FFF2-40B4-BE49-F238E27FC236}">
                <a16:creationId xmlns:a16="http://schemas.microsoft.com/office/drawing/2014/main" id="{71A82364-26EF-430D-9DC4-10D7458C0C1F}"/>
              </a:ext>
            </a:extLst>
          </p:cNvPr>
          <p:cNvSpPr>
            <a:spLocks noGrp="1"/>
          </p:cNvSpPr>
          <p:nvPr>
            <p:ph type="sldNum" sz="quarter" idx="12"/>
          </p:nvPr>
        </p:nvSpPr>
        <p:spPr/>
        <p:txBody>
          <a:bodyPr>
            <a:normAutofit/>
          </a:bodyPr>
          <a:lstStyle/>
          <a:p>
            <a:fld id="{7FC2CC64-61C9-4E9F-B9D2-AE206B069F0C}" type="slidenum">
              <a:rPr lang="en-GB" smtClean="0"/>
              <a:t>18</a:t>
            </a:fld>
            <a:endParaRPr lang="en-GB"/>
          </a:p>
        </p:txBody>
      </p:sp>
      <p:pic>
        <p:nvPicPr>
          <p:cNvPr id="4" name="Picture 3">
            <a:extLst>
              <a:ext uri="{FF2B5EF4-FFF2-40B4-BE49-F238E27FC236}">
                <a16:creationId xmlns:a16="http://schemas.microsoft.com/office/drawing/2014/main" id="{2C586C75-16E3-4602-A33E-8A6CB7D1D5A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85952" y="855090"/>
            <a:ext cx="6526207" cy="5308333"/>
          </a:xfrm>
          <a:prstGeom prst="rect">
            <a:avLst/>
          </a:prstGeom>
        </p:spPr>
      </p:pic>
      <p:sp>
        <p:nvSpPr>
          <p:cNvPr id="5" name="Rectangle 4">
            <a:extLst>
              <a:ext uri="{FF2B5EF4-FFF2-40B4-BE49-F238E27FC236}">
                <a16:creationId xmlns:a16="http://schemas.microsoft.com/office/drawing/2014/main" id="{E04FE36B-8633-44FF-AFB2-5824D6F62186}"/>
              </a:ext>
            </a:extLst>
          </p:cNvPr>
          <p:cNvSpPr/>
          <p:nvPr/>
        </p:nvSpPr>
        <p:spPr>
          <a:xfrm>
            <a:off x="709807" y="6163423"/>
            <a:ext cx="6096000" cy="276999"/>
          </a:xfrm>
          <a:prstGeom prst="rect">
            <a:avLst/>
          </a:prstGeom>
        </p:spPr>
        <p:txBody>
          <a:bodyPr>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Shifting Impressions, lithography on cotton, 2021</a:t>
            </a:r>
          </a:p>
        </p:txBody>
      </p:sp>
      <p:pic>
        <p:nvPicPr>
          <p:cNvPr id="8" name="Picture 7">
            <a:extLst>
              <a:ext uri="{FF2B5EF4-FFF2-40B4-BE49-F238E27FC236}">
                <a16:creationId xmlns:a16="http://schemas.microsoft.com/office/drawing/2014/main" id="{82D6743B-E14C-4005-ACC9-8A3E532F3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873" y="1246523"/>
            <a:ext cx="3268717" cy="4903075"/>
          </a:xfrm>
          <a:prstGeom prst="rect">
            <a:avLst/>
          </a:prstGeom>
        </p:spPr>
      </p:pic>
      <p:sp>
        <p:nvSpPr>
          <p:cNvPr id="7" name="Rectangle 6">
            <a:extLst>
              <a:ext uri="{FF2B5EF4-FFF2-40B4-BE49-F238E27FC236}">
                <a16:creationId xmlns:a16="http://schemas.microsoft.com/office/drawing/2014/main" id="{51085D75-E043-4E8D-AE24-EB726AC01362}"/>
              </a:ext>
            </a:extLst>
          </p:cNvPr>
          <p:cNvSpPr/>
          <p:nvPr/>
        </p:nvSpPr>
        <p:spPr>
          <a:xfrm>
            <a:off x="358140"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7554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BC383B5-CE25-4E6B-87AE-EA6CE7028AB1}"/>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0641" y="138499"/>
            <a:ext cx="11250713" cy="6053122"/>
          </a:xfrm>
          <a:prstGeom prst="rect">
            <a:avLst/>
          </a:prstGeom>
        </p:spPr>
      </p:pic>
      <p:sp>
        <p:nvSpPr>
          <p:cNvPr id="2" name="Slide Number Placeholder 1">
            <a:extLst>
              <a:ext uri="{FF2B5EF4-FFF2-40B4-BE49-F238E27FC236}">
                <a16:creationId xmlns:a16="http://schemas.microsoft.com/office/drawing/2014/main" id="{3F2A7C71-AE91-452A-BB30-65055A157081}"/>
              </a:ext>
            </a:extLst>
          </p:cNvPr>
          <p:cNvSpPr>
            <a:spLocks noGrp="1"/>
          </p:cNvSpPr>
          <p:nvPr>
            <p:ph type="sldNum" sz="quarter" idx="12"/>
          </p:nvPr>
        </p:nvSpPr>
        <p:spPr/>
        <p:txBody>
          <a:bodyPr>
            <a:normAutofit/>
          </a:bodyPr>
          <a:lstStyle/>
          <a:p>
            <a:fld id="{7FC2CC64-61C9-4E9F-B9D2-AE206B069F0C}" type="slidenum">
              <a:rPr lang="en-GB" smtClean="0"/>
              <a:t>19</a:t>
            </a:fld>
            <a:endParaRPr lang="en-GB"/>
          </a:p>
        </p:txBody>
      </p:sp>
      <p:sp>
        <p:nvSpPr>
          <p:cNvPr id="5" name="Rectangle 4">
            <a:extLst>
              <a:ext uri="{FF2B5EF4-FFF2-40B4-BE49-F238E27FC236}">
                <a16:creationId xmlns:a16="http://schemas.microsoft.com/office/drawing/2014/main" id="{EEAD073C-4607-43C5-9BA1-CA249CC7E869}"/>
              </a:ext>
            </a:extLst>
          </p:cNvPr>
          <p:cNvSpPr/>
          <p:nvPr/>
        </p:nvSpPr>
        <p:spPr>
          <a:xfrm>
            <a:off x="4409479" y="6053122"/>
            <a:ext cx="3373039"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 Niamh Fahy, Polaroid tests, photo etching, 2021</a:t>
            </a:r>
          </a:p>
        </p:txBody>
      </p:sp>
      <p:sp>
        <p:nvSpPr>
          <p:cNvPr id="6" name="Rectangle 5">
            <a:extLst>
              <a:ext uri="{FF2B5EF4-FFF2-40B4-BE49-F238E27FC236}">
                <a16:creationId xmlns:a16="http://schemas.microsoft.com/office/drawing/2014/main" id="{B72BF05A-FBA4-4FAE-9916-51DDE67B2240}"/>
              </a:ext>
            </a:extLst>
          </p:cNvPr>
          <p:cNvSpPr/>
          <p:nvPr/>
        </p:nvSpPr>
        <p:spPr>
          <a:xfrm>
            <a:off x="358140"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1772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740E42-DEBB-45B5-BD22-EAD77D0A04AD}"/>
              </a:ext>
            </a:extLst>
          </p:cNvPr>
          <p:cNvSpPr/>
          <p:nvPr/>
        </p:nvSpPr>
        <p:spPr>
          <a:xfrm>
            <a:off x="6165541" y="-26151"/>
            <a:ext cx="5992426" cy="6884151"/>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F61AB13-EC5D-47AD-9A1B-A60116813F19}"/>
              </a:ext>
            </a:extLst>
          </p:cNvPr>
          <p:cNvSpPr>
            <a:spLocks noGrp="1"/>
          </p:cNvSpPr>
          <p:nvPr>
            <p:ph type="title"/>
          </p:nvPr>
        </p:nvSpPr>
        <p:spPr>
          <a:xfrm>
            <a:off x="614038" y="137144"/>
            <a:ext cx="5308848" cy="1325563"/>
          </a:xfrm>
        </p:spPr>
        <p:txBody>
          <a:bodyPr>
            <a:normAutofit/>
          </a:bodyPr>
          <a:lstStyle/>
          <a:p>
            <a:pPr algn="ctr"/>
            <a:r>
              <a:rPr lang="en-GB" sz="3600" dirty="0">
                <a:latin typeface="Sitka Heading" panose="02000505000000020004" pitchFamily="2" charset="0"/>
                <a:ea typeface="Open Sans Semibold" panose="020B0706030804020204" pitchFamily="34" charset="0"/>
                <a:cs typeface="Open Sans Semibold" panose="020B0706030804020204" pitchFamily="34" charset="0"/>
              </a:rPr>
              <a:t>Research Question &amp; Aims</a:t>
            </a:r>
          </a:p>
        </p:txBody>
      </p:sp>
      <p:sp>
        <p:nvSpPr>
          <p:cNvPr id="4" name="Rectangle 1">
            <a:extLst>
              <a:ext uri="{FF2B5EF4-FFF2-40B4-BE49-F238E27FC236}">
                <a16:creationId xmlns:a16="http://schemas.microsoft.com/office/drawing/2014/main" id="{E0179638-EB3E-4B1A-A078-BE8B8BCB8CDD}"/>
              </a:ext>
            </a:extLst>
          </p:cNvPr>
          <p:cNvSpPr>
            <a:spLocks noGrp="1" noChangeArrowheads="1"/>
          </p:cNvSpPr>
          <p:nvPr>
            <p:ph idx="1"/>
          </p:nvPr>
        </p:nvSpPr>
        <p:spPr bwMode="auto">
          <a:xfrm>
            <a:off x="580008" y="1807725"/>
            <a:ext cx="5308848" cy="48074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24525" algn="r"/>
              </a:tabLst>
              <a:defRPr>
                <a:solidFill>
                  <a:schemeClr val="tx1"/>
                </a:solidFill>
                <a:latin typeface="Arial" panose="020B0604020202020204" pitchFamily="34" charset="0"/>
              </a:defRPr>
            </a:lvl1pPr>
            <a:lvl2pPr eaLnBrk="0" fontAlgn="base" hangingPunct="0">
              <a:spcBef>
                <a:spcPct val="0"/>
              </a:spcBef>
              <a:spcAft>
                <a:spcPct val="0"/>
              </a:spcAft>
              <a:tabLst>
                <a:tab pos="5724525" algn="r"/>
              </a:tabLst>
              <a:defRPr>
                <a:solidFill>
                  <a:schemeClr val="tx1"/>
                </a:solidFill>
                <a:latin typeface="Arial" panose="020B0604020202020204" pitchFamily="34" charset="0"/>
              </a:defRPr>
            </a:lvl2pPr>
            <a:lvl3pPr eaLnBrk="0" fontAlgn="base" hangingPunct="0">
              <a:spcBef>
                <a:spcPct val="0"/>
              </a:spcBef>
              <a:spcAft>
                <a:spcPct val="0"/>
              </a:spcAft>
              <a:tabLst>
                <a:tab pos="5724525" algn="r"/>
              </a:tabLst>
              <a:defRPr>
                <a:solidFill>
                  <a:schemeClr val="tx1"/>
                </a:solidFill>
                <a:latin typeface="Arial" panose="020B0604020202020204" pitchFamily="34" charset="0"/>
              </a:defRPr>
            </a:lvl3pPr>
            <a:lvl4pPr eaLnBrk="0" fontAlgn="base" hangingPunct="0">
              <a:spcBef>
                <a:spcPct val="0"/>
              </a:spcBef>
              <a:spcAft>
                <a:spcPct val="0"/>
              </a:spcAft>
              <a:tabLst>
                <a:tab pos="5724525" algn="r"/>
              </a:tabLst>
              <a:defRPr>
                <a:solidFill>
                  <a:schemeClr val="tx1"/>
                </a:solidFill>
                <a:latin typeface="Arial" panose="020B0604020202020204" pitchFamily="34" charset="0"/>
              </a:defRPr>
            </a:lvl4pPr>
            <a:lvl5pPr eaLnBrk="0" fontAlgn="base" hangingPunct="0">
              <a:spcBef>
                <a:spcPct val="0"/>
              </a:spcBef>
              <a:spcAft>
                <a:spcPct val="0"/>
              </a:spcAft>
              <a:tabLst>
                <a:tab pos="5724525" algn="r"/>
              </a:tabLst>
              <a:defRPr>
                <a:solidFill>
                  <a:schemeClr val="tx1"/>
                </a:solidFill>
                <a:latin typeface="Arial" panose="020B0604020202020204" pitchFamily="34" charset="0"/>
              </a:defRPr>
            </a:lvl5pPr>
            <a:lvl6pPr eaLnBrk="0" fontAlgn="base" hangingPunct="0">
              <a:spcBef>
                <a:spcPct val="0"/>
              </a:spcBef>
              <a:spcAft>
                <a:spcPct val="0"/>
              </a:spcAft>
              <a:tabLst>
                <a:tab pos="5724525" algn="r"/>
              </a:tabLst>
              <a:defRPr>
                <a:solidFill>
                  <a:schemeClr val="tx1"/>
                </a:solidFill>
                <a:latin typeface="Arial" panose="020B0604020202020204" pitchFamily="34" charset="0"/>
              </a:defRPr>
            </a:lvl6pPr>
            <a:lvl7pPr eaLnBrk="0" fontAlgn="base" hangingPunct="0">
              <a:spcBef>
                <a:spcPct val="0"/>
              </a:spcBef>
              <a:spcAft>
                <a:spcPct val="0"/>
              </a:spcAft>
              <a:tabLst>
                <a:tab pos="5724525" algn="r"/>
              </a:tabLst>
              <a:defRPr>
                <a:solidFill>
                  <a:schemeClr val="tx1"/>
                </a:solidFill>
                <a:latin typeface="Arial" panose="020B0604020202020204" pitchFamily="34" charset="0"/>
              </a:defRPr>
            </a:lvl7pPr>
            <a:lvl8pPr eaLnBrk="0" fontAlgn="base" hangingPunct="0">
              <a:spcBef>
                <a:spcPct val="0"/>
              </a:spcBef>
              <a:spcAft>
                <a:spcPct val="0"/>
              </a:spcAft>
              <a:tabLst>
                <a:tab pos="5724525" algn="r"/>
              </a:tabLst>
              <a:defRPr>
                <a:solidFill>
                  <a:schemeClr val="tx1"/>
                </a:solidFill>
                <a:latin typeface="Arial" panose="020B0604020202020204" pitchFamily="34" charset="0"/>
              </a:defRPr>
            </a:lvl8pPr>
            <a:lvl9pPr eaLnBrk="0" fontAlgn="base" hangingPunct="0">
              <a:spcBef>
                <a:spcPct val="0"/>
              </a:spcBef>
              <a:spcAft>
                <a:spcPct val="0"/>
              </a:spcAft>
              <a:tabLst>
                <a:tab pos="5724525" algn="r"/>
              </a:tabLst>
              <a:defRPr>
                <a:solidFill>
                  <a:schemeClr val="tx1"/>
                </a:solidFill>
                <a:latin typeface="Arial" panose="020B0604020202020204" pitchFamily="34" charset="0"/>
              </a:defRPr>
            </a:lvl9pPr>
          </a:lstStyle>
          <a:p>
            <a:pPr marL="0" indent="0" algn="ctr">
              <a:lnSpc>
                <a:spcPct val="100000"/>
              </a:lnSpc>
              <a:buClr>
                <a:schemeClr val="accent6"/>
              </a:buClr>
              <a:buNone/>
            </a:pPr>
            <a:r>
              <a:rPr lang="en-GB" sz="1600" dirty="0">
                <a:latin typeface="Sitka Heading" panose="02000505000000020004" pitchFamily="2" charset="0"/>
                <a:ea typeface="Open Sans" panose="020B0606030504020204" pitchFamily="34" charset="0"/>
                <a:cs typeface="Open Sans" panose="020B0606030504020204" pitchFamily="34" charset="0"/>
              </a:rPr>
              <a:t>Without the overt implication of a trace such as the evidenced in extracted landscapes , how can slow violence be recognised by the print artist ?</a:t>
            </a:r>
          </a:p>
          <a:p>
            <a:pPr marL="0" indent="0" algn="ctr">
              <a:lnSpc>
                <a:spcPct val="100000"/>
              </a:lnSpc>
              <a:buClr>
                <a:schemeClr val="accent6"/>
              </a:buClr>
              <a:buNone/>
            </a:pPr>
            <a:endParaRPr lang="en-GB" sz="1600" dirty="0">
              <a:latin typeface="Sitka Heading" panose="02000505000000020004" pitchFamily="2" charset="0"/>
              <a:ea typeface="Open Sans" panose="020B0606030504020204" pitchFamily="34" charset="0"/>
              <a:cs typeface="Open Sans" panose="020B0606030504020204" pitchFamily="34" charset="0"/>
            </a:endParaRPr>
          </a:p>
          <a:p>
            <a:pPr marL="0" indent="0" algn="ctr">
              <a:lnSpc>
                <a:spcPct val="100000"/>
              </a:lnSpc>
              <a:buClr>
                <a:schemeClr val="accent6"/>
              </a:buClr>
              <a:buNone/>
            </a:pPr>
            <a:endParaRPr lang="en-GB" sz="1600" dirty="0">
              <a:latin typeface="Sitka Heading" panose="02000505000000020004" pitchFamily="2" charset="0"/>
              <a:ea typeface="Open Sans" panose="020B0606030504020204" pitchFamily="34" charset="0"/>
              <a:cs typeface="Open Sans" panose="020B0606030504020204" pitchFamily="34" charset="0"/>
            </a:endParaRPr>
          </a:p>
          <a:p>
            <a:pPr algn="just">
              <a:lnSpc>
                <a:spcPct val="100000"/>
              </a:lnSpc>
              <a:buClr>
                <a:srgbClr val="009DAC"/>
              </a:buClr>
              <a:buFont typeface="Wingdings" panose="05000000000000000000" pitchFamily="2" charset="2"/>
              <a:buChar char="v"/>
            </a:pPr>
            <a:r>
              <a:rPr lang="en-GB" sz="1600" dirty="0">
                <a:latin typeface="Sitka Heading" panose="02000505000000020004" pitchFamily="2" charset="0"/>
                <a:ea typeface="Open Sans" panose="020B0606030504020204" pitchFamily="34" charset="0"/>
                <a:cs typeface="Open Sans" panose="020B0606030504020204" pitchFamily="34" charset="0"/>
              </a:rPr>
              <a:t>To establish the practical methods, creative strategies   investigated by the print artist to interpret landscapes affected by </a:t>
            </a:r>
            <a:r>
              <a:rPr lang="en-GB" sz="1600" dirty="0" err="1">
                <a:latin typeface="Sitka Heading" panose="02000505000000020004" pitchFamily="2" charset="0"/>
                <a:ea typeface="Open Sans" panose="020B0606030504020204" pitchFamily="34" charset="0"/>
                <a:cs typeface="Open Sans" panose="020B0606030504020204" pitchFamily="34" charset="0"/>
              </a:rPr>
              <a:t>environmentalchange</a:t>
            </a:r>
            <a:r>
              <a:rPr lang="en-GB" sz="1600" dirty="0">
                <a:latin typeface="Sitka Heading" panose="02000505000000020004" pitchFamily="2" charset="0"/>
                <a:ea typeface="Open Sans" panose="020B0606030504020204" pitchFamily="34" charset="0"/>
                <a:cs typeface="Open Sans" panose="020B0606030504020204" pitchFamily="34" charset="0"/>
              </a:rPr>
              <a:t> but absent of spectacle?</a:t>
            </a:r>
          </a:p>
          <a:p>
            <a:pPr algn="just">
              <a:lnSpc>
                <a:spcPct val="100000"/>
              </a:lnSpc>
              <a:buClr>
                <a:srgbClr val="009DAC"/>
              </a:buClr>
              <a:buFont typeface="Wingdings" panose="05000000000000000000" pitchFamily="2" charset="2"/>
              <a:buChar char="v"/>
            </a:pPr>
            <a:endParaRPr lang="en-GB" sz="1600" dirty="0">
              <a:latin typeface="Sitka Heading" panose="02000505000000020004" pitchFamily="2" charset="0"/>
              <a:ea typeface="Open Sans" panose="020B0606030504020204" pitchFamily="34" charset="0"/>
              <a:cs typeface="Open Sans" panose="020B0606030504020204" pitchFamily="34" charset="0"/>
            </a:endParaRPr>
          </a:p>
          <a:p>
            <a:pPr marL="0" indent="0" algn="just">
              <a:lnSpc>
                <a:spcPct val="100000"/>
              </a:lnSpc>
              <a:buClr>
                <a:schemeClr val="accent6"/>
              </a:buClr>
              <a:buNone/>
            </a:pPr>
            <a:endParaRPr lang="en-GB" sz="1600" dirty="0">
              <a:latin typeface="Sitka Heading" panose="02000505000000020004" pitchFamily="2" charset="0"/>
              <a:ea typeface="Open Sans" panose="020B0606030504020204" pitchFamily="34" charset="0"/>
              <a:cs typeface="Open Sans" panose="020B0606030504020204" pitchFamily="34" charset="0"/>
            </a:endParaRPr>
          </a:p>
          <a:p>
            <a:pPr algn="just">
              <a:lnSpc>
                <a:spcPct val="100000"/>
              </a:lnSpc>
              <a:buClr>
                <a:srgbClr val="009DAC"/>
              </a:buClr>
              <a:buFont typeface="Wingdings" panose="05000000000000000000" pitchFamily="2" charset="2"/>
              <a:buChar char="v"/>
            </a:pPr>
            <a:r>
              <a:rPr lang="en-GB" sz="1600" dirty="0">
                <a:latin typeface="Sitka Heading" panose="02000505000000020004" pitchFamily="2" charset="0"/>
                <a:ea typeface="Open Sans" panose="020B0606030504020204" pitchFamily="34" charset="0"/>
                <a:cs typeface="Open Sans" panose="020B0606030504020204" pitchFamily="34" charset="0"/>
              </a:rPr>
              <a:t>To determine the capacity of the contemporary print artist to challenge and expand modes of understanding complexities within landscape change through the creation of visual narratives within print and photography that consults with landscape experts beyond art disciplines.</a:t>
            </a:r>
          </a:p>
          <a:p>
            <a:pPr algn="just">
              <a:buClr>
                <a:schemeClr val="accent6"/>
              </a:buClr>
              <a:buFont typeface="Wingdings" panose="05000000000000000000" pitchFamily="2" charset="2"/>
              <a:buChar char="v"/>
            </a:pPr>
            <a:endParaRPr lang="en-GB" sz="1600" dirty="0"/>
          </a:p>
          <a:p>
            <a:pPr marL="0" indent="0">
              <a:buNone/>
            </a:pPr>
            <a:endParaRPr lang="en-GB" sz="1600" dirty="0"/>
          </a:p>
          <a:p>
            <a:pPr marL="0" indent="0" algn="just">
              <a:buNone/>
            </a:pPr>
            <a:endParaRPr lang="en-GB" sz="2400" dirty="0">
              <a:latin typeface="Sitka Heading" panose="02000505000000020004" pitchFamily="2" charset="0"/>
            </a:endParaRPr>
          </a:p>
        </p:txBody>
      </p:sp>
      <p:sp>
        <p:nvSpPr>
          <p:cNvPr id="3" name="Slide Number Placeholder 2">
            <a:extLst>
              <a:ext uri="{FF2B5EF4-FFF2-40B4-BE49-F238E27FC236}">
                <a16:creationId xmlns:a16="http://schemas.microsoft.com/office/drawing/2014/main" id="{DDC0FD06-E3BA-423E-A7FA-88C078EE089D}"/>
              </a:ext>
            </a:extLst>
          </p:cNvPr>
          <p:cNvSpPr>
            <a:spLocks noGrp="1"/>
          </p:cNvSpPr>
          <p:nvPr>
            <p:ph type="sldNum" sz="quarter" idx="12"/>
          </p:nvPr>
        </p:nvSpPr>
        <p:spPr/>
        <p:txBody>
          <a:bodyPr>
            <a:normAutofit/>
          </a:bodyPr>
          <a:lstStyle/>
          <a:p>
            <a:fld id="{7FC2CC64-61C9-4E9F-B9D2-AE206B069F0C}" type="slidenum">
              <a:rPr lang="en-GB" smtClean="0"/>
              <a:t>2</a:t>
            </a:fld>
            <a:endParaRPr lang="en-GB"/>
          </a:p>
        </p:txBody>
      </p:sp>
      <p:sp>
        <p:nvSpPr>
          <p:cNvPr id="6" name="Rectangle 5">
            <a:extLst>
              <a:ext uri="{FF2B5EF4-FFF2-40B4-BE49-F238E27FC236}">
                <a16:creationId xmlns:a16="http://schemas.microsoft.com/office/drawing/2014/main" id="{4A309D46-1025-4C78-AEB1-AAFAFDCD128C}"/>
              </a:ext>
            </a:extLst>
          </p:cNvPr>
          <p:cNvSpPr/>
          <p:nvPr/>
        </p:nvSpPr>
        <p:spPr>
          <a:xfrm>
            <a:off x="719090" y="1146829"/>
            <a:ext cx="10892901" cy="106532"/>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09F7971-9D29-4C44-8ED3-7DA03EF32AA8}"/>
              </a:ext>
            </a:extLst>
          </p:cNvPr>
          <p:cNvSpPr/>
          <p:nvPr/>
        </p:nvSpPr>
        <p:spPr>
          <a:xfrm>
            <a:off x="837459" y="2671039"/>
            <a:ext cx="6096000" cy="369332"/>
          </a:xfrm>
          <a:prstGeom prst="rect">
            <a:avLst/>
          </a:prstGeom>
        </p:spPr>
        <p:txBody>
          <a:bodyPr>
            <a:spAutoFit/>
          </a:bodyPr>
          <a:lstStyle/>
          <a:p>
            <a:pPr lvl="0"/>
            <a:endParaRPr lang="en-GB" dirty="0">
              <a:effectLst/>
            </a:endParaRPr>
          </a:p>
        </p:txBody>
      </p:sp>
      <p:pic>
        <p:nvPicPr>
          <p:cNvPr id="11" name="Picture 10">
            <a:extLst>
              <a:ext uri="{FF2B5EF4-FFF2-40B4-BE49-F238E27FC236}">
                <a16:creationId xmlns:a16="http://schemas.microsoft.com/office/drawing/2014/main" id="{01CB806F-7596-4F71-9748-75C625560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6638" y="1684615"/>
            <a:ext cx="5850232" cy="3867873"/>
          </a:xfrm>
          <a:prstGeom prst="rect">
            <a:avLst/>
          </a:prstGeom>
        </p:spPr>
      </p:pic>
    </p:spTree>
    <p:extLst>
      <p:ext uri="{BB962C8B-B14F-4D97-AF65-F5344CB8AC3E}">
        <p14:creationId xmlns:p14="http://schemas.microsoft.com/office/powerpoint/2010/main" val="199770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DADA8D9-32AE-4774-8300-895BB4552612}"/>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67545" y="826144"/>
            <a:ext cx="4200834" cy="5205711"/>
          </a:xfrm>
          <a:prstGeom prst="rect">
            <a:avLst/>
          </a:prstGeom>
        </p:spPr>
      </p:pic>
      <p:sp>
        <p:nvSpPr>
          <p:cNvPr id="2" name="Slide Number Placeholder 1">
            <a:extLst>
              <a:ext uri="{FF2B5EF4-FFF2-40B4-BE49-F238E27FC236}">
                <a16:creationId xmlns:a16="http://schemas.microsoft.com/office/drawing/2014/main" id="{FE8890F9-BC67-4802-8D05-D779B34B34EA}"/>
              </a:ext>
            </a:extLst>
          </p:cNvPr>
          <p:cNvSpPr>
            <a:spLocks noGrp="1"/>
          </p:cNvSpPr>
          <p:nvPr>
            <p:ph type="sldNum" sz="quarter" idx="12"/>
          </p:nvPr>
        </p:nvSpPr>
        <p:spPr/>
        <p:txBody>
          <a:bodyPr>
            <a:normAutofit/>
          </a:bodyPr>
          <a:lstStyle/>
          <a:p>
            <a:fld id="{7FC2CC64-61C9-4E9F-B9D2-AE206B069F0C}" type="slidenum">
              <a:rPr lang="en-GB" smtClean="0"/>
              <a:t>20</a:t>
            </a:fld>
            <a:endParaRPr lang="en-GB"/>
          </a:p>
        </p:txBody>
      </p:sp>
      <p:pic>
        <p:nvPicPr>
          <p:cNvPr id="5" name="Picture 4">
            <a:extLst>
              <a:ext uri="{FF2B5EF4-FFF2-40B4-BE49-F238E27FC236}">
                <a16:creationId xmlns:a16="http://schemas.microsoft.com/office/drawing/2014/main" id="{7EC1CCFD-EB37-4BAE-BD3D-FD39CF5A6FF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668379" y="826144"/>
            <a:ext cx="4711269" cy="5205711"/>
          </a:xfrm>
          <a:prstGeom prst="rect">
            <a:avLst/>
          </a:prstGeom>
        </p:spPr>
      </p:pic>
      <p:sp>
        <p:nvSpPr>
          <p:cNvPr id="6" name="Rectangle 5">
            <a:extLst>
              <a:ext uri="{FF2B5EF4-FFF2-40B4-BE49-F238E27FC236}">
                <a16:creationId xmlns:a16="http://schemas.microsoft.com/office/drawing/2014/main" id="{A2BE64A9-AE8E-4A66-A2F2-BDC210C27C2C}"/>
              </a:ext>
            </a:extLst>
          </p:cNvPr>
          <p:cNvSpPr/>
          <p:nvPr/>
        </p:nvSpPr>
        <p:spPr>
          <a:xfrm>
            <a:off x="4017927" y="6217850"/>
            <a:ext cx="3300904"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Polaroid tests in Photo etching,2021</a:t>
            </a:r>
          </a:p>
        </p:txBody>
      </p:sp>
      <p:sp>
        <p:nvSpPr>
          <p:cNvPr id="7" name="Rectangle 6">
            <a:extLst>
              <a:ext uri="{FF2B5EF4-FFF2-40B4-BE49-F238E27FC236}">
                <a16:creationId xmlns:a16="http://schemas.microsoft.com/office/drawing/2014/main" id="{FFC483C2-9EED-496D-A69A-82CCE3C00EFA}"/>
              </a:ext>
            </a:extLst>
          </p:cNvPr>
          <p:cNvSpPr/>
          <p:nvPr/>
        </p:nvSpPr>
        <p:spPr>
          <a:xfrm>
            <a:off x="358140"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15755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AA9F57D-7D0B-4229-AD10-70DD5F8403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743" y="0"/>
            <a:ext cx="6252538" cy="3055135"/>
          </a:xfrm>
        </p:spPr>
      </p:pic>
      <p:sp>
        <p:nvSpPr>
          <p:cNvPr id="4" name="Slide Number Placeholder 3">
            <a:extLst>
              <a:ext uri="{FF2B5EF4-FFF2-40B4-BE49-F238E27FC236}">
                <a16:creationId xmlns:a16="http://schemas.microsoft.com/office/drawing/2014/main" id="{E54D6DB3-48AB-447E-ABC5-5E8C6E99A70D}"/>
              </a:ext>
            </a:extLst>
          </p:cNvPr>
          <p:cNvSpPr>
            <a:spLocks noGrp="1"/>
          </p:cNvSpPr>
          <p:nvPr>
            <p:ph type="sldNum" sz="quarter" idx="12"/>
          </p:nvPr>
        </p:nvSpPr>
        <p:spPr/>
        <p:txBody>
          <a:bodyPr/>
          <a:lstStyle/>
          <a:p>
            <a:fld id="{7FC2CC64-61C9-4E9F-B9D2-AE206B069F0C}" type="slidenum">
              <a:rPr lang="en-GB" smtClean="0"/>
              <a:t>21</a:t>
            </a:fld>
            <a:endParaRPr lang="en-GB"/>
          </a:p>
        </p:txBody>
      </p:sp>
      <p:pic>
        <p:nvPicPr>
          <p:cNvPr id="8" name="Picture 7">
            <a:extLst>
              <a:ext uri="{FF2B5EF4-FFF2-40B4-BE49-F238E27FC236}">
                <a16:creationId xmlns:a16="http://schemas.microsoft.com/office/drawing/2014/main" id="{36723B23-6204-4B17-A367-6AD9C8E96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46342" y="3335624"/>
            <a:ext cx="4026716" cy="3287177"/>
          </a:xfrm>
          <a:prstGeom prst="rect">
            <a:avLst/>
          </a:prstGeom>
        </p:spPr>
      </p:pic>
      <p:pic>
        <p:nvPicPr>
          <p:cNvPr id="11" name="Picture 10">
            <a:extLst>
              <a:ext uri="{FF2B5EF4-FFF2-40B4-BE49-F238E27FC236}">
                <a16:creationId xmlns:a16="http://schemas.microsoft.com/office/drawing/2014/main" id="{077EA87E-E786-4BEA-B066-E8439F006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4024" y="109356"/>
            <a:ext cx="4962573" cy="3429000"/>
          </a:xfrm>
          <a:prstGeom prst="rect">
            <a:avLst/>
          </a:prstGeom>
        </p:spPr>
      </p:pic>
      <p:pic>
        <p:nvPicPr>
          <p:cNvPr id="15" name="Picture 14">
            <a:extLst>
              <a:ext uri="{FF2B5EF4-FFF2-40B4-BE49-F238E27FC236}">
                <a16:creationId xmlns:a16="http://schemas.microsoft.com/office/drawing/2014/main" id="{31746E9C-8145-4757-A823-F096016FD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2744" y="3712719"/>
            <a:ext cx="4099456" cy="2910082"/>
          </a:xfrm>
          <a:prstGeom prst="rect">
            <a:avLst/>
          </a:prstGeom>
        </p:spPr>
      </p:pic>
    </p:spTree>
    <p:extLst>
      <p:ext uri="{BB962C8B-B14F-4D97-AF65-F5344CB8AC3E}">
        <p14:creationId xmlns:p14="http://schemas.microsoft.com/office/powerpoint/2010/main" val="2293611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845DC68-2F2B-4558-8B91-7E6AC9B0059E}"/>
              </a:ext>
            </a:extLst>
          </p:cNvPr>
          <p:cNvSpPr>
            <a:spLocks noGrp="1"/>
          </p:cNvSpPr>
          <p:nvPr>
            <p:ph type="sldNum" sz="quarter" idx="12"/>
          </p:nvPr>
        </p:nvSpPr>
        <p:spPr/>
        <p:txBody>
          <a:bodyPr>
            <a:normAutofit/>
          </a:bodyPr>
          <a:lstStyle/>
          <a:p>
            <a:fld id="{7FC2CC64-61C9-4E9F-B9D2-AE206B069F0C}" type="slidenum">
              <a:rPr lang="en-GB" smtClean="0"/>
              <a:t>22</a:t>
            </a:fld>
            <a:endParaRPr lang="en-GB"/>
          </a:p>
        </p:txBody>
      </p:sp>
      <p:sp>
        <p:nvSpPr>
          <p:cNvPr id="9" name="Rectangle 8">
            <a:extLst>
              <a:ext uri="{FF2B5EF4-FFF2-40B4-BE49-F238E27FC236}">
                <a16:creationId xmlns:a16="http://schemas.microsoft.com/office/drawing/2014/main" id="{9ABB68A4-E094-4588-BCC8-65BBB5C58870}"/>
              </a:ext>
            </a:extLst>
          </p:cNvPr>
          <p:cNvSpPr/>
          <p:nvPr/>
        </p:nvSpPr>
        <p:spPr>
          <a:xfrm>
            <a:off x="435006"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6FA2DD5-8366-439B-B90F-9E49B3DB1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726" y="160266"/>
            <a:ext cx="6686964" cy="3088961"/>
          </a:xfrm>
          <a:prstGeom prst="rect">
            <a:avLst/>
          </a:prstGeom>
        </p:spPr>
      </p:pic>
      <p:pic>
        <p:nvPicPr>
          <p:cNvPr id="12" name="Picture 11">
            <a:extLst>
              <a:ext uri="{FF2B5EF4-FFF2-40B4-BE49-F238E27FC236}">
                <a16:creationId xmlns:a16="http://schemas.microsoft.com/office/drawing/2014/main" id="{48D439A2-F867-4724-8662-45221466B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86693" y="1925169"/>
            <a:ext cx="6492705" cy="2999225"/>
          </a:xfrm>
          <a:prstGeom prst="rect">
            <a:avLst/>
          </a:prstGeom>
        </p:spPr>
      </p:pic>
      <p:pic>
        <p:nvPicPr>
          <p:cNvPr id="13" name="Picture 12">
            <a:extLst>
              <a:ext uri="{FF2B5EF4-FFF2-40B4-BE49-F238E27FC236}">
                <a16:creationId xmlns:a16="http://schemas.microsoft.com/office/drawing/2014/main" id="{EC777593-B06C-4518-8701-45A77A65A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26" y="3508979"/>
            <a:ext cx="6686966" cy="3088962"/>
          </a:xfrm>
          <a:prstGeom prst="rect">
            <a:avLst/>
          </a:prstGeom>
        </p:spPr>
      </p:pic>
    </p:spTree>
    <p:extLst>
      <p:ext uri="{BB962C8B-B14F-4D97-AF65-F5344CB8AC3E}">
        <p14:creationId xmlns:p14="http://schemas.microsoft.com/office/powerpoint/2010/main" val="138297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17CA8D-03F5-470E-85E9-F5A547DFCCE1}"/>
              </a:ext>
            </a:extLst>
          </p:cNvPr>
          <p:cNvSpPr>
            <a:spLocks noGrp="1"/>
          </p:cNvSpPr>
          <p:nvPr>
            <p:ph type="sldNum" sz="quarter" idx="12"/>
          </p:nvPr>
        </p:nvSpPr>
        <p:spPr/>
        <p:txBody>
          <a:bodyPr>
            <a:normAutofit/>
          </a:bodyPr>
          <a:lstStyle/>
          <a:p>
            <a:fld id="{7FC2CC64-61C9-4E9F-B9D2-AE206B069F0C}" type="slidenum">
              <a:rPr lang="en-GB" smtClean="0"/>
              <a:t>23</a:t>
            </a:fld>
            <a:endParaRPr lang="en-GB" dirty="0"/>
          </a:p>
        </p:txBody>
      </p:sp>
      <p:sp>
        <p:nvSpPr>
          <p:cNvPr id="6" name="Rectangle 5">
            <a:extLst>
              <a:ext uri="{FF2B5EF4-FFF2-40B4-BE49-F238E27FC236}">
                <a16:creationId xmlns:a16="http://schemas.microsoft.com/office/drawing/2014/main" id="{398A6223-1D7B-4F73-BBCB-18E1DDF70CA6}"/>
              </a:ext>
            </a:extLst>
          </p:cNvPr>
          <p:cNvSpPr/>
          <p:nvPr/>
        </p:nvSpPr>
        <p:spPr>
          <a:xfrm>
            <a:off x="358140"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F470A87B-82DA-4483-9EE1-CF1CBF810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6943" y="101462"/>
            <a:ext cx="4897663" cy="3232138"/>
          </a:xfrm>
          <a:prstGeom prst="rect">
            <a:avLst/>
          </a:prstGeom>
        </p:spPr>
      </p:pic>
      <p:pic>
        <p:nvPicPr>
          <p:cNvPr id="25" name="Picture 24">
            <a:extLst>
              <a:ext uri="{FF2B5EF4-FFF2-40B4-BE49-F238E27FC236}">
                <a16:creationId xmlns:a16="http://schemas.microsoft.com/office/drawing/2014/main" id="{569F905D-AC11-4BAB-9352-944AF1E73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42" y="95402"/>
            <a:ext cx="4896113" cy="3273262"/>
          </a:xfrm>
          <a:prstGeom prst="rect">
            <a:avLst/>
          </a:prstGeom>
        </p:spPr>
      </p:pic>
      <p:pic>
        <p:nvPicPr>
          <p:cNvPr id="26" name="Picture 25">
            <a:extLst>
              <a:ext uri="{FF2B5EF4-FFF2-40B4-BE49-F238E27FC236}">
                <a16:creationId xmlns:a16="http://schemas.microsoft.com/office/drawing/2014/main" id="{0F838A9B-E848-410A-A6D0-403DA451A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504" y="3489336"/>
            <a:ext cx="4353622" cy="3273262"/>
          </a:xfrm>
          <a:prstGeom prst="rect">
            <a:avLst/>
          </a:prstGeom>
        </p:spPr>
      </p:pic>
      <p:pic>
        <p:nvPicPr>
          <p:cNvPr id="27" name="Picture 26">
            <a:extLst>
              <a:ext uri="{FF2B5EF4-FFF2-40B4-BE49-F238E27FC236}">
                <a16:creationId xmlns:a16="http://schemas.microsoft.com/office/drawing/2014/main" id="{1A4AFAFC-2CAB-44AF-8B80-F58ED9B791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1668" y="3509897"/>
            <a:ext cx="4848211" cy="3232139"/>
          </a:xfrm>
          <a:prstGeom prst="rect">
            <a:avLst/>
          </a:prstGeom>
        </p:spPr>
      </p:pic>
    </p:spTree>
    <p:extLst>
      <p:ext uri="{BB962C8B-B14F-4D97-AF65-F5344CB8AC3E}">
        <p14:creationId xmlns:p14="http://schemas.microsoft.com/office/powerpoint/2010/main" val="447454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E00C0DD-1D57-4C48-B73A-84EB7F84E4CF}"/>
              </a:ext>
            </a:extLst>
          </p:cNvPr>
          <p:cNvSpPr>
            <a:spLocks noGrp="1"/>
          </p:cNvSpPr>
          <p:nvPr>
            <p:ph idx="1"/>
          </p:nvPr>
        </p:nvSpPr>
        <p:spPr>
          <a:xfrm>
            <a:off x="5170503" y="1282825"/>
            <a:ext cx="6880194" cy="6027936"/>
          </a:xfrm>
        </p:spPr>
        <p:txBody>
          <a:bodyPr>
            <a:normAutofit/>
          </a:bodyPr>
          <a:lstStyle/>
          <a:p>
            <a:pPr marL="0" indent="0" algn="ctr">
              <a:buNone/>
            </a:pPr>
            <a:r>
              <a:rPr lang="en-GB" sz="2400" dirty="0">
                <a:latin typeface="Sitka Heading" panose="02000505000000020004" pitchFamily="2" charset="0"/>
              </a:rPr>
              <a:t>In order to carefully attend to the landscapes examined within this research it is important to reframe the notion of fieldwork as reflecting ourselves (our cells) as a component of a dynamic meshwork that exists across landscape, to recognise not only why we engage in fieldwork but “to what extent we are the fieldwork” (Modeen and Biggs, 2020, p.214). In this recognition, a responsiveness can develop that corresponds to the complex, fluid and unfolding environments we are part of (Modeen and Biggs, 2020, p.215).</a:t>
            </a:r>
          </a:p>
          <a:p>
            <a:pPr algn="ctr"/>
            <a:endParaRPr lang="en-GB" dirty="0"/>
          </a:p>
        </p:txBody>
      </p:sp>
      <p:sp>
        <p:nvSpPr>
          <p:cNvPr id="7" name="Slide Number Placeholder 6">
            <a:extLst>
              <a:ext uri="{FF2B5EF4-FFF2-40B4-BE49-F238E27FC236}">
                <a16:creationId xmlns:a16="http://schemas.microsoft.com/office/drawing/2014/main" id="{95D6E6BC-0055-421A-BAD3-1ACB20E9114F}"/>
              </a:ext>
            </a:extLst>
          </p:cNvPr>
          <p:cNvSpPr>
            <a:spLocks noGrp="1"/>
          </p:cNvSpPr>
          <p:nvPr>
            <p:ph type="sldNum" sz="quarter" idx="12"/>
          </p:nvPr>
        </p:nvSpPr>
        <p:spPr/>
        <p:txBody>
          <a:bodyPr>
            <a:normAutofit/>
          </a:bodyPr>
          <a:lstStyle/>
          <a:p>
            <a:fld id="{7FC2CC64-61C9-4E9F-B9D2-AE206B069F0C}" type="slidenum">
              <a:rPr lang="en-GB" smtClean="0"/>
              <a:t>24</a:t>
            </a:fld>
            <a:endParaRPr lang="en-GB"/>
          </a:p>
        </p:txBody>
      </p:sp>
      <p:sp>
        <p:nvSpPr>
          <p:cNvPr id="13" name="Rectangle 12">
            <a:extLst>
              <a:ext uri="{FF2B5EF4-FFF2-40B4-BE49-F238E27FC236}">
                <a16:creationId xmlns:a16="http://schemas.microsoft.com/office/drawing/2014/main" id="{D86DB692-EE58-4723-9B40-B8DACC5F1A61}"/>
              </a:ext>
            </a:extLst>
          </p:cNvPr>
          <p:cNvSpPr/>
          <p:nvPr/>
        </p:nvSpPr>
        <p:spPr>
          <a:xfrm>
            <a:off x="241003"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67E59820-AF66-49DE-9465-3E017120A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47" y="545284"/>
            <a:ext cx="4177331" cy="5221257"/>
          </a:xfrm>
          <a:prstGeom prst="rect">
            <a:avLst/>
          </a:prstGeom>
        </p:spPr>
      </p:pic>
      <p:sp>
        <p:nvSpPr>
          <p:cNvPr id="2" name="Rectangle 1">
            <a:extLst>
              <a:ext uri="{FF2B5EF4-FFF2-40B4-BE49-F238E27FC236}">
                <a16:creationId xmlns:a16="http://schemas.microsoft.com/office/drawing/2014/main" id="{FAE8B39A-F2FE-480D-B35A-E07A5892482F}"/>
              </a:ext>
            </a:extLst>
          </p:cNvPr>
          <p:cNvSpPr/>
          <p:nvPr/>
        </p:nvSpPr>
        <p:spPr>
          <a:xfrm>
            <a:off x="932538" y="5766541"/>
            <a:ext cx="3027066" cy="261610"/>
          </a:xfrm>
          <a:prstGeom prst="rect">
            <a:avLst/>
          </a:prstGeom>
        </p:spPr>
        <p:txBody>
          <a:bodyPr wrap="square">
            <a:spAutoFit/>
          </a:bodyPr>
          <a:lstStyle/>
          <a:p>
            <a:pPr algn="ctr">
              <a:spcAft>
                <a:spcPts val="1000"/>
              </a:spcAft>
            </a:pPr>
            <a:r>
              <a:rPr lang="en-GB" sz="11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Photo etching, 2021</a:t>
            </a:r>
          </a:p>
        </p:txBody>
      </p:sp>
    </p:spTree>
    <p:extLst>
      <p:ext uri="{BB962C8B-B14F-4D97-AF65-F5344CB8AC3E}">
        <p14:creationId xmlns:p14="http://schemas.microsoft.com/office/powerpoint/2010/main" val="4213252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FBA7F-82DB-4AAC-856F-FEE98F209AE1}"/>
              </a:ext>
            </a:extLst>
          </p:cNvPr>
          <p:cNvSpPr/>
          <p:nvPr/>
        </p:nvSpPr>
        <p:spPr>
          <a:xfrm>
            <a:off x="358140"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5" name="Content Placeholder 4">
            <a:extLst>
              <a:ext uri="{FF2B5EF4-FFF2-40B4-BE49-F238E27FC236}">
                <a16:creationId xmlns:a16="http://schemas.microsoft.com/office/drawing/2014/main" id="{7C2D78A2-881E-48B4-8975-11A7742BD0A2}"/>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b="5096"/>
          <a:stretch/>
        </p:blipFill>
        <p:spPr bwMode="auto">
          <a:xfrm>
            <a:off x="535948" y="1057427"/>
            <a:ext cx="8168636" cy="5664048"/>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002A7C4C-B69E-47DF-BEA5-A02C470F3346}"/>
              </a:ext>
            </a:extLst>
          </p:cNvPr>
          <p:cNvSpPr>
            <a:spLocks noGrp="1"/>
          </p:cNvSpPr>
          <p:nvPr>
            <p:ph type="sldNum" sz="quarter" idx="12"/>
          </p:nvPr>
        </p:nvSpPr>
        <p:spPr/>
        <p:txBody>
          <a:bodyPr>
            <a:normAutofit/>
          </a:bodyPr>
          <a:lstStyle/>
          <a:p>
            <a:fld id="{7FC2CC64-61C9-4E9F-B9D2-AE206B069F0C}" type="slidenum">
              <a:rPr lang="en-GB" smtClean="0"/>
              <a:t>25</a:t>
            </a:fld>
            <a:endParaRPr lang="en-GB"/>
          </a:p>
        </p:txBody>
      </p:sp>
      <p:sp>
        <p:nvSpPr>
          <p:cNvPr id="9" name="TextBox 8">
            <a:extLst>
              <a:ext uri="{FF2B5EF4-FFF2-40B4-BE49-F238E27FC236}">
                <a16:creationId xmlns:a16="http://schemas.microsoft.com/office/drawing/2014/main" id="{6F0EB8B9-5C5E-4996-A9D6-F80D0929BC26}"/>
              </a:ext>
            </a:extLst>
          </p:cNvPr>
          <p:cNvSpPr txBox="1"/>
          <p:nvPr/>
        </p:nvSpPr>
        <p:spPr>
          <a:xfrm>
            <a:off x="1153358" y="284085"/>
            <a:ext cx="7457242" cy="769441"/>
          </a:xfrm>
          <a:prstGeom prst="rect">
            <a:avLst/>
          </a:prstGeom>
          <a:noFill/>
        </p:spPr>
        <p:txBody>
          <a:bodyPr wrap="square" rtlCol="0">
            <a:spAutoFit/>
          </a:bodyPr>
          <a:lstStyle/>
          <a:p>
            <a:pPr algn="ctr"/>
            <a:r>
              <a:rPr lang="en-GB" sz="4400" dirty="0">
                <a:latin typeface="Sitka Heading" panose="02000505000000020004" pitchFamily="2" charset="0"/>
              </a:rPr>
              <a:t>Conclusion</a:t>
            </a:r>
          </a:p>
        </p:txBody>
      </p:sp>
      <p:sp>
        <p:nvSpPr>
          <p:cNvPr id="10" name="Rectangle 9">
            <a:extLst>
              <a:ext uri="{FF2B5EF4-FFF2-40B4-BE49-F238E27FC236}">
                <a16:creationId xmlns:a16="http://schemas.microsoft.com/office/drawing/2014/main" id="{828CB4BB-22B3-4416-8932-6368D8C475AE}"/>
              </a:ext>
            </a:extLst>
          </p:cNvPr>
          <p:cNvSpPr/>
          <p:nvPr/>
        </p:nvSpPr>
        <p:spPr>
          <a:xfrm>
            <a:off x="8798445" y="1229571"/>
            <a:ext cx="3230798" cy="2308324"/>
          </a:xfrm>
          <a:prstGeom prst="rect">
            <a:avLst/>
          </a:prstGeom>
        </p:spPr>
        <p:txBody>
          <a:bodyPr wrap="square">
            <a:spAutoFit/>
          </a:bodyPr>
          <a:lstStyle/>
          <a:p>
            <a:r>
              <a:rPr lang="en-GB" dirty="0">
                <a:latin typeface="Sitka Banner" panose="02000505000000020004" pitchFamily="2" charset="0"/>
                <a:ea typeface="Calibri" panose="020F0502020204030204" pitchFamily="34" charset="0"/>
                <a:cs typeface="Courier New" panose="02070309020205020404" pitchFamily="49" charset="0"/>
              </a:rPr>
              <a:t>While slow violence has a relationship to historical narratives, it cannot be confined to a past event, the traces it leaves are more accurately an “</a:t>
            </a:r>
            <a:r>
              <a:rPr lang="en-GB" i="1" dirty="0">
                <a:latin typeface="Sitka Banner" panose="02000505000000020004" pitchFamily="2" charset="0"/>
                <a:ea typeface="Calibri" panose="020F0502020204030204" pitchFamily="34" charset="0"/>
                <a:cs typeface="Courier New" panose="02070309020205020404" pitchFamily="49" charset="0"/>
              </a:rPr>
              <a:t>indication of a lived present, of a mode of inhabiting both place and memory</a:t>
            </a:r>
            <a:r>
              <a:rPr lang="en-GB" dirty="0">
                <a:latin typeface="Sitka Banner" panose="02000505000000020004" pitchFamily="2" charset="0"/>
                <a:ea typeface="Calibri" panose="020F0502020204030204" pitchFamily="34" charset="0"/>
                <a:cs typeface="Courier New" panose="02070309020205020404" pitchFamily="49" charset="0"/>
              </a:rPr>
              <a:t>” </a:t>
            </a:r>
            <a:r>
              <a:rPr lang="en-GB" dirty="0">
                <a:latin typeface="Sitka Banner" panose="02000505000000020004" pitchFamily="2" charset="0"/>
                <a:ea typeface="Calibri" panose="020F0502020204030204" pitchFamily="34" charset="0"/>
                <a:cs typeface="Times New Roman" panose="02020603050405020304" pitchFamily="18" charset="0"/>
              </a:rPr>
              <a:t>(Bennett, 2005, p.70)</a:t>
            </a:r>
            <a:endParaRPr lang="en-GB" dirty="0"/>
          </a:p>
        </p:txBody>
      </p:sp>
    </p:spTree>
    <p:extLst>
      <p:ext uri="{BB962C8B-B14F-4D97-AF65-F5344CB8AC3E}">
        <p14:creationId xmlns:p14="http://schemas.microsoft.com/office/powerpoint/2010/main" val="335298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8297-1B88-4400-9903-73C2840DC2EB}"/>
              </a:ext>
            </a:extLst>
          </p:cNvPr>
          <p:cNvSpPr>
            <a:spLocks noGrp="1"/>
          </p:cNvSpPr>
          <p:nvPr>
            <p:ph type="title"/>
          </p:nvPr>
        </p:nvSpPr>
        <p:spPr>
          <a:xfrm>
            <a:off x="872417" y="284086"/>
            <a:ext cx="9906000" cy="866266"/>
          </a:xfrm>
        </p:spPr>
        <p:txBody>
          <a:bodyPr>
            <a:normAutofit/>
          </a:bodyPr>
          <a:lstStyle/>
          <a:p>
            <a:pPr algn="ctr"/>
            <a:r>
              <a:rPr lang="en-GB" dirty="0">
                <a:latin typeface="Sitka Display" panose="02000505000000020004" pitchFamily="2" charset="0"/>
                <a:ea typeface="Open Sans Semibold" panose="020B0706030804020204" pitchFamily="34" charset="0"/>
                <a:cs typeface="Open Sans Semibold" panose="020B0706030804020204" pitchFamily="34" charset="0"/>
              </a:rPr>
              <a:t>Bibliography</a:t>
            </a:r>
          </a:p>
        </p:txBody>
      </p:sp>
      <p:sp>
        <p:nvSpPr>
          <p:cNvPr id="3" name="Content Placeholder 2">
            <a:extLst>
              <a:ext uri="{FF2B5EF4-FFF2-40B4-BE49-F238E27FC236}">
                <a16:creationId xmlns:a16="http://schemas.microsoft.com/office/drawing/2014/main" id="{E8ED1190-5EAD-4C74-A9A1-5F2AD04D503F}"/>
              </a:ext>
            </a:extLst>
          </p:cNvPr>
          <p:cNvSpPr>
            <a:spLocks noGrp="1"/>
          </p:cNvSpPr>
          <p:nvPr>
            <p:ph idx="1"/>
          </p:nvPr>
        </p:nvSpPr>
        <p:spPr>
          <a:xfrm>
            <a:off x="590550" y="1428750"/>
            <a:ext cx="11449050" cy="5253039"/>
          </a:xfrm>
        </p:spPr>
        <p:txBody>
          <a:bodyPr>
            <a:normAutofit fontScale="62500" lnSpcReduction="20000"/>
          </a:bodyPr>
          <a:lstStyle/>
          <a:p>
            <a:pPr marL="0" indent="0">
              <a:buNone/>
            </a:pPr>
            <a:r>
              <a:rPr lang="en-GB" sz="2500" dirty="0">
                <a:latin typeface="Sitka Heading" panose="02000505000000020004" pitchFamily="2" charset="0"/>
              </a:rPr>
              <a:t>Bennett, J. (2005) </a:t>
            </a:r>
            <a:r>
              <a:rPr lang="en-GB" sz="2500" i="1" dirty="0">
                <a:latin typeface="Sitka Heading" panose="02000505000000020004" pitchFamily="2" charset="0"/>
              </a:rPr>
              <a:t>Empathic vision: affect, trauma, and contemporary art </a:t>
            </a:r>
            <a:r>
              <a:rPr lang="en-GB" sz="2500" dirty="0">
                <a:latin typeface="Sitka Heading" panose="02000505000000020004" pitchFamily="2" charset="0"/>
              </a:rPr>
              <a:t>Cultural memory in the present. Stanford, California: Stanford University Press.</a:t>
            </a:r>
          </a:p>
          <a:p>
            <a:pPr marL="0" indent="0">
              <a:buNone/>
            </a:pPr>
            <a:r>
              <a:rPr lang="en-GB" sz="2500" dirty="0">
                <a:latin typeface="Sitka Heading" panose="02000505000000020004" pitchFamily="2" charset="0"/>
              </a:rPr>
              <a:t>Butler, J. (2021) </a:t>
            </a:r>
            <a:r>
              <a:rPr lang="en-GB" sz="2500" i="1" dirty="0">
                <a:latin typeface="Sitka Heading" panose="02000505000000020004" pitchFamily="2" charset="0"/>
              </a:rPr>
              <a:t>The Force of Nonviolence: An </a:t>
            </a:r>
            <a:r>
              <a:rPr lang="en-GB" sz="2500" i="1" dirty="0" err="1">
                <a:latin typeface="Sitka Heading" panose="02000505000000020004" pitchFamily="2" charset="0"/>
              </a:rPr>
              <a:t>Ethico</a:t>
            </a:r>
            <a:r>
              <a:rPr lang="en-GB" sz="2500" i="1" dirty="0">
                <a:latin typeface="Sitka Heading" panose="02000505000000020004" pitchFamily="2" charset="0"/>
              </a:rPr>
              <a:t>-Political Bind</a:t>
            </a:r>
            <a:r>
              <a:rPr lang="en-GB" sz="2500" dirty="0">
                <a:latin typeface="Sitka Heading" panose="02000505000000020004" pitchFamily="2" charset="0"/>
              </a:rPr>
              <a:t>.  London, UK: Verso.	</a:t>
            </a:r>
          </a:p>
          <a:p>
            <a:pPr marL="0" indent="0">
              <a:buNone/>
            </a:pPr>
            <a:r>
              <a:rPr lang="en-GB" sz="2500" dirty="0">
                <a:latin typeface="Sitka Heading" panose="02000505000000020004" pitchFamily="2" charset="0"/>
              </a:rPr>
              <a:t>Cadena, M. de la and Blaser, M. (2018) </a:t>
            </a:r>
            <a:r>
              <a:rPr lang="en-GB" sz="2500" i="1" dirty="0">
                <a:latin typeface="Sitka Heading" panose="02000505000000020004" pitchFamily="2" charset="0"/>
              </a:rPr>
              <a:t>A world of many worlds</a:t>
            </a:r>
            <a:r>
              <a:rPr lang="en-GB" sz="2500" dirty="0">
                <a:latin typeface="Sitka Heading" panose="02000505000000020004" pitchFamily="2" charset="0"/>
              </a:rPr>
              <a:t>.  Durham: Duke University Press.</a:t>
            </a:r>
          </a:p>
          <a:p>
            <a:pPr marL="0" indent="0">
              <a:buNone/>
            </a:pPr>
            <a:r>
              <a:rPr lang="en-GB" sz="2500" dirty="0">
                <a:latin typeface="Sitka Heading" panose="02000505000000020004" pitchFamily="2" charset="0"/>
              </a:rPr>
              <a:t>Haraway, D.J. (2016) </a:t>
            </a:r>
            <a:r>
              <a:rPr lang="en-GB" sz="2500" i="1" dirty="0">
                <a:latin typeface="Sitka Heading" panose="02000505000000020004" pitchFamily="2" charset="0"/>
              </a:rPr>
              <a:t>Staying with the trouble: making kin in the </a:t>
            </a:r>
            <a:r>
              <a:rPr lang="en-GB" sz="2500" i="1" dirty="0" err="1">
                <a:latin typeface="Sitka Heading" panose="02000505000000020004" pitchFamily="2" charset="0"/>
              </a:rPr>
              <a:t>Chthulucene</a:t>
            </a:r>
            <a:r>
              <a:rPr lang="en-GB" sz="2500" i="1" dirty="0">
                <a:latin typeface="Sitka Heading" panose="02000505000000020004" pitchFamily="2" charset="0"/>
              </a:rPr>
              <a:t> </a:t>
            </a:r>
            <a:r>
              <a:rPr lang="en-GB" sz="2500" dirty="0">
                <a:latin typeface="Sitka Heading" panose="02000505000000020004" pitchFamily="2" charset="0"/>
              </a:rPr>
              <a:t>Experimental futures: technological lives, scientific arts, anthropological voices. Durham: Duke University Press.</a:t>
            </a:r>
          </a:p>
          <a:p>
            <a:pPr marL="0" indent="0">
              <a:buNone/>
            </a:pPr>
            <a:r>
              <a:rPr lang="en-GB" sz="2500" dirty="0">
                <a:latin typeface="Sitka Heading" panose="02000505000000020004" pitchFamily="2" charset="0"/>
              </a:rPr>
              <a:t>Latour, B. (2018) </a:t>
            </a:r>
            <a:r>
              <a:rPr lang="en-GB" sz="2500" i="1" dirty="0">
                <a:latin typeface="Sitka Heading" panose="02000505000000020004" pitchFamily="2" charset="0"/>
              </a:rPr>
              <a:t>Down to earth: politics in the new climatic regime</a:t>
            </a:r>
            <a:r>
              <a:rPr lang="en-GB" sz="2500" dirty="0">
                <a:latin typeface="Sitka Heading" panose="02000505000000020004" pitchFamily="2" charset="0"/>
              </a:rPr>
              <a:t>. English edition. Cambridge, UK; Medford, MA: Polity.</a:t>
            </a:r>
          </a:p>
          <a:p>
            <a:pPr marL="0" indent="0">
              <a:buNone/>
            </a:pPr>
            <a:r>
              <a:rPr lang="en-GB" sz="2500" dirty="0">
                <a:latin typeface="Sitka Heading" panose="02000505000000020004" pitchFamily="2" charset="0"/>
              </a:rPr>
              <a:t>Modeen, M. and Biggs, I. (2020) </a:t>
            </a:r>
            <a:r>
              <a:rPr lang="en-GB" sz="2500" i="1" dirty="0">
                <a:latin typeface="Sitka Heading" panose="02000505000000020004" pitchFamily="2" charset="0"/>
              </a:rPr>
              <a:t>Creative Engagements with Ecologies of Place: </a:t>
            </a:r>
            <a:r>
              <a:rPr lang="en-GB" sz="2500" i="1" dirty="0" err="1">
                <a:latin typeface="Sitka Heading" panose="02000505000000020004" pitchFamily="2" charset="0"/>
              </a:rPr>
              <a:t>Geopoetics</a:t>
            </a:r>
            <a:r>
              <a:rPr lang="en-GB" sz="2500" i="1" dirty="0">
                <a:latin typeface="Sitka Heading" panose="02000505000000020004" pitchFamily="2" charset="0"/>
              </a:rPr>
              <a:t>, Deep Mapping and Slow Residencies</a:t>
            </a:r>
            <a:r>
              <a:rPr lang="en-GB" sz="2500" dirty="0">
                <a:latin typeface="Sitka Heading" panose="02000505000000020004" pitchFamily="2" charset="0"/>
              </a:rPr>
              <a:t> [online]. London&amp; New York: Routledge. [Accessed 3 May 2021].</a:t>
            </a:r>
          </a:p>
          <a:p>
            <a:pPr marL="0" indent="0">
              <a:buNone/>
            </a:pPr>
            <a:r>
              <a:rPr lang="en-GB" sz="2500" dirty="0">
                <a:latin typeface="Sitka Heading" panose="02000505000000020004" pitchFamily="2" charset="0"/>
              </a:rPr>
              <a:t>Kupfer, P. (2019) One World for Staying and One for Going </a:t>
            </a:r>
            <a:r>
              <a:rPr lang="en-GB" sz="2500" i="1" dirty="0">
                <a:latin typeface="Sitka Heading" panose="02000505000000020004" pitchFamily="2" charset="0"/>
              </a:rPr>
              <a:t>In</a:t>
            </a:r>
            <a:r>
              <a:rPr lang="en-GB" sz="2500" dirty="0">
                <a:latin typeface="Sitka Heading" panose="02000505000000020004" pitchFamily="2" charset="0"/>
              </a:rPr>
              <a:t>: Nikonowicz, D.</a:t>
            </a:r>
            <a:r>
              <a:rPr lang="en-GB" sz="2500" i="1" dirty="0">
                <a:latin typeface="Sitka Heading" panose="02000505000000020004" pitchFamily="2" charset="0"/>
              </a:rPr>
              <a:t> This world and others like it</a:t>
            </a:r>
            <a:r>
              <a:rPr lang="en-GB" sz="2500" dirty="0">
                <a:latin typeface="Sitka Heading" panose="02000505000000020004" pitchFamily="2" charset="0"/>
              </a:rPr>
              <a:t>. Amsterdam, The Netherlands: </a:t>
            </a:r>
            <a:r>
              <a:rPr lang="en-GB" sz="2500" dirty="0" err="1">
                <a:latin typeface="Sitka Heading" panose="02000505000000020004" pitchFamily="2" charset="0"/>
              </a:rPr>
              <a:t>Yoffy</a:t>
            </a:r>
            <a:r>
              <a:rPr lang="en-GB" sz="2500" dirty="0">
                <a:latin typeface="Sitka Heading" panose="02000505000000020004" pitchFamily="2" charset="0"/>
              </a:rPr>
              <a:t> Press and </a:t>
            </a:r>
            <a:r>
              <a:rPr lang="en-GB" sz="2500" dirty="0" err="1">
                <a:latin typeface="Sitka Heading" panose="02000505000000020004" pitchFamily="2" charset="0"/>
              </a:rPr>
              <a:t>Fw</a:t>
            </a:r>
            <a:r>
              <a:rPr lang="en-GB" sz="2500" dirty="0">
                <a:latin typeface="Sitka Heading" panose="02000505000000020004" pitchFamily="2" charset="0"/>
              </a:rPr>
              <a:t>: Books. pp. 34-41.</a:t>
            </a:r>
          </a:p>
          <a:p>
            <a:pPr marL="0" indent="0">
              <a:buNone/>
            </a:pPr>
            <a:r>
              <a:rPr lang="en-GB" sz="2500" dirty="0">
                <a:latin typeface="Sitka Heading" panose="02000505000000020004" pitchFamily="2" charset="0"/>
              </a:rPr>
              <a:t>Nikonowicz D</a:t>
            </a:r>
            <a:r>
              <a:rPr lang="en-GB" sz="2500" i="1" dirty="0">
                <a:latin typeface="Sitka Heading" panose="02000505000000020004" pitchFamily="2" charset="0"/>
              </a:rPr>
              <a:t>. </a:t>
            </a:r>
            <a:r>
              <a:rPr lang="en-GB" sz="2500" dirty="0">
                <a:latin typeface="Sitka Heading" panose="02000505000000020004" pitchFamily="2" charset="0"/>
              </a:rPr>
              <a:t>(2019)</a:t>
            </a:r>
            <a:r>
              <a:rPr lang="en-GB" sz="2500" i="1" dirty="0">
                <a:latin typeface="Sitka Heading" panose="02000505000000020004" pitchFamily="2" charset="0"/>
              </a:rPr>
              <a:t> This World and Others Like It | </a:t>
            </a:r>
            <a:r>
              <a:rPr lang="en-GB" sz="2500" i="1" dirty="0" err="1">
                <a:latin typeface="Sitka Heading" panose="02000505000000020004" pitchFamily="2" charset="0"/>
              </a:rPr>
              <a:t>Fw</a:t>
            </a:r>
            <a:r>
              <a:rPr lang="en-GB" sz="2500" i="1" dirty="0">
                <a:latin typeface="Sitka Heading" panose="02000505000000020004" pitchFamily="2" charset="0"/>
              </a:rPr>
              <a:t>: Books</a:t>
            </a:r>
            <a:r>
              <a:rPr lang="en-GB" sz="2500" dirty="0">
                <a:latin typeface="Sitka Heading" panose="02000505000000020004" pitchFamily="2" charset="0"/>
              </a:rPr>
              <a:t> [online]. Available from: https://fw-books.nl/product/drew-nikonowicz-this-world-and-others-like-it/ [Accessed 10 May 2021b].</a:t>
            </a:r>
          </a:p>
          <a:p>
            <a:pPr marL="0" indent="0">
              <a:buNone/>
            </a:pPr>
            <a:r>
              <a:rPr lang="en-GB" sz="2500" dirty="0">
                <a:latin typeface="Sitka Heading" panose="02000505000000020004" pitchFamily="2" charset="0"/>
              </a:rPr>
              <a:t>Nixon, R. (2013) </a:t>
            </a:r>
            <a:r>
              <a:rPr lang="en-GB" sz="2500" i="1" dirty="0">
                <a:latin typeface="Sitka Heading" panose="02000505000000020004" pitchFamily="2" charset="0"/>
              </a:rPr>
              <a:t>Slow violence and the environmentalism of the poor</a:t>
            </a:r>
            <a:r>
              <a:rPr lang="en-GB" sz="2500" dirty="0">
                <a:latin typeface="Sitka Heading" panose="02000505000000020004" pitchFamily="2" charset="0"/>
              </a:rPr>
              <a:t>. Harvard Univ. Press paperback ed. Cambridge, Mass.: Harvard Univ. Press.</a:t>
            </a:r>
          </a:p>
          <a:p>
            <a:pPr marL="0" indent="0">
              <a:buNone/>
            </a:pPr>
            <a:r>
              <a:rPr lang="en-GB" sz="2500" dirty="0">
                <a:latin typeface="Sitka Heading" panose="02000505000000020004" pitchFamily="2" charset="0"/>
              </a:rPr>
              <a:t>Nugent, </a:t>
            </a:r>
            <a:r>
              <a:rPr lang="en-GB" sz="2500" dirty="0" err="1">
                <a:latin typeface="Sitka Heading" panose="02000505000000020004" pitchFamily="2" charset="0"/>
              </a:rPr>
              <a:t>Dr.P</a:t>
            </a:r>
            <a:r>
              <a:rPr lang="en-GB" sz="2500" dirty="0">
                <a:latin typeface="Sitka Heading" panose="02000505000000020004" pitchFamily="2" charset="0"/>
              </a:rPr>
              <a:t>. (2006) </a:t>
            </a:r>
            <a:r>
              <a:rPr lang="en-GB" sz="2500" i="1" dirty="0">
                <a:latin typeface="Sitka Heading" panose="02000505000000020004" pitchFamily="2" charset="0"/>
              </a:rPr>
              <a:t>aughty.org - history/heritage</a:t>
            </a:r>
            <a:r>
              <a:rPr lang="en-GB" sz="2500" dirty="0">
                <a:latin typeface="Sitka Heading" panose="02000505000000020004" pitchFamily="2" charset="0"/>
              </a:rPr>
              <a:t>. Available from: http://www.aughty.org/heritage.htm [Accessed 3 May 2021].</a:t>
            </a:r>
          </a:p>
          <a:p>
            <a:pPr marL="0" indent="0">
              <a:buNone/>
            </a:pPr>
            <a:r>
              <a:rPr lang="en-GB" sz="2500" dirty="0">
                <a:latin typeface="Sitka Heading" panose="02000505000000020004" pitchFamily="2" charset="0"/>
              </a:rPr>
              <a:t>Talmor, D., </a:t>
            </a:r>
            <a:r>
              <a:rPr lang="en-GB" sz="2500" dirty="0" err="1">
                <a:latin typeface="Sitka Heading" panose="02000505000000020004" pitchFamily="2" charset="0"/>
              </a:rPr>
              <a:t>Mavlian</a:t>
            </a:r>
            <a:r>
              <a:rPr lang="en-GB" sz="2500" dirty="0">
                <a:latin typeface="Sitka Heading" panose="02000505000000020004" pitchFamily="2" charset="0"/>
              </a:rPr>
              <a:t>, S., Smyth, C., Smith, O. and Padley, G.(Eds.) (2020) </a:t>
            </a:r>
            <a:r>
              <a:rPr lang="en-GB" sz="2500" i="1" dirty="0">
                <a:latin typeface="Sitka Heading" panose="02000505000000020004" pitchFamily="2" charset="0"/>
              </a:rPr>
              <a:t>Constructed Landscapes</a:t>
            </a:r>
            <a:r>
              <a:rPr lang="en-GB" sz="2500" dirty="0">
                <a:latin typeface="Sitka Heading" panose="02000505000000020004" pitchFamily="2" charset="0"/>
              </a:rPr>
              <a:t>.  Amsterdam, The </a:t>
            </a:r>
            <a:r>
              <a:rPr lang="en-GB" sz="2500" dirty="0" err="1">
                <a:latin typeface="Sitka Heading" panose="02000505000000020004" pitchFamily="2" charset="0"/>
              </a:rPr>
              <a:t>Neatherlands</a:t>
            </a:r>
            <a:r>
              <a:rPr lang="en-GB" sz="2500" dirty="0">
                <a:latin typeface="Sitka Heading" panose="02000505000000020004" pitchFamily="2" charset="0"/>
              </a:rPr>
              <a:t>: </a:t>
            </a:r>
            <a:r>
              <a:rPr lang="en-GB" sz="2500" dirty="0" err="1">
                <a:latin typeface="Sitka Heading" panose="02000505000000020004" pitchFamily="2" charset="0"/>
              </a:rPr>
              <a:t>Fw</a:t>
            </a:r>
            <a:r>
              <a:rPr lang="en-GB" sz="2500" dirty="0">
                <a:latin typeface="Sitka Heading" panose="02000505000000020004" pitchFamily="2" charset="0"/>
              </a:rPr>
              <a:t>-Books.</a:t>
            </a:r>
          </a:p>
          <a:p>
            <a:pPr marL="0" indent="0">
              <a:buNone/>
            </a:pPr>
            <a:r>
              <a:rPr lang="en-GB" sz="2500" dirty="0">
                <a:latin typeface="Sitka Heading" panose="02000505000000020004" pitchFamily="2" charset="0"/>
              </a:rPr>
              <a:t>Talmor, D. (2020) </a:t>
            </a:r>
            <a:r>
              <a:rPr lang="en-GB" sz="2500" i="1" dirty="0">
                <a:latin typeface="Sitka Heading" panose="02000505000000020004" pitchFamily="2" charset="0"/>
              </a:rPr>
              <a:t>Constructed Landscapes Volume II. </a:t>
            </a:r>
            <a:r>
              <a:rPr lang="en-GB" sz="2500" dirty="0">
                <a:latin typeface="Sitka Heading" panose="02000505000000020004" pitchFamily="2" charset="0"/>
              </a:rPr>
              <a:t>Available from: http://www.dafnatalmor.co.uk/ [Accessed 3 May 2021a].</a:t>
            </a:r>
          </a:p>
          <a:p>
            <a:pPr marL="0" indent="0">
              <a:buNone/>
            </a:pPr>
            <a:r>
              <a:rPr lang="en-GB" sz="2500" dirty="0">
                <a:latin typeface="Sitka Heading" panose="02000505000000020004" pitchFamily="2" charset="0"/>
              </a:rPr>
              <a:t>Tsing, A., Swanson, H., Gan, E., &amp; </a:t>
            </a:r>
            <a:r>
              <a:rPr lang="en-GB" sz="2500" dirty="0" err="1">
                <a:latin typeface="Sitka Heading" panose="02000505000000020004" pitchFamily="2" charset="0"/>
              </a:rPr>
              <a:t>Bubandt</a:t>
            </a:r>
            <a:r>
              <a:rPr lang="en-GB" sz="2500" dirty="0">
                <a:latin typeface="Sitka Heading" panose="02000505000000020004" pitchFamily="2" charset="0"/>
              </a:rPr>
              <a:t>, N. (Eds.). (2017). </a:t>
            </a:r>
            <a:r>
              <a:rPr lang="en-GB" sz="2500" i="1" dirty="0">
                <a:latin typeface="Sitka Heading" panose="02000505000000020004" pitchFamily="2" charset="0"/>
              </a:rPr>
              <a:t>Arts of Living on a Damaged Planet: Ghosts and Monsters of the Anthropocene</a:t>
            </a:r>
            <a:r>
              <a:rPr lang="en-GB" sz="2500" dirty="0">
                <a:latin typeface="Sitka Heading" panose="02000505000000020004" pitchFamily="2" charset="0"/>
              </a:rPr>
              <a:t>. Minneapolis: University of Minnesota Press.</a:t>
            </a:r>
          </a:p>
          <a:p>
            <a:endParaRPr lang="en-GB" dirty="0"/>
          </a:p>
        </p:txBody>
      </p:sp>
      <p:sp>
        <p:nvSpPr>
          <p:cNvPr id="4" name="Slide Number Placeholder 3">
            <a:extLst>
              <a:ext uri="{FF2B5EF4-FFF2-40B4-BE49-F238E27FC236}">
                <a16:creationId xmlns:a16="http://schemas.microsoft.com/office/drawing/2014/main" id="{1ACCB231-BFBC-4F32-B07A-B5AD27ED6098}"/>
              </a:ext>
            </a:extLst>
          </p:cNvPr>
          <p:cNvSpPr>
            <a:spLocks noGrp="1"/>
          </p:cNvSpPr>
          <p:nvPr>
            <p:ph type="sldNum" sz="quarter" idx="12"/>
          </p:nvPr>
        </p:nvSpPr>
        <p:spPr/>
        <p:txBody>
          <a:bodyPr>
            <a:normAutofit/>
          </a:bodyPr>
          <a:lstStyle/>
          <a:p>
            <a:fld id="{7FC2CC64-61C9-4E9F-B9D2-AE206B069F0C}" type="slidenum">
              <a:rPr lang="en-GB" smtClean="0"/>
              <a:t>26</a:t>
            </a:fld>
            <a:endParaRPr lang="en-GB"/>
          </a:p>
        </p:txBody>
      </p:sp>
    </p:spTree>
    <p:extLst>
      <p:ext uri="{BB962C8B-B14F-4D97-AF65-F5344CB8AC3E}">
        <p14:creationId xmlns:p14="http://schemas.microsoft.com/office/powerpoint/2010/main" val="3290849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38488A-789C-4225-B897-C349E3D48E56}"/>
              </a:ext>
            </a:extLst>
          </p:cNvPr>
          <p:cNvSpPr/>
          <p:nvPr/>
        </p:nvSpPr>
        <p:spPr>
          <a:xfrm>
            <a:off x="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7DE7A9E-BC34-4B9A-A93A-F964169348D1}"/>
              </a:ext>
            </a:extLst>
          </p:cNvPr>
          <p:cNvSpPr/>
          <p:nvPr/>
        </p:nvSpPr>
        <p:spPr>
          <a:xfrm>
            <a:off x="649549" y="2893615"/>
            <a:ext cx="10892901" cy="106532"/>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5CD4567-B6AF-4758-B79C-CCC7C20C6B20}"/>
              </a:ext>
            </a:extLst>
          </p:cNvPr>
          <p:cNvSpPr>
            <a:spLocks noGrp="1"/>
          </p:cNvSpPr>
          <p:nvPr>
            <p:ph type="title"/>
          </p:nvPr>
        </p:nvSpPr>
        <p:spPr>
          <a:xfrm>
            <a:off x="523875" y="1087437"/>
            <a:ext cx="11668125" cy="738188"/>
          </a:xfrm>
        </p:spPr>
        <p:txBody>
          <a:bodyPr>
            <a:normAutofit fontScale="90000"/>
          </a:bodyPr>
          <a:lstStyle/>
          <a:p>
            <a:pPr algn="ctr"/>
            <a:br>
              <a:rPr lang="en-GB" dirty="0"/>
            </a:br>
            <a:br>
              <a:rPr lang="en-GB" dirty="0"/>
            </a:br>
            <a:endParaRPr lang="en-GB" dirty="0"/>
          </a:p>
        </p:txBody>
      </p:sp>
      <p:sp>
        <p:nvSpPr>
          <p:cNvPr id="3" name="Slide Number Placeholder 2">
            <a:extLst>
              <a:ext uri="{FF2B5EF4-FFF2-40B4-BE49-F238E27FC236}">
                <a16:creationId xmlns:a16="http://schemas.microsoft.com/office/drawing/2014/main" id="{80634D4B-BEBA-463B-8683-412F6D1E25FE}"/>
              </a:ext>
            </a:extLst>
          </p:cNvPr>
          <p:cNvSpPr>
            <a:spLocks noGrp="1"/>
          </p:cNvSpPr>
          <p:nvPr>
            <p:ph type="sldNum" sz="quarter" idx="12"/>
          </p:nvPr>
        </p:nvSpPr>
        <p:spPr/>
        <p:txBody>
          <a:bodyPr>
            <a:normAutofit/>
          </a:bodyPr>
          <a:lstStyle/>
          <a:p>
            <a:fld id="{7FC2CC64-61C9-4E9F-B9D2-AE206B069F0C}" type="slidenum">
              <a:rPr lang="en-GB" smtClean="0"/>
              <a:t>27</a:t>
            </a:fld>
            <a:endParaRPr lang="en-GB"/>
          </a:p>
        </p:txBody>
      </p:sp>
      <p:sp>
        <p:nvSpPr>
          <p:cNvPr id="4" name="TextBox 3">
            <a:extLst>
              <a:ext uri="{FF2B5EF4-FFF2-40B4-BE49-F238E27FC236}">
                <a16:creationId xmlns:a16="http://schemas.microsoft.com/office/drawing/2014/main" id="{5790F7FC-6CB9-460F-AB34-014947F8C1E3}"/>
              </a:ext>
            </a:extLst>
          </p:cNvPr>
          <p:cNvSpPr txBox="1"/>
          <p:nvPr/>
        </p:nvSpPr>
        <p:spPr>
          <a:xfrm>
            <a:off x="2181225" y="726430"/>
            <a:ext cx="7800975" cy="5663089"/>
          </a:xfrm>
          <a:prstGeom prst="rect">
            <a:avLst/>
          </a:prstGeom>
          <a:noFill/>
        </p:spPr>
        <p:txBody>
          <a:bodyPr wrap="square" rtlCol="0">
            <a:spAutoFit/>
          </a:bodyPr>
          <a:lstStyle/>
          <a:p>
            <a:pPr algn="ctr"/>
            <a:r>
              <a:rPr lang="en-GB" sz="5400" dirty="0">
                <a:solidFill>
                  <a:srgbClr val="009DAC"/>
                </a:solidFill>
              </a:rPr>
              <a:t> </a:t>
            </a:r>
            <a:r>
              <a:rPr lang="en-GB" sz="5400" dirty="0">
                <a:solidFill>
                  <a:srgbClr val="009DAC"/>
                </a:solidFill>
                <a:latin typeface="Sitka Display" panose="02000505000000020004" pitchFamily="2" charset="0"/>
                <a:ea typeface="Open Sans Semibold" panose="020B0706030804020204" pitchFamily="34" charset="0"/>
                <a:cs typeface="Open Sans Semibold" panose="020B0706030804020204" pitchFamily="34" charset="0"/>
              </a:rPr>
              <a:t>Thank you for listening </a:t>
            </a:r>
            <a:r>
              <a:rPr lang="en-GB" sz="5400" dirty="0">
                <a:solidFill>
                  <a:srgbClr val="009DAC"/>
                </a:solidFill>
                <a:latin typeface="Sitka Heading" panose="02000505000000020004" pitchFamily="2" charset="0"/>
              </a:rPr>
              <a:t>!</a:t>
            </a:r>
          </a:p>
          <a:p>
            <a:pPr algn="ctr"/>
            <a:endParaRPr lang="en-GB" dirty="0">
              <a:solidFill>
                <a:srgbClr val="009DAC"/>
              </a:solidFill>
              <a:latin typeface="Sitka Heading" panose="02000505000000020004" pitchFamily="2" charset="0"/>
            </a:endParaRPr>
          </a:p>
          <a:p>
            <a:pPr algn="ctr"/>
            <a:endParaRPr lang="en-GB" dirty="0">
              <a:solidFill>
                <a:srgbClr val="009DAC"/>
              </a:solidFill>
              <a:latin typeface="Sitka Heading" panose="02000505000000020004" pitchFamily="2" charset="0"/>
            </a:endParaRPr>
          </a:p>
          <a:p>
            <a:pPr algn="ctr"/>
            <a:endParaRPr lang="en-GB" dirty="0">
              <a:solidFill>
                <a:srgbClr val="009DAC"/>
              </a:solidFill>
              <a:latin typeface="Sitka Heading" panose="02000505000000020004" pitchFamily="2" charset="0"/>
            </a:endParaRPr>
          </a:p>
          <a:p>
            <a:pPr algn="ctr"/>
            <a:endParaRPr lang="en-GB" dirty="0">
              <a:solidFill>
                <a:srgbClr val="009DAC"/>
              </a:solidFill>
              <a:latin typeface="Sitka Heading" panose="02000505000000020004" pitchFamily="2" charset="0"/>
            </a:endParaRPr>
          </a:p>
          <a:p>
            <a:pPr algn="ctr"/>
            <a:endParaRPr lang="en-GB" dirty="0">
              <a:solidFill>
                <a:srgbClr val="009DAC"/>
              </a:solidFill>
              <a:latin typeface="Sitka Heading" panose="02000505000000020004" pitchFamily="2" charset="0"/>
            </a:endParaRPr>
          </a:p>
          <a:p>
            <a:pPr algn="ctr"/>
            <a:endParaRPr lang="en-GB" dirty="0">
              <a:solidFill>
                <a:srgbClr val="009DAC"/>
              </a:solidFill>
              <a:latin typeface="Sitka Heading" panose="02000505000000020004" pitchFamily="2" charset="0"/>
              <a:hlinkClick r:id="rId2">
                <a:extLst>
                  <a:ext uri="{A12FA001-AC4F-418D-AE19-62706E023703}">
                    <ahyp:hlinkClr xmlns:ahyp="http://schemas.microsoft.com/office/drawing/2018/hyperlinkcolor" val="tx"/>
                  </a:ext>
                </a:extLst>
              </a:hlinkClick>
            </a:endParaRPr>
          </a:p>
          <a:p>
            <a:pPr algn="ctr"/>
            <a:r>
              <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Niamh.Fahy@uwe.ac.uk</a:t>
            </a:r>
            <a:endPar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endParaRPr>
          </a:p>
          <a:p>
            <a:pPr algn="ctr"/>
            <a:endPar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endParaRPr>
          </a:p>
          <a:p>
            <a:pPr algn="ctr"/>
            <a:endPar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endParaRPr>
          </a:p>
          <a:p>
            <a:pPr algn="ctr"/>
            <a:r>
              <a:rPr lang="en-GB" sz="1600" u="sng" dirty="0">
                <a:solidFill>
                  <a:srgbClr val="009DAC"/>
                </a:solidFill>
                <a:latin typeface="Sitka Display" panose="02000505000000020004" pitchFamily="2"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www.niamhfahy.com</a:t>
            </a:r>
            <a:endParaRPr lang="en-GB" sz="1600" u="sng" dirty="0">
              <a:solidFill>
                <a:srgbClr val="009DAC"/>
              </a:solidFill>
              <a:latin typeface="Sitka Display" panose="02000505000000020004" pitchFamily="2" charset="0"/>
              <a:ea typeface="Open Sans" panose="020B0606030504020204" pitchFamily="34" charset="0"/>
              <a:cs typeface="Open Sans" panose="020B0606030504020204" pitchFamily="34" charset="0"/>
            </a:endParaRPr>
          </a:p>
          <a:p>
            <a:pPr algn="ctr"/>
            <a:endParaRPr lang="en-GB" sz="1600" u="sng" dirty="0">
              <a:solidFill>
                <a:srgbClr val="009DAC"/>
              </a:solidFill>
              <a:latin typeface="Sitka Display" panose="02000505000000020004" pitchFamily="2" charset="0"/>
              <a:ea typeface="Open Sans" panose="020B0606030504020204" pitchFamily="34" charset="0"/>
              <a:cs typeface="Open Sans" panose="020B0606030504020204" pitchFamily="34" charset="0"/>
            </a:endParaRPr>
          </a:p>
          <a:p>
            <a:pPr algn="ctr"/>
            <a:r>
              <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rPr>
              <a:t> </a:t>
            </a:r>
            <a:r>
              <a:rPr lang="tr-TR" sz="1600" dirty="0">
                <a:solidFill>
                  <a:srgbClr val="009DAC"/>
                </a:solidFill>
                <a:latin typeface="Sitka Display" panose="02000505000000020004" pitchFamily="2" charset="0"/>
                <a:ea typeface="Open Sans" panose="020B0606030504020204" pitchFamily="34" charset="0"/>
                <a:cs typeface="Open Sans" panose="020B0606030504020204" pitchFamily="34" charset="0"/>
              </a:rPr>
              <a:t>https://cfpr.uwe.ac.uk</a:t>
            </a:r>
            <a:endPar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endParaRPr>
          </a:p>
          <a:p>
            <a:r>
              <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rPr>
              <a:t>                                      </a:t>
            </a:r>
          </a:p>
          <a:p>
            <a:r>
              <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rPr>
              <a:t>                                                          </a:t>
            </a:r>
            <a:r>
              <a:rPr lang="tr-TR" sz="1600" dirty="0">
                <a:solidFill>
                  <a:srgbClr val="009DAC"/>
                </a:solidFill>
                <a:latin typeface="Sitka Display" panose="02000505000000020004" pitchFamily="2" charset="0"/>
                <a:ea typeface="Open Sans" panose="020B0606030504020204" pitchFamily="34" charset="0"/>
                <a:cs typeface="Open Sans" panose="020B0606030504020204" pitchFamily="34" charset="0"/>
              </a:rPr>
              <a:t>INSTAGRAM / </a:t>
            </a:r>
            <a:r>
              <a:rPr lang="en-GB" sz="1600" dirty="0" err="1">
                <a:solidFill>
                  <a:srgbClr val="009DAC"/>
                </a:solidFill>
                <a:latin typeface="Sitka Display" panose="02000505000000020004" pitchFamily="2" charset="0"/>
                <a:ea typeface="Open Sans" panose="020B0606030504020204" pitchFamily="34" charset="0"/>
                <a:cs typeface="Open Sans" panose="020B0606030504020204" pitchFamily="34" charset="0"/>
              </a:rPr>
              <a:t>niamhfahyart</a:t>
            </a:r>
            <a:endPar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endParaRPr>
          </a:p>
          <a:p>
            <a:pPr algn="ctr"/>
            <a:endParaRPr lang="en-GB" dirty="0">
              <a:latin typeface="Sitka Heading" panose="02000505000000020004" pitchFamily="2" charset="0"/>
            </a:endParaRPr>
          </a:p>
          <a:p>
            <a:pPr algn="ctr"/>
            <a:endParaRPr lang="en-GB" dirty="0">
              <a:latin typeface="Sitka Heading" panose="02000505000000020004" pitchFamily="2" charset="0"/>
            </a:endParaRPr>
          </a:p>
          <a:p>
            <a:pPr algn="ctr"/>
            <a:endParaRPr lang="en-GB" dirty="0">
              <a:latin typeface="Sitka Heading" panose="02000505000000020004" pitchFamily="2" charset="0"/>
            </a:endParaRPr>
          </a:p>
          <a:p>
            <a:pPr algn="ctr"/>
            <a:endParaRPr lang="en-GB" dirty="0">
              <a:latin typeface="Sitka Heading" panose="02000505000000020004" pitchFamily="2" charset="0"/>
            </a:endParaRPr>
          </a:p>
        </p:txBody>
      </p:sp>
      <p:pic>
        <p:nvPicPr>
          <p:cNvPr id="11" name="Picture 10">
            <a:extLst>
              <a:ext uri="{FF2B5EF4-FFF2-40B4-BE49-F238E27FC236}">
                <a16:creationId xmlns:a16="http://schemas.microsoft.com/office/drawing/2014/main" id="{3EE2F7BD-816B-4320-BF45-5811DF14D8C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 y="0"/>
            <a:ext cx="1679064" cy="1452860"/>
          </a:xfrm>
          <a:prstGeom prst="rect">
            <a:avLst/>
          </a:prstGeom>
        </p:spPr>
      </p:pic>
      <p:pic>
        <p:nvPicPr>
          <p:cNvPr id="12" name="Picture 11">
            <a:extLst>
              <a:ext uri="{FF2B5EF4-FFF2-40B4-BE49-F238E27FC236}">
                <a16:creationId xmlns:a16="http://schemas.microsoft.com/office/drawing/2014/main" id="{3EEC5476-5844-49C2-B70A-D84B61B39B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5" r="455" b="25888"/>
          <a:stretch/>
        </p:blipFill>
        <p:spPr>
          <a:xfrm>
            <a:off x="0" y="5770563"/>
            <a:ext cx="2118421" cy="785000"/>
          </a:xfrm>
          <a:prstGeom prst="rect">
            <a:avLst/>
          </a:prstGeom>
        </p:spPr>
      </p:pic>
      <p:pic>
        <p:nvPicPr>
          <p:cNvPr id="13" name="Picture 12">
            <a:extLst>
              <a:ext uri="{FF2B5EF4-FFF2-40B4-BE49-F238E27FC236}">
                <a16:creationId xmlns:a16="http://schemas.microsoft.com/office/drawing/2014/main" id="{B93E43B2-0FF1-4C4D-934C-6A283892D6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4093" y="5434825"/>
            <a:ext cx="2478357" cy="785000"/>
          </a:xfrm>
          <a:prstGeom prst="rect">
            <a:avLst/>
          </a:prstGeom>
        </p:spPr>
      </p:pic>
      <p:sp>
        <p:nvSpPr>
          <p:cNvPr id="14" name="TextBox 13">
            <a:extLst>
              <a:ext uri="{FF2B5EF4-FFF2-40B4-BE49-F238E27FC236}">
                <a16:creationId xmlns:a16="http://schemas.microsoft.com/office/drawing/2014/main" id="{F819511F-7818-4DF0-A4AF-373B14790E83}"/>
              </a:ext>
            </a:extLst>
          </p:cNvPr>
          <p:cNvSpPr txBox="1"/>
          <p:nvPr/>
        </p:nvSpPr>
        <p:spPr>
          <a:xfrm>
            <a:off x="4888682" y="4516304"/>
            <a:ext cx="2938509" cy="1376664"/>
          </a:xfrm>
          <a:prstGeom prst="rect">
            <a:avLst/>
          </a:prstGeom>
          <a:noFill/>
        </p:spPr>
        <p:txBody>
          <a:bodyPr wrap="square" rtlCol="0">
            <a:spAutoFit/>
          </a:bodyPr>
          <a:lstStyle/>
          <a:p>
            <a:r>
              <a:rPr lang="en-GB" dirty="0">
                <a:solidFill>
                  <a:srgbClr val="009DAC"/>
                </a:solidFill>
                <a:latin typeface="Open Sans" panose="020B0606030504020204" pitchFamily="34" charset="0"/>
                <a:ea typeface="Open Sans" panose="020B0606030504020204" pitchFamily="34" charset="0"/>
                <a:cs typeface="Open Sans" panose="020B0606030504020204" pitchFamily="34" charset="0"/>
              </a:rPr>
              <a:t>  </a:t>
            </a:r>
          </a:p>
          <a:p>
            <a:endParaRPr lang="en-GB" sz="1600" dirty="0">
              <a:solidFill>
                <a:srgbClr val="009DAC"/>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endParaRPr>
          </a:p>
          <a:p>
            <a:endParaRPr lang="en-GB" sz="1600" dirty="0">
              <a:solidFill>
                <a:srgbClr val="009DAC"/>
              </a:solidFill>
              <a:latin typeface="Open Sans" panose="020B0606030504020204" pitchFamily="34" charset="0"/>
              <a:ea typeface="Open Sans" panose="020B0606030504020204" pitchFamily="34" charset="0"/>
              <a:cs typeface="Open Sans" panose="020B0606030504020204" pitchFamily="34" charset="0"/>
            </a:endParaRPr>
          </a:p>
          <a:p>
            <a:r>
              <a:rPr lang="en-GB" sz="1600" dirty="0">
                <a:solidFill>
                  <a:srgbClr val="009DAC"/>
                </a:solidFill>
                <a:latin typeface="Sitka Display" panose="02000505000000020004" pitchFamily="2" charset="0"/>
                <a:ea typeface="Open Sans" panose="020B0606030504020204" pitchFamily="34" charset="0"/>
                <a:cs typeface="Open Sans" panose="020B0606030504020204" pitchFamily="34" charset="0"/>
              </a:rPr>
              <a:t> </a:t>
            </a:r>
            <a:r>
              <a:rPr lang="tr-TR" sz="1600" dirty="0">
                <a:solidFill>
                  <a:srgbClr val="009DAC"/>
                </a:solidFill>
                <a:latin typeface="Sitka Display" panose="02000505000000020004" pitchFamily="2" charset="0"/>
                <a:ea typeface="Open Sans" panose="020B0606030504020204" pitchFamily="34" charset="0"/>
                <a:cs typeface="Open Sans" panose="020B0606030504020204" pitchFamily="34" charset="0"/>
              </a:rPr>
              <a:t>INSTAGRAM / Cfpr_research</a:t>
            </a:r>
          </a:p>
          <a:p>
            <a:endParaRPr lang="tr-TR" dirty="0">
              <a:solidFill>
                <a:srgbClr val="009D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Internet">
            <a:extLst>
              <a:ext uri="{FF2B5EF4-FFF2-40B4-BE49-F238E27FC236}">
                <a16:creationId xmlns:a16="http://schemas.microsoft.com/office/drawing/2014/main" id="{906DB75E-08A1-488B-82B6-EDEF055804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6975" y="3862467"/>
            <a:ext cx="565400" cy="565400"/>
          </a:xfrm>
          <a:prstGeom prst="rect">
            <a:avLst/>
          </a:prstGeom>
        </p:spPr>
      </p:pic>
      <p:pic>
        <p:nvPicPr>
          <p:cNvPr id="16" name="Picture 15">
            <a:extLst>
              <a:ext uri="{FF2B5EF4-FFF2-40B4-BE49-F238E27FC236}">
                <a16:creationId xmlns:a16="http://schemas.microsoft.com/office/drawing/2014/main" id="{74D8B0E4-D9FF-4367-8EF2-4C429D0EB5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6725" y="4883633"/>
            <a:ext cx="350040" cy="350040"/>
          </a:xfrm>
          <a:prstGeom prst="rect">
            <a:avLst/>
          </a:prstGeom>
          <a:solidFill>
            <a:srgbClr val="009DAC"/>
          </a:solidFill>
          <a:ln>
            <a:solidFill>
              <a:srgbClr val="009DAC"/>
            </a:solidFill>
          </a:ln>
        </p:spPr>
      </p:pic>
      <p:pic>
        <p:nvPicPr>
          <p:cNvPr id="17" name="Graphic 16" descr="Envelope">
            <a:extLst>
              <a:ext uri="{FF2B5EF4-FFF2-40B4-BE49-F238E27FC236}">
                <a16:creationId xmlns:a16="http://schemas.microsoft.com/office/drawing/2014/main" id="{1BB0A7D3-4694-464F-82D7-A7AF9D16F6D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43920" y="3146161"/>
            <a:ext cx="495650" cy="495650"/>
          </a:xfrm>
          <a:prstGeom prst="rect">
            <a:avLst/>
          </a:prstGeom>
        </p:spPr>
      </p:pic>
    </p:spTree>
    <p:extLst>
      <p:ext uri="{BB962C8B-B14F-4D97-AF65-F5344CB8AC3E}">
        <p14:creationId xmlns:p14="http://schemas.microsoft.com/office/powerpoint/2010/main" val="4117604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latin typeface="Sitka Heading" panose="02000505000000020004" pitchFamily="2" charset="0"/>
            </a:endParaRPr>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491971" y="218327"/>
            <a:ext cx="10515600" cy="1325563"/>
          </a:xfrm>
        </p:spPr>
        <p:txBody>
          <a:bodyPr/>
          <a:lstStyle/>
          <a:p>
            <a:pPr algn="ctr"/>
            <a:r>
              <a:rPr lang="en-GB" dirty="0">
                <a:solidFill>
                  <a:schemeClr val="bg1"/>
                </a:solidFill>
                <a:latin typeface="Sitka Heading" panose="02000505000000020004" pitchFamily="2" charset="0"/>
              </a:rPr>
              <a:t>Slow Violence</a:t>
            </a: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3</a:t>
            </a:fld>
            <a:endParaRPr lang="en-GB"/>
          </a:p>
        </p:txBody>
      </p:sp>
      <p:sp>
        <p:nvSpPr>
          <p:cNvPr id="7" name="Rectangle 6">
            <a:extLst>
              <a:ext uri="{FF2B5EF4-FFF2-40B4-BE49-F238E27FC236}">
                <a16:creationId xmlns:a16="http://schemas.microsoft.com/office/drawing/2014/main" id="{79C639D3-E7ED-421C-AAF2-25162865D3D8}"/>
              </a:ext>
            </a:extLst>
          </p:cNvPr>
          <p:cNvSpPr/>
          <p:nvPr/>
        </p:nvSpPr>
        <p:spPr>
          <a:xfrm>
            <a:off x="656409"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rgbClr val="009DAC"/>
              </a:solidFill>
            </a:endParaRPr>
          </a:p>
        </p:txBody>
      </p:sp>
      <p:sp>
        <p:nvSpPr>
          <p:cNvPr id="9" name="TextBox 8">
            <a:extLst>
              <a:ext uri="{FF2B5EF4-FFF2-40B4-BE49-F238E27FC236}">
                <a16:creationId xmlns:a16="http://schemas.microsoft.com/office/drawing/2014/main" id="{47B5957B-A2FE-438C-A371-7E98F6EA5BCD}"/>
              </a:ext>
            </a:extLst>
          </p:cNvPr>
          <p:cNvSpPr txBox="1"/>
          <p:nvPr/>
        </p:nvSpPr>
        <p:spPr>
          <a:xfrm>
            <a:off x="774948" y="2539403"/>
            <a:ext cx="11097086" cy="2308324"/>
          </a:xfrm>
          <a:prstGeom prst="rect">
            <a:avLst/>
          </a:prstGeom>
          <a:noFill/>
        </p:spPr>
        <p:txBody>
          <a:bodyPr wrap="square" rtlCol="0">
            <a:spAutoFit/>
          </a:bodyPr>
          <a:lstStyle/>
          <a:p>
            <a:pPr algn="ctr"/>
            <a:r>
              <a:rPr lang="en-GB" sz="2400" dirty="0">
                <a:solidFill>
                  <a:schemeClr val="bg1"/>
                </a:solidFill>
                <a:latin typeface="Sitka Heading" panose="02000505000000020004" pitchFamily="2" charset="0"/>
              </a:rPr>
              <a:t>The term slow violence refers to environmental destruction that takes places over a gradual period, frequently concealed, imperceptible and devoid of immediate spectacle commonly associated with notions of violence. Slow violence is often perceived as inevitable. It is too consistent to warrant the immediate scrutiny associated with disaster, presented by an image centric media.</a:t>
            </a:r>
          </a:p>
          <a:p>
            <a:pPr algn="ctr"/>
            <a:r>
              <a:rPr lang="en-GB" sz="2400" dirty="0">
                <a:solidFill>
                  <a:schemeClr val="bg1"/>
                </a:solidFill>
                <a:latin typeface="Sitka Heading" panose="02000505000000020004" pitchFamily="2" charset="0"/>
              </a:rPr>
              <a:t>(Nixon, 2013)</a:t>
            </a:r>
          </a:p>
        </p:txBody>
      </p:sp>
    </p:spTree>
    <p:extLst>
      <p:ext uri="{BB962C8B-B14F-4D97-AF65-F5344CB8AC3E}">
        <p14:creationId xmlns:p14="http://schemas.microsoft.com/office/powerpoint/2010/main" val="994822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03D40-B284-434E-9ADD-6419CAA36EBB}"/>
              </a:ext>
            </a:extLst>
          </p:cNvPr>
          <p:cNvSpPr>
            <a:spLocks noGrp="1"/>
          </p:cNvSpPr>
          <p:nvPr>
            <p:ph type="title"/>
          </p:nvPr>
        </p:nvSpPr>
        <p:spPr>
          <a:xfrm>
            <a:off x="2198807" y="136525"/>
            <a:ext cx="7274835" cy="1235205"/>
          </a:xfrm>
        </p:spPr>
        <p:txBody>
          <a:bodyPr>
            <a:normAutofit fontScale="90000"/>
          </a:bodyPr>
          <a:lstStyle/>
          <a:p>
            <a:pPr algn="ctr"/>
            <a:br>
              <a:rPr lang="en-GB" dirty="0">
                <a:latin typeface="Sitka Heading" panose="02000505000000020004" pitchFamily="2" charset="0"/>
              </a:rPr>
            </a:br>
            <a:r>
              <a:rPr lang="en-GB" dirty="0">
                <a:latin typeface="Sitka Heading" panose="02000505000000020004" pitchFamily="2" charset="0"/>
              </a:rPr>
              <a:t>Violent Traces</a:t>
            </a:r>
            <a:br>
              <a:rPr lang="en-GB" dirty="0">
                <a:latin typeface="Sitka Heading" panose="02000505000000020004" pitchFamily="2" charset="0"/>
              </a:rPr>
            </a:br>
            <a:r>
              <a:rPr lang="en-GB" dirty="0">
                <a:latin typeface="Sitka Heading" panose="02000505000000020004" pitchFamily="2" charset="0"/>
              </a:rPr>
              <a:t>The Slieve Aughty Mountains</a:t>
            </a:r>
            <a:br>
              <a:rPr lang="en-GB" dirty="0">
                <a:latin typeface="Sitka Heading" panose="02000505000000020004" pitchFamily="2" charset="0"/>
              </a:rPr>
            </a:br>
            <a:endParaRPr lang="en-GB" dirty="0">
              <a:latin typeface="Sitka Heading" panose="02000505000000020004" pitchFamily="2" charset="0"/>
            </a:endParaRPr>
          </a:p>
        </p:txBody>
      </p:sp>
      <p:pic>
        <p:nvPicPr>
          <p:cNvPr id="5" name="Content Placeholder 4">
            <a:extLst>
              <a:ext uri="{FF2B5EF4-FFF2-40B4-BE49-F238E27FC236}">
                <a16:creationId xmlns:a16="http://schemas.microsoft.com/office/drawing/2014/main" id="{AC587EAD-0F7F-4297-AE22-7035F915D7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8580" y="1593616"/>
            <a:ext cx="6527007" cy="4351338"/>
          </a:xfrm>
        </p:spPr>
      </p:pic>
      <p:sp>
        <p:nvSpPr>
          <p:cNvPr id="6" name="Slide Number Placeholder 5">
            <a:extLst>
              <a:ext uri="{FF2B5EF4-FFF2-40B4-BE49-F238E27FC236}">
                <a16:creationId xmlns:a16="http://schemas.microsoft.com/office/drawing/2014/main" id="{1D4E384D-CE24-48A2-8B03-0A6042CF2347}"/>
              </a:ext>
            </a:extLst>
          </p:cNvPr>
          <p:cNvSpPr>
            <a:spLocks noGrp="1"/>
          </p:cNvSpPr>
          <p:nvPr>
            <p:ph type="sldNum" sz="quarter" idx="12"/>
          </p:nvPr>
        </p:nvSpPr>
        <p:spPr/>
        <p:txBody>
          <a:bodyPr>
            <a:normAutofit/>
          </a:bodyPr>
          <a:lstStyle/>
          <a:p>
            <a:fld id="{7FC2CC64-61C9-4E9F-B9D2-AE206B069F0C}" type="slidenum">
              <a:rPr lang="en-GB" smtClean="0"/>
              <a:t>4</a:t>
            </a:fld>
            <a:endParaRPr lang="en-GB" dirty="0"/>
          </a:p>
        </p:txBody>
      </p:sp>
      <p:sp>
        <p:nvSpPr>
          <p:cNvPr id="9" name="Rectangle 8">
            <a:extLst>
              <a:ext uri="{FF2B5EF4-FFF2-40B4-BE49-F238E27FC236}">
                <a16:creationId xmlns:a16="http://schemas.microsoft.com/office/drawing/2014/main" id="{2733C3FE-9EB1-4AF5-88DB-46B9290723A1}"/>
              </a:ext>
            </a:extLst>
          </p:cNvPr>
          <p:cNvSpPr/>
          <p:nvPr/>
        </p:nvSpPr>
        <p:spPr>
          <a:xfrm>
            <a:off x="2943666" y="6012152"/>
            <a:ext cx="5291833" cy="276999"/>
          </a:xfrm>
          <a:prstGeom prst="rect">
            <a:avLst/>
          </a:prstGeom>
        </p:spPr>
        <p:txBody>
          <a:bodyPr wrap="none">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Slieve Aughty Mountain, Galway, Ireland, digital photograph, 2020</a:t>
            </a:r>
          </a:p>
        </p:txBody>
      </p:sp>
      <p:sp>
        <p:nvSpPr>
          <p:cNvPr id="10" name="Rectangle 9">
            <a:extLst>
              <a:ext uri="{FF2B5EF4-FFF2-40B4-BE49-F238E27FC236}">
                <a16:creationId xmlns:a16="http://schemas.microsoft.com/office/drawing/2014/main" id="{1530DA18-7F49-432C-804E-6967378D621D}"/>
              </a:ext>
            </a:extLst>
          </p:cNvPr>
          <p:cNvSpPr/>
          <p:nvPr/>
        </p:nvSpPr>
        <p:spPr>
          <a:xfrm>
            <a:off x="479395"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7427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1"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solidFill>
            </a:endParaRPr>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685430" y="406280"/>
            <a:ext cx="10821139" cy="1903436"/>
          </a:xfrm>
        </p:spPr>
        <p:txBody>
          <a:bodyPr>
            <a:normAutofit/>
          </a:bodyPr>
          <a:lstStyle/>
          <a:p>
            <a:pPr algn="ctr"/>
            <a:br>
              <a:rPr lang="en-GB" dirty="0">
                <a:solidFill>
                  <a:schemeClr val="bg1"/>
                </a:solidFill>
                <a:latin typeface="Sitka Heading" panose="02000505000000020004" pitchFamily="2" charset="0"/>
              </a:rPr>
            </a:br>
            <a:endParaRPr lang="en-GB" dirty="0">
              <a:solidFill>
                <a:schemeClr val="bg1"/>
              </a:solidFill>
              <a:latin typeface="Sitka Heading" panose="02000505000000020004" pitchFamily="2" charset="0"/>
            </a:endParaRP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5</a:t>
            </a:fld>
            <a:endParaRPr lang="en-GB"/>
          </a:p>
        </p:txBody>
      </p:sp>
      <p:sp>
        <p:nvSpPr>
          <p:cNvPr id="9" name="Rectangle 8">
            <a:extLst>
              <a:ext uri="{FF2B5EF4-FFF2-40B4-BE49-F238E27FC236}">
                <a16:creationId xmlns:a16="http://schemas.microsoft.com/office/drawing/2014/main" id="{98135CB4-7404-43E4-908C-3D6F2F215048}"/>
              </a:ext>
            </a:extLst>
          </p:cNvPr>
          <p:cNvSpPr/>
          <p:nvPr/>
        </p:nvSpPr>
        <p:spPr>
          <a:xfrm>
            <a:off x="397844"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5DE914C-A175-40CF-AD91-48E85E0D9B66}"/>
              </a:ext>
            </a:extLst>
          </p:cNvPr>
          <p:cNvSpPr/>
          <p:nvPr/>
        </p:nvSpPr>
        <p:spPr>
          <a:xfrm>
            <a:off x="4318051" y="175447"/>
            <a:ext cx="2641495" cy="461665"/>
          </a:xfrm>
          <a:prstGeom prst="rect">
            <a:avLst/>
          </a:prstGeom>
        </p:spPr>
        <p:txBody>
          <a:bodyPr wrap="square">
            <a:spAutoFit/>
          </a:bodyPr>
          <a:lstStyle/>
          <a:p>
            <a:r>
              <a:rPr lang="en-GB" sz="2400" dirty="0">
                <a:solidFill>
                  <a:schemeClr val="bg1"/>
                </a:solidFill>
              </a:rPr>
              <a:t> </a:t>
            </a:r>
          </a:p>
        </p:txBody>
      </p:sp>
      <p:sp>
        <p:nvSpPr>
          <p:cNvPr id="3" name="TextBox 2">
            <a:extLst>
              <a:ext uri="{FF2B5EF4-FFF2-40B4-BE49-F238E27FC236}">
                <a16:creationId xmlns:a16="http://schemas.microsoft.com/office/drawing/2014/main" id="{CAF0F0A9-BE63-457E-A3F1-0C3458392979}"/>
              </a:ext>
            </a:extLst>
          </p:cNvPr>
          <p:cNvSpPr txBox="1"/>
          <p:nvPr/>
        </p:nvSpPr>
        <p:spPr>
          <a:xfrm>
            <a:off x="4318051" y="1076409"/>
            <a:ext cx="7086970" cy="4524315"/>
          </a:xfrm>
          <a:prstGeom prst="rect">
            <a:avLst/>
          </a:prstGeom>
          <a:noFill/>
        </p:spPr>
        <p:txBody>
          <a:bodyPr wrap="square" rtlCol="0">
            <a:spAutoFit/>
          </a:bodyPr>
          <a:lstStyle/>
          <a:p>
            <a:pPr marL="285750" indent="-285750">
              <a:buClr>
                <a:srgbClr val="009DAC"/>
              </a:buClr>
              <a:buFont typeface="Wingdings" panose="05000000000000000000" pitchFamily="2" charset="2"/>
              <a:buChar char="v"/>
            </a:pPr>
            <a:r>
              <a:rPr lang="en-GB" dirty="0">
                <a:solidFill>
                  <a:schemeClr val="bg1"/>
                </a:solidFill>
              </a:rPr>
              <a:t>Significant changes of land use over a fifty year period</a:t>
            </a:r>
          </a:p>
          <a:p>
            <a:pPr marL="285750" indent="-285750">
              <a:buClr>
                <a:srgbClr val="009DAC"/>
              </a:buClr>
              <a:buFont typeface="Wingdings" panose="05000000000000000000" pitchFamily="2" charset="2"/>
              <a:buChar char="v"/>
            </a:pPr>
            <a:endParaRPr lang="en-GB" dirty="0">
              <a:solidFill>
                <a:schemeClr val="bg1"/>
              </a:solidFill>
            </a:endParaRPr>
          </a:p>
          <a:p>
            <a:pPr>
              <a:buClr>
                <a:srgbClr val="009DAC"/>
              </a:buClr>
            </a:pPr>
            <a:endParaRPr lang="en-GB" dirty="0">
              <a:solidFill>
                <a:schemeClr val="bg1"/>
              </a:solidFill>
            </a:endParaRPr>
          </a:p>
          <a:p>
            <a:pPr marL="285750" indent="-285750">
              <a:buClr>
                <a:srgbClr val="009DAC"/>
              </a:buClr>
              <a:buFont typeface="Wingdings" panose="05000000000000000000" pitchFamily="2" charset="2"/>
              <a:buChar char="v"/>
            </a:pPr>
            <a:r>
              <a:rPr lang="en-GB" dirty="0">
                <a:solidFill>
                  <a:schemeClr val="bg1"/>
                </a:solidFill>
              </a:rPr>
              <a:t>Dramatic Increase in flooding within the lowlands</a:t>
            </a:r>
          </a:p>
          <a:p>
            <a:pPr marL="285750" indent="-285750">
              <a:buClr>
                <a:srgbClr val="009DAC"/>
              </a:buClr>
              <a:buFont typeface="Wingdings" panose="05000000000000000000" pitchFamily="2" charset="2"/>
              <a:buChar char="v"/>
            </a:pPr>
            <a:endParaRPr lang="en-GB" dirty="0">
              <a:solidFill>
                <a:schemeClr val="bg1"/>
              </a:solidFill>
            </a:endParaRPr>
          </a:p>
          <a:p>
            <a:pPr marL="285750" indent="-285750">
              <a:buClr>
                <a:srgbClr val="009DAC"/>
              </a:buClr>
              <a:buFont typeface="Wingdings" panose="05000000000000000000" pitchFamily="2" charset="2"/>
              <a:buChar char="v"/>
            </a:pPr>
            <a:endParaRPr lang="en-GB" dirty="0">
              <a:solidFill>
                <a:schemeClr val="bg1"/>
              </a:solidFill>
            </a:endParaRPr>
          </a:p>
          <a:p>
            <a:pPr marL="285750" indent="-285750">
              <a:buClr>
                <a:srgbClr val="009DAC"/>
              </a:buClr>
              <a:buFont typeface="Wingdings" panose="05000000000000000000" pitchFamily="2" charset="2"/>
              <a:buChar char="v"/>
            </a:pPr>
            <a:r>
              <a:rPr lang="en-GB" dirty="0">
                <a:solidFill>
                  <a:schemeClr val="bg1"/>
                </a:solidFill>
              </a:rPr>
              <a:t>Activity on Slieve Aughty Mountains impacts surrounding rivers and lowlands in South Galway</a:t>
            </a:r>
          </a:p>
          <a:p>
            <a:pPr marL="285750" indent="-285750">
              <a:buClr>
                <a:srgbClr val="009DAC"/>
              </a:buClr>
              <a:buFont typeface="Wingdings" panose="05000000000000000000" pitchFamily="2" charset="2"/>
              <a:buChar char="v"/>
            </a:pPr>
            <a:endParaRPr lang="en-GB" dirty="0">
              <a:solidFill>
                <a:schemeClr val="bg1"/>
              </a:solidFill>
            </a:endParaRPr>
          </a:p>
          <a:p>
            <a:pPr marL="285750" indent="-285750">
              <a:buClr>
                <a:srgbClr val="009DAC"/>
              </a:buClr>
              <a:buFont typeface="Wingdings" panose="05000000000000000000" pitchFamily="2" charset="2"/>
              <a:buChar char="v"/>
            </a:pPr>
            <a:endParaRPr lang="en-GB" dirty="0">
              <a:solidFill>
                <a:schemeClr val="bg1"/>
              </a:solidFill>
            </a:endParaRPr>
          </a:p>
          <a:p>
            <a:pPr marL="285750" indent="-285750">
              <a:buClr>
                <a:srgbClr val="009DAC"/>
              </a:buClr>
              <a:buFont typeface="Wingdings" panose="05000000000000000000" pitchFamily="2" charset="2"/>
              <a:buChar char="v"/>
            </a:pPr>
            <a:r>
              <a:rPr lang="en-GB" dirty="0">
                <a:solidFill>
                  <a:schemeClr val="bg1"/>
                </a:solidFill>
              </a:rPr>
              <a:t>3 key Stakeholders Responsible: </a:t>
            </a:r>
            <a:r>
              <a:rPr lang="en-GB" dirty="0" err="1">
                <a:solidFill>
                  <a:schemeClr val="bg1"/>
                </a:solidFill>
              </a:rPr>
              <a:t>Coillte</a:t>
            </a:r>
            <a:r>
              <a:rPr lang="en-GB" dirty="0">
                <a:solidFill>
                  <a:schemeClr val="bg1"/>
                </a:solidFill>
              </a:rPr>
              <a:t> Forestry Commission, ESB Windfarm development , Local land users engaged in land reclamation</a:t>
            </a:r>
          </a:p>
          <a:p>
            <a:pPr marL="285750" indent="-285750">
              <a:buClr>
                <a:srgbClr val="009DAC"/>
              </a:buClr>
              <a:buFont typeface="Wingdings" panose="05000000000000000000" pitchFamily="2" charset="2"/>
              <a:buChar char="v"/>
            </a:pPr>
            <a:endParaRPr lang="en-GB" dirty="0">
              <a:solidFill>
                <a:schemeClr val="bg1"/>
              </a:solidFill>
            </a:endParaRPr>
          </a:p>
          <a:p>
            <a:pPr marL="285750" indent="-285750">
              <a:buClr>
                <a:srgbClr val="009DAC"/>
              </a:buClr>
              <a:buFont typeface="Wingdings" panose="05000000000000000000" pitchFamily="2" charset="2"/>
              <a:buChar char="v"/>
            </a:pPr>
            <a:endParaRPr lang="en-GB" dirty="0">
              <a:solidFill>
                <a:schemeClr val="bg1"/>
              </a:solidFill>
            </a:endParaRPr>
          </a:p>
          <a:p>
            <a:pPr marL="285750" indent="-285750">
              <a:buClr>
                <a:srgbClr val="009DAC"/>
              </a:buClr>
              <a:buFont typeface="Wingdings" panose="05000000000000000000" pitchFamily="2" charset="2"/>
              <a:buChar char="v"/>
            </a:pPr>
            <a:r>
              <a:rPr lang="en-GB" dirty="0">
                <a:solidFill>
                  <a:schemeClr val="bg1"/>
                </a:solidFill>
              </a:rPr>
              <a:t>Changes in planting practices, flawed environmental impact assessment, non-holistic approach to commercial process </a:t>
            </a:r>
          </a:p>
        </p:txBody>
      </p:sp>
      <p:sp>
        <p:nvSpPr>
          <p:cNvPr id="6" name="TextBox 5">
            <a:extLst>
              <a:ext uri="{FF2B5EF4-FFF2-40B4-BE49-F238E27FC236}">
                <a16:creationId xmlns:a16="http://schemas.microsoft.com/office/drawing/2014/main" id="{2FB64C2E-FC17-4610-BF64-2321773A4D44}"/>
              </a:ext>
            </a:extLst>
          </p:cNvPr>
          <p:cNvSpPr txBox="1"/>
          <p:nvPr/>
        </p:nvSpPr>
        <p:spPr>
          <a:xfrm>
            <a:off x="2373608" y="182258"/>
            <a:ext cx="8590314" cy="646331"/>
          </a:xfrm>
          <a:prstGeom prst="rect">
            <a:avLst/>
          </a:prstGeom>
          <a:noFill/>
        </p:spPr>
        <p:txBody>
          <a:bodyPr wrap="square" rtlCol="0">
            <a:spAutoFit/>
          </a:bodyPr>
          <a:lstStyle/>
          <a:p>
            <a:r>
              <a:rPr lang="en-GB" sz="3600" dirty="0"/>
              <a:t> </a:t>
            </a:r>
            <a:r>
              <a:rPr lang="en-GB" sz="3600" dirty="0">
                <a:solidFill>
                  <a:schemeClr val="bg1"/>
                </a:solidFill>
                <a:latin typeface="Sitka Heading" panose="02000505000000020004" pitchFamily="2" charset="0"/>
              </a:rPr>
              <a:t>WHAT ? HOW ? WHERE ? WHO ? WHY ?</a:t>
            </a:r>
            <a:endParaRPr lang="en-GB" sz="3600" dirty="0">
              <a:solidFill>
                <a:schemeClr val="bg1"/>
              </a:solidFill>
            </a:endParaRPr>
          </a:p>
        </p:txBody>
      </p:sp>
      <p:pic>
        <p:nvPicPr>
          <p:cNvPr id="10" name="Picture 9">
            <a:extLst>
              <a:ext uri="{FF2B5EF4-FFF2-40B4-BE49-F238E27FC236}">
                <a16:creationId xmlns:a16="http://schemas.microsoft.com/office/drawing/2014/main" id="{DB9EEA4A-5FDC-4AD9-9F75-B44FF25B93CF}"/>
              </a:ext>
            </a:extLst>
          </p:cNvPr>
          <p:cNvPicPr>
            <a:picLocks noChangeAspect="1"/>
          </p:cNvPicPr>
          <p:nvPr/>
        </p:nvPicPr>
        <p:blipFill rotWithShape="1">
          <a:blip r:embed="rId2">
            <a:extLst>
              <a:ext uri="{28A0092B-C50C-407E-A947-70E740481C1C}">
                <a14:useLocalDpi xmlns:a14="http://schemas.microsoft.com/office/drawing/2010/main" val="0"/>
              </a:ext>
            </a:extLst>
          </a:blip>
          <a:srcRect l="2556" t="3427"/>
          <a:stretch/>
        </p:blipFill>
        <p:spPr>
          <a:xfrm>
            <a:off x="636081" y="915477"/>
            <a:ext cx="3731319" cy="5440873"/>
          </a:xfrm>
          <a:prstGeom prst="rect">
            <a:avLst/>
          </a:prstGeom>
        </p:spPr>
      </p:pic>
    </p:spTree>
    <p:extLst>
      <p:ext uri="{BB962C8B-B14F-4D97-AF65-F5344CB8AC3E}">
        <p14:creationId xmlns:p14="http://schemas.microsoft.com/office/powerpoint/2010/main" val="792519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95DC21-C710-4752-9B2A-5359503103EA}"/>
              </a:ext>
            </a:extLst>
          </p:cNvPr>
          <p:cNvSpPr/>
          <p:nvPr/>
        </p:nvSpPr>
        <p:spPr>
          <a:xfrm>
            <a:off x="719092" y="0"/>
            <a:ext cx="118539"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solidFill>
            </a:endParaRPr>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685430" y="406280"/>
            <a:ext cx="10821139" cy="1903436"/>
          </a:xfrm>
        </p:spPr>
        <p:txBody>
          <a:bodyPr>
            <a:normAutofit/>
          </a:bodyPr>
          <a:lstStyle/>
          <a:p>
            <a:pPr algn="ctr"/>
            <a:r>
              <a:rPr lang="en-GB" sz="4900" dirty="0">
                <a:solidFill>
                  <a:schemeClr val="bg1"/>
                </a:solidFill>
                <a:latin typeface="Sitka Heading" panose="02000505000000020004" pitchFamily="2" charset="0"/>
              </a:rPr>
              <a:t>Shaping the Anthropocene</a:t>
            </a:r>
            <a:r>
              <a:rPr lang="en-GB" sz="4900" dirty="0">
                <a:latin typeface="Sitka Heading" panose="02000505000000020004" pitchFamily="2" charset="0"/>
              </a:rPr>
              <a:t> </a:t>
            </a:r>
            <a:br>
              <a:rPr lang="en-GB" dirty="0">
                <a:latin typeface="Sitka Heading" panose="02000505000000020004" pitchFamily="2" charset="0"/>
              </a:rPr>
            </a:br>
            <a:r>
              <a:rPr lang="en-GB" sz="3600" dirty="0">
                <a:solidFill>
                  <a:schemeClr val="bg1"/>
                </a:solidFill>
                <a:latin typeface="Sitka Heading" panose="02000505000000020004" pitchFamily="2" charset="0"/>
              </a:rPr>
              <a:t>A one-world-world?</a:t>
            </a:r>
            <a:br>
              <a:rPr lang="en-GB" dirty="0">
                <a:solidFill>
                  <a:schemeClr val="bg1"/>
                </a:solidFill>
                <a:latin typeface="Sitka Heading" panose="02000505000000020004" pitchFamily="2" charset="0"/>
              </a:rPr>
            </a:br>
            <a:endParaRPr lang="en-GB" dirty="0">
              <a:solidFill>
                <a:schemeClr val="bg1"/>
              </a:solidFill>
              <a:latin typeface="Sitka Heading" panose="02000505000000020004" pitchFamily="2" charset="0"/>
            </a:endParaRP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6</a:t>
            </a:fld>
            <a:endParaRPr lang="en-GB"/>
          </a:p>
        </p:txBody>
      </p:sp>
      <p:sp>
        <p:nvSpPr>
          <p:cNvPr id="9" name="Rectangle 8">
            <a:extLst>
              <a:ext uri="{FF2B5EF4-FFF2-40B4-BE49-F238E27FC236}">
                <a16:creationId xmlns:a16="http://schemas.microsoft.com/office/drawing/2014/main" id="{98135CB4-7404-43E4-908C-3D6F2F215048}"/>
              </a:ext>
            </a:extLst>
          </p:cNvPr>
          <p:cNvSpPr/>
          <p:nvPr/>
        </p:nvSpPr>
        <p:spPr>
          <a:xfrm>
            <a:off x="397844"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5DE914C-A175-40CF-AD91-48E85E0D9B66}"/>
              </a:ext>
            </a:extLst>
          </p:cNvPr>
          <p:cNvSpPr/>
          <p:nvPr/>
        </p:nvSpPr>
        <p:spPr>
          <a:xfrm>
            <a:off x="516383" y="2095131"/>
            <a:ext cx="11425561" cy="3785652"/>
          </a:xfrm>
          <a:prstGeom prst="rect">
            <a:avLst/>
          </a:prstGeom>
        </p:spPr>
        <p:txBody>
          <a:bodyPr wrap="square">
            <a:spAutoFit/>
          </a:bodyPr>
          <a:lstStyle/>
          <a:p>
            <a:r>
              <a:rPr lang="en-GB" sz="2400" dirty="0">
                <a:solidFill>
                  <a:schemeClr val="bg1"/>
                </a:solidFill>
                <a:latin typeface="Sitka Banner" panose="02000505000000020004" pitchFamily="2" charset="0"/>
                <a:ea typeface="Times New Roman" panose="02020603050405020304" pitchFamily="18" charset="0"/>
                <a:cs typeface="Calibri Light" panose="020F0302020204030204" pitchFamily="34" charset="0"/>
              </a:rPr>
              <a:t>John Law refers to a  “One -world -world, a world that has granted itself the right to assimilate all other worlds and by presenting itself as exclusive, cancels possibilities for what lies beyond its limits.</a:t>
            </a:r>
            <a:r>
              <a:rPr lang="en-GB" sz="2400" i="1" dirty="0">
                <a:solidFill>
                  <a:schemeClr val="bg1"/>
                </a:solidFill>
                <a:latin typeface="Sitka Banner" panose="02000505000000020004" pitchFamily="2" charset="0"/>
                <a:ea typeface="Times New Roman" panose="02020603050405020304" pitchFamily="18" charset="0"/>
                <a:cs typeface="Calibri Light" panose="020F0302020204030204" pitchFamily="34" charset="0"/>
              </a:rPr>
              <a:t>”</a:t>
            </a:r>
            <a:r>
              <a:rPr lang="en-GB" sz="2400" dirty="0">
                <a:solidFill>
                  <a:schemeClr val="bg1"/>
                </a:solidFill>
                <a:latin typeface="Sitka Banner" panose="02000505000000020004" pitchFamily="2" charset="0"/>
                <a:ea typeface="Times New Roman" panose="02020603050405020304" pitchFamily="18" charset="0"/>
                <a:cs typeface="Calibri Light" panose="020F0302020204030204" pitchFamily="34" charset="0"/>
              </a:rPr>
              <a:t> </a:t>
            </a:r>
            <a:r>
              <a:rPr lang="en-GB" sz="2400" dirty="0">
                <a:solidFill>
                  <a:schemeClr val="bg1"/>
                </a:solidFill>
                <a:latin typeface="Sitka Banner" panose="02000505000000020004" pitchFamily="2" charset="0"/>
                <a:ea typeface="Calibri" panose="020F0502020204030204" pitchFamily="34" charset="0"/>
                <a:cs typeface="Calibri Light" panose="020F0302020204030204" pitchFamily="34" charset="0"/>
              </a:rPr>
              <a:t>( Law cited by Cadena and Blaser, 2018, p.3)</a:t>
            </a:r>
          </a:p>
          <a:p>
            <a:endParaRPr lang="en-GB" sz="2400" dirty="0">
              <a:solidFill>
                <a:schemeClr val="bg1"/>
              </a:solidFill>
              <a:latin typeface="Sitka Banner" panose="02000505000000020004" pitchFamily="2" charset="0"/>
              <a:ea typeface="Calibri" panose="020F0502020204030204" pitchFamily="34" charset="0"/>
              <a:cs typeface="Calibri Light" panose="020F0302020204030204" pitchFamily="34" charset="0"/>
            </a:endParaRPr>
          </a:p>
          <a:p>
            <a:endParaRPr lang="en-GB" sz="2400" dirty="0">
              <a:solidFill>
                <a:schemeClr val="bg1"/>
              </a:solidFill>
              <a:latin typeface="Sitka Banner" panose="02000505000000020004" pitchFamily="2" charset="0"/>
              <a:ea typeface="Calibri" panose="020F0502020204030204" pitchFamily="34" charset="0"/>
              <a:cs typeface="Calibri Light" panose="020F0302020204030204" pitchFamily="34" charset="0"/>
            </a:endParaRPr>
          </a:p>
          <a:p>
            <a:r>
              <a:rPr lang="en-GB" sz="2400" dirty="0">
                <a:solidFill>
                  <a:schemeClr val="bg1"/>
                </a:solidFill>
                <a:latin typeface="Sitka Banner" panose="02000505000000020004" pitchFamily="2" charset="0"/>
                <a:ea typeface="Calibri" panose="020F0502020204030204" pitchFamily="34" charset="0"/>
                <a:cs typeface="Calibri Light" panose="020F0302020204030204" pitchFamily="34" charset="0"/>
              </a:rPr>
              <a:t>Through expanding one world we diminish another, tipping the scale of balance, we abandon an abundance of diversity that supports the majority in favour of a limited and exclusive wealth available to few. The eradication of such worlds raises questions within my own practice, what ghosts do absent worlds create and what does it do to make them visible them through artist practice.</a:t>
            </a:r>
            <a:r>
              <a:rPr lang="en-GB" sz="2400" dirty="0">
                <a:solidFill>
                  <a:schemeClr val="bg1"/>
                </a:solidFill>
                <a:latin typeface="Sitka Banner" panose="02000505000000020004" pitchFamily="2" charset="0"/>
                <a:ea typeface="Calibri" panose="020F0502020204030204" pitchFamily="34" charset="0"/>
                <a:cs typeface="Times New Roman" panose="02020603050405020304" pitchFamily="18" charset="0"/>
              </a:rPr>
              <a:t>(Tsing, 2017)</a:t>
            </a:r>
            <a:endParaRPr lang="en-GB" sz="2400" dirty="0">
              <a:solidFill>
                <a:schemeClr val="bg1"/>
              </a:solidFill>
            </a:endParaRPr>
          </a:p>
        </p:txBody>
      </p:sp>
    </p:spTree>
    <p:extLst>
      <p:ext uri="{BB962C8B-B14F-4D97-AF65-F5344CB8AC3E}">
        <p14:creationId xmlns:p14="http://schemas.microsoft.com/office/powerpoint/2010/main" val="3531676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33413D-5EC9-483E-8770-F3F4ACDD7EF5}"/>
              </a:ext>
            </a:extLst>
          </p:cNvPr>
          <p:cNvSpPr>
            <a:spLocks noGrp="1"/>
          </p:cNvSpPr>
          <p:nvPr>
            <p:ph type="title"/>
          </p:nvPr>
        </p:nvSpPr>
        <p:spPr>
          <a:xfrm>
            <a:off x="1703403" y="3060684"/>
            <a:ext cx="8785194" cy="1866088"/>
          </a:xfrm>
          <a:ln>
            <a:noFill/>
          </a:ln>
        </p:spPr>
        <p:txBody>
          <a:bodyPr>
            <a:normAutofit fontScale="90000"/>
          </a:bodyPr>
          <a:lstStyle/>
          <a:p>
            <a:pPr algn="ctr"/>
            <a:r>
              <a:rPr lang="en-GB" dirty="0">
                <a:solidFill>
                  <a:schemeClr val="bg1"/>
                </a:solidFill>
                <a:latin typeface="Sitka Heading" panose="02000505000000020004" pitchFamily="2" charset="0"/>
              </a:rPr>
              <a:t>Slow Violence as hydro morphological change</a:t>
            </a:r>
            <a:br>
              <a:rPr lang="en-GB" dirty="0">
                <a:solidFill>
                  <a:schemeClr val="bg1"/>
                </a:solidFill>
                <a:latin typeface="Sitka Heading" panose="02000505000000020004" pitchFamily="2" charset="0"/>
              </a:rPr>
            </a:br>
            <a:br>
              <a:rPr lang="en-GB" dirty="0">
                <a:solidFill>
                  <a:schemeClr val="bg1"/>
                </a:solidFill>
                <a:latin typeface="Sitka Heading" panose="02000505000000020004" pitchFamily="2" charset="0"/>
              </a:rPr>
            </a:br>
            <a:br>
              <a:rPr lang="en-GB" dirty="0">
                <a:solidFill>
                  <a:schemeClr val="bg1"/>
                </a:solidFill>
                <a:latin typeface="Sitka Heading" panose="02000505000000020004" pitchFamily="2" charset="0"/>
              </a:rPr>
            </a:br>
            <a:endParaRPr lang="en-GB" dirty="0">
              <a:solidFill>
                <a:schemeClr val="bg1"/>
              </a:solidFill>
              <a:latin typeface="Sitka Heading" panose="02000505000000020004" pitchFamily="2" charset="0"/>
            </a:endParaRPr>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7</a:t>
            </a:fld>
            <a:endParaRPr lang="en-GB"/>
          </a:p>
        </p:txBody>
      </p:sp>
      <p:sp>
        <p:nvSpPr>
          <p:cNvPr id="6" name="Rectangle 5">
            <a:extLst>
              <a:ext uri="{FF2B5EF4-FFF2-40B4-BE49-F238E27FC236}">
                <a16:creationId xmlns:a16="http://schemas.microsoft.com/office/drawing/2014/main" id="{A874983E-D9E9-40D9-9CE7-F435C991A4A5}"/>
              </a:ext>
            </a:extLst>
          </p:cNvPr>
          <p:cNvSpPr/>
          <p:nvPr/>
        </p:nvSpPr>
        <p:spPr>
          <a:xfrm>
            <a:off x="1384916" y="2262696"/>
            <a:ext cx="9232777" cy="2332607"/>
          </a:xfrm>
          <a:prstGeom prst="rect">
            <a:avLst/>
          </a:prstGeom>
          <a:noFill/>
          <a:ln w="76200">
            <a:solidFill>
              <a:srgbClr val="009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9DAC"/>
              </a:solidFill>
            </a:endParaRPr>
          </a:p>
        </p:txBody>
      </p:sp>
    </p:spTree>
    <p:extLst>
      <p:ext uri="{BB962C8B-B14F-4D97-AF65-F5344CB8AC3E}">
        <p14:creationId xmlns:p14="http://schemas.microsoft.com/office/powerpoint/2010/main" val="796297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C9847-FAD1-48AA-8F2D-9E7EF69EB189}"/>
              </a:ext>
            </a:extLst>
          </p:cNvPr>
          <p:cNvSpPr/>
          <p:nvPr/>
        </p:nvSpPr>
        <p:spPr>
          <a:xfrm>
            <a:off x="0" y="0"/>
            <a:ext cx="12192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F921C239-46F4-4DC6-B5EE-FF1191F1E804}"/>
              </a:ext>
            </a:extLst>
          </p:cNvPr>
          <p:cNvSpPr>
            <a:spLocks noGrp="1"/>
          </p:cNvSpPr>
          <p:nvPr>
            <p:ph type="sldNum" sz="quarter" idx="12"/>
          </p:nvPr>
        </p:nvSpPr>
        <p:spPr/>
        <p:txBody>
          <a:bodyPr>
            <a:normAutofit/>
          </a:bodyPr>
          <a:lstStyle/>
          <a:p>
            <a:fld id="{7FC2CC64-61C9-4E9F-B9D2-AE206B069F0C}" type="slidenum">
              <a:rPr lang="en-GB" smtClean="0"/>
              <a:t>8</a:t>
            </a:fld>
            <a:endParaRPr lang="en-GB"/>
          </a:p>
        </p:txBody>
      </p:sp>
      <p:sp>
        <p:nvSpPr>
          <p:cNvPr id="7" name="Title 1">
            <a:extLst>
              <a:ext uri="{FF2B5EF4-FFF2-40B4-BE49-F238E27FC236}">
                <a16:creationId xmlns:a16="http://schemas.microsoft.com/office/drawing/2014/main" id="{8B2E5A0D-0CE4-44F9-A86A-AF6537ABCF98}"/>
              </a:ext>
            </a:extLst>
          </p:cNvPr>
          <p:cNvSpPr txBox="1">
            <a:spLocks/>
          </p:cNvSpPr>
          <p:nvPr/>
        </p:nvSpPr>
        <p:spPr>
          <a:xfrm>
            <a:off x="189391" y="62144"/>
            <a:ext cx="11724442" cy="16285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chemeClr val="bg1"/>
                </a:solidFill>
                <a:latin typeface="Sitka Heading" panose="02000505000000020004" pitchFamily="2" charset="0"/>
              </a:rPr>
              <a:t>Deep Mapping, Slow Residencies &amp; Fieldwork </a:t>
            </a:r>
          </a:p>
        </p:txBody>
      </p:sp>
      <p:sp>
        <p:nvSpPr>
          <p:cNvPr id="9" name="Rectangle 8">
            <a:extLst>
              <a:ext uri="{FF2B5EF4-FFF2-40B4-BE49-F238E27FC236}">
                <a16:creationId xmlns:a16="http://schemas.microsoft.com/office/drawing/2014/main" id="{EAA6B0BB-5215-497C-9626-3BD7E610D754}"/>
              </a:ext>
            </a:extLst>
          </p:cNvPr>
          <p:cNvSpPr/>
          <p:nvPr/>
        </p:nvSpPr>
        <p:spPr>
          <a:xfrm>
            <a:off x="406723" y="0"/>
            <a:ext cx="118539" cy="6858000"/>
          </a:xfrm>
          <a:prstGeom prst="rect">
            <a:avLst/>
          </a:prstGeom>
          <a:solidFill>
            <a:srgbClr val="009DAC"/>
          </a:solidFill>
          <a:ln>
            <a:solidFill>
              <a:srgbClr val="009DA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128E23B-AED9-4BE3-8927-6E1BD7400EF3}"/>
              </a:ext>
            </a:extLst>
          </p:cNvPr>
          <p:cNvSpPr/>
          <p:nvPr/>
        </p:nvSpPr>
        <p:spPr>
          <a:xfrm>
            <a:off x="931986" y="1837678"/>
            <a:ext cx="10981848" cy="3785652"/>
          </a:xfrm>
          <a:prstGeom prst="rect">
            <a:avLst/>
          </a:prstGeom>
        </p:spPr>
        <p:txBody>
          <a:bodyPr wrap="square">
            <a:spAutoFit/>
          </a:bodyPr>
          <a:lstStyle/>
          <a:p>
            <a:r>
              <a:rPr lang="en-GB" sz="2400" dirty="0">
                <a:solidFill>
                  <a:schemeClr val="bg1"/>
                </a:solidFill>
                <a:latin typeface="Sitka Heading" panose="02000505000000020004" pitchFamily="2" charset="0"/>
              </a:rPr>
              <a:t>The term ‘deep mapping’ resists disciplinary definitions or academic boundaries. It concerns the “quality of attention” (Modeen and Biggs, 2020, p.55) that is required to care for and respond to the landscapes we inhabit.</a:t>
            </a:r>
          </a:p>
          <a:p>
            <a:r>
              <a:rPr lang="en-GB" sz="2400" dirty="0">
                <a:solidFill>
                  <a:schemeClr val="bg1"/>
                </a:solidFill>
                <a:latin typeface="Sitka Heading" panose="02000505000000020004" pitchFamily="2" charset="0"/>
              </a:rPr>
              <a:t>Pr0posed as “an embodied and reflexive immersion in a life that is lived and preformed spatially. A cartography of depth. A diving within” ( Roberts 2016 cited by Modeen and Biggs, 2020, p.53). </a:t>
            </a:r>
          </a:p>
          <a:p>
            <a:endParaRPr lang="en-GB" sz="2400" dirty="0">
              <a:solidFill>
                <a:schemeClr val="bg1"/>
              </a:solidFill>
              <a:latin typeface="Sitka Heading" panose="02000505000000020004" pitchFamily="2" charset="0"/>
            </a:endParaRPr>
          </a:p>
          <a:p>
            <a:r>
              <a:rPr lang="en-GB" sz="2400" dirty="0">
                <a:solidFill>
                  <a:schemeClr val="bg1"/>
                </a:solidFill>
                <a:latin typeface="Sitka Heading" panose="02000505000000020004" pitchFamily="2" charset="0"/>
              </a:rPr>
              <a:t>Within this research fieldwork is adapted as a practice of “anti conclusion” where periods of immersion and reflection are applied as an attentive practice which answers to the qualities of the landscape it explores</a:t>
            </a:r>
          </a:p>
        </p:txBody>
      </p:sp>
    </p:spTree>
    <p:extLst>
      <p:ext uri="{BB962C8B-B14F-4D97-AF65-F5344CB8AC3E}">
        <p14:creationId xmlns:p14="http://schemas.microsoft.com/office/powerpoint/2010/main" val="778996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5724619-1FF7-4433-B953-DA80DA2FD2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0375" y="770320"/>
            <a:ext cx="3724020" cy="5586030"/>
          </a:xfrm>
        </p:spPr>
      </p:pic>
      <p:sp>
        <p:nvSpPr>
          <p:cNvPr id="6" name="Slide Number Placeholder 5">
            <a:extLst>
              <a:ext uri="{FF2B5EF4-FFF2-40B4-BE49-F238E27FC236}">
                <a16:creationId xmlns:a16="http://schemas.microsoft.com/office/drawing/2014/main" id="{EAEECF7B-A20C-498A-9CBC-30D4F687882B}"/>
              </a:ext>
            </a:extLst>
          </p:cNvPr>
          <p:cNvSpPr>
            <a:spLocks noGrp="1"/>
          </p:cNvSpPr>
          <p:nvPr>
            <p:ph type="sldNum" sz="quarter" idx="12"/>
          </p:nvPr>
        </p:nvSpPr>
        <p:spPr/>
        <p:txBody>
          <a:bodyPr>
            <a:normAutofit/>
          </a:bodyPr>
          <a:lstStyle/>
          <a:p>
            <a:fld id="{7FC2CC64-61C9-4E9F-B9D2-AE206B069F0C}" type="slidenum">
              <a:rPr lang="en-GB" smtClean="0"/>
              <a:t>9</a:t>
            </a:fld>
            <a:endParaRPr lang="en-GB"/>
          </a:p>
        </p:txBody>
      </p:sp>
      <p:pic>
        <p:nvPicPr>
          <p:cNvPr id="4" name="Picture 3">
            <a:extLst>
              <a:ext uri="{FF2B5EF4-FFF2-40B4-BE49-F238E27FC236}">
                <a16:creationId xmlns:a16="http://schemas.microsoft.com/office/drawing/2014/main" id="{C849AB56-A09C-4E1B-87B6-8F11EC6A3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15" y="770320"/>
            <a:ext cx="3724021" cy="5586030"/>
          </a:xfrm>
          <a:prstGeom prst="rect">
            <a:avLst/>
          </a:prstGeom>
        </p:spPr>
      </p:pic>
      <p:sp>
        <p:nvSpPr>
          <p:cNvPr id="7" name="TextBox 6">
            <a:extLst>
              <a:ext uri="{FF2B5EF4-FFF2-40B4-BE49-F238E27FC236}">
                <a16:creationId xmlns:a16="http://schemas.microsoft.com/office/drawing/2014/main" id="{A7294BF3-DC2F-49A5-9E79-14D57A6D0753}"/>
              </a:ext>
            </a:extLst>
          </p:cNvPr>
          <p:cNvSpPr txBox="1"/>
          <p:nvPr/>
        </p:nvSpPr>
        <p:spPr>
          <a:xfrm>
            <a:off x="1340528" y="6500202"/>
            <a:ext cx="8975324" cy="276999"/>
          </a:xfrm>
          <a:prstGeom prst="rect">
            <a:avLst/>
          </a:prstGeom>
          <a:noFill/>
        </p:spPr>
        <p:txBody>
          <a:bodyPr wrap="square" rtlCol="0">
            <a:spAutoFit/>
          </a:bodyPr>
          <a:lstStyle/>
          <a:p>
            <a:pPr algn="ctr">
              <a:spcAft>
                <a:spcPts val="1000"/>
              </a:spcAft>
            </a:pPr>
            <a:r>
              <a:rPr lang="en-GB" sz="1200" i="1" dirty="0">
                <a:solidFill>
                  <a:srgbClr val="44546A"/>
                </a:solidFill>
                <a:latin typeface="Sitka Heading" panose="02000505000000020004" pitchFamily="2" charset="0"/>
                <a:ea typeface="Calibri" panose="020F0502020204030204" pitchFamily="34" charset="0"/>
                <a:cs typeface="Times New Roman" panose="02020603050405020304" pitchFamily="18" charset="0"/>
              </a:rPr>
              <a:t>Niamh Fahy, Currach, Slieve Aughty Mountains, digital photograph, 2021</a:t>
            </a:r>
          </a:p>
        </p:txBody>
      </p:sp>
      <p:sp>
        <p:nvSpPr>
          <p:cNvPr id="8" name="Rectangle 7">
            <a:extLst>
              <a:ext uri="{FF2B5EF4-FFF2-40B4-BE49-F238E27FC236}">
                <a16:creationId xmlns:a16="http://schemas.microsoft.com/office/drawing/2014/main" id="{EB3E4CAE-B050-4B29-9EC9-4AFC21D1AD9A}"/>
              </a:ext>
            </a:extLst>
          </p:cNvPr>
          <p:cNvSpPr/>
          <p:nvPr/>
        </p:nvSpPr>
        <p:spPr>
          <a:xfrm>
            <a:off x="351615" y="0"/>
            <a:ext cx="118539" cy="6858000"/>
          </a:xfrm>
          <a:prstGeom prst="rect">
            <a:avLst/>
          </a:prstGeom>
          <a:solidFill>
            <a:srgbClr val="009DAC"/>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E1611935-8772-4E9E-9FC1-4A9873171E36}"/>
              </a:ext>
            </a:extLst>
          </p:cNvPr>
          <p:cNvSpPr/>
          <p:nvPr/>
        </p:nvSpPr>
        <p:spPr>
          <a:xfrm>
            <a:off x="564679" y="-306898"/>
            <a:ext cx="11488769" cy="1077218"/>
          </a:xfrm>
          <a:prstGeom prst="rect">
            <a:avLst/>
          </a:prstGeom>
        </p:spPr>
        <p:txBody>
          <a:bodyPr wrap="square">
            <a:spAutoFit/>
          </a:bodyPr>
          <a:lstStyle/>
          <a:p>
            <a:endParaRPr lang="en-GB" sz="3200" dirty="0">
              <a:solidFill>
                <a:srgbClr val="009DAC"/>
              </a:solidFill>
              <a:latin typeface="Sitka Heading" panose="02000505000000020004" pitchFamily="2" charset="0"/>
            </a:endParaRPr>
          </a:p>
          <a:p>
            <a:r>
              <a:rPr lang="en-GB" sz="3200" dirty="0">
                <a:latin typeface="Sitka Heading" panose="02000505000000020004" pitchFamily="2" charset="0"/>
              </a:rPr>
              <a:t>How does slow violence manifest in the Slieve Aughty Mountains ?</a:t>
            </a:r>
          </a:p>
        </p:txBody>
      </p:sp>
    </p:spTree>
    <p:extLst>
      <p:ext uri="{BB962C8B-B14F-4D97-AF65-F5344CB8AC3E}">
        <p14:creationId xmlns:p14="http://schemas.microsoft.com/office/powerpoint/2010/main" val="2152394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12175</TotalTime>
  <Words>1433</Words>
  <Application>Microsoft Office PowerPoint</Application>
  <PresentationFormat>Widescreen</PresentationFormat>
  <Paragraphs>138</Paragraphs>
  <Slides>27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Calibri</vt:lpstr>
      <vt:lpstr>Calibri Light</vt:lpstr>
      <vt:lpstr>Courier New</vt:lpstr>
      <vt:lpstr>Open Sans</vt:lpstr>
      <vt:lpstr>Open Sans Semibold</vt:lpstr>
      <vt:lpstr>Sitka Banner</vt:lpstr>
      <vt:lpstr>Sitka Display</vt:lpstr>
      <vt:lpstr>Sitka Heading</vt:lpstr>
      <vt:lpstr>Times New Roman</vt:lpstr>
      <vt:lpstr>Wingdings</vt:lpstr>
      <vt:lpstr>Office Theme</vt:lpstr>
      <vt:lpstr>Violent Impressions   An investigation of slow violence in landscape  through printmaking and photography  </vt:lpstr>
      <vt:lpstr>Research Question &amp; Aims</vt:lpstr>
      <vt:lpstr>Slow Violence</vt:lpstr>
      <vt:lpstr> Violent Traces The Slieve Aughty Mountains </vt:lpstr>
      <vt:lpstr> </vt:lpstr>
      <vt:lpstr>Shaping the Anthropocene  A one-world-world? </vt:lpstr>
      <vt:lpstr>Slow Violence as hydro morphological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Studio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Bibliography</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(De)constructing the Anthropocene</dc:title>
  <dc:creator>Niamh Fahy</dc:creator>
  <cp:lastModifiedBy>Niamh Fahy</cp:lastModifiedBy>
  <cp:revision>115</cp:revision>
  <dcterms:created xsi:type="dcterms:W3CDTF">2021-05-28T09:28:39Z</dcterms:created>
  <dcterms:modified xsi:type="dcterms:W3CDTF">2021-11-17T20:31:59Z</dcterms:modified>
</cp:coreProperties>
</file>