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32"/>
  </p:notesMasterIdLst>
  <p:sldIdLst>
    <p:sldId id="256" r:id="rId5"/>
    <p:sldId id="300" r:id="rId6"/>
    <p:sldId id="298" r:id="rId7"/>
    <p:sldId id="299" r:id="rId8"/>
    <p:sldId id="275" r:id="rId9"/>
    <p:sldId id="310" r:id="rId10"/>
    <p:sldId id="312" r:id="rId11"/>
    <p:sldId id="313" r:id="rId12"/>
    <p:sldId id="314" r:id="rId13"/>
    <p:sldId id="316" r:id="rId14"/>
    <p:sldId id="317" r:id="rId15"/>
    <p:sldId id="309" r:id="rId16"/>
    <p:sldId id="291" r:id="rId17"/>
    <p:sldId id="268" r:id="rId18"/>
    <p:sldId id="276" r:id="rId19"/>
    <p:sldId id="311" r:id="rId20"/>
    <p:sldId id="318" r:id="rId21"/>
    <p:sldId id="292" r:id="rId22"/>
    <p:sldId id="279" r:id="rId23"/>
    <p:sldId id="281" r:id="rId24"/>
    <p:sldId id="282" r:id="rId25"/>
    <p:sldId id="284" r:id="rId26"/>
    <p:sldId id="285" r:id="rId27"/>
    <p:sldId id="286" r:id="rId28"/>
    <p:sldId id="288" r:id="rId29"/>
    <p:sldId id="290" r:id="rId30"/>
    <p:sldId id="289" r:id="rId31"/>
  </p:sldIdLst>
  <p:sldSz cx="9144000" cy="6858000" type="screen4x3"/>
  <p:notesSz cx="9144000" cy="6858000"/>
  <p:custDataLst>
    <p:tags r:id="rId33"/>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9DAC"/>
    <a:srgbClr val="16818D"/>
    <a:srgbClr val="598752"/>
    <a:srgbClr val="6DA463"/>
    <a:srgbClr val="1A9DAC"/>
    <a:srgbClr val="A65C45"/>
    <a:srgbClr val="CC7054"/>
    <a:srgbClr val="FFFFFF"/>
    <a:srgbClr val="D6A700"/>
    <a:srgbClr val="958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40" autoAdjust="0"/>
    <p:restoredTop sz="77861" autoAdjust="0"/>
  </p:normalViewPr>
  <p:slideViewPr>
    <p:cSldViewPr showGuides="1">
      <p:cViewPr varScale="1">
        <p:scale>
          <a:sx n="70" d="100"/>
          <a:sy n="70" d="100"/>
        </p:scale>
        <p:origin x="1422" y="54"/>
      </p:cViewPr>
      <p:guideLst>
        <p:guide orient="horz" pos="2160"/>
        <p:guide orient="horz" pos="427"/>
        <p:guide orient="horz" pos="983"/>
        <p:guide orient="horz" pos="3838"/>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engineering%20project\data\Teacher%20self-efficacy%20from%20laura.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engineering%20project\data\Teacher%20self-efficacy%20from%20laura.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F:\Children%20As%20Engineers%20TP%20Results\Copy%20of%20Teacher%20self-efficacy%20and%20my%20bi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Pre mean</c:v>
          </c:tx>
          <c:invertIfNegative val="0"/>
          <c:errBars>
            <c:errBarType val="both"/>
            <c:errValType val="cust"/>
            <c:noEndCap val="0"/>
            <c:plus>
              <c:numRef>
                <c:f>'All means and graphs'!$C$2</c:f>
                <c:numCache>
                  <c:formatCode>General</c:formatCode>
                  <c:ptCount val="1"/>
                  <c:pt idx="0">
                    <c:v>1.7864925288272402</c:v>
                  </c:pt>
                </c:numCache>
              </c:numRef>
            </c:plus>
            <c:minus>
              <c:numRef>
                <c:f>'All means and graphs'!$C$2</c:f>
                <c:numCache>
                  <c:formatCode>General</c:formatCode>
                  <c:ptCount val="1"/>
                  <c:pt idx="0">
                    <c:v>1.7864925288272402</c:v>
                  </c:pt>
                </c:numCache>
              </c:numRef>
            </c:minus>
          </c:errBars>
          <c:cat>
            <c:strRef>
              <c:f>'All means and graphs'!$A$2</c:f>
              <c:strCache>
                <c:ptCount val="1"/>
                <c:pt idx="0">
                  <c:v>Science subject knowledge confidence</c:v>
                </c:pt>
              </c:strCache>
            </c:strRef>
          </c:cat>
          <c:val>
            <c:numRef>
              <c:f>'All means and graphs'!$B$2</c:f>
              <c:numCache>
                <c:formatCode>General</c:formatCode>
                <c:ptCount val="1"/>
                <c:pt idx="0">
                  <c:v>5.5400000000000009</c:v>
                </c:pt>
              </c:numCache>
            </c:numRef>
          </c:val>
          <c:extLst>
            <c:ext xmlns:c16="http://schemas.microsoft.com/office/drawing/2014/chart" uri="{C3380CC4-5D6E-409C-BE32-E72D297353CC}">
              <c16:uniqueId val="{00000000-F7E5-4B6C-9605-882E93443686}"/>
            </c:ext>
          </c:extLst>
        </c:ser>
        <c:ser>
          <c:idx val="1"/>
          <c:order val="1"/>
          <c:tx>
            <c:v>Post mean</c:v>
          </c:tx>
          <c:spPr>
            <a:solidFill>
              <a:srgbClr val="FFC000"/>
            </a:solidFill>
          </c:spPr>
          <c:invertIfNegative val="0"/>
          <c:errBars>
            <c:errBarType val="both"/>
            <c:errValType val="cust"/>
            <c:noEndCap val="0"/>
            <c:plus>
              <c:numRef>
                <c:f>'All means and graphs'!$E$2</c:f>
                <c:numCache>
                  <c:formatCode>General</c:formatCode>
                  <c:ptCount val="1"/>
                  <c:pt idx="0">
                    <c:v>1.0834102536794634</c:v>
                  </c:pt>
                </c:numCache>
              </c:numRef>
            </c:plus>
            <c:minus>
              <c:numRef>
                <c:f>'All means and graphs'!$E$2</c:f>
                <c:numCache>
                  <c:formatCode>General</c:formatCode>
                  <c:ptCount val="1"/>
                  <c:pt idx="0">
                    <c:v>1.0834102536794634</c:v>
                  </c:pt>
                </c:numCache>
              </c:numRef>
            </c:minus>
          </c:errBars>
          <c:cat>
            <c:strRef>
              <c:f>'All means and graphs'!$A$2</c:f>
              <c:strCache>
                <c:ptCount val="1"/>
                <c:pt idx="0">
                  <c:v>Science subject knowledge confidence</c:v>
                </c:pt>
              </c:strCache>
            </c:strRef>
          </c:cat>
          <c:val>
            <c:numRef>
              <c:f>'All means and graphs'!$D$2</c:f>
              <c:numCache>
                <c:formatCode>General</c:formatCode>
                <c:ptCount val="1"/>
                <c:pt idx="0">
                  <c:v>7.5399999999999991</c:v>
                </c:pt>
              </c:numCache>
            </c:numRef>
          </c:val>
          <c:extLst>
            <c:ext xmlns:c16="http://schemas.microsoft.com/office/drawing/2014/chart" uri="{C3380CC4-5D6E-409C-BE32-E72D297353CC}">
              <c16:uniqueId val="{00000001-F7E5-4B6C-9605-882E93443686}"/>
            </c:ext>
          </c:extLst>
        </c:ser>
        <c:dLbls>
          <c:showLegendKey val="0"/>
          <c:showVal val="0"/>
          <c:showCatName val="0"/>
          <c:showSerName val="0"/>
          <c:showPercent val="0"/>
          <c:showBubbleSize val="0"/>
        </c:dLbls>
        <c:gapWidth val="150"/>
        <c:axId val="136336128"/>
        <c:axId val="136337664"/>
      </c:barChart>
      <c:catAx>
        <c:axId val="136336128"/>
        <c:scaling>
          <c:orientation val="minMax"/>
        </c:scaling>
        <c:delete val="0"/>
        <c:axPos val="b"/>
        <c:numFmt formatCode="General" sourceLinked="0"/>
        <c:majorTickMark val="out"/>
        <c:minorTickMark val="none"/>
        <c:tickLblPos val="nextTo"/>
        <c:txPr>
          <a:bodyPr/>
          <a:lstStyle/>
          <a:p>
            <a:pPr>
              <a:defRPr sz="2040" baseline="0"/>
            </a:pPr>
            <a:endParaRPr lang="en-US"/>
          </a:p>
        </c:txPr>
        <c:crossAx val="136337664"/>
        <c:crosses val="autoZero"/>
        <c:auto val="1"/>
        <c:lblAlgn val="ctr"/>
        <c:lblOffset val="100"/>
        <c:noMultiLvlLbl val="0"/>
      </c:catAx>
      <c:valAx>
        <c:axId val="136337664"/>
        <c:scaling>
          <c:orientation val="minMax"/>
          <c:max val="10"/>
        </c:scaling>
        <c:delete val="0"/>
        <c:axPos val="l"/>
        <c:majorGridlines/>
        <c:title>
          <c:tx>
            <c:rich>
              <a:bodyPr rot="-5400000" vert="horz"/>
              <a:lstStyle/>
              <a:p>
                <a:pPr>
                  <a:defRPr/>
                </a:pPr>
                <a:r>
                  <a:rPr lang="en-GB" sz="2000" dirty="0"/>
                  <a:t>Confidence</a:t>
                </a:r>
                <a:r>
                  <a:rPr lang="en-GB" sz="2000" baseline="0" dirty="0"/>
                  <a:t> in Science Subject Knowledge, where 1 is Not at All and 10 is Completely</a:t>
                </a:r>
                <a:endParaRPr lang="en-GB" sz="2000" dirty="0"/>
              </a:p>
            </c:rich>
          </c:tx>
          <c:overlay val="0"/>
        </c:title>
        <c:numFmt formatCode="0" sourceLinked="0"/>
        <c:majorTickMark val="out"/>
        <c:minorTickMark val="none"/>
        <c:tickLblPos val="nextTo"/>
        <c:crossAx val="136336128"/>
        <c:crosses val="autoZero"/>
        <c:crossBetween val="between"/>
        <c:minorUnit val="0.2"/>
      </c:valAx>
    </c:plotArea>
    <c:legend>
      <c:legendPos val="r"/>
      <c:overlay val="0"/>
      <c:txPr>
        <a:bodyPr/>
        <a:lstStyle/>
        <a:p>
          <a:pPr>
            <a:defRPr sz="197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'Science SE means'!$B$20</c:f>
              <c:strCache>
                <c:ptCount val="1"/>
                <c:pt idx="0">
                  <c:v>Pre</c:v>
                </c:pt>
              </c:strCache>
            </c:strRef>
          </c:tx>
          <c:spPr>
            <a:solidFill>
              <a:srgbClr val="00B0F0"/>
            </a:solidFill>
            <a:ln>
              <a:noFill/>
            </a:ln>
            <a:effectLst/>
          </c:spPr>
          <c:invertIfNegative val="0"/>
          <c:errBars>
            <c:errBarType val="both"/>
            <c:errValType val="cust"/>
            <c:noEndCap val="0"/>
            <c:plus>
              <c:numRef>
                <c:f>'Science SE means'!$C$21:$D$21</c:f>
                <c:numCache>
                  <c:formatCode>General</c:formatCode>
                  <c:ptCount val="1"/>
                  <c:pt idx="0">
                    <c:v>0.90713974317675394</c:v>
                  </c:pt>
                </c:numCache>
              </c:numRef>
            </c:plus>
            <c:minus>
              <c:numRef>
                <c:f>'Science SE means'!$C$23:$D$23</c:f>
                <c:numCache>
                  <c:formatCode>General</c:formatCode>
                  <c:ptCount val="1"/>
                  <c:pt idx="0">
                    <c:v>0.93011043530053494</c:v>
                  </c:pt>
                </c:numCache>
              </c:numRef>
            </c:minus>
            <c:spPr>
              <a:solidFill>
                <a:schemeClr val="tx1"/>
              </a:solidFill>
              <a:ln w="9525" cap="flat" cmpd="sng" algn="ctr">
                <a:solidFill>
                  <a:schemeClr val="tx1">
                    <a:shade val="95000"/>
                    <a:satMod val="105000"/>
                  </a:schemeClr>
                </a:solidFill>
                <a:prstDash val="solid"/>
                <a:round/>
              </a:ln>
              <a:effectLst/>
            </c:spPr>
          </c:errBars>
          <c:cat>
            <c:strRef>
              <c:f>'Science SE means'!$C$19:$D$19</c:f>
              <c:strCache>
                <c:ptCount val="1"/>
                <c:pt idx="0">
                  <c:v>Mean Science Teaching Self-Efficacy</c:v>
                </c:pt>
              </c:strCache>
            </c:strRef>
          </c:cat>
          <c:val>
            <c:numRef>
              <c:f>'Science SE means'!$C$20:$D$20</c:f>
              <c:numCache>
                <c:formatCode>0.00</c:formatCode>
                <c:ptCount val="1"/>
                <c:pt idx="0">
                  <c:v>6.2999999914285718</c:v>
                </c:pt>
              </c:numCache>
            </c:numRef>
          </c:val>
          <c:extLst>
            <c:ext xmlns:c16="http://schemas.microsoft.com/office/drawing/2014/chart" uri="{C3380CC4-5D6E-409C-BE32-E72D297353CC}">
              <c16:uniqueId val="{00000000-A839-4401-AEEA-516ABC2ED319}"/>
            </c:ext>
          </c:extLst>
        </c:ser>
        <c:ser>
          <c:idx val="1"/>
          <c:order val="1"/>
          <c:tx>
            <c:strRef>
              <c:f>'Science SE means'!$B$22</c:f>
              <c:strCache>
                <c:ptCount val="1"/>
                <c:pt idx="0">
                  <c:v>Post</c:v>
                </c:pt>
              </c:strCache>
            </c:strRef>
          </c:tx>
          <c:spPr>
            <a:solidFill>
              <a:srgbClr val="FFC000"/>
            </a:solidFill>
            <a:ln>
              <a:noFill/>
            </a:ln>
            <a:effectLst/>
          </c:spPr>
          <c:invertIfNegative val="0"/>
          <c:errBars>
            <c:errBarType val="both"/>
            <c:errValType val="cust"/>
            <c:noEndCap val="0"/>
            <c:plus>
              <c:numRef>
                <c:f>'Science SE means'!$C$23:$D$23</c:f>
                <c:numCache>
                  <c:formatCode>General</c:formatCode>
                  <c:ptCount val="1"/>
                  <c:pt idx="0">
                    <c:v>0.93011043530053494</c:v>
                  </c:pt>
                </c:numCache>
              </c:numRef>
            </c:plus>
            <c:minus>
              <c:numRef>
                <c:f>'Science SE means'!$C$23:$D$23</c:f>
                <c:numCache>
                  <c:formatCode>General</c:formatCode>
                  <c:ptCount val="1"/>
                  <c:pt idx="0">
                    <c:v>0.93011043530053494</c:v>
                  </c:pt>
                </c:numCache>
              </c:numRef>
            </c:minus>
            <c:spPr>
              <a:solidFill>
                <a:schemeClr val="tx1"/>
              </a:solidFill>
              <a:ln w="9525" cap="flat" cmpd="sng" algn="ctr">
                <a:solidFill>
                  <a:schemeClr val="tx1">
                    <a:shade val="95000"/>
                    <a:satMod val="105000"/>
                  </a:schemeClr>
                </a:solidFill>
                <a:prstDash val="solid"/>
                <a:round/>
              </a:ln>
              <a:effectLst/>
            </c:spPr>
          </c:errBars>
          <c:cat>
            <c:strRef>
              <c:f>'Science SE means'!$C$19:$D$19</c:f>
              <c:strCache>
                <c:ptCount val="1"/>
                <c:pt idx="0">
                  <c:v>Mean Science Teaching Self-Efficacy</c:v>
                </c:pt>
              </c:strCache>
            </c:strRef>
          </c:cat>
          <c:val>
            <c:numRef>
              <c:f>'Science SE means'!$C$22:$D$22</c:f>
              <c:numCache>
                <c:formatCode>0.00</c:formatCode>
                <c:ptCount val="1"/>
                <c:pt idx="0">
                  <c:v>8.2142857142857135</c:v>
                </c:pt>
              </c:numCache>
            </c:numRef>
          </c:val>
          <c:extLst>
            <c:ext xmlns:c16="http://schemas.microsoft.com/office/drawing/2014/chart" uri="{C3380CC4-5D6E-409C-BE32-E72D297353CC}">
              <c16:uniqueId val="{00000001-A839-4401-AEEA-516ABC2ED319}"/>
            </c:ext>
          </c:extLst>
        </c:ser>
        <c:dLbls>
          <c:showLegendKey val="0"/>
          <c:showVal val="0"/>
          <c:showCatName val="0"/>
          <c:showSerName val="0"/>
          <c:showPercent val="0"/>
          <c:showBubbleSize val="0"/>
        </c:dLbls>
        <c:gapWidth val="150"/>
        <c:axId val="136583808"/>
        <c:axId val="136593792"/>
      </c:barChart>
      <c:catAx>
        <c:axId val="13658380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100" b="0" i="0" u="none" strike="noStrike" kern="1200" baseline="0">
                <a:solidFill>
                  <a:schemeClr val="tx1"/>
                </a:solidFill>
                <a:latin typeface="+mn-lt"/>
                <a:ea typeface="+mn-ea"/>
                <a:cs typeface="+mn-cs"/>
              </a:defRPr>
            </a:pPr>
            <a:endParaRPr lang="en-US"/>
          </a:p>
        </c:txPr>
        <c:crossAx val="136593792"/>
        <c:crosses val="autoZero"/>
        <c:auto val="1"/>
        <c:lblAlgn val="ctr"/>
        <c:lblOffset val="100"/>
        <c:noMultiLvlLbl val="0"/>
      </c:catAx>
      <c:valAx>
        <c:axId val="136593792"/>
        <c:scaling>
          <c:orientation val="minMax"/>
          <c:max val="10"/>
        </c:scaling>
        <c:delete val="0"/>
        <c:axPos val="l"/>
        <c:title>
          <c:tx>
            <c:rich>
              <a:bodyPr rot="-5400000" spcFirstLastPara="1" vertOverflow="ellipsis" vert="horz" wrap="square" anchor="ctr" anchorCtr="1"/>
              <a:lstStyle/>
              <a:p>
                <a:pPr>
                  <a:defRPr sz="2040" b="1" i="0" u="none" strike="noStrike" kern="1200" baseline="0">
                    <a:solidFill>
                      <a:schemeClr val="tx1"/>
                    </a:solidFill>
                    <a:latin typeface="+mn-lt"/>
                    <a:ea typeface="+mn-ea"/>
                    <a:cs typeface="+mn-cs"/>
                  </a:defRPr>
                </a:pPr>
                <a:r>
                  <a:rPr lang="en-GB" sz="2040" b="1" i="0" baseline="0">
                    <a:effectLst/>
                  </a:rPr>
                  <a:t>Confidence in Subject Knowledge where 1 = Not at all Confident and 10 = Totally Confident</a:t>
                </a:r>
                <a:endParaRPr lang="en-GB" sz="2040" baseline="0">
                  <a:effectLst/>
                </a:endParaRPr>
              </a:p>
            </c:rich>
          </c:tx>
          <c:overlay val="0"/>
          <c:spPr>
            <a:noFill/>
            <a:ln>
              <a:noFill/>
            </a:ln>
            <a:effectLst/>
          </c:spPr>
          <c:txPr>
            <a:bodyPr rot="-5400000" spcFirstLastPara="1" vertOverflow="ellipsis" vert="horz" wrap="square" anchor="ctr" anchorCtr="1"/>
            <a:lstStyle/>
            <a:p>
              <a:pPr>
                <a:defRPr sz="204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36583808"/>
        <c:crosses val="autoZero"/>
        <c:crossBetween val="between"/>
        <c:majorUnit val="1"/>
        <c:minorUnit val="1"/>
      </c:valAx>
      <c:spPr>
        <a:noFill/>
        <a:ln>
          <a:noFill/>
        </a:ln>
        <a:effectLst/>
      </c:spPr>
    </c:plotArea>
    <c:legend>
      <c:legendPos val="r"/>
      <c:layout>
        <c:manualLayout>
          <c:xMode val="edge"/>
          <c:yMode val="edge"/>
          <c:x val="0.811678704597107"/>
          <c:y val="0.43254273354409528"/>
          <c:w val="0.14433399316983453"/>
          <c:h val="0.21054268325766104"/>
        </c:manualLayout>
      </c:layout>
      <c:overlay val="0"/>
      <c:spPr>
        <a:noFill/>
        <a:ln>
          <a:noFill/>
        </a:ln>
        <a:effectLst/>
      </c:spPr>
      <c:txPr>
        <a:bodyPr rot="0" spcFirstLastPara="1" vertOverflow="ellipsis" vert="horz" wrap="square" anchor="ctr" anchorCtr="1"/>
        <a:lstStyle/>
        <a:p>
          <a:pPr>
            <a:defRPr sz="209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GB"/>
              <a:t>Do you like...?</a:t>
            </a:r>
          </a:p>
        </c:rich>
      </c:tx>
      <c:overlay val="0"/>
    </c:title>
    <c:autoTitleDeleted val="0"/>
    <c:plotArea>
      <c:layout/>
      <c:barChart>
        <c:barDir val="col"/>
        <c:grouping val="clustered"/>
        <c:varyColors val="0"/>
        <c:ser>
          <c:idx val="0"/>
          <c:order val="0"/>
          <c:tx>
            <c:strRef>
              <c:f>Sheet1!$A$3</c:f>
              <c:strCache>
                <c:ptCount val="1"/>
                <c:pt idx="0">
                  <c:v>Doing technology</c:v>
                </c:pt>
              </c:strCache>
            </c:strRef>
          </c:tx>
          <c:spPr>
            <a:solidFill>
              <a:srgbClr val="00B0F0"/>
            </a:solidFill>
          </c:spPr>
          <c:invertIfNegative val="0"/>
          <c:errBars>
            <c:errBarType val="both"/>
            <c:errValType val="stdDev"/>
            <c:noEndCap val="0"/>
            <c:val val="1"/>
          </c:errBars>
          <c:cat>
            <c:strRef>
              <c:f>Sheet1!$B$2:$C$2</c:f>
              <c:strCache>
                <c:ptCount val="2"/>
                <c:pt idx="0">
                  <c:v>Pre-project</c:v>
                </c:pt>
                <c:pt idx="1">
                  <c:v>Post project</c:v>
                </c:pt>
              </c:strCache>
            </c:strRef>
          </c:cat>
          <c:val>
            <c:numRef>
              <c:f>Sheet1!$B$3:$C$3</c:f>
              <c:numCache>
                <c:formatCode>General</c:formatCode>
                <c:ptCount val="2"/>
                <c:pt idx="0">
                  <c:v>4.198999999999999</c:v>
                </c:pt>
                <c:pt idx="1">
                  <c:v>4.3149999999999995</c:v>
                </c:pt>
              </c:numCache>
            </c:numRef>
          </c:val>
          <c:extLst>
            <c:ext xmlns:c16="http://schemas.microsoft.com/office/drawing/2014/chart" uri="{C3380CC4-5D6E-409C-BE32-E72D297353CC}">
              <c16:uniqueId val="{00000000-4963-41F5-95BF-6DB0B25126B5}"/>
            </c:ext>
          </c:extLst>
        </c:ser>
        <c:ser>
          <c:idx val="1"/>
          <c:order val="1"/>
          <c:tx>
            <c:strRef>
              <c:f>Sheet1!$A$4</c:f>
              <c:strCache>
                <c:ptCount val="1"/>
                <c:pt idx="0">
                  <c:v>Doing science</c:v>
                </c:pt>
              </c:strCache>
            </c:strRef>
          </c:tx>
          <c:spPr>
            <a:solidFill>
              <a:srgbClr val="FFC000"/>
            </a:solidFill>
          </c:spPr>
          <c:invertIfNegative val="0"/>
          <c:errBars>
            <c:errBarType val="both"/>
            <c:errValType val="stdDev"/>
            <c:noEndCap val="0"/>
            <c:val val="1"/>
          </c:errBars>
          <c:cat>
            <c:strRef>
              <c:f>Sheet1!$B$2:$C$2</c:f>
              <c:strCache>
                <c:ptCount val="2"/>
                <c:pt idx="0">
                  <c:v>Pre-project</c:v>
                </c:pt>
                <c:pt idx="1">
                  <c:v>Post project</c:v>
                </c:pt>
              </c:strCache>
            </c:strRef>
          </c:cat>
          <c:val>
            <c:numRef>
              <c:f>Sheet1!$B$4:$C$4</c:f>
              <c:numCache>
                <c:formatCode>General</c:formatCode>
                <c:ptCount val="2"/>
                <c:pt idx="0">
                  <c:v>4.2699999999999996</c:v>
                </c:pt>
                <c:pt idx="1">
                  <c:v>4.601</c:v>
                </c:pt>
              </c:numCache>
            </c:numRef>
          </c:val>
          <c:extLst>
            <c:ext xmlns:c16="http://schemas.microsoft.com/office/drawing/2014/chart" uri="{C3380CC4-5D6E-409C-BE32-E72D297353CC}">
              <c16:uniqueId val="{00000001-4963-41F5-95BF-6DB0B25126B5}"/>
            </c:ext>
          </c:extLst>
        </c:ser>
        <c:dLbls>
          <c:showLegendKey val="0"/>
          <c:showVal val="0"/>
          <c:showCatName val="0"/>
          <c:showSerName val="0"/>
          <c:showPercent val="0"/>
          <c:showBubbleSize val="0"/>
        </c:dLbls>
        <c:gapWidth val="150"/>
        <c:axId val="138710016"/>
        <c:axId val="138753152"/>
      </c:barChart>
      <c:catAx>
        <c:axId val="138710016"/>
        <c:scaling>
          <c:orientation val="minMax"/>
        </c:scaling>
        <c:delete val="0"/>
        <c:axPos val="b"/>
        <c:title>
          <c:tx>
            <c:rich>
              <a:bodyPr/>
              <a:lstStyle/>
              <a:p>
                <a:pPr>
                  <a:defRPr sz="2000" baseline="0"/>
                </a:pPr>
                <a:r>
                  <a:rPr lang="en-GB" sz="2000" baseline="0"/>
                  <a:t>Pre and post project</a:t>
                </a:r>
              </a:p>
            </c:rich>
          </c:tx>
          <c:overlay val="0"/>
        </c:title>
        <c:numFmt formatCode="General" sourceLinked="0"/>
        <c:majorTickMark val="none"/>
        <c:minorTickMark val="none"/>
        <c:tickLblPos val="nextTo"/>
        <c:crossAx val="138753152"/>
        <c:crosses val="autoZero"/>
        <c:auto val="1"/>
        <c:lblAlgn val="ctr"/>
        <c:lblOffset val="100"/>
        <c:noMultiLvlLbl val="0"/>
      </c:catAx>
      <c:valAx>
        <c:axId val="138753152"/>
        <c:scaling>
          <c:orientation val="minMax"/>
        </c:scaling>
        <c:delete val="0"/>
        <c:axPos val="l"/>
        <c:majorGridlines/>
        <c:title>
          <c:tx>
            <c:rich>
              <a:bodyPr/>
              <a:lstStyle/>
              <a:p>
                <a:pPr>
                  <a:defRPr sz="2000" baseline="0"/>
                </a:pPr>
                <a:r>
                  <a:rPr lang="en-GB" sz="2000" baseline="0" dirty="0"/>
                  <a:t>Agreement with statement  5=A lot 1= Not at all</a:t>
                </a:r>
              </a:p>
            </c:rich>
          </c:tx>
          <c:overlay val="0"/>
        </c:title>
        <c:numFmt formatCode="General" sourceLinked="1"/>
        <c:majorTickMark val="out"/>
        <c:minorTickMark val="none"/>
        <c:tickLblPos val="nextTo"/>
        <c:crossAx val="138710016"/>
        <c:crosses val="autoZero"/>
        <c:crossBetween val="between"/>
      </c:valAx>
    </c:plotArea>
    <c:legend>
      <c:legendPos val="r"/>
      <c:overlay val="0"/>
      <c:txPr>
        <a:bodyPr/>
        <a:lstStyle/>
        <a:p>
          <a:pPr>
            <a:defRPr sz="2000" baseline="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prints.uwe.ac.uk/37925/" TargetMode="External"/><Relationship Id="rId3" Type="http://schemas.openxmlformats.org/officeDocument/2006/relationships/hyperlink" Target="https://curiositybristol.net/" TargetMode="External"/><Relationship Id="rId7" Type="http://schemas.openxmlformats.org/officeDocument/2006/relationships/hyperlink" Target="http://eprints.uwe.ac.uk/37990/"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eprints.uwe.ac.uk/37215" TargetMode="External"/><Relationship Id="rId11" Type="http://schemas.openxmlformats.org/officeDocument/2006/relationships/hyperlink" Target="https://blogs.uwe.ac.uk/engineering/children-as-engineers-highly-commended-at-stem-inspiration-awards/" TargetMode="External"/><Relationship Id="rId5" Type="http://schemas.openxmlformats.org/officeDocument/2006/relationships/hyperlink" Target="http://eprints.uwe.ac.uk/37215/" TargetMode="External"/><Relationship Id="rId10" Type="http://schemas.openxmlformats.org/officeDocument/2006/relationships/hyperlink" Target="https://blogs.uwe.ac.uk/engineering/laura-fogg-rogers-scoops-award-for-science-teaching-project/" TargetMode="External"/><Relationship Id="rId4" Type="http://schemas.openxmlformats.org/officeDocument/2006/relationships/hyperlink" Target="https://blogs.uwe.ac.uk/engineering/" TargetMode="External"/><Relationship Id="rId9" Type="http://schemas.openxmlformats.org/officeDocument/2006/relationships/hyperlink" Target="http://eprints.uwe.ac.uk/3799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logs.uwe.ac.uk/science-communication/engineering-in-society-new-module-for-engineering-citizenshi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a:t>
            </a:fld>
            <a:endParaRPr lang="en-US" altLang="en-US"/>
          </a:p>
        </p:txBody>
      </p:sp>
    </p:spTree>
    <p:extLst>
      <p:ext uri="{BB962C8B-B14F-4D97-AF65-F5344CB8AC3E}">
        <p14:creationId xmlns:p14="http://schemas.microsoft.com/office/powerpoint/2010/main" val="60772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 </a:t>
            </a:r>
            <a:r>
              <a:rPr lang="en-GB" dirty="0"/>
              <a:t>Interpretive research</a:t>
            </a:r>
            <a:r>
              <a:rPr lang="en-GB" baseline="0" dirty="0"/>
              <a:t> drawing on mixed methods.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19</a:t>
            </a:fld>
            <a:endParaRPr lang="en-US" altLang="en-US"/>
          </a:p>
        </p:txBody>
      </p:sp>
    </p:spTree>
    <p:extLst>
      <p:ext uri="{BB962C8B-B14F-4D97-AF65-F5344CB8AC3E}">
        <p14:creationId xmlns:p14="http://schemas.microsoft.com/office/powerpoint/2010/main" val="558824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A statistically significant increase in the confidence that the pre-service teachers had in their subject knowledge.</a:t>
            </a:r>
          </a:p>
          <a:p>
            <a:endParaRPr lang="en-US" sz="1200" b="0" i="0" u="none" strike="noStrike" kern="1200" baseline="0" dirty="0">
              <a:solidFill>
                <a:schemeClr val="tx1"/>
              </a:solidFill>
              <a:latin typeface="Arial" charset="0"/>
              <a:ea typeface="ＭＳ Ｐゴシック" charset="0"/>
              <a:cs typeface="ＭＳ Ｐゴシック" charset="0"/>
            </a:endParaRPr>
          </a:p>
          <a:p>
            <a:r>
              <a:rPr lang="en-US" sz="1200" b="0" i="0" u="none" strike="noStrike" kern="1200" baseline="0" dirty="0">
                <a:solidFill>
                  <a:schemeClr val="tx1"/>
                </a:solidFill>
                <a:latin typeface="Arial" charset="0"/>
                <a:ea typeface="ＭＳ Ｐゴシック" charset="0"/>
                <a:cs typeface="ＭＳ Ｐゴシック" charset="0"/>
              </a:rPr>
              <a:t>Quantitative data indicated that the mean level of confidence in the pre-service teachers’ Science Subject Knowledge before the project was 5.5 out of 10 (</a:t>
            </a:r>
            <a:r>
              <a:rPr lang="en-US" sz="1200" b="0" i="1" u="none" strike="noStrike" kern="1200" baseline="0" dirty="0">
                <a:solidFill>
                  <a:schemeClr val="tx1"/>
                </a:solidFill>
                <a:latin typeface="Arial" charset="0"/>
                <a:ea typeface="ＭＳ Ｐゴシック" charset="0"/>
                <a:cs typeface="ＭＳ Ｐゴシック" charset="0"/>
              </a:rPr>
              <a:t>SD = </a:t>
            </a:r>
            <a:r>
              <a:rPr lang="en-US" sz="1200" b="0" i="0" u="none" strike="noStrike" kern="1200" baseline="0" dirty="0">
                <a:solidFill>
                  <a:schemeClr val="tx1"/>
                </a:solidFill>
                <a:latin typeface="Arial" charset="0"/>
                <a:ea typeface="ＭＳ Ｐゴシック" charset="0"/>
                <a:cs typeface="ＭＳ Ｐゴシック" charset="0"/>
              </a:rPr>
              <a:t>1.8). Following the project, the mean Science Subject Knowledge value was 7.5 (</a:t>
            </a:r>
            <a:r>
              <a:rPr lang="en-US" sz="1200" b="0" i="1" u="none" strike="noStrike" kern="1200" baseline="0" dirty="0">
                <a:solidFill>
                  <a:schemeClr val="tx1"/>
                </a:solidFill>
                <a:latin typeface="Arial" charset="0"/>
                <a:ea typeface="ＭＳ Ｐゴシック" charset="0"/>
                <a:cs typeface="ＭＳ Ｐゴシック" charset="0"/>
              </a:rPr>
              <a:t>SD = </a:t>
            </a:r>
            <a:r>
              <a:rPr lang="en-US" sz="1200" b="0" i="0" u="none" strike="noStrike" kern="1200" baseline="0" dirty="0">
                <a:solidFill>
                  <a:schemeClr val="tx1"/>
                </a:solidFill>
                <a:latin typeface="Arial" charset="0"/>
                <a:ea typeface="ＭＳ Ｐゴシック" charset="0"/>
                <a:cs typeface="ＭＳ Ｐゴシック" charset="0"/>
              </a:rPr>
              <a:t>1.1). There was therefore a highly significant increase </a:t>
            </a:r>
            <a:r>
              <a:rPr lang="en-US" sz="1200" b="0" i="1" u="none" strike="noStrike" kern="1200" baseline="0" dirty="0">
                <a:solidFill>
                  <a:schemeClr val="tx1"/>
                </a:solidFill>
                <a:latin typeface="Arial" charset="0"/>
                <a:ea typeface="ＭＳ Ｐゴシック" charset="0"/>
                <a:cs typeface="ＭＳ Ｐゴシック" charset="0"/>
              </a:rPr>
              <a:t>Z </a:t>
            </a:r>
            <a:r>
              <a:rPr lang="en-US" sz="1200" b="0" i="0" u="none" strike="noStrike" kern="1200" baseline="0" dirty="0">
                <a:solidFill>
                  <a:schemeClr val="tx1"/>
                </a:solidFill>
                <a:latin typeface="Arial" charset="0"/>
                <a:ea typeface="ＭＳ Ｐゴシック" charset="0"/>
                <a:cs typeface="ＭＳ Ｐゴシック" charset="0"/>
              </a:rPr>
              <a:t>= -2.82, </a:t>
            </a:r>
            <a:r>
              <a:rPr lang="en-US" sz="1200" b="0" i="1" u="none" strike="noStrike" kern="1200" baseline="0" dirty="0">
                <a:solidFill>
                  <a:schemeClr val="tx1"/>
                </a:solidFill>
                <a:latin typeface="Arial" charset="0"/>
                <a:ea typeface="ＭＳ Ｐゴシック" charset="0"/>
                <a:cs typeface="ＭＳ Ｐゴシック" charset="0"/>
              </a:rPr>
              <a:t>p= </a:t>
            </a:r>
            <a:r>
              <a:rPr lang="en-US" sz="1200" b="0" i="0" u="none" strike="noStrike" kern="1200" baseline="0" dirty="0">
                <a:solidFill>
                  <a:schemeClr val="tx1"/>
                </a:solidFill>
                <a:latin typeface="Arial" charset="0"/>
                <a:ea typeface="ＭＳ Ｐゴシック" charset="0"/>
                <a:cs typeface="ＭＳ Ｐゴシック" charset="0"/>
              </a:rPr>
              <a:t>.005 in Science Subject Knowledge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20</a:t>
            </a:fld>
            <a:endParaRPr lang="en-US" altLang="en-US"/>
          </a:p>
        </p:txBody>
      </p:sp>
    </p:spTree>
    <p:extLst>
      <p:ext uri="{BB962C8B-B14F-4D97-AF65-F5344CB8AC3E}">
        <p14:creationId xmlns:p14="http://schemas.microsoft.com/office/powerpoint/2010/main" val="3483299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 </a:t>
            </a:r>
            <a:r>
              <a:rPr lang="en-GB" sz="1200" dirty="0"/>
              <a:t>Statistically significant increase in ITE students confidence in their ability to teach science</a:t>
            </a:r>
          </a:p>
          <a:p>
            <a:endParaRPr lang="en-GB" dirty="0"/>
          </a:p>
          <a:p>
            <a:pPr marL="0" indent="0">
              <a:buNone/>
            </a:pPr>
            <a:r>
              <a:rPr lang="en-US" dirty="0"/>
              <a:t>Quantitative data indicated that the mean PSE for the pre-service teachers to teach science before the project was 6.3 out of 10 (SD = 0.9). Following the project, the mean PSE value was 8.2 (SD = 1.0). There was therefore a highly significant increase Z = -2.81, p= .005 in PSE for pre-service teachers to teach science following the project.)</a:t>
            </a:r>
          </a:p>
          <a:p>
            <a:pPr marL="0" indent="0">
              <a:buNone/>
            </a:pPr>
            <a:endParaRPr lang="en-US" dirty="0"/>
          </a:p>
          <a:p>
            <a:pPr marL="0" indent="0">
              <a:buNone/>
            </a:pPr>
            <a:endParaRPr lang="en-US" dirty="0"/>
          </a:p>
          <a:p>
            <a:pPr marL="0" indent="0">
              <a:buNone/>
            </a:pPr>
            <a:r>
              <a:rPr lang="en-US" dirty="0"/>
              <a:t>Significant as it has been shown that teachers who have positive attitudes and are enthusiastic about a subject, engage in research based instructional strategies, seek out growth opportunities, stay current and create connections with the subject matter that are meaningful to their students (Singh and </a:t>
            </a:r>
            <a:r>
              <a:rPr lang="en-US" dirty="0" err="1"/>
              <a:t>Stoloff</a:t>
            </a:r>
            <a:r>
              <a:rPr lang="en-US" dirty="0"/>
              <a:t> 2008).  </a:t>
            </a:r>
          </a:p>
          <a:p>
            <a:pPr marL="0" indent="0">
              <a:buNone/>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However, at present teacher education </a:t>
            </a:r>
            <a:r>
              <a:rPr lang="en-US" dirty="0" err="1"/>
              <a:t>programmes</a:t>
            </a:r>
            <a:r>
              <a:rPr lang="en-US" dirty="0"/>
              <a:t> appear to have little impact upon the way in which new and pre-service teachers view themselves as teachers. (Ballantyne, et al, 2012).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21</a:t>
            </a:fld>
            <a:endParaRPr lang="en-US" altLang="en-US"/>
          </a:p>
        </p:txBody>
      </p:sp>
    </p:spTree>
    <p:extLst>
      <p:ext uri="{BB962C8B-B14F-4D97-AF65-F5344CB8AC3E}">
        <p14:creationId xmlns:p14="http://schemas.microsoft.com/office/powerpoint/2010/main" val="2325237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ＭＳ Ｐゴシック" charset="0"/>
                <a:cs typeface="ＭＳ Ｐゴシック" charset="0"/>
              </a:rPr>
              <a:t> </a:t>
            </a:r>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22</a:t>
            </a:fld>
            <a:endParaRPr lang="en-US" altLang="en-US"/>
          </a:p>
        </p:txBody>
      </p:sp>
    </p:spTree>
    <p:extLst>
      <p:ext uri="{BB962C8B-B14F-4D97-AF65-F5344CB8AC3E}">
        <p14:creationId xmlns:p14="http://schemas.microsoft.com/office/powerpoint/2010/main" val="1959626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 </a:t>
            </a:r>
            <a:r>
              <a:rPr lang="en-GB" dirty="0"/>
              <a:t>Significant impact on </a:t>
            </a:r>
            <a:r>
              <a:rPr lang="en-GB" dirty="0" err="1"/>
              <a:t>childrens</a:t>
            </a:r>
            <a:r>
              <a:rPr lang="en-GB" dirty="0"/>
              <a:t> enjoyment of science and technology</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23</a:t>
            </a:fld>
            <a:endParaRPr lang="en-US" altLang="en-US"/>
          </a:p>
        </p:txBody>
      </p:sp>
    </p:spTree>
    <p:extLst>
      <p:ext uri="{BB962C8B-B14F-4D97-AF65-F5344CB8AC3E}">
        <p14:creationId xmlns:p14="http://schemas.microsoft.com/office/powerpoint/2010/main" val="1042471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ＭＳ Ｐゴシック" charset="0"/>
              </a:rPr>
              <a:t>1)</a:t>
            </a:r>
            <a:r>
              <a:rPr lang="en-GB" sz="1200" kern="1200" baseline="0" dirty="0">
                <a:solidFill>
                  <a:schemeClr val="tx1"/>
                </a:solidFill>
                <a:effectLst/>
                <a:latin typeface="Arial" charset="0"/>
                <a:ea typeface="ＭＳ Ｐゴシック" charset="0"/>
              </a:rPr>
              <a:t> </a:t>
            </a:r>
            <a:r>
              <a:rPr lang="en-GB" sz="1200" dirty="0"/>
              <a:t>The project also established a network for science communicators and science educators working with primary schools in the Bristol region, called Curiosity Connections Bristol. The network aims to enhance an inspirational primary science curriculum for all children. </a:t>
            </a:r>
          </a:p>
          <a:p>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rPr>
              <a:t>Curiosity Connections Bristol aims to support people who inspire primary Science, Technology, Engineering and Mathematics (STEM) learning in the Bristol region. The network aims to bring together primary school teachers, science communicators, education providers, and people working in STEM industries. We will highlight stories, activities, and events which give ideas to primary science teachers, as well as connecting science communicators to schools. </a:t>
            </a:r>
            <a:r>
              <a:rPr lang="en-GB" u="sng" dirty="0">
                <a:hlinkClick r:id="rId3"/>
              </a:rPr>
              <a:t>https://curiositybristol.net/</a:t>
            </a:r>
            <a:r>
              <a:rPr lang="en-GB"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2) 10 outreach visits to schools and supporting school outreach projects (conducted alongside the Women Like Me project, and the Engineering Our Future blog). </a:t>
            </a:r>
            <a:r>
              <a:rPr lang="en-GB" u="sng" dirty="0">
                <a:hlinkClick r:id="rId4"/>
              </a:rPr>
              <a:t>https://blogs.uwe.ac.uk/engineering/</a:t>
            </a:r>
            <a:r>
              <a:rPr lang="en-GB"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journal paper: </a:t>
            </a:r>
            <a:r>
              <a:rPr lang="en-GB" u="sng" dirty="0">
                <a:hlinkClick r:id="rId5"/>
              </a:rPr>
              <a:t>http://eprints.uwe.ac.uk/37215/</a:t>
            </a:r>
            <a:r>
              <a:rPr lang="en-GB" dirty="0"/>
              <a:t> Fogg Rogers, L. and Fowles-Sweet, W. (2018) </a:t>
            </a:r>
            <a:r>
              <a:rPr lang="en-GB" u="sng" dirty="0">
                <a:hlinkClick r:id="rId6"/>
              </a:rPr>
              <a:t>Engineering and society: Embedding active service learning in undergraduate curricula</a:t>
            </a:r>
            <a:r>
              <a:rPr lang="en-GB" dirty="0"/>
              <a:t>. In: Andrews, J., Clark, R., </a:t>
            </a:r>
            <a:r>
              <a:rPr lang="en-GB" dirty="0" err="1"/>
              <a:t>Nortcliffe</a:t>
            </a:r>
            <a:r>
              <a:rPr lang="en-GB" dirty="0"/>
              <a:t>, A. and </a:t>
            </a:r>
            <a:r>
              <a:rPr lang="en-GB" dirty="0" err="1"/>
              <a:t>Penlington</a:t>
            </a:r>
            <a:r>
              <a:rPr lang="en-GB" dirty="0"/>
              <a:t>, R., eds. (2018) 5TH Annual Symposium of the United Kingdom &amp; Ireland Engineering Education Research Network. Aston University, pp. 125-129. ISBN 978185449443 6</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lvl="0"/>
            <a:r>
              <a:rPr lang="en-GB" dirty="0"/>
              <a:t>Journal paper under review: Fogg-Rogers, L and Moss, T. (Under review). Engineers’ perceived self-efficacy for education outreach. International Journal of Education Psychology.</a:t>
            </a:r>
          </a:p>
          <a:p>
            <a:pPr lvl="0" fontAlgn="t"/>
            <a:r>
              <a:rPr lang="en-GB" dirty="0"/>
              <a:t>Dissemination reports : </a:t>
            </a:r>
            <a:br>
              <a:rPr lang="en-GB" dirty="0"/>
            </a:br>
            <a:r>
              <a:rPr lang="en-GB" u="sng" dirty="0">
                <a:hlinkClick r:id="rId7"/>
              </a:rPr>
              <a:t>http://eprints.uwe.ac.uk/37990/</a:t>
            </a:r>
            <a:r>
              <a:rPr lang="en-GB" dirty="0"/>
              <a:t> </a:t>
            </a:r>
            <a:br>
              <a:rPr lang="en-GB" dirty="0"/>
            </a:br>
            <a:r>
              <a:rPr lang="en-GB" u="sng" dirty="0">
                <a:hlinkClick r:id="rId8"/>
              </a:rPr>
              <a:t>http://eprints.uwe.ac.uk/37925/</a:t>
            </a:r>
            <a:r>
              <a:rPr lang="en-GB" dirty="0"/>
              <a:t> </a:t>
            </a:r>
          </a:p>
          <a:p>
            <a:r>
              <a:rPr lang="en-GB" dirty="0"/>
              <a:t>Teacher focussed article: </a:t>
            </a:r>
            <a:r>
              <a:rPr lang="en-US" dirty="0"/>
              <a:t>Edmonds, J., Lewis, F. and Fogg Rogers, L. (2018) </a:t>
            </a:r>
            <a:r>
              <a:rPr lang="en-US" dirty="0">
                <a:hlinkClick r:id="rId9"/>
              </a:rPr>
              <a:t>Practical steps to building science capital in the primary classroom</a:t>
            </a:r>
            <a:r>
              <a:rPr lang="en-US" dirty="0"/>
              <a:t>. Primary Science, 154. pp. 29-31. ISSN 0269-2465 Available from: </a:t>
            </a:r>
            <a:r>
              <a:rPr lang="en-US" dirty="0">
                <a:hlinkClick r:id="rId9"/>
              </a:rPr>
              <a:t>http://eprints.uwe.ac.uk/37990</a:t>
            </a:r>
            <a:endParaRPr lang="en-US" dirty="0"/>
          </a:p>
          <a:p>
            <a:r>
              <a:rPr lang="en-US" dirty="0"/>
              <a:t>Teacher focused article to be published in the new year. ‘Engineering Science in the Classroom’</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project won the Teacher Educator Advancement Network Award for Innovation </a:t>
            </a:r>
            <a:r>
              <a:rPr lang="en-GB" u="sng" dirty="0">
                <a:hlinkClick r:id="rId10"/>
              </a:rPr>
              <a:t>https://blogs.uwe.ac.uk/engineering/laura-fogg-rogers-scoops-award-for-science-teaching-project/</a:t>
            </a:r>
            <a:r>
              <a:rPr lang="en-GB" dirty="0"/>
              <a:t>, and was Highly Commended for the STEM Inspiration Awards. </a:t>
            </a:r>
            <a:r>
              <a:rPr lang="en-GB" u="sng" dirty="0">
                <a:hlinkClick r:id="rId11"/>
              </a:rPr>
              <a:t>https://blogs.uwe.ac.uk/engineering/children-as-engineers-highly-commended-at-stem-inspiration-awards/</a:t>
            </a:r>
            <a:r>
              <a:rPr lang="en-GB" dirty="0"/>
              <a:t>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24</a:t>
            </a:fld>
            <a:endParaRPr lang="en-US" altLang="en-US"/>
          </a:p>
        </p:txBody>
      </p:sp>
    </p:spTree>
    <p:extLst>
      <p:ext uri="{BB962C8B-B14F-4D97-AF65-F5344CB8AC3E}">
        <p14:creationId xmlns:p14="http://schemas.microsoft.com/office/powerpoint/2010/main" val="2493689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ＭＳ Ｐゴシック" charset="0"/>
                <a:cs typeface="ＭＳ Ｐゴシック" charset="0"/>
              </a:rPr>
              <a:t>Dissemination</a:t>
            </a:r>
            <a:r>
              <a:rPr lang="en-GB" sz="1200" kern="1200" baseline="0" dirty="0">
                <a:solidFill>
                  <a:schemeClr val="tx1"/>
                </a:solidFill>
                <a:effectLst/>
                <a:latin typeface="Arial" charset="0"/>
                <a:ea typeface="ＭＳ Ｐゴシック" charset="0"/>
                <a:cs typeface="ＭＳ Ｐゴシック" charset="0"/>
              </a:rPr>
              <a:t> of</a:t>
            </a:r>
            <a:r>
              <a:rPr lang="en-GB" sz="1200" kern="1200" dirty="0">
                <a:solidFill>
                  <a:schemeClr val="tx1"/>
                </a:solidFill>
                <a:effectLst/>
                <a:latin typeface="Arial" charset="0"/>
                <a:ea typeface="ＭＳ Ｐゴシック" charset="0"/>
                <a:cs typeface="ＭＳ Ｐゴシック" charset="0"/>
              </a:rPr>
              <a:t> </a:t>
            </a:r>
            <a:r>
              <a:rPr lang="en-GB" sz="1200" kern="1200" dirty="0" err="1">
                <a:solidFill>
                  <a:schemeClr val="tx1"/>
                </a:solidFill>
                <a:effectLst/>
                <a:latin typeface="Arial" charset="0"/>
                <a:ea typeface="ＭＳ Ｐゴシック" charset="0"/>
                <a:cs typeface="ＭＳ Ｐゴシック" charset="0"/>
              </a:rPr>
              <a:t>Toolikit</a:t>
            </a:r>
            <a:r>
              <a:rPr lang="en-GB" sz="1200" kern="1200" baseline="0" dirty="0">
                <a:solidFill>
                  <a:schemeClr val="tx1"/>
                </a:solidFill>
                <a:effectLst/>
                <a:latin typeface="Arial" charset="0"/>
                <a:ea typeface="ＭＳ Ｐゴシック" charset="0"/>
                <a:cs typeface="ＭＳ Ｐゴシック" charset="0"/>
              </a:rPr>
              <a:t> to other HEIs</a:t>
            </a:r>
          </a:p>
          <a:p>
            <a:endParaRPr lang="en-GB" sz="1200" kern="1200" baseline="0" dirty="0">
              <a:solidFill>
                <a:schemeClr val="tx1"/>
              </a:solidFill>
              <a:effectLst/>
              <a:latin typeface="Arial" charset="0"/>
              <a:ea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Engineers- training on public engagement, working with children in school and use of effective questioning techniques.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Pre-service teachers- training on the EDP and the roles of an engineer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Engineers + Preservice teachers</a:t>
            </a:r>
            <a:r>
              <a:rPr lang="en-GB" sz="1200" baseline="0" dirty="0">
                <a:solidFill>
                  <a:schemeClr val="tx1"/>
                </a:solidFill>
              </a:rPr>
              <a:t> </a:t>
            </a:r>
            <a:r>
              <a:rPr lang="en-GB" sz="1200" dirty="0">
                <a:solidFill>
                  <a:schemeClr val="tx1"/>
                </a:solidFill>
              </a:rPr>
              <a:t>Sharing of expertise through working with the materials and planning for classroom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Engineering challenges in school- delivered by the paired peers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engineering students were given training about how to support children in their learning and how to use effective questioning techniques whilst the pre-service teachers were given an introduction to engineering and the Engineering Design Process (EDP).   </a:t>
            </a:r>
          </a:p>
          <a:p>
            <a:endParaRPr lang="en-GB" dirty="0"/>
          </a:p>
          <a:p>
            <a:r>
              <a:rPr lang="en-GB" dirty="0"/>
              <a:t>The pairs then came together within a knowledge exchange framework to explore a variety of engineering challenges and to plan how they could jointly deliver these and support the children in school (Fig. 1).  This work utilised the EU ENGINEER design challenges which are freely available on the project website (ENGINEER 2015).  These highly successful science education programmes use EDP challenges for primary school children (aged 8-12), to raise awareness, knowledge, and attainment in STEM subjects and to engage children in hands-on, real-world engineering experiences. to develop a toolkit for other HE institutions</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25</a:t>
            </a:fld>
            <a:endParaRPr lang="en-US" altLang="en-US"/>
          </a:p>
        </p:txBody>
      </p:sp>
    </p:spTree>
    <p:extLst>
      <p:ext uri="{BB962C8B-B14F-4D97-AF65-F5344CB8AC3E}">
        <p14:creationId xmlns:p14="http://schemas.microsoft.com/office/powerpoint/2010/main" val="165434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3</a:t>
            </a:fld>
            <a:endParaRPr lang="en-US" altLang="en-US"/>
          </a:p>
        </p:txBody>
      </p:sp>
    </p:spTree>
    <p:extLst>
      <p:ext uri="{BB962C8B-B14F-4D97-AF65-F5344CB8AC3E}">
        <p14:creationId xmlns:p14="http://schemas.microsoft.com/office/powerpoint/2010/main" val="2020832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science through engineering</a:t>
            </a: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4</a:t>
            </a:fld>
            <a:endParaRPr lang="en-US" altLang="en-US"/>
          </a:p>
        </p:txBody>
      </p:sp>
    </p:spTree>
    <p:extLst>
      <p:ext uri="{BB962C8B-B14F-4D97-AF65-F5344CB8AC3E}">
        <p14:creationId xmlns:p14="http://schemas.microsoft.com/office/powerpoint/2010/main" val="262985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pPr>
            <a:r>
              <a:rPr lang="en-GB" sz="1200" b="0" kern="1200" dirty="0">
                <a:solidFill>
                  <a:schemeClr val="tx1"/>
                </a:solidFill>
                <a:effectLst/>
                <a:latin typeface="Arial" charset="0"/>
                <a:ea typeface="ＭＳ Ｐゴシック" charset="0"/>
                <a:cs typeface="ＭＳ Ｐゴシック" charset="0"/>
              </a:rPr>
              <a:t>Outreach can enhance learning and engagement within these subjects but provision is often ad hoc.  This study united Science Communication and Education researchers to design a multidisciplinary toolkit to this address these issues. </a:t>
            </a:r>
            <a:r>
              <a:rPr lang="en-GB" altLang="en-US" sz="1200" b="0" dirty="0"/>
              <a:t>Improving public engagement skills is a key aim for engineering professional bodies (EPC, 2014)</a:t>
            </a:r>
            <a:r>
              <a:rPr lang="en-GB" altLang="en-US" sz="1200" b="0" baseline="0" dirty="0"/>
              <a:t> </a:t>
            </a:r>
            <a:r>
              <a:rPr lang="en-GB" altLang="en-US" sz="1200" b="0" dirty="0" err="1"/>
              <a:t>Chartership</a:t>
            </a:r>
            <a:r>
              <a:rPr lang="en-GB" altLang="en-US" sz="1200" b="0" dirty="0"/>
              <a:t>, citizenship and engineering outreach</a:t>
            </a:r>
            <a:endParaRPr lang="en-GB" sz="1200" b="0" kern="1200" dirty="0">
              <a:solidFill>
                <a:schemeClr val="tx1"/>
              </a:solidFill>
              <a:effectLst/>
              <a:latin typeface="Arial" charset="0"/>
              <a:ea typeface="ＭＳ Ｐゴシック" charset="0"/>
              <a:cs typeface="ＭＳ Ｐゴシック" charset="0"/>
            </a:endParaRP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5</a:t>
            </a:fld>
            <a:endParaRPr lang="en-US" altLang="en-US"/>
          </a:p>
        </p:txBody>
      </p:sp>
    </p:spTree>
    <p:extLst>
      <p:ext uri="{BB962C8B-B14F-4D97-AF65-F5344CB8AC3E}">
        <p14:creationId xmlns:p14="http://schemas.microsoft.com/office/powerpoint/2010/main" val="289367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does the science teaching come into it?</a:t>
            </a:r>
          </a:p>
          <a:p>
            <a:r>
              <a:rPr lang="en-GB" dirty="0"/>
              <a:t>Different model- what tends to happen is</a:t>
            </a:r>
            <a:r>
              <a:rPr lang="en-GB" baseline="0" dirty="0"/>
              <a:t> that children are taught science and DT separately.  Occasionally they are taught some science and then asked to apply it to a model or practical situation but this can restrict their thinking</a:t>
            </a:r>
          </a:p>
          <a:p>
            <a:r>
              <a:rPr lang="en-GB" baseline="0" dirty="0"/>
              <a:t>This model is different in that it enables the teacher to step in and teach the science as and when it is needed or at the point where an understanding would improve their work</a:t>
            </a:r>
          </a:p>
          <a:p>
            <a:endParaRPr lang="en-GB" baseline="0" dirty="0"/>
          </a:p>
          <a:p>
            <a:r>
              <a:rPr lang="en-GB" baseline="0" dirty="0"/>
              <a:t>Proven that that this real life contextualisation not only improves understanding but also attitude towards science and engagement- already one school in Bristol that teaches all their science in this way. Particularly useful for girls.</a:t>
            </a:r>
            <a:endParaRPr lang="en-GB" dirty="0"/>
          </a:p>
        </p:txBody>
      </p:sp>
      <p:sp>
        <p:nvSpPr>
          <p:cNvPr id="4" name="Slide Number Placeholder 3"/>
          <p:cNvSpPr>
            <a:spLocks noGrp="1"/>
          </p:cNvSpPr>
          <p:nvPr>
            <p:ph type="sldNum" sz="quarter" idx="10"/>
          </p:nvPr>
        </p:nvSpPr>
        <p:spPr/>
        <p:txBody>
          <a:bodyPr/>
          <a:lstStyle/>
          <a:p>
            <a:fld id="{1FA32B24-1F86-42EE-8B58-4F28849F035B}" type="slidenum">
              <a:rPr lang="en-GB" smtClean="0"/>
              <a:t>12</a:t>
            </a:fld>
            <a:endParaRPr lang="en-GB"/>
          </a:p>
        </p:txBody>
      </p:sp>
    </p:spTree>
    <p:extLst>
      <p:ext uri="{BB962C8B-B14F-4D97-AF65-F5344CB8AC3E}">
        <p14:creationId xmlns:p14="http://schemas.microsoft.com/office/powerpoint/2010/main" val="286623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Lots of other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‘Real life’ contexts and stories are used to establish a problem to be solved-</a:t>
            </a:r>
            <a:r>
              <a:rPr lang="en-GB" sz="1200" kern="1200" baseline="0" dirty="0">
                <a:solidFill>
                  <a:schemeClr val="tx1"/>
                </a:solidFill>
                <a:effectLst/>
                <a:latin typeface="Arial" charset="0"/>
                <a:ea typeface="ＭＳ Ｐゴシック" charset="0"/>
                <a:cs typeface="ＭＳ Ｐゴシック" charset="0"/>
              </a:rPr>
              <a:t> links to gender</a:t>
            </a:r>
            <a:endParaRPr lang="en-GB" sz="1200" kern="1200" dirty="0">
              <a:solidFill>
                <a:schemeClr val="tx1"/>
              </a:solidFill>
              <a:effectLst/>
              <a:latin typeface="Arial" charset="0"/>
              <a:ea typeface="ＭＳ Ｐゴシック" charset="0"/>
              <a:cs typeface="ＭＳ Ｐゴシック" charset="0"/>
            </a:endParaRPr>
          </a:p>
          <a:p>
            <a:endParaRPr lang="en-GB"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Three key challenges (designing and building a floating platform for carrying items when  swimming, creating a vacuum cleaner to remove classroom debris, and building a glider to carry messages between friends) were chosen on the basis of their suitability for the curriculum requirements of the schools hosting the project.</a:t>
            </a:r>
          </a:p>
          <a:p>
            <a:endParaRPr lang="en-GB" sz="1200" kern="1200" dirty="0">
              <a:solidFill>
                <a:schemeClr val="tx1"/>
              </a:solidFill>
              <a:effectLst/>
              <a:latin typeface="Arial" charset="0"/>
              <a:ea typeface="ＭＳ Ｐゴシック" charset="0"/>
              <a:cs typeface="ＭＳ Ｐゴシック" charset="0"/>
            </a:endParaRP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13</a:t>
            </a:fld>
            <a:endParaRPr lang="en-US" altLang="en-US"/>
          </a:p>
        </p:txBody>
      </p:sp>
    </p:spTree>
    <p:extLst>
      <p:ext uri="{BB962C8B-B14F-4D97-AF65-F5344CB8AC3E}">
        <p14:creationId xmlns:p14="http://schemas.microsoft.com/office/powerpoint/2010/main" val="238612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Project 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developed a new undergraduate degree module for engineers, called Engineering and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The module provides a broad comprehension of the importance of professional development, lifelong learning and the competencies and social responsibilities required for ‘engineering citizenship’ in order to be a professional engineer. </a:t>
            </a:r>
            <a:r>
              <a:rPr lang="en-US" sz="1200" u="sng" kern="1200" dirty="0">
                <a:solidFill>
                  <a:schemeClr val="tx1"/>
                </a:solidFill>
                <a:effectLst/>
                <a:latin typeface="Arial" charset="0"/>
                <a:ea typeface="ＭＳ Ｐゴシック" charset="0"/>
                <a:cs typeface="ＭＳ Ｐゴシック" charset="0"/>
                <a:hlinkClick r:id="rId3"/>
              </a:rPr>
              <a:t>https://blogs.uwe.ac.uk/science-communication/engineering-in-society-new-module-for-engineering-citizenship/</a:t>
            </a:r>
            <a:endParaRPr lang="en-GB"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Knowledge</a:t>
            </a:r>
            <a:r>
              <a:rPr lang="en-US" baseline="0" dirty="0"/>
              <a:t> exchange framework- </a:t>
            </a:r>
            <a:r>
              <a:rPr lang="en-US" dirty="0"/>
              <a:t>complementary skills of the students could be shared and exchanged during collaborative work.</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Innovative engineering education outreach in primary schools. </a:t>
            </a:r>
            <a:r>
              <a:rPr lang="en-GB" sz="1200" kern="1200" dirty="0">
                <a:solidFill>
                  <a:schemeClr val="tx1"/>
                </a:solidFill>
                <a:effectLst/>
                <a:latin typeface="Arial" charset="0"/>
                <a:ea typeface="ＭＳ Ｐゴシック" charset="0"/>
                <a:cs typeface="ＭＳ Ｐゴシック" charset="0"/>
              </a:rPr>
              <a:t>Each pair of students spent 1.5 days in a local primary school taking classes of up to 30 children per pair working with and supporting the children through engineering challenges.  The school work was observed by the project team and supervised by school staff.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0"/>
                <a:cs typeface="ＭＳ Ｐゴシック" charset="0"/>
              </a:rPr>
              <a:t>Over 900 primary school pupils benefited from hands on sessions delivered by the students, The children, aged between eight and 11, visited UWE Bristol for a researching conference, where they learnt about the skills, challenges and excitement of engineering.</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Arial" charset="0"/>
                <a:ea typeface="ＭＳ Ｐゴシック" charset="0"/>
                <a:cs typeface="ＭＳ Ｐゴシック" charset="0"/>
              </a:rPr>
              <a:t>One of the possible purposes of the research is to create a tool kit which can be rolled out to other HE institutions- vital that this is evaluated in order to produce best model possible- will discuss this in more detail later</a:t>
            </a:r>
            <a:endParaRPr lang="en-US" sz="1200" kern="1200" dirty="0">
              <a:solidFill>
                <a:schemeClr val="tx1"/>
              </a:solidFill>
              <a:effectLst/>
              <a:latin typeface="Arial" charset="0"/>
              <a:ea typeface="ＭＳ Ｐゴシック" charset="0"/>
              <a:cs typeface="ＭＳ Ｐゴシック" charset="0"/>
            </a:endParaRPr>
          </a:p>
          <a:p>
            <a:endParaRPr lang="en-US" dirty="0"/>
          </a:p>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14</a:t>
            </a:fld>
            <a:endParaRPr lang="en-US" altLang="en-US"/>
          </a:p>
        </p:txBody>
      </p:sp>
    </p:spTree>
    <p:extLst>
      <p:ext uri="{BB962C8B-B14F-4D97-AF65-F5344CB8AC3E}">
        <p14:creationId xmlns:p14="http://schemas.microsoft.com/office/powerpoint/2010/main" val="346759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1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0"/>
              </a:rPr>
              <a:t>E</a:t>
            </a:r>
            <a:r>
              <a:rPr lang="en-US" dirty="0"/>
              <a:t>valuate the impact of participation in the project had on the attitudes of the participants towards teaching and learning STEM subjects, and public engagement.</a:t>
            </a:r>
          </a:p>
          <a:p>
            <a:pPr eaLnBrk="1" hangingPunct="1">
              <a:lnSpc>
                <a:spcPct val="110000"/>
              </a:lnSpc>
            </a:pPr>
            <a:endParaRPr lang="en-GB" sz="1200" kern="1200" dirty="0">
              <a:solidFill>
                <a:schemeClr val="tx1"/>
              </a:solidFill>
              <a:effectLst/>
              <a:latin typeface="Arial" charset="0"/>
              <a:ea typeface="ＭＳ Ｐゴシック" charset="0"/>
              <a:cs typeface="ＭＳ Ｐゴシック" charset="0"/>
            </a:endParaRPr>
          </a:p>
          <a:p>
            <a:pPr eaLnBrk="1" hangingPunct="1">
              <a:lnSpc>
                <a:spcPct val="110000"/>
              </a:lnSpc>
            </a:pPr>
            <a:endParaRPr lang="en-GB" sz="1200" b="1" kern="1200" dirty="0">
              <a:solidFill>
                <a:schemeClr val="tx1"/>
              </a:solidFill>
              <a:effectLst/>
              <a:latin typeface="Arial" charset="0"/>
              <a:ea typeface="ＭＳ Ｐゴシック" charset="0"/>
            </a:endParaRPr>
          </a:p>
          <a:p>
            <a:pPr eaLnBrk="1" hangingPunct="1">
              <a:lnSpc>
                <a:spcPct val="110000"/>
              </a:lnSpc>
            </a:pPr>
            <a:r>
              <a:rPr lang="en-GB" sz="1200" b="1" dirty="0"/>
              <a:t>Pupils interest in science  wanes as they reach the end of primary school (Murphy et al, 2004)</a:t>
            </a:r>
          </a:p>
          <a:p>
            <a:pPr eaLnBrk="1" hangingPunct="1">
              <a:lnSpc>
                <a:spcPct val="110000"/>
              </a:lnSpc>
            </a:pPr>
            <a:r>
              <a:rPr lang="en-GB" sz="1200" b="1" dirty="0"/>
              <a:t>Providing positive experiences to keep the doors open for STEM based career choices.</a:t>
            </a:r>
          </a:p>
          <a:p>
            <a:endParaRPr lang="en-GB" dirty="0"/>
          </a:p>
          <a:p>
            <a:endParaRPr lang="en-GB" dirty="0"/>
          </a:p>
          <a:p>
            <a:pPr marL="285750" marR="0" lvl="0" indent="-285750" algn="l" defTabSz="914400" rtl="0" eaLnBrk="1" fontAlgn="auto" latinLnBrk="0" hangingPunct="1">
              <a:lnSpc>
                <a:spcPct val="110000"/>
              </a:lnSpc>
              <a:spcBef>
                <a:spcPts val="0"/>
              </a:spcBef>
              <a:spcAft>
                <a:spcPts val="0"/>
              </a:spcAft>
              <a:buClrTx/>
              <a:buSzTx/>
              <a:buFontTx/>
              <a:buNone/>
              <a:tabLst/>
              <a:defRPr/>
            </a:pPr>
            <a:endParaRPr lang="en-US" dirty="0"/>
          </a:p>
          <a:p>
            <a:pPr marL="285750" marR="0" lvl="0" indent="-285750" algn="l" defTabSz="914400" rtl="0" eaLnBrk="1" fontAlgn="auto" latinLnBrk="0" hangingPunct="1">
              <a:lnSpc>
                <a:spcPct val="11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15</a:t>
            </a:fld>
            <a:endParaRPr lang="en-US" altLang="en-US"/>
          </a:p>
        </p:txBody>
      </p:sp>
    </p:spTree>
    <p:extLst>
      <p:ext uri="{BB962C8B-B14F-4D97-AF65-F5344CB8AC3E}">
        <p14:creationId xmlns:p14="http://schemas.microsoft.com/office/powerpoint/2010/main" val="389026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ＭＳ Ｐゴシック" charset="0"/>
                <a:cs typeface="ＭＳ Ｐゴシック" charset="0"/>
              </a:rPr>
              <a:t> teachers and engineers</a:t>
            </a:r>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18</a:t>
            </a:fld>
            <a:endParaRPr lang="en-US" altLang="en-US"/>
          </a:p>
        </p:txBody>
      </p:sp>
    </p:spTree>
    <p:extLst>
      <p:ext uri="{BB962C8B-B14F-4D97-AF65-F5344CB8AC3E}">
        <p14:creationId xmlns:p14="http://schemas.microsoft.com/office/powerpoint/2010/main" val="2330112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C9DAC"/>
        </a:solid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3888" y="-1588"/>
            <a:ext cx="2166937"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919288" y="19891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325600" y="1886400"/>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a:ea typeface="Georgia"/>
                <a:cs typeface="Georgia"/>
              </a:defRPr>
            </a:lvl1pPr>
          </a:lstStyle>
          <a:p>
            <a:pPr lvl="0"/>
            <a:r>
              <a:rPr lang="en-GB" dirty="0"/>
              <a:t>Click to edit Master text styles</a:t>
            </a:r>
          </a:p>
        </p:txBody>
      </p:sp>
      <p:sp>
        <p:nvSpPr>
          <p:cNvPr id="18" name="Text Placeholder 14"/>
          <p:cNvSpPr>
            <a:spLocks noGrp="1"/>
          </p:cNvSpPr>
          <p:nvPr>
            <p:ph type="body" sz="quarter" idx="15"/>
          </p:nvPr>
        </p:nvSpPr>
        <p:spPr>
          <a:xfrm>
            <a:off x="640800" y="1972800"/>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
        <p:nvSpPr>
          <p:cNvPr id="19" name="Text Placeholder 14"/>
          <p:cNvSpPr>
            <a:spLocks noGrp="1"/>
          </p:cNvSpPr>
          <p:nvPr>
            <p:ph type="body" sz="quarter" idx="16"/>
          </p:nvPr>
        </p:nvSpPr>
        <p:spPr>
          <a:xfrm>
            <a:off x="640800" y="2332800"/>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a:t>Click to edit Master text styles</a:t>
            </a:r>
          </a:p>
        </p:txBody>
      </p:sp>
      <p:sp>
        <p:nvSpPr>
          <p:cNvPr id="20" name="Text Placeholder 14"/>
          <p:cNvSpPr>
            <a:spLocks noGrp="1"/>
          </p:cNvSpPr>
          <p:nvPr>
            <p:ph type="body" sz="quarter" idx="17"/>
          </p:nvPr>
        </p:nvSpPr>
        <p:spPr>
          <a:xfrm>
            <a:off x="640800" y="2876400"/>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a:t>Click to edit Master text styles</a:t>
            </a:r>
          </a:p>
        </p:txBody>
      </p:sp>
      <p:sp>
        <p:nvSpPr>
          <p:cNvPr id="8" name="Text Placeholder 14"/>
          <p:cNvSpPr>
            <a:spLocks noGrp="1"/>
          </p:cNvSpPr>
          <p:nvPr>
            <p:ph type="body" sz="quarter" idx="18"/>
          </p:nvPr>
        </p:nvSpPr>
        <p:spPr>
          <a:xfrm>
            <a:off x="641268" y="5503482"/>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981075"/>
            <a:ext cx="7884740" cy="5112221"/>
          </a:xfrm>
          <a:prstGeom prst="rect">
            <a:avLst/>
          </a:prstGeom>
          <a:solidFill>
            <a:schemeClr val="bg1">
              <a:lumMod val="75000"/>
            </a:schemeClr>
          </a:solidFill>
        </p:spPr>
        <p:txBody>
          <a:bodyPr/>
          <a:lstStyle>
            <a:lvl1pPr marL="0" indent="0">
              <a:buFontTx/>
              <a:buNone/>
              <a:defRPr sz="2400" b="0" i="0">
                <a:ln>
                  <a:solidFill>
                    <a:srgbClr val="FFFFFF"/>
                  </a:solidFill>
                </a:ln>
                <a:solidFill>
                  <a:srgbClr val="FFFFFF"/>
                </a:solidFill>
                <a:latin typeface="Tahoma"/>
                <a:ea typeface="Tahoma"/>
                <a:cs typeface="Tahoma"/>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6801A9-AE68-4E7F-88C7-ADDDB4A634F0}" type="datetimeFigureOut">
              <a:rPr lang="en-GB" smtClean="0"/>
              <a:t>10/01/2019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DCA46-3DB8-40DB-A005-216DC75C81C4}" type="slidenum">
              <a:rPr lang="en-GB" smtClean="0"/>
              <a:t>‹#›</a:t>
            </a:fld>
            <a:endParaRPr lang="en-GB"/>
          </a:p>
        </p:txBody>
      </p:sp>
    </p:spTree>
    <p:extLst>
      <p:ext uri="{BB962C8B-B14F-4D97-AF65-F5344CB8AC3E}">
        <p14:creationId xmlns:p14="http://schemas.microsoft.com/office/powerpoint/2010/main" val="93568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a:ea typeface="Georgia"/>
                <a:cs typeface="Georgia"/>
              </a:defRPr>
            </a:lvl1pPr>
          </a:lstStyle>
          <a:p>
            <a:pPr lvl="0"/>
            <a:r>
              <a:rPr lang="en-GB" dirty="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6" name="Text Placeholder 5"/>
          <p:cNvSpPr>
            <a:spLocks noGrp="1"/>
          </p:cNvSpPr>
          <p:nvPr>
            <p:ph type="body" sz="quarter" idx="11"/>
          </p:nvPr>
        </p:nvSpPr>
        <p:spPr>
          <a:xfrm>
            <a:off x="900113" y="1773238"/>
            <a:ext cx="6551612" cy="4608512"/>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3" name="Text Placeholder 2"/>
          <p:cNvSpPr>
            <a:spLocks noGrp="1"/>
          </p:cNvSpPr>
          <p:nvPr>
            <p:ph type="body" sz="quarter" idx="11"/>
          </p:nvPr>
        </p:nvSpPr>
        <p:spPr>
          <a:xfrm>
            <a:off x="900113" y="1700213"/>
            <a:ext cx="6551612"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7" name="Text Placeholder 5"/>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ransition spd="slow">
    <p:fade/>
  </p:transition>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uriositybristol.ne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Fay.lewis@uwe.ac.uk" TargetMode="External"/><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hyperlink" Target="http://www.wellcome.ac.uk/stellent/groups/corporatesite/@msh_peda/documents/web_document/wtvm053596.pdf"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123728" y="1728634"/>
            <a:ext cx="6912768" cy="3774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sz="5400" dirty="0">
                <a:ea typeface="ＭＳ Ｐゴシック" charset="-128"/>
              </a:rPr>
              <a:t>Children and Parents as Engineers</a:t>
            </a:r>
          </a:p>
        </p:txBody>
      </p:sp>
      <p:sp>
        <p:nvSpPr>
          <p:cNvPr id="13314" name="Text Placeholder 2"/>
          <p:cNvSpPr>
            <a:spLocks noGrp="1"/>
          </p:cNvSpPr>
          <p:nvPr>
            <p:ph type="body" sz="quarter" idx="15"/>
          </p:nvPr>
        </p:nvSpPr>
        <p:spPr bwMode="auto">
          <a:xfrm>
            <a:off x="640800" y="1728634"/>
            <a:ext cx="1219139" cy="12620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2000" b="1" dirty="0">
                <a:ea typeface="ＭＳ Ｐゴシック" charset="-128"/>
              </a:rPr>
              <a:t>Dr Fay</a:t>
            </a:r>
          </a:p>
          <a:p>
            <a:pPr>
              <a:spcBef>
                <a:spcPct val="0"/>
              </a:spcBef>
            </a:pPr>
            <a:endParaRPr lang="en-US" altLang="en-US" sz="2000" b="1" dirty="0">
              <a:ea typeface="ＭＳ Ｐゴシック" charset="-128"/>
            </a:endParaRPr>
          </a:p>
          <a:p>
            <a:pPr>
              <a:spcBef>
                <a:spcPct val="0"/>
              </a:spcBef>
            </a:pPr>
            <a:r>
              <a:rPr lang="en-US" altLang="en-US" sz="2000" b="1" dirty="0">
                <a:ea typeface="ＭＳ Ｐゴシック" charset="-128"/>
              </a:rPr>
              <a:t>Lewis</a:t>
            </a:r>
          </a:p>
          <a:p>
            <a:pPr>
              <a:spcBef>
                <a:spcPct val="0"/>
              </a:spcBef>
            </a:pPr>
            <a:endParaRPr lang="en-US" altLang="en-US" sz="2000" b="1" dirty="0">
              <a:ea typeface="ＭＳ Ｐゴシック" charset="-128"/>
            </a:endParaRPr>
          </a:p>
          <a:p>
            <a:pPr>
              <a:spcBef>
                <a:spcPct val="0"/>
              </a:spcBef>
            </a:pPr>
            <a:r>
              <a:rPr lang="en-US" altLang="en-US" sz="2000" b="1" dirty="0">
                <a:ea typeface="ＭＳ Ｐゴシック" charset="-128"/>
              </a:rPr>
              <a:t>Juliet </a:t>
            </a:r>
          </a:p>
          <a:p>
            <a:pPr>
              <a:spcBef>
                <a:spcPct val="0"/>
              </a:spcBef>
            </a:pPr>
            <a:endParaRPr lang="en-US" altLang="en-US" sz="2000" b="1" dirty="0">
              <a:ea typeface="ＭＳ Ｐゴシック" charset="-128"/>
            </a:endParaRPr>
          </a:p>
          <a:p>
            <a:pPr>
              <a:spcBef>
                <a:spcPct val="0"/>
              </a:spcBef>
            </a:pPr>
            <a:r>
              <a:rPr lang="en-US" altLang="en-US" sz="2000" b="1" dirty="0">
                <a:ea typeface="ＭＳ Ｐゴシック" charset="-128"/>
              </a:rPr>
              <a:t>Edmonds</a:t>
            </a:r>
          </a:p>
          <a:p>
            <a:pPr>
              <a:spcBef>
                <a:spcPct val="0"/>
              </a:spcBef>
            </a:pPr>
            <a:endParaRPr lang="en-US" altLang="en-US" sz="2000" b="1" dirty="0">
              <a:ea typeface="ＭＳ Ｐゴシック" charset="-128"/>
            </a:endParaRPr>
          </a:p>
          <a:p>
            <a:pPr>
              <a:spcBef>
                <a:spcPct val="0"/>
              </a:spcBef>
            </a:pPr>
            <a:endParaRPr lang="en-US" altLang="en-US" sz="2000" b="1" dirty="0">
              <a:ea typeface="ＭＳ Ｐゴシック" charset="-128"/>
            </a:endParaRPr>
          </a:p>
          <a:p>
            <a:pPr>
              <a:spcBef>
                <a:spcPct val="0"/>
              </a:spcBef>
            </a:pPr>
            <a:r>
              <a:rPr lang="en-US" altLang="en-US" sz="2000" b="1" dirty="0">
                <a:ea typeface="ＭＳ Ｐゴシック" charset="-128"/>
              </a:rPr>
              <a:t>Laura </a:t>
            </a:r>
          </a:p>
          <a:p>
            <a:pPr>
              <a:spcBef>
                <a:spcPct val="0"/>
              </a:spcBef>
            </a:pPr>
            <a:endParaRPr lang="en-US" altLang="en-US" sz="2000" b="1" dirty="0">
              <a:ea typeface="ＭＳ Ｐゴシック" charset="-128"/>
            </a:endParaRPr>
          </a:p>
          <a:p>
            <a:pPr>
              <a:spcBef>
                <a:spcPct val="0"/>
              </a:spcBef>
            </a:pPr>
            <a:r>
              <a:rPr lang="en-US" altLang="en-US" sz="2000" b="1" dirty="0">
                <a:ea typeface="ＭＳ Ｐゴシック" charset="-128"/>
              </a:rPr>
              <a:t>Fogg-</a:t>
            </a:r>
          </a:p>
          <a:p>
            <a:pPr>
              <a:spcBef>
                <a:spcPct val="0"/>
              </a:spcBef>
            </a:pPr>
            <a:r>
              <a:rPr lang="en-US" altLang="en-US" sz="2000" b="1" dirty="0">
                <a:ea typeface="ＭＳ Ｐゴシック" charset="-128"/>
              </a:rPr>
              <a:t>Rogers</a:t>
            </a:r>
          </a:p>
          <a:p>
            <a:pPr>
              <a:spcBef>
                <a:spcPct val="0"/>
              </a:spcBef>
            </a:pPr>
            <a:endParaRPr lang="en-US" altLang="en-US" sz="2800" b="1" dirty="0">
              <a:ea typeface="ＭＳ Ｐゴシック" charset="-128"/>
            </a:endParaRPr>
          </a:p>
          <a:p>
            <a:pPr>
              <a:spcBef>
                <a:spcPct val="0"/>
              </a:spcBef>
            </a:pPr>
            <a:endParaRPr lang="en-US" altLang="en-US" sz="2800" b="1" dirty="0">
              <a:ea typeface="ＭＳ Ｐゴシック" charset="-128"/>
            </a:endParaRPr>
          </a:p>
        </p:txBody>
      </p:sp>
      <p:pic>
        <p:nvPicPr>
          <p:cNvPr id="5" name="Picture 2" descr="07852669-33fb-40bb-8a47-7372dab95f05@EURP18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01" t="34729" r="1"/>
          <a:stretch/>
        </p:blipFill>
        <p:spPr bwMode="auto">
          <a:xfrm>
            <a:off x="2436911" y="3284984"/>
            <a:ext cx="6338544" cy="30690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6"/>
          </p:nvPr>
        </p:nvSpPr>
        <p:spPr>
          <a:xfrm>
            <a:off x="853838" y="5235282"/>
            <a:ext cx="1219139" cy="536400"/>
          </a:xfrm>
        </p:spPr>
        <p:txBody>
          <a:bodyPr/>
          <a:lstStyle/>
          <a:p>
            <a:r>
              <a:rPr lang="en-GB" dirty="0"/>
              <a:t>li</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F0CD556-D4BB-4543-8A5B-61BA426AC1BC}"/>
              </a:ext>
            </a:extLst>
          </p:cNvPr>
          <p:cNvSpPr>
            <a:spLocks noGrp="1"/>
          </p:cNvSpPr>
          <p:nvPr>
            <p:ph type="pic" sz="quarter" idx="12"/>
          </p:nvPr>
        </p:nvSpPr>
        <p:spPr/>
      </p:sp>
      <p:sp>
        <p:nvSpPr>
          <p:cNvPr id="3" name="Oval 2">
            <a:extLst>
              <a:ext uri="{FF2B5EF4-FFF2-40B4-BE49-F238E27FC236}">
                <a16:creationId xmlns:a16="http://schemas.microsoft.com/office/drawing/2014/main" id="{870DE3CB-CD4B-4A4C-A627-1B56683246E3}"/>
              </a:ext>
            </a:extLst>
          </p:cNvPr>
          <p:cNvSpPr/>
          <p:nvPr/>
        </p:nvSpPr>
        <p:spPr>
          <a:xfrm>
            <a:off x="1781622" y="1628800"/>
            <a:ext cx="5544616" cy="4104456"/>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b="1" dirty="0"/>
              <a:t>create</a:t>
            </a:r>
          </a:p>
        </p:txBody>
      </p:sp>
    </p:spTree>
    <p:extLst>
      <p:ext uri="{BB962C8B-B14F-4D97-AF65-F5344CB8AC3E}">
        <p14:creationId xmlns:p14="http://schemas.microsoft.com/office/powerpoint/2010/main" val="397741543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4C2A7F6-94E4-4C8D-8329-08A9E472A874}"/>
              </a:ext>
            </a:extLst>
          </p:cNvPr>
          <p:cNvSpPr>
            <a:spLocks noGrp="1"/>
          </p:cNvSpPr>
          <p:nvPr>
            <p:ph type="pic" sz="quarter" idx="12"/>
          </p:nvPr>
        </p:nvSpPr>
        <p:spPr/>
      </p:sp>
      <p:sp>
        <p:nvSpPr>
          <p:cNvPr id="3" name="Oval 2">
            <a:extLst>
              <a:ext uri="{FF2B5EF4-FFF2-40B4-BE49-F238E27FC236}">
                <a16:creationId xmlns:a16="http://schemas.microsoft.com/office/drawing/2014/main" id="{AB34BB03-EC4C-4566-9505-60CF85BBAE6C}"/>
              </a:ext>
            </a:extLst>
          </p:cNvPr>
          <p:cNvSpPr/>
          <p:nvPr/>
        </p:nvSpPr>
        <p:spPr>
          <a:xfrm>
            <a:off x="1475656" y="1210482"/>
            <a:ext cx="6552728" cy="468052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b="1" dirty="0"/>
              <a:t>Improve</a:t>
            </a:r>
          </a:p>
        </p:txBody>
      </p:sp>
    </p:spTree>
    <p:extLst>
      <p:ext uri="{BB962C8B-B14F-4D97-AF65-F5344CB8AC3E}">
        <p14:creationId xmlns:p14="http://schemas.microsoft.com/office/powerpoint/2010/main" val="248929305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style>
          <a:lnRef idx="1">
            <a:schemeClr val="accent3"/>
          </a:lnRef>
          <a:fillRef idx="1003">
            <a:schemeClr val="lt1"/>
          </a:fillRef>
          <a:effectRef idx="1">
            <a:schemeClr val="accent3"/>
          </a:effectRef>
          <a:fontRef idx="minor">
            <a:schemeClr val="dk1"/>
          </a:fontRef>
        </p:style>
        <p:txBody>
          <a:bodyPr>
            <a:normAutofit fontScale="90000"/>
          </a:bodyPr>
          <a:lstStyle/>
          <a:p>
            <a:r>
              <a:rPr lang="en-GB" dirty="0"/>
              <a:t>Science through Engineering</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8756" y="1377188"/>
            <a:ext cx="638611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56176" y="1281701"/>
            <a:ext cx="1440160" cy="923330"/>
          </a:xfrm>
          <a:prstGeom prst="rect">
            <a:avLst/>
          </a:prstGeom>
          <a:noFill/>
          <a:ln>
            <a:noFill/>
          </a:ln>
        </p:spPr>
        <p:txBody>
          <a:bodyPr wrap="square" rtlCol="0">
            <a:spAutoFit/>
          </a:bodyPr>
          <a:lstStyle/>
          <a:p>
            <a:r>
              <a:rPr lang="en-GB" dirty="0"/>
              <a:t>Criteria</a:t>
            </a:r>
          </a:p>
          <a:p>
            <a:r>
              <a:rPr lang="en-GB" dirty="0"/>
              <a:t>Constraints</a:t>
            </a:r>
          </a:p>
          <a:p>
            <a:r>
              <a:rPr lang="en-GB" dirty="0"/>
              <a:t>Sci. info</a:t>
            </a:r>
          </a:p>
        </p:txBody>
      </p:sp>
      <p:sp>
        <p:nvSpPr>
          <p:cNvPr id="5" name="TextBox 4"/>
          <p:cNvSpPr txBox="1"/>
          <p:nvPr/>
        </p:nvSpPr>
        <p:spPr>
          <a:xfrm>
            <a:off x="1403648" y="1778332"/>
            <a:ext cx="2088232" cy="646331"/>
          </a:xfrm>
          <a:prstGeom prst="rect">
            <a:avLst/>
          </a:prstGeom>
          <a:noFill/>
          <a:ln>
            <a:noFill/>
          </a:ln>
        </p:spPr>
        <p:txBody>
          <a:bodyPr wrap="square" rtlCol="0">
            <a:spAutoFit/>
          </a:bodyPr>
          <a:lstStyle/>
          <a:p>
            <a:r>
              <a:rPr lang="en-GB" dirty="0"/>
              <a:t>Brainstorming</a:t>
            </a:r>
          </a:p>
          <a:p>
            <a:r>
              <a:rPr lang="en-GB" dirty="0"/>
              <a:t>No evaluation</a:t>
            </a:r>
          </a:p>
        </p:txBody>
      </p:sp>
      <p:sp>
        <p:nvSpPr>
          <p:cNvPr id="6" name="TextBox 5"/>
          <p:cNvSpPr txBox="1"/>
          <p:nvPr/>
        </p:nvSpPr>
        <p:spPr>
          <a:xfrm>
            <a:off x="6911138" y="3426549"/>
            <a:ext cx="1224136" cy="1200329"/>
          </a:xfrm>
          <a:prstGeom prst="rect">
            <a:avLst/>
          </a:prstGeom>
          <a:noFill/>
        </p:spPr>
        <p:txBody>
          <a:bodyPr wrap="square" rtlCol="0">
            <a:spAutoFit/>
          </a:bodyPr>
          <a:lstStyle/>
          <a:p>
            <a:r>
              <a:rPr lang="en-GB" dirty="0"/>
              <a:t>Get</a:t>
            </a:r>
          </a:p>
          <a:p>
            <a:r>
              <a:rPr lang="en-GB" dirty="0"/>
              <a:t>specific</a:t>
            </a:r>
          </a:p>
          <a:p>
            <a:r>
              <a:rPr lang="en-GB" dirty="0"/>
              <a:t>with one</a:t>
            </a:r>
          </a:p>
          <a:p>
            <a:r>
              <a:rPr lang="en-GB" dirty="0"/>
              <a:t>idea</a:t>
            </a:r>
          </a:p>
        </p:txBody>
      </p:sp>
      <p:sp>
        <p:nvSpPr>
          <p:cNvPr id="7" name="TextBox 6"/>
          <p:cNvSpPr txBox="1"/>
          <p:nvPr/>
        </p:nvSpPr>
        <p:spPr>
          <a:xfrm>
            <a:off x="4319972" y="6049256"/>
            <a:ext cx="1296144" cy="369332"/>
          </a:xfrm>
          <a:prstGeom prst="rect">
            <a:avLst/>
          </a:prstGeom>
          <a:noFill/>
        </p:spPr>
        <p:txBody>
          <a:bodyPr wrap="square" rtlCol="0">
            <a:spAutoFit/>
          </a:bodyPr>
          <a:lstStyle/>
          <a:p>
            <a:r>
              <a:rPr lang="en-GB" dirty="0"/>
              <a:t>And test</a:t>
            </a:r>
          </a:p>
        </p:txBody>
      </p:sp>
      <p:sp>
        <p:nvSpPr>
          <p:cNvPr id="8" name="TextBox 7"/>
          <p:cNvSpPr txBox="1"/>
          <p:nvPr/>
        </p:nvSpPr>
        <p:spPr>
          <a:xfrm>
            <a:off x="3313209" y="2819756"/>
            <a:ext cx="2376264" cy="1477328"/>
          </a:xfrm>
          <a:prstGeom prst="rect">
            <a:avLst/>
          </a:prstGeom>
          <a:noFill/>
        </p:spPr>
        <p:txBody>
          <a:bodyPr wrap="square" rtlCol="0">
            <a:spAutoFit/>
          </a:bodyPr>
          <a:lstStyle/>
          <a:p>
            <a:r>
              <a:rPr lang="en-GB" b="1" dirty="0"/>
              <a:t>THE GOAL</a:t>
            </a:r>
          </a:p>
          <a:p>
            <a:r>
              <a:rPr lang="en-GB" dirty="0"/>
              <a:t>To solve a problem by</a:t>
            </a:r>
          </a:p>
          <a:p>
            <a:r>
              <a:rPr lang="en-GB" dirty="0"/>
              <a:t>developing or improving a</a:t>
            </a:r>
          </a:p>
          <a:p>
            <a:r>
              <a:rPr lang="en-GB" dirty="0"/>
              <a:t>technology</a:t>
            </a:r>
          </a:p>
        </p:txBody>
      </p:sp>
      <p:sp>
        <p:nvSpPr>
          <p:cNvPr id="9" name="TextBox 8"/>
          <p:cNvSpPr txBox="1"/>
          <p:nvPr/>
        </p:nvSpPr>
        <p:spPr>
          <a:xfrm>
            <a:off x="1694378" y="2776006"/>
            <a:ext cx="1152128" cy="400110"/>
          </a:xfrm>
          <a:prstGeom prst="rect">
            <a:avLst/>
          </a:prstGeom>
          <a:noFill/>
        </p:spPr>
        <p:txBody>
          <a:bodyPr wrap="square" rtlCol="0">
            <a:spAutoFit/>
          </a:bodyPr>
          <a:lstStyle/>
          <a:p>
            <a:pPr algn="ctr"/>
            <a:r>
              <a:rPr lang="en-GB" sz="2000" b="1" dirty="0">
                <a:solidFill>
                  <a:schemeClr val="bg1"/>
                </a:solidFill>
              </a:rPr>
              <a:t>Imagine</a:t>
            </a:r>
            <a:endParaRPr lang="en-GB" sz="2000" dirty="0">
              <a:solidFill>
                <a:schemeClr val="bg1"/>
              </a:solidFill>
            </a:endParaRPr>
          </a:p>
        </p:txBody>
      </p:sp>
      <p:sp>
        <p:nvSpPr>
          <p:cNvPr id="10" name="TextBox 9"/>
          <p:cNvSpPr txBox="1"/>
          <p:nvPr/>
        </p:nvSpPr>
        <p:spPr>
          <a:xfrm>
            <a:off x="4442630" y="1568180"/>
            <a:ext cx="1152128" cy="523220"/>
          </a:xfrm>
          <a:prstGeom prst="rect">
            <a:avLst/>
          </a:prstGeom>
          <a:noFill/>
        </p:spPr>
        <p:txBody>
          <a:bodyPr wrap="square" rtlCol="0">
            <a:spAutoFit/>
          </a:bodyPr>
          <a:lstStyle/>
          <a:p>
            <a:pPr algn="ctr"/>
            <a:r>
              <a:rPr lang="en-GB" sz="2800" b="1" dirty="0">
                <a:solidFill>
                  <a:schemeClr val="bg1"/>
                </a:solidFill>
              </a:rPr>
              <a:t>Ask</a:t>
            </a:r>
            <a:endParaRPr lang="en-GB" sz="2800" dirty="0">
              <a:solidFill>
                <a:schemeClr val="bg1"/>
              </a:solidFill>
            </a:endParaRPr>
          </a:p>
        </p:txBody>
      </p:sp>
      <p:sp>
        <p:nvSpPr>
          <p:cNvPr id="11" name="TextBox 10"/>
          <p:cNvSpPr txBox="1"/>
          <p:nvPr/>
        </p:nvSpPr>
        <p:spPr>
          <a:xfrm>
            <a:off x="6012160" y="3475400"/>
            <a:ext cx="864096" cy="369332"/>
          </a:xfrm>
          <a:prstGeom prst="rect">
            <a:avLst/>
          </a:prstGeom>
          <a:noFill/>
        </p:spPr>
        <p:txBody>
          <a:bodyPr wrap="square" rtlCol="0">
            <a:spAutoFit/>
          </a:bodyPr>
          <a:lstStyle/>
          <a:p>
            <a:r>
              <a:rPr lang="en-GB" b="1" dirty="0">
                <a:solidFill>
                  <a:schemeClr val="bg1"/>
                </a:solidFill>
              </a:rPr>
              <a:t>PLAN</a:t>
            </a:r>
          </a:p>
        </p:txBody>
      </p:sp>
      <p:sp>
        <p:nvSpPr>
          <p:cNvPr id="12" name="TextBox 11"/>
          <p:cNvSpPr txBox="1"/>
          <p:nvPr/>
        </p:nvSpPr>
        <p:spPr>
          <a:xfrm>
            <a:off x="3635896" y="5025440"/>
            <a:ext cx="1193473" cy="369332"/>
          </a:xfrm>
          <a:prstGeom prst="rect">
            <a:avLst/>
          </a:prstGeom>
          <a:noFill/>
        </p:spPr>
        <p:txBody>
          <a:bodyPr wrap="square" rtlCol="0">
            <a:spAutoFit/>
          </a:bodyPr>
          <a:lstStyle/>
          <a:p>
            <a:r>
              <a:rPr lang="en-GB" b="1" dirty="0">
                <a:solidFill>
                  <a:schemeClr val="bg1"/>
                </a:solidFill>
              </a:rPr>
              <a:t>CREATE</a:t>
            </a:r>
          </a:p>
        </p:txBody>
      </p:sp>
      <p:sp>
        <p:nvSpPr>
          <p:cNvPr id="13" name="TextBox 12"/>
          <p:cNvSpPr txBox="1"/>
          <p:nvPr/>
        </p:nvSpPr>
        <p:spPr>
          <a:xfrm>
            <a:off x="773578" y="4840774"/>
            <a:ext cx="1260140" cy="369332"/>
          </a:xfrm>
          <a:prstGeom prst="rect">
            <a:avLst/>
          </a:prstGeom>
          <a:noFill/>
        </p:spPr>
        <p:txBody>
          <a:bodyPr wrap="square" rtlCol="0">
            <a:spAutoFit/>
          </a:bodyPr>
          <a:lstStyle/>
          <a:p>
            <a:r>
              <a:rPr lang="en-GB" b="1" dirty="0">
                <a:solidFill>
                  <a:schemeClr val="bg1"/>
                </a:solidFill>
              </a:rPr>
              <a:t>IMPROVE</a:t>
            </a:r>
          </a:p>
        </p:txBody>
      </p:sp>
    </p:spTree>
    <p:extLst>
      <p:ext uri="{BB962C8B-B14F-4D97-AF65-F5344CB8AC3E}">
        <p14:creationId xmlns:p14="http://schemas.microsoft.com/office/powerpoint/2010/main" val="425160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Engineering Challenges</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57" y="2213190"/>
            <a:ext cx="3020991" cy="21617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476" y="2213190"/>
            <a:ext cx="2503173" cy="21617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8"/>
          <p:cNvPicPr>
            <a:picLocks noChangeAspect="1"/>
          </p:cNvPicPr>
          <p:nvPr/>
        </p:nvPicPr>
        <p:blipFill>
          <a:blip r:embed="rId5"/>
          <a:stretch>
            <a:fillRect/>
          </a:stretch>
        </p:blipFill>
        <p:spPr>
          <a:xfrm>
            <a:off x="3691364" y="2213190"/>
            <a:ext cx="2448083" cy="21617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p:cNvSpPr txBox="1"/>
          <p:nvPr/>
        </p:nvSpPr>
        <p:spPr>
          <a:xfrm>
            <a:off x="210000" y="4797349"/>
            <a:ext cx="2750439" cy="58477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3200" dirty="0"/>
              <a:t>High flyers</a:t>
            </a:r>
          </a:p>
        </p:txBody>
      </p:sp>
      <p:sp>
        <p:nvSpPr>
          <p:cNvPr id="11" name="TextBox 10"/>
          <p:cNvSpPr txBox="1"/>
          <p:nvPr/>
        </p:nvSpPr>
        <p:spPr>
          <a:xfrm>
            <a:off x="6509476" y="4797349"/>
            <a:ext cx="2503173" cy="58477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3200" dirty="0"/>
              <a:t>Super Sucker</a:t>
            </a:r>
          </a:p>
        </p:txBody>
      </p:sp>
      <p:sp>
        <p:nvSpPr>
          <p:cNvPr id="12" name="TextBox 11"/>
          <p:cNvSpPr txBox="1"/>
          <p:nvPr/>
        </p:nvSpPr>
        <p:spPr>
          <a:xfrm>
            <a:off x="3466171" y="4803421"/>
            <a:ext cx="2673276" cy="58477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3200" dirty="0"/>
              <a:t>High and Dry</a:t>
            </a:r>
          </a:p>
        </p:txBody>
      </p:sp>
    </p:spTree>
    <p:extLst>
      <p:ext uri="{BB962C8B-B14F-4D97-AF65-F5344CB8AC3E}">
        <p14:creationId xmlns:p14="http://schemas.microsoft.com/office/powerpoint/2010/main" val="89656386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p:txBody>
          <a:bodyPr/>
          <a:lstStyle/>
          <a:p>
            <a:r>
              <a:rPr lang="en-US" altLang="en-US" dirty="0"/>
              <a:t>Project Overview</a:t>
            </a:r>
          </a:p>
        </p:txBody>
      </p:sp>
      <p:sp>
        <p:nvSpPr>
          <p:cNvPr id="6" name="Rectangle 5"/>
          <p:cNvSpPr/>
          <p:nvPr/>
        </p:nvSpPr>
        <p:spPr>
          <a:xfrm>
            <a:off x="268560" y="1656903"/>
            <a:ext cx="2425022" cy="163111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95452" y="1656903"/>
            <a:ext cx="2425020" cy="163111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68561" y="1718362"/>
            <a:ext cx="2374489" cy="1200329"/>
          </a:xfrm>
          <a:prstGeom prst="rect">
            <a:avLst/>
          </a:prstGeom>
          <a:noFill/>
        </p:spPr>
        <p:txBody>
          <a:bodyPr wrap="square" rtlCol="0">
            <a:spAutoFit/>
          </a:bodyPr>
          <a:lstStyle/>
          <a:p>
            <a:pPr algn="ctr"/>
            <a:r>
              <a:rPr lang="en-GB" sz="2400" dirty="0"/>
              <a:t>Undergraduate</a:t>
            </a:r>
          </a:p>
          <a:p>
            <a:pPr algn="ctr"/>
            <a:r>
              <a:rPr lang="en-GB" sz="2400" dirty="0"/>
              <a:t>Engineering Students</a:t>
            </a:r>
          </a:p>
        </p:txBody>
      </p:sp>
      <p:sp>
        <p:nvSpPr>
          <p:cNvPr id="9" name="TextBox 8"/>
          <p:cNvSpPr txBox="1"/>
          <p:nvPr/>
        </p:nvSpPr>
        <p:spPr>
          <a:xfrm>
            <a:off x="6445982" y="1680700"/>
            <a:ext cx="2374489" cy="1200329"/>
          </a:xfrm>
          <a:prstGeom prst="rect">
            <a:avLst/>
          </a:prstGeom>
          <a:noFill/>
        </p:spPr>
        <p:txBody>
          <a:bodyPr wrap="square" rtlCol="0">
            <a:spAutoFit/>
          </a:bodyPr>
          <a:lstStyle/>
          <a:p>
            <a:pPr algn="ctr"/>
            <a:r>
              <a:rPr lang="en-GB" sz="2400" dirty="0"/>
              <a:t>Undergraduate</a:t>
            </a:r>
          </a:p>
          <a:p>
            <a:pPr algn="ctr"/>
            <a:r>
              <a:rPr lang="en-GB" sz="2400" dirty="0"/>
              <a:t>Pre-service Teachers</a:t>
            </a:r>
          </a:p>
        </p:txBody>
      </p:sp>
      <p:sp>
        <p:nvSpPr>
          <p:cNvPr id="10" name="Right Arrow 9"/>
          <p:cNvSpPr/>
          <p:nvPr/>
        </p:nvSpPr>
        <p:spPr>
          <a:xfrm>
            <a:off x="2993025" y="1492202"/>
            <a:ext cx="3043094" cy="329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2999576" y="2710817"/>
            <a:ext cx="3043094" cy="329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027267" y="1805131"/>
            <a:ext cx="3029994" cy="830997"/>
          </a:xfrm>
          <a:prstGeom prst="rect">
            <a:avLst/>
          </a:prstGeom>
          <a:noFill/>
        </p:spPr>
        <p:txBody>
          <a:bodyPr wrap="square" rtlCol="0">
            <a:spAutoFit/>
          </a:bodyPr>
          <a:lstStyle/>
          <a:p>
            <a:pPr algn="ctr"/>
            <a:r>
              <a:rPr lang="en-GB" sz="2400" dirty="0"/>
              <a:t>Knowledge and Skills Exchange</a:t>
            </a:r>
          </a:p>
        </p:txBody>
      </p:sp>
      <p:sp>
        <p:nvSpPr>
          <p:cNvPr id="14" name="Up Arrow 13"/>
          <p:cNvSpPr/>
          <p:nvPr/>
        </p:nvSpPr>
        <p:spPr>
          <a:xfrm rot="10800000">
            <a:off x="4185185" y="3106309"/>
            <a:ext cx="718664" cy="11394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719878" y="4436545"/>
            <a:ext cx="3920863" cy="1938992"/>
          </a:xfrm>
          <a:prstGeom prst="rect">
            <a:avLst/>
          </a:prstGeom>
          <a:noFill/>
        </p:spPr>
        <p:txBody>
          <a:bodyPr wrap="square" rtlCol="0">
            <a:spAutoFit/>
          </a:bodyPr>
          <a:lstStyle/>
          <a:p>
            <a:pPr algn="ctr"/>
            <a:r>
              <a:rPr lang="en-GB" sz="2400" dirty="0"/>
              <a:t>Shared delivery of Enquiry based Engineering Challenges with UK Primary School Children (8-11)</a:t>
            </a:r>
          </a:p>
        </p:txBody>
      </p:sp>
      <p:sp>
        <p:nvSpPr>
          <p:cNvPr id="16" name="Rectangle 15"/>
          <p:cNvSpPr/>
          <p:nvPr/>
        </p:nvSpPr>
        <p:spPr>
          <a:xfrm>
            <a:off x="2778146" y="4346615"/>
            <a:ext cx="3804328" cy="209749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546044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Participants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556793"/>
            <a:ext cx="1656184" cy="23762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p:cNvSpPr/>
          <p:nvPr/>
        </p:nvSpPr>
        <p:spPr>
          <a:xfrm>
            <a:off x="2785646" y="1406037"/>
            <a:ext cx="5805111" cy="138499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STEM subject knowledge confidence and teaching self-efficacy in ITE undergraduate students?</a:t>
            </a:r>
            <a:endParaRPr lang="en-GB" sz="28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2785645" y="2850046"/>
            <a:ext cx="5805112" cy="138499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attitudes towards and confidence in public engagement in undergraduate engineering students?</a:t>
            </a:r>
            <a:endParaRPr lang="en-GB" sz="2800" dirty="0">
              <a:effectLst/>
              <a:latin typeface="Times New Roman" panose="02020603050405020304" pitchFamily="18" charset="0"/>
              <a:ea typeface="Times New Roman" panose="02020603050405020304" pitchFamily="18" charset="0"/>
            </a:endParaRPr>
          </a:p>
        </p:txBody>
      </p:sp>
      <p:pic>
        <p:nvPicPr>
          <p:cNvPr id="1026" name="Picture 2" descr="36fee695-ca26-497c-ab9b-e6fd58607be8@EURP1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86798" y="4559805"/>
            <a:ext cx="2305707" cy="1656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785644" y="4695399"/>
            <a:ext cx="5805113" cy="138499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attitudes STEM subjects and perceptions of engineering amongst children?</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767557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Parent and children and engineers</a:t>
            </a:r>
          </a:p>
        </p:txBody>
      </p:sp>
      <p:sp>
        <p:nvSpPr>
          <p:cNvPr id="3" name="Text Placeholder 2"/>
          <p:cNvSpPr>
            <a:spLocks noGrp="1"/>
          </p:cNvSpPr>
          <p:nvPr>
            <p:ph type="body" sz="quarter" idx="11"/>
          </p:nvPr>
        </p:nvSpPr>
        <p:spPr/>
        <p:txBody>
          <a:bodyPr/>
          <a:lstStyle/>
          <a:p>
            <a:r>
              <a:rPr lang="en-US" sz="2400" dirty="0"/>
              <a:t>Primary school is when ideas about whether ‘science is for me’ are formed (Royal Society, 2006)</a:t>
            </a:r>
          </a:p>
          <a:p>
            <a:r>
              <a:rPr lang="en-US" sz="2400" dirty="0"/>
              <a:t>Primary schools have closer relationship with parents than secondary schools.</a:t>
            </a:r>
          </a:p>
          <a:p>
            <a:r>
              <a:rPr lang="en-US" sz="2400" dirty="0"/>
              <a:t>Aim is to increase the mother’s/parents’ value of science/ engineering and for the child to be a witness to this. To stimulate talk between child and parent about science/engineering (DeWitt et al.,2015:2017)</a:t>
            </a:r>
          </a:p>
          <a:p>
            <a:r>
              <a:rPr lang="en-US" sz="2400" dirty="0"/>
              <a:t>Children still willing to be seen with their parents!</a:t>
            </a:r>
          </a:p>
          <a:p>
            <a:endParaRPr lang="en-GB" dirty="0"/>
          </a:p>
        </p:txBody>
      </p:sp>
    </p:spTree>
    <p:extLst>
      <p:ext uri="{BB962C8B-B14F-4D97-AF65-F5344CB8AC3E}">
        <p14:creationId xmlns:p14="http://schemas.microsoft.com/office/powerpoint/2010/main" val="407327689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D9E8DB-935E-47CB-A417-EA68A6645E89}"/>
              </a:ext>
            </a:extLst>
          </p:cNvPr>
          <p:cNvSpPr>
            <a:spLocks noGrp="1"/>
          </p:cNvSpPr>
          <p:nvPr>
            <p:ph type="body" sz="quarter" idx="10"/>
          </p:nvPr>
        </p:nvSpPr>
        <p:spPr/>
        <p:txBody>
          <a:bodyPr/>
          <a:lstStyle/>
          <a:p>
            <a:r>
              <a:rPr lang="en-US" dirty="0"/>
              <a:t>Sequence of research</a:t>
            </a:r>
          </a:p>
        </p:txBody>
      </p:sp>
      <p:sp>
        <p:nvSpPr>
          <p:cNvPr id="3" name="Text Placeholder 2">
            <a:extLst>
              <a:ext uri="{FF2B5EF4-FFF2-40B4-BE49-F238E27FC236}">
                <a16:creationId xmlns:a16="http://schemas.microsoft.com/office/drawing/2014/main" id="{380B6803-26E8-4948-B910-973EBD7767A2}"/>
              </a:ext>
            </a:extLst>
          </p:cNvPr>
          <p:cNvSpPr>
            <a:spLocks noGrp="1"/>
          </p:cNvSpPr>
          <p:nvPr>
            <p:ph type="body" sz="quarter" idx="11"/>
          </p:nvPr>
        </p:nvSpPr>
        <p:spPr/>
        <p:txBody>
          <a:bodyPr/>
          <a:lstStyle/>
          <a:p>
            <a:r>
              <a:rPr lang="en-US" sz="2400" dirty="0"/>
              <a:t>Introductory activities with parents on Ideas about engineers and engineering cycle including ‘stable table’</a:t>
            </a:r>
          </a:p>
          <a:p>
            <a:r>
              <a:rPr lang="en-US" sz="2400" dirty="0"/>
              <a:t>Working alongside children and engineers on an Engineer unit .One a year.</a:t>
            </a:r>
          </a:p>
          <a:p>
            <a:r>
              <a:rPr lang="en-US" sz="2400" dirty="0"/>
              <a:t>Informal science activity trip to local science </a:t>
            </a:r>
            <a:r>
              <a:rPr lang="en-US" sz="2400" dirty="0" err="1"/>
              <a:t>centre</a:t>
            </a:r>
            <a:r>
              <a:rPr lang="en-US" sz="2400" dirty="0"/>
              <a:t>- children and parents.</a:t>
            </a:r>
          </a:p>
          <a:p>
            <a:r>
              <a:rPr lang="en-US" sz="2400" dirty="0"/>
              <a:t>Informal science/ engineering challenges for children and parents</a:t>
            </a:r>
          </a:p>
          <a:p>
            <a:r>
              <a:rPr lang="en-US" sz="2400" dirty="0"/>
              <a:t>Engineering /science assembly with parents and children</a:t>
            </a:r>
          </a:p>
          <a:p>
            <a:endParaRPr lang="en-US" dirty="0"/>
          </a:p>
        </p:txBody>
      </p:sp>
    </p:spTree>
    <p:extLst>
      <p:ext uri="{BB962C8B-B14F-4D97-AF65-F5344CB8AC3E}">
        <p14:creationId xmlns:p14="http://schemas.microsoft.com/office/powerpoint/2010/main" val="326402647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Perceived Self-Efficacy</a:t>
            </a:r>
          </a:p>
        </p:txBody>
      </p:sp>
      <p:sp>
        <p:nvSpPr>
          <p:cNvPr id="5" name="Content Placeholder 2"/>
          <p:cNvSpPr txBox="1">
            <a:spLocks/>
          </p:cNvSpPr>
          <p:nvPr/>
        </p:nvSpPr>
        <p:spPr>
          <a:xfrm>
            <a:off x="346348" y="1406037"/>
            <a:ext cx="6241876" cy="5119307"/>
          </a:xfrm>
          <a:prstGeom prst="rect">
            <a:avLst/>
          </a:prstGeom>
        </p:spPr>
        <p:txBody>
          <a:bodyPr>
            <a:normAutofit fontScale="92500" lnSpcReduction="10000"/>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r>
              <a:rPr lang="en-GB" sz="3200" dirty="0"/>
              <a:t>A belief in your own ability to perform specific actions, and it reflects a perception of capability rather than measuring actual performance (Gonzalez, </a:t>
            </a:r>
            <a:r>
              <a:rPr lang="en-GB" sz="3200" dirty="0" err="1"/>
              <a:t>Goeppinger</a:t>
            </a:r>
            <a:r>
              <a:rPr lang="en-GB" sz="3200" dirty="0"/>
              <a:t>, and </a:t>
            </a:r>
            <a:r>
              <a:rPr lang="en-GB" sz="3200" dirty="0" err="1"/>
              <a:t>Lorig</a:t>
            </a:r>
            <a:r>
              <a:rPr lang="en-GB" sz="3200" dirty="0"/>
              <a:t> 1990; Bandura et al. 1997)</a:t>
            </a:r>
          </a:p>
          <a:p>
            <a:r>
              <a:rPr lang="en-GB" sz="3200" dirty="0"/>
              <a:t>Teacher PSE in science influences pupils’ attitudes, achievement, and motivations (McKinnon and Lamberts 2013)</a:t>
            </a:r>
          </a:p>
        </p:txBody>
      </p:sp>
      <p:pic>
        <p:nvPicPr>
          <p:cNvPr id="2" name="Picture 1"/>
          <p:cNvPicPr>
            <a:picLocks noChangeAspect="1"/>
          </p:cNvPicPr>
          <p:nvPr/>
        </p:nvPicPr>
        <p:blipFill>
          <a:blip r:embed="rId3"/>
          <a:stretch>
            <a:fillRect/>
          </a:stretch>
        </p:blipFill>
        <p:spPr>
          <a:xfrm>
            <a:off x="6344806" y="1080503"/>
            <a:ext cx="2489369" cy="16579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9167769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Methodology</a:t>
            </a:r>
          </a:p>
        </p:txBody>
      </p:sp>
      <p:sp>
        <p:nvSpPr>
          <p:cNvPr id="5" name="Content Placeholder 4"/>
          <p:cNvSpPr txBox="1">
            <a:spLocks/>
          </p:cNvSpPr>
          <p:nvPr/>
        </p:nvSpPr>
        <p:spPr>
          <a:xfrm>
            <a:off x="346348" y="1406037"/>
            <a:ext cx="6356476" cy="4664113"/>
          </a:xfrm>
          <a:prstGeom prst="rect">
            <a:avLst/>
          </a:prstGeom>
        </p:spPr>
        <p:txBody>
          <a:bodyPr>
            <a:normAutofit fontScale="92500" lnSpcReduction="10000"/>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GB" sz="3600" dirty="0"/>
              <a:t>A pre and post longitudinal mixed methods design was employed using:- </a:t>
            </a:r>
          </a:p>
          <a:p>
            <a:r>
              <a:rPr lang="en-GB" sz="3600" dirty="0"/>
              <a:t>Likert type scale and open ended questions</a:t>
            </a:r>
          </a:p>
          <a:p>
            <a:r>
              <a:rPr lang="en-GB" sz="3600" dirty="0"/>
              <a:t>questionnaires </a:t>
            </a:r>
          </a:p>
          <a:p>
            <a:r>
              <a:rPr lang="en-GB" sz="3600" dirty="0"/>
              <a:t>Reflective diaries</a:t>
            </a:r>
          </a:p>
          <a:p>
            <a:r>
              <a:rPr lang="en-GB" sz="3600" dirty="0"/>
              <a:t>Observations of teaching activities</a:t>
            </a:r>
          </a:p>
          <a:p>
            <a:endParaRPr lang="en-GB" sz="2800" dirty="0"/>
          </a:p>
          <a:p>
            <a:pPr marL="0" indent="0">
              <a:buFont typeface="Arial" charset="0"/>
              <a:buNone/>
            </a:pPr>
            <a:endParaRPr lang="en-GB"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3738093"/>
            <a:ext cx="3419872" cy="2564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4746065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What do we actually teach?</a:t>
            </a:r>
          </a:p>
        </p:txBody>
      </p:sp>
      <p:sp>
        <p:nvSpPr>
          <p:cNvPr id="6" name="Rectangle 5"/>
          <p:cNvSpPr/>
          <p:nvPr/>
        </p:nvSpPr>
        <p:spPr>
          <a:xfrm>
            <a:off x="346348" y="1700808"/>
            <a:ext cx="3361556" cy="4585871"/>
          </a:xfrm>
          <a:prstGeom prst="rect">
            <a:avLst/>
          </a:prstGeom>
        </p:spPr>
        <p:txBody>
          <a:bodyPr wrap="square">
            <a:spAutoFit/>
          </a:bodyPr>
          <a:lstStyle/>
          <a:p>
            <a:r>
              <a:rPr lang="en-US" sz="2400" dirty="0"/>
              <a:t>Although students spend years in school learning about the scientific inquiry process, they never learn the engineering design process, which is responsible for most of the things that support </a:t>
            </a:r>
            <a:r>
              <a:rPr lang="en-GB" sz="2400" dirty="0"/>
              <a:t>their day-to-day lives.</a:t>
            </a:r>
          </a:p>
          <a:p>
            <a:endParaRPr lang="en-GB"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1700808"/>
            <a:ext cx="4473168" cy="33548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4648850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407629" y="644332"/>
            <a:ext cx="8244409" cy="651068"/>
          </a:xfrm>
        </p:spPr>
        <p:txBody>
          <a:bodyPr/>
          <a:lstStyle/>
          <a:p>
            <a:r>
              <a:rPr lang="en-GB" dirty="0"/>
              <a:t>Teachers- Subject Knowledge</a:t>
            </a:r>
          </a:p>
          <a:p>
            <a:endParaRPr lang="en-GB" dirty="0"/>
          </a:p>
        </p:txBody>
      </p:sp>
      <p:graphicFrame>
        <p:nvGraphicFramePr>
          <p:cNvPr id="5" name="Chart 4"/>
          <p:cNvGraphicFramePr>
            <a:graphicFrameLocks/>
          </p:cNvGraphicFramePr>
          <p:nvPr>
            <p:extLst>
              <p:ext uri="{D42A27DB-BD31-4B8C-83A1-F6EECF244321}">
                <p14:modId xmlns:p14="http://schemas.microsoft.com/office/powerpoint/2010/main" val="401679189"/>
              </p:ext>
            </p:extLst>
          </p:nvPr>
        </p:nvGraphicFramePr>
        <p:xfrm>
          <a:off x="444191" y="1295400"/>
          <a:ext cx="7665720" cy="430887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07629" y="5544538"/>
            <a:ext cx="8484851" cy="1200329"/>
          </a:xfrm>
          <a:prstGeom prst="rect">
            <a:avLst/>
          </a:prstGeom>
        </p:spPr>
        <p:txBody>
          <a:bodyPr wrap="square">
            <a:spAutoFit/>
          </a:bodyPr>
          <a:lstStyle/>
          <a:p>
            <a:r>
              <a:rPr lang="en-US" sz="2400" i="1" dirty="0">
                <a:solidFill>
                  <a:srgbClr val="000000"/>
                </a:solidFill>
                <a:latin typeface="Arial" panose="020B0604020202020204" pitchFamily="34" charset="0"/>
              </a:rPr>
              <a:t>‘I feel much more confident about my subject knowledge in terms of science and engineering.  I will be able to answer questions from the children more confidently’</a:t>
            </a:r>
            <a:endParaRPr lang="en-GB" sz="2400" dirty="0"/>
          </a:p>
        </p:txBody>
      </p:sp>
    </p:spTree>
    <p:extLst>
      <p:ext uri="{BB962C8B-B14F-4D97-AF65-F5344CB8AC3E}">
        <p14:creationId xmlns:p14="http://schemas.microsoft.com/office/powerpoint/2010/main" val="420036985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Teachers- Self-Efficacy</a:t>
            </a:r>
          </a:p>
        </p:txBody>
      </p:sp>
      <p:graphicFrame>
        <p:nvGraphicFramePr>
          <p:cNvPr id="5" name="Chart 4"/>
          <p:cNvGraphicFramePr>
            <a:graphicFrameLocks/>
          </p:cNvGraphicFramePr>
          <p:nvPr>
            <p:extLst>
              <p:ext uri="{D42A27DB-BD31-4B8C-83A1-F6EECF244321}">
                <p14:modId xmlns:p14="http://schemas.microsoft.com/office/powerpoint/2010/main" val="310906186"/>
              </p:ext>
            </p:extLst>
          </p:nvPr>
        </p:nvGraphicFramePr>
        <p:xfrm>
          <a:off x="371044" y="1406037"/>
          <a:ext cx="8219713" cy="411119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71044" y="5537867"/>
            <a:ext cx="8449427" cy="1200329"/>
          </a:xfrm>
          <a:prstGeom prst="rect">
            <a:avLst/>
          </a:prstGeom>
        </p:spPr>
        <p:txBody>
          <a:bodyPr wrap="square">
            <a:spAutoFit/>
          </a:bodyPr>
          <a:lstStyle/>
          <a:p>
            <a:r>
              <a:rPr lang="en-US" sz="2400" i="1" dirty="0">
                <a:solidFill>
                  <a:srgbClr val="000000"/>
                </a:solidFill>
                <a:latin typeface="Arial" panose="020B0604020202020204" pitchFamily="34" charset="0"/>
              </a:rPr>
              <a:t>‘I feel excited and much more confident. I think inquiry based learning makes it much more accessible and contextual to children's learning.’ </a:t>
            </a:r>
            <a:endParaRPr lang="en-GB" sz="2400" dirty="0"/>
          </a:p>
        </p:txBody>
      </p:sp>
    </p:spTree>
    <p:extLst>
      <p:ext uri="{BB962C8B-B14F-4D97-AF65-F5344CB8AC3E}">
        <p14:creationId xmlns:p14="http://schemas.microsoft.com/office/powerpoint/2010/main" val="396204689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Children- Enjoyment and Attitude</a:t>
            </a:r>
          </a:p>
        </p:txBody>
      </p:sp>
      <p:sp>
        <p:nvSpPr>
          <p:cNvPr id="5" name="Content Placeholder 2"/>
          <p:cNvSpPr txBox="1">
            <a:spLocks/>
          </p:cNvSpPr>
          <p:nvPr/>
        </p:nvSpPr>
        <p:spPr>
          <a:xfrm>
            <a:off x="346348" y="1565263"/>
            <a:ext cx="3886200" cy="3528038"/>
          </a:xfrm>
        </p:spPr>
        <p:txBody>
          <a:bodyPr>
            <a:normAutofit fontScale="47500" lnSpcReduction="20000"/>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GB" sz="7700" b="1" i="1" dirty="0">
                <a:solidFill>
                  <a:srgbClr val="1C9DAC"/>
                </a:solidFill>
              </a:rPr>
              <a:t>Before:</a:t>
            </a:r>
          </a:p>
          <a:p>
            <a:r>
              <a:rPr lang="en-GB" sz="5800" i="1" dirty="0"/>
              <a:t>Engineers fix cars</a:t>
            </a:r>
            <a:endParaRPr lang="en-GB" sz="5800" dirty="0"/>
          </a:p>
          <a:p>
            <a:r>
              <a:rPr lang="en-GB" sz="5800" i="1" dirty="0"/>
              <a:t>They build bridges</a:t>
            </a:r>
            <a:endParaRPr lang="en-GB" sz="5800" dirty="0"/>
          </a:p>
          <a:p>
            <a:r>
              <a:rPr lang="en-GB" sz="5800" i="1" dirty="0"/>
              <a:t>They always get very oily</a:t>
            </a:r>
            <a:endParaRPr lang="en-GB" sz="5800" dirty="0"/>
          </a:p>
          <a:p>
            <a:r>
              <a:rPr lang="en-GB" sz="5800" i="1" dirty="0"/>
              <a:t>They use spanners</a:t>
            </a:r>
            <a:endParaRPr lang="en-GB" sz="5800" dirty="0"/>
          </a:p>
          <a:p>
            <a:r>
              <a:rPr lang="en-GB" sz="5800" i="1" dirty="0"/>
              <a:t>An engineer fixed my Mum’s boiler</a:t>
            </a:r>
            <a:endParaRPr lang="en-GB" sz="5800" dirty="0"/>
          </a:p>
          <a:p>
            <a:endParaRPr lang="en-GB" dirty="0"/>
          </a:p>
        </p:txBody>
      </p:sp>
      <p:sp>
        <p:nvSpPr>
          <p:cNvPr id="8" name="Content Placeholder 3"/>
          <p:cNvSpPr txBox="1">
            <a:spLocks/>
          </p:cNvSpPr>
          <p:nvPr/>
        </p:nvSpPr>
        <p:spPr>
          <a:xfrm>
            <a:off x="4689990" y="1565263"/>
            <a:ext cx="3886200" cy="3268071"/>
          </a:xfrm>
        </p:spPr>
        <p:txBody>
          <a:bodyPr>
            <a:normAutofit fontScale="62500" lnSpcReduction="20000"/>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GB" sz="7000" b="1" i="1" dirty="0">
                <a:solidFill>
                  <a:srgbClr val="1C9DAC"/>
                </a:solidFill>
              </a:rPr>
              <a:t>After:</a:t>
            </a:r>
          </a:p>
          <a:p>
            <a:r>
              <a:rPr lang="en-GB" i="1" dirty="0"/>
              <a:t>Engineers solve problems</a:t>
            </a:r>
            <a:endParaRPr lang="en-GB" dirty="0"/>
          </a:p>
          <a:p>
            <a:r>
              <a:rPr lang="en-GB" i="1" dirty="0"/>
              <a:t>They design and make things we need</a:t>
            </a:r>
            <a:endParaRPr lang="en-GB" dirty="0"/>
          </a:p>
          <a:p>
            <a:r>
              <a:rPr lang="en-GB" i="1" dirty="0"/>
              <a:t>They make things better</a:t>
            </a:r>
            <a:endParaRPr lang="en-GB" dirty="0"/>
          </a:p>
          <a:p>
            <a:r>
              <a:rPr lang="en-GB" i="1" dirty="0"/>
              <a:t>They keep improving </a:t>
            </a:r>
            <a:endParaRPr lang="en-GB" dirty="0"/>
          </a:p>
          <a:p>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578572"/>
            <a:ext cx="2036854" cy="20187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5695397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Children- Enjoyment and Attitude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224493628"/>
              </p:ext>
            </p:extLst>
          </p:nvPr>
        </p:nvGraphicFramePr>
        <p:xfrm>
          <a:off x="716261" y="1628800"/>
          <a:ext cx="7874496"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498323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Outputs</a:t>
            </a:r>
          </a:p>
        </p:txBody>
      </p:sp>
      <p:pic>
        <p:nvPicPr>
          <p:cNvPr id="1026" name="Picture 2" descr="https://curiositybristol.files.wordpress.com/2017/04/colour-cc-logo_cropped.jpg?w=51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22" y="1844824"/>
            <a:ext cx="487680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4077072"/>
            <a:ext cx="3394453" cy="2545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4"/>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183835642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Ongoing objectives/ the toolkit</a:t>
            </a:r>
          </a:p>
        </p:txBody>
      </p:sp>
      <p:pic>
        <p:nvPicPr>
          <p:cNvPr id="3" name="Picture 2"/>
          <p:cNvPicPr>
            <a:picLocks noChangeAspect="1"/>
          </p:cNvPicPr>
          <p:nvPr/>
        </p:nvPicPr>
        <p:blipFill>
          <a:blip r:embed="rId3"/>
          <a:stretch>
            <a:fillRect/>
          </a:stretch>
        </p:blipFill>
        <p:spPr>
          <a:xfrm>
            <a:off x="0" y="1414501"/>
            <a:ext cx="9217353" cy="5429400"/>
          </a:xfrm>
          <a:prstGeom prst="rect">
            <a:avLst/>
          </a:prstGeom>
        </p:spPr>
      </p:pic>
      <p:sp>
        <p:nvSpPr>
          <p:cNvPr id="4" name="TextBox 3"/>
          <p:cNvSpPr txBox="1"/>
          <p:nvPr/>
        </p:nvSpPr>
        <p:spPr>
          <a:xfrm>
            <a:off x="539552" y="2564904"/>
            <a:ext cx="1705372" cy="830997"/>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a:t>Engineers’ training</a:t>
            </a:r>
          </a:p>
        </p:txBody>
      </p:sp>
      <p:sp>
        <p:nvSpPr>
          <p:cNvPr id="8" name="TextBox 7"/>
          <p:cNvSpPr txBox="1"/>
          <p:nvPr/>
        </p:nvSpPr>
        <p:spPr>
          <a:xfrm>
            <a:off x="556111" y="4589970"/>
            <a:ext cx="1705372" cy="830997"/>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a:t>Teachers’ training</a:t>
            </a:r>
          </a:p>
        </p:txBody>
      </p:sp>
      <p:sp>
        <p:nvSpPr>
          <p:cNvPr id="9" name="TextBox 8"/>
          <p:cNvSpPr txBox="1"/>
          <p:nvPr/>
        </p:nvSpPr>
        <p:spPr>
          <a:xfrm>
            <a:off x="2627784" y="2594150"/>
            <a:ext cx="1705372" cy="830997"/>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a:t>Shared training</a:t>
            </a:r>
          </a:p>
        </p:txBody>
      </p:sp>
      <p:sp>
        <p:nvSpPr>
          <p:cNvPr id="10" name="TextBox 9"/>
          <p:cNvSpPr txBox="1"/>
          <p:nvPr/>
        </p:nvSpPr>
        <p:spPr>
          <a:xfrm>
            <a:off x="2592047" y="4719025"/>
            <a:ext cx="1849388" cy="830997"/>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a:t>Engineering in school</a:t>
            </a:r>
          </a:p>
        </p:txBody>
      </p:sp>
      <p:sp>
        <p:nvSpPr>
          <p:cNvPr id="11" name="TextBox 10"/>
          <p:cNvSpPr txBox="1"/>
          <p:nvPr/>
        </p:nvSpPr>
        <p:spPr>
          <a:xfrm>
            <a:off x="6608553" y="4719025"/>
            <a:ext cx="1849388" cy="830997"/>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a:t>Parent partnership</a:t>
            </a:r>
          </a:p>
        </p:txBody>
      </p:sp>
      <p:sp>
        <p:nvSpPr>
          <p:cNvPr id="12" name="TextBox 11"/>
          <p:cNvSpPr txBox="1"/>
          <p:nvPr/>
        </p:nvSpPr>
        <p:spPr>
          <a:xfrm>
            <a:off x="6664710" y="2594149"/>
            <a:ext cx="1849388" cy="830997"/>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a:t>School partnership</a:t>
            </a:r>
          </a:p>
        </p:txBody>
      </p:sp>
      <p:sp>
        <p:nvSpPr>
          <p:cNvPr id="13" name="TextBox 12"/>
          <p:cNvSpPr txBox="1"/>
          <p:nvPr/>
        </p:nvSpPr>
        <p:spPr>
          <a:xfrm>
            <a:off x="4608676" y="4719025"/>
            <a:ext cx="1849388" cy="830997"/>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a:t>Resource</a:t>
            </a:r>
          </a:p>
          <a:p>
            <a:pPr algn="ctr"/>
            <a:r>
              <a:rPr lang="en-GB" sz="2400" dirty="0"/>
              <a:t>solutions</a:t>
            </a:r>
          </a:p>
        </p:txBody>
      </p:sp>
      <p:sp>
        <p:nvSpPr>
          <p:cNvPr id="14" name="TextBox 13"/>
          <p:cNvSpPr txBox="1"/>
          <p:nvPr/>
        </p:nvSpPr>
        <p:spPr>
          <a:xfrm>
            <a:off x="4608676" y="2564903"/>
            <a:ext cx="1849388" cy="830997"/>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err="1"/>
              <a:t>Childrens</a:t>
            </a:r>
            <a:r>
              <a:rPr lang="en-GB" sz="2400" dirty="0"/>
              <a:t>’ conference</a:t>
            </a:r>
          </a:p>
        </p:txBody>
      </p:sp>
    </p:spTree>
    <p:extLst>
      <p:ext uri="{BB962C8B-B14F-4D97-AF65-F5344CB8AC3E}">
        <p14:creationId xmlns:p14="http://schemas.microsoft.com/office/powerpoint/2010/main" val="14656698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a:blip r:embed="rId2"/>
          <a:srcRect t="21417" b="21417"/>
          <a:stretch>
            <a:fillRect/>
          </a:stretch>
        </p:blipFill>
        <p:spPr>
          <a:xfrm>
            <a:off x="611560" y="620688"/>
            <a:ext cx="7884740" cy="51122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p:cNvSpPr/>
          <p:nvPr/>
        </p:nvSpPr>
        <p:spPr>
          <a:xfrm>
            <a:off x="467544" y="5819159"/>
            <a:ext cx="8676456" cy="923330"/>
          </a:xfrm>
          <a:prstGeom prst="rect">
            <a:avLst/>
          </a:prstGeom>
        </p:spPr>
        <p:txBody>
          <a:bodyPr wrap="square">
            <a:spAutoFit/>
          </a:bodyPr>
          <a:lstStyle/>
          <a:p>
            <a:pPr lvl="0">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Please contact </a:t>
            </a:r>
            <a:r>
              <a:rPr lang="en-GB" dirty="0">
                <a:latin typeface="Calibri" panose="020F0502020204030204" pitchFamily="34" charset="0"/>
                <a:ea typeface="Calibri" panose="020F0502020204030204" pitchFamily="34" charset="0"/>
                <a:cs typeface="Times New Roman" panose="02020603050405020304" pitchFamily="18" charset="0"/>
                <a:hlinkClick r:id="rId3"/>
              </a:rPr>
              <a:t>Fay.lewis@uwe.ac.uk</a:t>
            </a:r>
            <a:r>
              <a:rPr lang="en-GB" dirty="0">
                <a:latin typeface="Calibri" panose="020F0502020204030204" pitchFamily="34" charset="0"/>
                <a:ea typeface="Calibri" panose="020F0502020204030204" pitchFamily="34" charset="0"/>
                <a:cs typeface="Times New Roman" panose="02020603050405020304" pitchFamily="18" charset="0"/>
              </a:rPr>
              <a:t> for further information.</a:t>
            </a:r>
          </a:p>
        </p:txBody>
      </p:sp>
    </p:spTree>
    <p:extLst>
      <p:ext uri="{BB962C8B-B14F-4D97-AF65-F5344CB8AC3E}">
        <p14:creationId xmlns:p14="http://schemas.microsoft.com/office/powerpoint/2010/main" val="200539285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0164"/>
            <a:ext cx="8865704" cy="6587836"/>
          </a:xfrm>
        </p:spPr>
        <p:txBody>
          <a:bodyPr>
            <a:normAutofit fontScale="32500" lnSpcReduction="20000"/>
          </a:bodyPr>
          <a:lstStyle/>
          <a:p>
            <a:r>
              <a:rPr lang="en-US" sz="4900" dirty="0"/>
              <a:t>Bandura, A. (1997). Self-efficacy. [Article]. </a:t>
            </a:r>
            <a:r>
              <a:rPr lang="en-US" sz="4900" i="1" dirty="0"/>
              <a:t>Harvard Mental Health Letter, 13</a:t>
            </a:r>
            <a:r>
              <a:rPr lang="en-US" sz="4900" dirty="0"/>
              <a:t>(9), 4.</a:t>
            </a:r>
          </a:p>
          <a:p>
            <a:r>
              <a:rPr lang="en-US" sz="4900" dirty="0" err="1"/>
              <a:t>Bleicher</a:t>
            </a:r>
            <a:r>
              <a:rPr lang="en-US" sz="4900" dirty="0"/>
              <a:t>, R. E. &amp; Lindgren, J. (2005). Success in Science Learning and Preservice Science Teaching Self-Efficacy. </a:t>
            </a:r>
            <a:r>
              <a:rPr lang="en-US" sz="4900" i="1" dirty="0"/>
              <a:t>Journal of Science Teacher Education </a:t>
            </a:r>
            <a:r>
              <a:rPr lang="en-US" sz="4900" dirty="0"/>
              <a:t>16: 205–225  </a:t>
            </a:r>
            <a:endParaRPr lang="en-NZ" sz="4900" dirty="0"/>
          </a:p>
          <a:p>
            <a:r>
              <a:rPr lang="en-US" sz="4900" dirty="0" err="1"/>
              <a:t>DfE</a:t>
            </a:r>
            <a:r>
              <a:rPr lang="en-US" sz="4900" dirty="0"/>
              <a:t> (2013). Reform of the National Curriculum in England. HMSO </a:t>
            </a:r>
            <a:endParaRPr lang="en-NZ" sz="4900" dirty="0"/>
          </a:p>
          <a:p>
            <a:r>
              <a:rPr lang="en-GB" sz="4900" dirty="0"/>
              <a:t>DeWitt, J &amp; Archer, L (2017) Participation in informal science learning experiences: the rich get richer?, International Journal of Science Education, Part B, 7:4, 356-373</a:t>
            </a:r>
          </a:p>
          <a:p>
            <a:r>
              <a:rPr lang="en-GB" sz="4900" dirty="0"/>
              <a:t>DeWitt, J &amp; Archer, L (2015) Who Aspires to a Science Career? A comparison of survey responses from primary and secondary school students, International Journal of Science Education, 37:13, 2170-2192</a:t>
            </a:r>
            <a:endParaRPr lang="en-US" sz="4900" dirty="0"/>
          </a:p>
          <a:p>
            <a:r>
              <a:rPr lang="en-US" sz="4900" dirty="0"/>
              <a:t>Engineering Professors’ Council (2014). </a:t>
            </a:r>
            <a:r>
              <a:rPr lang="en-US" sz="4900" i="1" dirty="0"/>
              <a:t>20th Anniversary Awards. </a:t>
            </a:r>
            <a:r>
              <a:rPr lang="en-US" sz="4900" dirty="0"/>
              <a:t>Available at: http://epc.ac.uk/20th-anniversary-awards-2014/ [Accessed July 13, 2015]. </a:t>
            </a:r>
            <a:endParaRPr lang="en-GB" sz="4900" dirty="0"/>
          </a:p>
          <a:p>
            <a:r>
              <a:rPr lang="en-NZ" sz="4900" dirty="0"/>
              <a:t>Gonzalez, V. M., </a:t>
            </a:r>
            <a:r>
              <a:rPr lang="en-NZ" sz="4900" dirty="0" err="1"/>
              <a:t>Goeppinger</a:t>
            </a:r>
            <a:r>
              <a:rPr lang="en-NZ" sz="4900" dirty="0"/>
              <a:t>, J., &amp; </a:t>
            </a:r>
            <a:r>
              <a:rPr lang="en-NZ" sz="4900" dirty="0" err="1"/>
              <a:t>Lorig</a:t>
            </a:r>
            <a:r>
              <a:rPr lang="en-NZ" sz="4900" dirty="0"/>
              <a:t>, K. (1990). Four psychosocial theories and their application to patient education and clinical practice. [Review]. </a:t>
            </a:r>
            <a:r>
              <a:rPr lang="en-NZ" sz="4900" i="1" dirty="0"/>
              <a:t>Arthritis Care &amp; Research, 3</a:t>
            </a:r>
            <a:r>
              <a:rPr lang="en-NZ" sz="4900" dirty="0"/>
              <a:t>(3), 132-143. </a:t>
            </a:r>
            <a:endParaRPr lang="en-GB" sz="4900" dirty="0"/>
          </a:p>
          <a:p>
            <a:r>
              <a:rPr lang="en-GB" sz="4900" dirty="0"/>
              <a:t>McKinnon, </a:t>
            </a:r>
            <a:r>
              <a:rPr lang="en-GB" sz="4900" dirty="0" err="1"/>
              <a:t>Merryn</a:t>
            </a:r>
            <a:r>
              <a:rPr lang="en-GB" sz="4900" dirty="0"/>
              <a:t>, and Rod Lamberts. 2013. “Influencing Science Teaching Self-Efficacy Beliefs of Primary School Teachers: A Longitudinal Case Study.” </a:t>
            </a:r>
            <a:r>
              <a:rPr lang="en-GB" sz="4900" i="1" dirty="0"/>
              <a:t>International Journal of Science Education, Part B</a:t>
            </a:r>
            <a:r>
              <a:rPr lang="en-GB" sz="4900" dirty="0"/>
              <a:t>: 1–23. </a:t>
            </a:r>
          </a:p>
          <a:p>
            <a:r>
              <a:rPr lang="en-US" sz="4900" dirty="0"/>
              <a:t>Murphy, C., </a:t>
            </a:r>
            <a:r>
              <a:rPr lang="en-US" sz="4900" dirty="0" err="1"/>
              <a:t>Beggs</a:t>
            </a:r>
            <a:r>
              <a:rPr lang="en-US" sz="4900" dirty="0"/>
              <a:t>, J., Russell, H., &amp; Melton, L., (2005)</a:t>
            </a:r>
            <a:r>
              <a:rPr lang="en-US" sz="4900" i="1" dirty="0"/>
              <a:t>. Primary Horizons: Starting out in Science. </a:t>
            </a:r>
            <a:r>
              <a:rPr lang="en-US" sz="4900" dirty="0"/>
              <a:t>London: </a:t>
            </a:r>
            <a:r>
              <a:rPr lang="en-US" sz="4900" dirty="0" err="1"/>
              <a:t>Wellcome</a:t>
            </a:r>
            <a:r>
              <a:rPr lang="en-US" sz="4900" dirty="0"/>
              <a:t> Trust. </a:t>
            </a:r>
          </a:p>
          <a:p>
            <a:r>
              <a:rPr lang="en-US" sz="4900" dirty="0" err="1"/>
              <a:t>Ofsted</a:t>
            </a:r>
            <a:r>
              <a:rPr lang="en-US" sz="4900" dirty="0"/>
              <a:t> (2011) Maintaining Curiosity. HMSO </a:t>
            </a:r>
          </a:p>
          <a:p>
            <a:r>
              <a:rPr lang="en-GB" sz="4900" dirty="0"/>
              <a:t>Royal Society. (2006). </a:t>
            </a:r>
            <a:r>
              <a:rPr lang="en-GB" sz="4900" i="1" dirty="0"/>
              <a:t>Science communication excellence in science: Survey of factors affecting science communication by scientists and engineers.</a:t>
            </a:r>
            <a:r>
              <a:rPr lang="en-GB" sz="4900" dirty="0"/>
              <a:t> London. </a:t>
            </a:r>
          </a:p>
          <a:p>
            <a:r>
              <a:rPr lang="en-US" sz="4900" dirty="0"/>
              <a:t>Singh, D. &amp; </a:t>
            </a:r>
            <a:r>
              <a:rPr lang="en-US" sz="4900" dirty="0" err="1"/>
              <a:t>Stoloff</a:t>
            </a:r>
            <a:r>
              <a:rPr lang="en-US" sz="4900" dirty="0"/>
              <a:t>, D.(2008). Assessment of Teacher Dispositions: College Student Journal (44), pp 1169-1180 Van </a:t>
            </a:r>
            <a:r>
              <a:rPr lang="en-US" sz="4900" dirty="0" err="1"/>
              <a:t>Driel</a:t>
            </a:r>
            <a:r>
              <a:rPr lang="en-US" sz="4900" dirty="0"/>
              <a:t>, J.H., </a:t>
            </a:r>
            <a:r>
              <a:rPr lang="en-US" sz="4900" dirty="0" err="1"/>
              <a:t>Beijaard</a:t>
            </a:r>
            <a:r>
              <a:rPr lang="en-US" sz="4900" dirty="0"/>
              <a:t>, D. and </a:t>
            </a:r>
            <a:r>
              <a:rPr lang="en-US" sz="4900" dirty="0" err="1"/>
              <a:t>Verloop</a:t>
            </a:r>
            <a:r>
              <a:rPr lang="en-US" sz="4900" dirty="0"/>
              <a:t>, N (2001) Professional Development and Reform in Science Education: The Role of Teachers' Practical Knowledge. </a:t>
            </a:r>
            <a:r>
              <a:rPr lang="en-US" sz="4900" i="1" dirty="0"/>
              <a:t>Journal of Research in Science Teaching </a:t>
            </a:r>
            <a:r>
              <a:rPr lang="en-US" sz="4900" dirty="0"/>
              <a:t>VOL. 38, NO. 2, PP. 137-158 </a:t>
            </a:r>
          </a:p>
          <a:p>
            <a:r>
              <a:rPr lang="en-GB" sz="4900" dirty="0" err="1"/>
              <a:t>Wellcome</a:t>
            </a:r>
            <a:r>
              <a:rPr lang="en-GB" sz="4900" dirty="0"/>
              <a:t> Trust (2011) </a:t>
            </a:r>
            <a:r>
              <a:rPr lang="en-GB" sz="4900" i="1" dirty="0"/>
              <a:t>Primary Science Survey Report</a:t>
            </a:r>
            <a:r>
              <a:rPr lang="en-GB" sz="4900" dirty="0"/>
              <a:t> [online]. London: </a:t>
            </a:r>
            <a:r>
              <a:rPr lang="en-GB" sz="4900" dirty="0" err="1"/>
              <a:t>Wellcome</a:t>
            </a:r>
            <a:r>
              <a:rPr lang="en-GB" sz="4900" dirty="0"/>
              <a:t> Trust. Available from: </a:t>
            </a:r>
            <a:r>
              <a:rPr lang="en-GB" sz="4900" u="sng" dirty="0">
                <a:hlinkClick r:id="rId2"/>
              </a:rPr>
              <a:t>http://www.wellcome.ac.uk/stellent/groups/corporatesite/@msh_peda/documents/web_document/wtvm053596.pdf</a:t>
            </a:r>
            <a:r>
              <a:rPr lang="en-GB" sz="4900" dirty="0"/>
              <a:t> [Accessed 30 October 14</a:t>
            </a:r>
          </a:p>
          <a:p>
            <a:endParaRPr lang="en-GB" dirty="0"/>
          </a:p>
        </p:txBody>
      </p:sp>
    </p:spTree>
    <p:extLst>
      <p:ext uri="{BB962C8B-B14F-4D97-AF65-F5344CB8AC3E}">
        <p14:creationId xmlns:p14="http://schemas.microsoft.com/office/powerpoint/2010/main" val="250388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What’s the problem</a:t>
            </a:r>
          </a:p>
        </p:txBody>
      </p:sp>
      <p:sp>
        <p:nvSpPr>
          <p:cNvPr id="2" name="Rectangle 1"/>
          <p:cNvSpPr/>
          <p:nvPr/>
        </p:nvSpPr>
        <p:spPr>
          <a:xfrm>
            <a:off x="683568" y="1406037"/>
            <a:ext cx="6174432" cy="4832092"/>
          </a:xfrm>
          <a:prstGeom prst="rect">
            <a:avLst/>
          </a:prstGeom>
        </p:spPr>
        <p:txBody>
          <a:bodyPr wrap="square">
            <a:spAutoFit/>
          </a:bodyPr>
          <a:lstStyle/>
          <a:p>
            <a:pPr marL="285750" indent="-285750">
              <a:buFont typeface="Arial" panose="020B0604020202020204" pitchFamily="34" charset="0"/>
              <a:buChar char="•"/>
            </a:pPr>
            <a:r>
              <a:rPr lang="en-GB" sz="2800" dirty="0"/>
              <a:t>STEM subjects not taught widely enough in Primary schools.</a:t>
            </a:r>
          </a:p>
          <a:p>
            <a:pPr marL="285750" indent="-285750">
              <a:buFont typeface="Arial" panose="020B0604020202020204" pitchFamily="34" charset="0"/>
              <a:buChar char="•"/>
            </a:pPr>
            <a:r>
              <a:rPr lang="en-GB" sz="2800" dirty="0"/>
              <a:t>Serious skills mismatch looming in Science and Engineering based industries.</a:t>
            </a:r>
          </a:p>
          <a:p>
            <a:pPr marL="285750" indent="-285750">
              <a:buFont typeface="Arial" panose="020B0604020202020204" pitchFamily="34" charset="0"/>
              <a:buChar char="•"/>
            </a:pPr>
            <a:r>
              <a:rPr lang="en-GB" sz="2800" dirty="0"/>
              <a:t>Not enough female Physicists in the UK.</a:t>
            </a:r>
          </a:p>
          <a:p>
            <a:pPr marL="285750" indent="-285750">
              <a:buFont typeface="Arial" panose="020B0604020202020204" pitchFamily="34" charset="0"/>
              <a:buChar char="•"/>
            </a:pPr>
            <a:r>
              <a:rPr lang="en-GB" sz="2800" dirty="0"/>
              <a:t>Technology entries declining at G.C.S.E.</a:t>
            </a:r>
          </a:p>
          <a:p>
            <a:pPr marL="285750" indent="-285750">
              <a:buFont typeface="Arial" panose="020B0604020202020204" pitchFamily="34" charset="0"/>
              <a:buChar char="•"/>
            </a:pPr>
            <a:r>
              <a:rPr lang="en-GB" sz="2800" dirty="0"/>
              <a:t>In sufficient general interest/uptake in STEM subjects  in many schools.</a:t>
            </a:r>
            <a:endParaRPr lang="en-US" sz="2800" dirty="0"/>
          </a:p>
        </p:txBody>
      </p:sp>
    </p:spTree>
    <p:extLst>
      <p:ext uri="{BB962C8B-B14F-4D97-AF65-F5344CB8AC3E}">
        <p14:creationId xmlns:p14="http://schemas.microsoft.com/office/powerpoint/2010/main" val="272987449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What’s the problem</a:t>
            </a:r>
          </a:p>
        </p:txBody>
      </p:sp>
      <p:sp>
        <p:nvSpPr>
          <p:cNvPr id="2" name="Rectangle 1"/>
          <p:cNvSpPr/>
          <p:nvPr/>
        </p:nvSpPr>
        <p:spPr>
          <a:xfrm>
            <a:off x="539552" y="1406037"/>
            <a:ext cx="7632848" cy="5262979"/>
          </a:xfrm>
          <a:prstGeom prst="rect">
            <a:avLst/>
          </a:prstGeom>
        </p:spPr>
        <p:txBody>
          <a:bodyPr wrap="square">
            <a:spAutoFit/>
          </a:bodyPr>
          <a:lstStyle/>
          <a:p>
            <a:pPr marL="457200" indent="-457200">
              <a:buFont typeface="Arial" panose="020B0604020202020204" pitchFamily="34" charset="0"/>
              <a:buChar char="•"/>
            </a:pPr>
            <a:r>
              <a:rPr lang="en-GB" sz="2800" dirty="0"/>
              <a:t>We need a 20-30% increase in STEM graduates by 2016 to meet projected need.</a:t>
            </a:r>
            <a:endParaRPr lang="en-US" sz="2800" dirty="0"/>
          </a:p>
          <a:p>
            <a:pPr marL="457200" indent="-457200">
              <a:buFont typeface="Arial" panose="020B0604020202020204" pitchFamily="34" charset="0"/>
              <a:buChar char="•"/>
            </a:pPr>
            <a:r>
              <a:rPr lang="en-GB" sz="2800" dirty="0"/>
              <a:t>STEM employment grew 3 times faster than non STEM employment  between 2010-2012.</a:t>
            </a:r>
          </a:p>
          <a:p>
            <a:pPr marL="457200" indent="-457200">
              <a:buFont typeface="Arial" panose="020B0604020202020204" pitchFamily="34" charset="0"/>
              <a:buChar char="•"/>
            </a:pPr>
            <a:r>
              <a:rPr lang="en-GB" sz="2800" dirty="0"/>
              <a:t>For every STEM graduate who works in a STEM field, three do not.</a:t>
            </a:r>
          </a:p>
          <a:p>
            <a:pPr marL="457200" indent="-457200">
              <a:buFont typeface="Arial" panose="020B0604020202020204" pitchFamily="34" charset="0"/>
              <a:buChar char="•"/>
            </a:pPr>
            <a:r>
              <a:rPr lang="en-GB" sz="2800" dirty="0"/>
              <a:t>There is an urgent need to import STEM talent in the short term to meet need. </a:t>
            </a:r>
          </a:p>
          <a:p>
            <a:pPr marL="457200" indent="-457200">
              <a:buFont typeface="Arial" panose="020B0604020202020204" pitchFamily="34" charset="0"/>
              <a:buChar char="•"/>
            </a:pPr>
            <a:r>
              <a:rPr lang="en-GB" sz="2800" dirty="0"/>
              <a:t>9 out of 10 businesses employ people with STEM skills but 2/3rds report difficulties recruiting such employees</a:t>
            </a:r>
            <a:endParaRPr lang="en-US" sz="2800" dirty="0"/>
          </a:p>
        </p:txBody>
      </p:sp>
    </p:spTree>
    <p:extLst>
      <p:ext uri="{BB962C8B-B14F-4D97-AF65-F5344CB8AC3E}">
        <p14:creationId xmlns:p14="http://schemas.microsoft.com/office/powerpoint/2010/main" val="162829176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Engineering has a image problem!</a:t>
            </a:r>
          </a:p>
        </p:txBody>
      </p:sp>
      <p:sp>
        <p:nvSpPr>
          <p:cNvPr id="6" name="Rectangle 5"/>
          <p:cNvSpPr/>
          <p:nvPr/>
        </p:nvSpPr>
        <p:spPr>
          <a:xfrm>
            <a:off x="379492" y="4782180"/>
            <a:ext cx="8389189" cy="1631216"/>
          </a:xfrm>
          <a:prstGeom prst="rect">
            <a:avLst/>
          </a:prstGeom>
        </p:spPr>
        <p:txBody>
          <a:bodyPr wrap="square">
            <a:spAutoFit/>
          </a:bodyPr>
          <a:lstStyle/>
          <a:p>
            <a:r>
              <a:rPr lang="en-GB" sz="7200" dirty="0">
                <a:solidFill>
                  <a:srgbClr val="1C9DAC"/>
                </a:solidFill>
                <a:ea typeface="ＭＳ Ｐゴシック" charset="0"/>
                <a:cs typeface="ＭＳ Ｐゴシック" charset="0"/>
              </a:rPr>
              <a:t>9% </a:t>
            </a:r>
          </a:p>
          <a:p>
            <a:r>
              <a:rPr lang="en-GB" sz="2800" dirty="0">
                <a:ea typeface="ＭＳ Ｐゴシック" charset="0"/>
                <a:cs typeface="ＭＳ Ｐゴシック" charset="0"/>
              </a:rPr>
              <a:t>Is not enough!</a:t>
            </a:r>
            <a:endParaRPr lang="en-GB" sz="2800" dirty="0"/>
          </a:p>
        </p:txBody>
      </p:sp>
      <p:pic>
        <p:nvPicPr>
          <p:cNvPr id="7" name="Picture 6"/>
          <p:cNvPicPr>
            <a:picLocks noChangeAspect="1"/>
          </p:cNvPicPr>
          <p:nvPr/>
        </p:nvPicPr>
        <p:blipFill>
          <a:blip r:embed="rId3"/>
          <a:stretch>
            <a:fillRect/>
          </a:stretch>
        </p:blipFill>
        <p:spPr>
          <a:xfrm>
            <a:off x="2423512" y="1593552"/>
            <a:ext cx="6312025" cy="39745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661044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Engineering task</a:t>
            </a:r>
          </a:p>
        </p:txBody>
      </p:sp>
      <p:sp>
        <p:nvSpPr>
          <p:cNvPr id="3" name="Text Placeholder 2"/>
          <p:cNvSpPr>
            <a:spLocks noGrp="1"/>
          </p:cNvSpPr>
          <p:nvPr>
            <p:ph type="body" sz="quarter" idx="11"/>
          </p:nvPr>
        </p:nvSpPr>
        <p:spPr/>
        <p:txBody>
          <a:bodyPr/>
          <a:lstStyle/>
          <a:p>
            <a:r>
              <a:rPr lang="en-GB" sz="2400" dirty="0"/>
              <a:t>You are on a sunny beach having fun. You notice Snickers, your dog, is looking uncomfortable</a:t>
            </a:r>
          </a:p>
          <a:p>
            <a:r>
              <a:rPr lang="en-GB" sz="2400" dirty="0"/>
              <a:t>Design a shelter for a chocolate Labrador that will protect the dog from the sun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938059" y="3817923"/>
            <a:ext cx="3027331" cy="2681533"/>
          </a:xfrm>
          <a:prstGeom prst="rect">
            <a:avLst/>
          </a:prstGeom>
        </p:spPr>
      </p:pic>
    </p:spTree>
    <p:extLst>
      <p:ext uri="{BB962C8B-B14F-4D97-AF65-F5344CB8AC3E}">
        <p14:creationId xmlns:p14="http://schemas.microsoft.com/office/powerpoint/2010/main" val="143819127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B916857-B203-4AF2-B2B8-FEF91027322E}"/>
              </a:ext>
            </a:extLst>
          </p:cNvPr>
          <p:cNvSpPr>
            <a:spLocks noGrp="1"/>
          </p:cNvSpPr>
          <p:nvPr>
            <p:ph type="pic" sz="quarter" idx="12"/>
          </p:nvPr>
        </p:nvSpPr>
        <p:spPr/>
      </p:sp>
      <p:sp>
        <p:nvSpPr>
          <p:cNvPr id="5" name="Oval 4">
            <a:extLst>
              <a:ext uri="{FF2B5EF4-FFF2-40B4-BE49-F238E27FC236}">
                <a16:creationId xmlns:a16="http://schemas.microsoft.com/office/drawing/2014/main" id="{7D9C3897-71C6-491A-8A78-6A8142CB3B94}"/>
              </a:ext>
            </a:extLst>
          </p:cNvPr>
          <p:cNvSpPr/>
          <p:nvPr/>
        </p:nvSpPr>
        <p:spPr>
          <a:xfrm>
            <a:off x="1547664" y="1484437"/>
            <a:ext cx="6192688" cy="4392488"/>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b="1" dirty="0"/>
              <a:t>Imagine</a:t>
            </a:r>
          </a:p>
        </p:txBody>
      </p:sp>
    </p:spTree>
    <p:extLst>
      <p:ext uri="{BB962C8B-B14F-4D97-AF65-F5344CB8AC3E}">
        <p14:creationId xmlns:p14="http://schemas.microsoft.com/office/powerpoint/2010/main" val="326696145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3705F93-113C-40F1-A646-1F4A15987439}"/>
              </a:ext>
            </a:extLst>
          </p:cNvPr>
          <p:cNvSpPr>
            <a:spLocks noGrp="1"/>
          </p:cNvSpPr>
          <p:nvPr>
            <p:ph type="pic" sz="quarter" idx="12"/>
          </p:nvPr>
        </p:nvSpPr>
        <p:spPr/>
      </p:sp>
      <p:sp>
        <p:nvSpPr>
          <p:cNvPr id="3" name="Oval 2">
            <a:extLst>
              <a:ext uri="{FF2B5EF4-FFF2-40B4-BE49-F238E27FC236}">
                <a16:creationId xmlns:a16="http://schemas.microsoft.com/office/drawing/2014/main" id="{17AC6AD9-9111-47F6-831C-600A67FA972C}"/>
              </a:ext>
            </a:extLst>
          </p:cNvPr>
          <p:cNvSpPr/>
          <p:nvPr/>
        </p:nvSpPr>
        <p:spPr>
          <a:xfrm>
            <a:off x="1565598" y="1340768"/>
            <a:ext cx="5976664" cy="4176464"/>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b="1" dirty="0"/>
              <a:t>Ask</a:t>
            </a:r>
          </a:p>
        </p:txBody>
      </p:sp>
    </p:spTree>
    <p:extLst>
      <p:ext uri="{BB962C8B-B14F-4D97-AF65-F5344CB8AC3E}">
        <p14:creationId xmlns:p14="http://schemas.microsoft.com/office/powerpoint/2010/main" val="116113075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1A0500F-88E4-40A3-8DB1-9D31B5B771A6}"/>
              </a:ext>
            </a:extLst>
          </p:cNvPr>
          <p:cNvSpPr>
            <a:spLocks noGrp="1"/>
          </p:cNvSpPr>
          <p:nvPr>
            <p:ph type="pic" sz="quarter" idx="12"/>
          </p:nvPr>
        </p:nvSpPr>
        <p:spPr/>
      </p:sp>
      <p:sp>
        <p:nvSpPr>
          <p:cNvPr id="3" name="Oval 2">
            <a:extLst>
              <a:ext uri="{FF2B5EF4-FFF2-40B4-BE49-F238E27FC236}">
                <a16:creationId xmlns:a16="http://schemas.microsoft.com/office/drawing/2014/main" id="{4FCF1C73-1068-4832-BD24-9E9C856BB07A}"/>
              </a:ext>
            </a:extLst>
          </p:cNvPr>
          <p:cNvSpPr/>
          <p:nvPr/>
        </p:nvSpPr>
        <p:spPr>
          <a:xfrm>
            <a:off x="1691680" y="1628973"/>
            <a:ext cx="5184576" cy="3816424"/>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b="1" dirty="0"/>
              <a:t>Plan</a:t>
            </a:r>
          </a:p>
        </p:txBody>
      </p:sp>
    </p:spTree>
    <p:extLst>
      <p:ext uri="{BB962C8B-B14F-4D97-AF65-F5344CB8AC3E}">
        <p14:creationId xmlns:p14="http://schemas.microsoft.com/office/powerpoint/2010/main" val="1544716528"/>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C2EC716B05264EAB9D574A89CDECE4" ma:contentTypeVersion="1" ma:contentTypeDescription="Create a new document." ma:contentTypeScope="" ma:versionID="c64b50f598eef2011ff6cd79c2fa6f16">
  <xsd:schema xmlns:xsd="http://www.w3.org/2001/XMLSchema" xmlns:p="http://schemas.microsoft.com/office/2006/metadata/properties" xmlns:ns2="b3f270d2-95f2-4fd8-b3b6-cd2d43f20a2d" targetNamespace="http://schemas.microsoft.com/office/2006/metadata/properties" ma:root="true" ma:fieldsID="132bbe0531a5c0f63a2c4343e1a69605" ns2:_="">
    <xsd:import namespace="b3f270d2-95f2-4fd8-b3b6-cd2d43f20a2d"/>
    <xsd:element name="properties">
      <xsd:complexType>
        <xsd:sequence>
          <xsd:element name="documentManagement">
            <xsd:complexType>
              <xsd:all>
                <xsd:element ref="ns2:Programme_x0020_Leader_x0020_Documents" minOccurs="0"/>
              </xsd:all>
            </xsd:complexType>
          </xsd:element>
        </xsd:sequence>
      </xsd:complexType>
    </xsd:element>
  </xsd:schema>
  <xsd:schema xmlns:xsd="http://www.w3.org/2001/XMLSchema" xmlns:dms="http://schemas.microsoft.com/office/2006/documentManagement/types" targetNamespace="b3f270d2-95f2-4fd8-b3b6-cd2d43f20a2d" elementFormDefault="qualified">
    <xsd:import namespace="http://schemas.microsoft.com/office/2006/documentManagement/types"/>
    <xsd:element name="Programme_x0020_Leader_x0020_Documents" ma:index="8" nillable="true" ma:displayName="Workshop" ma:format="Dropdown" ma:internalName="Programme_x0020_Leader_x0020_Documents">
      <xsd:simpleType>
        <xsd:restriction base="dms:Choice">
          <xsd:enumeration value="Programme Leaders Workshop 2015"/>
          <xsd:enumeration value="Programme Leaders Workshop 2016"/>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gramme_x0020_Leader_x0020_Documents xmlns="b3f270d2-95f2-4fd8-b3b6-cd2d43f20a2d">Programme Leaders Workshop 2016</Programme_x0020_Leader_x0020_Documents>
  </documentManagement>
</p:properties>
</file>

<file path=customXml/itemProps1.xml><?xml version="1.0" encoding="utf-8"?>
<ds:datastoreItem xmlns:ds="http://schemas.openxmlformats.org/officeDocument/2006/customXml" ds:itemID="{F89F9750-0DF6-4519-ADE5-365EDA8A41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f270d2-95f2-4fd8-b3b6-cd2d43f20a2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D7D0BFB-EB45-4B21-AB6A-6BA5A45A3182}">
  <ds:schemaRefs>
    <ds:schemaRef ds:uri="http://schemas.microsoft.com/sharepoint/v3/contenttype/forms"/>
  </ds:schemaRefs>
</ds:datastoreItem>
</file>

<file path=customXml/itemProps3.xml><?xml version="1.0" encoding="utf-8"?>
<ds:datastoreItem xmlns:ds="http://schemas.openxmlformats.org/officeDocument/2006/customXml" ds:itemID="{2409D94E-4D0D-4A09-A393-EE6A4A2B39AD}">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b3f270d2-95f2-4fd8-b3b6-cd2d43f20a2d"/>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598</TotalTime>
  <Words>2260</Words>
  <Application>Microsoft Office PowerPoint</Application>
  <PresentationFormat>On-screen Show (4:3)</PresentationFormat>
  <Paragraphs>242</Paragraphs>
  <Slides>27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Calibri</vt:lpstr>
      <vt:lpstr>Courier New</vt:lpstr>
      <vt:lpstr>Georgia</vt:lpstr>
      <vt:lpstr>Symbol</vt:lpstr>
      <vt:lpstr>Tahoma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through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Juliet Edmonds</cp:lastModifiedBy>
  <cp:revision>84</cp:revision>
  <cp:lastPrinted>2016-04-26T08:55:24Z</cp:lastPrinted>
  <dcterms:created xsi:type="dcterms:W3CDTF">2016-04-27T08:32:31Z</dcterms:created>
  <dcterms:modified xsi:type="dcterms:W3CDTF">2019-01-10T11:34:38Z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0x01010072C2EC716B05264EAB9D574A89CDECE4</vt:lpwstr>
  </property>
  <property fmtid="{D5CDD505-2E9C-101B-9397-08002B2CF9AE}" pid="3" name="_dlc_DocIdItemGuid">
    <vt:lpwstr>b0137ec2-5322-47b8-8799-9a0e1818de5f</vt:lpwstr>
  </property>
  <property fmtid="{D5CDD505-2E9C-101B-9397-08002B2CF9AE}" pid="4" name="_dlc_DocId">
    <vt:lpwstr>NAYYJSKVSPAS-2-507</vt:lpwstr>
  </property>
  <property fmtid="{D5CDD505-2E9C-101B-9397-08002B2CF9AE}" pid="5" name="Document Type">
    <vt:lpwstr>Main Issue</vt:lpwstr>
  </property>
  <property fmtid="{D5CDD505-2E9C-101B-9397-08002B2CF9AE}" pid="6" name="_dlc_DocIdUrl">
    <vt:lpwstr>https://docs.uwe.ac.uk/ou/Communications/_layouts/15/DocIdRedir.aspx?ID=NAYYJSKVSPAS-2-507NAYYJSKVSPAS-2-507</vt:lpwstr>
  </property>
</Properties>
</file>