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5"/>
  </p:sldMasterIdLst>
  <p:notesMasterIdLst>
    <p:notesMasterId r:id="rId32"/>
  </p:notesMasterIdLst>
  <p:sldIdLst>
    <p:sldId id="262" r:id="rId6"/>
    <p:sldId id="260" r:id="rId7"/>
    <p:sldId id="297" r:id="rId8"/>
    <p:sldId id="311" r:id="rId9"/>
    <p:sldId id="278" r:id="rId10"/>
    <p:sldId id="298" r:id="rId11"/>
    <p:sldId id="299" r:id="rId12"/>
    <p:sldId id="301" r:id="rId13"/>
    <p:sldId id="265" r:id="rId14"/>
    <p:sldId id="274" r:id="rId15"/>
    <p:sldId id="295" r:id="rId16"/>
    <p:sldId id="267" r:id="rId17"/>
    <p:sldId id="281" r:id="rId18"/>
    <p:sldId id="306" r:id="rId19"/>
    <p:sldId id="293" r:id="rId20"/>
    <p:sldId id="305" r:id="rId21"/>
    <p:sldId id="269" r:id="rId22"/>
    <p:sldId id="272" r:id="rId23"/>
    <p:sldId id="303" r:id="rId24"/>
    <p:sldId id="307" r:id="rId25"/>
    <p:sldId id="271" r:id="rId26"/>
    <p:sldId id="289" r:id="rId27"/>
    <p:sldId id="282" r:id="rId28"/>
    <p:sldId id="285" r:id="rId29"/>
    <p:sldId id="286" r:id="rId30"/>
    <p:sldId id="300" r:id="rId3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27">
          <p15:clr>
            <a:srgbClr val="A4A3A4"/>
          </p15:clr>
        </p15:guide>
        <p15:guide id="3" orient="horz" pos="983">
          <p15:clr>
            <a:srgbClr val="A4A3A4"/>
          </p15:clr>
        </p15:guide>
        <p15:guide id="4" orient="horz" pos="3838">
          <p15:clr>
            <a:srgbClr val="A4A3A4"/>
          </p15:clr>
        </p15:guide>
        <p15:guide id="5" pos="2880">
          <p15:clr>
            <a:srgbClr val="A4A3A4"/>
          </p15:clr>
        </p15:guide>
        <p15:guide id="6" pos="562">
          <p15:clr>
            <a:srgbClr val="A4A3A4"/>
          </p15:clr>
        </p15:guide>
        <p15:guide id="7" pos="5103">
          <p15:clr>
            <a:srgbClr val="A4A3A4"/>
          </p15:clr>
        </p15:guide>
        <p15:guide id="8" pos="2562">
          <p15:clr>
            <a:srgbClr val="A4A3A4"/>
          </p15:clr>
        </p15:guide>
        <p15:guide id="9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818D"/>
    <a:srgbClr val="1A9DAC"/>
    <a:srgbClr val="598752"/>
    <a:srgbClr val="6DA463"/>
    <a:srgbClr val="A65C45"/>
    <a:srgbClr val="CC7054"/>
    <a:srgbClr val="FFFFFF"/>
    <a:srgbClr val="D6A700"/>
    <a:srgbClr val="958CB2"/>
    <a:srgbClr val="7FB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674"/>
  </p:normalViewPr>
  <p:slideViewPr>
    <p:cSldViewPr showGuides="1">
      <p:cViewPr varScale="1">
        <p:scale>
          <a:sx n="65" d="100"/>
          <a:sy n="65" d="100"/>
        </p:scale>
        <p:origin x="1362" y="78"/>
      </p:cViewPr>
      <p:guideLst>
        <p:guide orient="horz" pos="2160"/>
        <p:guide orient="horz" pos="427"/>
        <p:guide orient="horz" pos="983"/>
        <p:guide orient="horz" pos="3838"/>
        <p:guide pos="2880"/>
        <p:guide pos="562"/>
        <p:guide pos="5103"/>
        <p:guide pos="2562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8A6BB3-15F9-4141-AB05-7BFCB398C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366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resentation title slide">
    <p:bg>
      <p:bgPr>
        <a:solidFill>
          <a:srgbClr val="1A9D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919288" y="14430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11" descr="UWE-Logo-Bottom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5783263"/>
            <a:ext cx="2182812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340768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427168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1787168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330768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5062" y="4960139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4982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0212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0474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8136903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16818D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18225" y="1268760"/>
            <a:ext cx="3025775" cy="47525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1268760"/>
            <a:ext cx="3024188" cy="47525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59113" y="1268760"/>
            <a:ext cx="3020316" cy="23370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059113" y="3642359"/>
            <a:ext cx="3020316" cy="237892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63565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2296" userDrawn="1">
          <p15:clr>
            <a:srgbClr val="FBAE40"/>
          </p15:clr>
        </p15:guide>
        <p15:guide id="4" pos="1927" userDrawn="1">
          <p15:clr>
            <a:srgbClr val="FBAE40"/>
          </p15:clr>
        </p15:guide>
        <p15:guide id="5" pos="1907" userDrawn="1">
          <p15:clr>
            <a:srgbClr val="FBAE40"/>
          </p15:clr>
        </p15:guide>
        <p15:guide id="6" pos="3833" userDrawn="1">
          <p15:clr>
            <a:srgbClr val="FBAE40"/>
          </p15:clr>
        </p15:guide>
        <p15:guide id="7" pos="3855" userDrawn="1">
          <p15:clr>
            <a:srgbClr val="FBAE40"/>
          </p15:clr>
        </p15:guide>
        <p15:guide id="8" orient="horz" pos="227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8136903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16818D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18225" y="1268760"/>
            <a:ext cx="3025775" cy="47525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59113" y="1268760"/>
            <a:ext cx="3020316" cy="23370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059113" y="3642359"/>
            <a:ext cx="3020316" cy="237892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065" y="1268760"/>
            <a:ext cx="2385743" cy="4728796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6818D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6818D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6818D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Second Bullet Point</a:t>
            </a:r>
          </a:p>
          <a:p>
            <a:pPr lvl="2"/>
            <a:r>
              <a:rPr lang="en-GB" dirty="0" smtClean="0"/>
              <a:t>Third Bullet Point</a:t>
            </a:r>
          </a:p>
          <a:p>
            <a:pPr lvl="3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75768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042988" y="1440160"/>
            <a:ext cx="7058025" cy="35283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buNone/>
              <a:defRPr sz="2800" b="0" i="1" baseline="0">
                <a:solidFill>
                  <a:srgbClr val="16818D"/>
                </a:solidFill>
                <a:latin typeface="Tahoma" charset="0"/>
              </a:defRPr>
            </a:lvl1pPr>
            <a:lvl2pPr marL="609600" indent="0">
              <a:lnSpc>
                <a:spcPts val="3600"/>
              </a:lnSpc>
              <a:buNone/>
              <a:defRPr sz="2800" b="0" i="1" baseline="0">
                <a:solidFill>
                  <a:srgbClr val="16818D"/>
                </a:solidFill>
                <a:latin typeface="Tahoma" charset="0"/>
              </a:defRPr>
            </a:lvl2pPr>
            <a:lvl3pPr marL="1219200" indent="0">
              <a:lnSpc>
                <a:spcPts val="3600"/>
              </a:lnSpc>
              <a:buNone/>
              <a:defRPr sz="2800" b="0" i="1" baseline="0">
                <a:solidFill>
                  <a:srgbClr val="16818D"/>
                </a:solidFill>
                <a:latin typeface="Tahoma" charset="0"/>
              </a:defRPr>
            </a:lvl3pPr>
            <a:lvl4pPr marL="1828800" indent="0">
              <a:lnSpc>
                <a:spcPts val="3600"/>
              </a:lnSpc>
              <a:buNone/>
              <a:defRPr sz="2800" b="0" i="1" baseline="0">
                <a:solidFill>
                  <a:srgbClr val="16818D"/>
                </a:solidFill>
                <a:latin typeface="Tahoma" charset="0"/>
              </a:defRPr>
            </a:lvl4pPr>
            <a:lvl5pPr marL="2438400" indent="0">
              <a:lnSpc>
                <a:spcPts val="3600"/>
              </a:lnSpc>
              <a:buNone/>
              <a:defRPr sz="2800" b="0" i="1" baseline="0">
                <a:solidFill>
                  <a:srgbClr val="16818D"/>
                </a:solidFill>
                <a:latin typeface="Tahom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42988" y="5184353"/>
            <a:ext cx="7058025" cy="692919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5" name="Picture 4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797511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15403" y="2547440"/>
            <a:ext cx="4283969" cy="220486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9600"/>
              </a:lnSpc>
              <a:buNone/>
              <a:defRPr sz="13000" b="0" i="0" baseline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096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2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8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4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GB" dirty="0" smtClean="0"/>
              <a:t>100%</a:t>
            </a:r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715395" y="2564519"/>
            <a:ext cx="3601021" cy="218778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200"/>
              </a:lnSpc>
              <a:buNone/>
              <a:defRPr sz="1800" baseline="0">
                <a:solidFill>
                  <a:srgbClr val="16818D"/>
                </a:solidFill>
                <a:latin typeface="Georgia" charset="0"/>
              </a:defRPr>
            </a:lvl1pPr>
            <a:lvl2pPr marL="609600" indent="0" algn="l">
              <a:lnSpc>
                <a:spcPts val="2200"/>
              </a:lnSpc>
              <a:buNone/>
              <a:defRPr sz="1800" baseline="0">
                <a:solidFill>
                  <a:srgbClr val="16818D"/>
                </a:solidFill>
                <a:latin typeface="Georgia" charset="0"/>
              </a:defRPr>
            </a:lvl2pPr>
            <a:lvl3pPr marL="1219200" indent="0" algn="l">
              <a:lnSpc>
                <a:spcPts val="2200"/>
              </a:lnSpc>
              <a:buNone/>
              <a:defRPr sz="1800" baseline="0">
                <a:solidFill>
                  <a:srgbClr val="16818D"/>
                </a:solidFill>
                <a:latin typeface="Georgia" charset="0"/>
              </a:defRPr>
            </a:lvl3pPr>
            <a:lvl4pPr marL="1828800" indent="0" algn="l">
              <a:lnSpc>
                <a:spcPts val="2200"/>
              </a:lnSpc>
              <a:buNone/>
              <a:defRPr sz="1800" baseline="0">
                <a:solidFill>
                  <a:srgbClr val="16818D"/>
                </a:solidFill>
                <a:latin typeface="Georgia" charset="0"/>
              </a:defRPr>
            </a:lvl4pPr>
            <a:lvl5pPr marL="2438400" indent="0" algn="l">
              <a:lnSpc>
                <a:spcPts val="2200"/>
              </a:lnSpc>
              <a:buNone/>
              <a:defRPr sz="1800" baseline="0">
                <a:solidFill>
                  <a:srgbClr val="16818D"/>
                </a:solidFill>
                <a:latin typeface="Georgi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70980" y="4896321"/>
            <a:ext cx="7129412" cy="620911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6" name="Picture 5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7898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1767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89700"/>
            <a:ext cx="6515621" cy="6510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6587628" cy="4464074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16818D"/>
              </a:buCl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6818D"/>
              </a:buClr>
              <a:buFont typeface="Courier New" panose="02070309020205020404" pitchFamily="49" charset="0"/>
              <a:buChar char="o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16818D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715583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3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6587628" cy="4465637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16818D"/>
              </a:buClr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6818D"/>
              </a:buClr>
              <a:buFont typeface="+mj-lt"/>
              <a:buAutoNum type="romanL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6818D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5484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464025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84663" y="1628800"/>
            <a:ext cx="3167583" cy="4464025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58111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666" y="1584000"/>
            <a:ext cx="3167583" cy="4437288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6818D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6818D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6818D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Second Bullet Point</a:t>
            </a:r>
          </a:p>
          <a:p>
            <a:pPr lvl="2"/>
            <a:r>
              <a:rPr lang="en-GB" dirty="0" smtClean="0"/>
              <a:t>Third Bullet Point</a:t>
            </a:r>
          </a:p>
          <a:p>
            <a:pPr lvl="3"/>
            <a:endParaRPr lang="en-GB" dirty="0" smtClean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737" y="1584000"/>
            <a:ext cx="3167583" cy="4437288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6818D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6818D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6818D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Bullet Point</a:t>
            </a:r>
          </a:p>
          <a:p>
            <a:pPr lvl="2"/>
            <a:r>
              <a:rPr lang="en-US" dirty="0" smtClean="0"/>
              <a:t>Third Bullet Point</a:t>
            </a:r>
          </a:p>
          <a:p>
            <a:pPr lvl="3"/>
            <a:endParaRPr lang="en-US" dirty="0" smtClean="0"/>
          </a:p>
          <a:p>
            <a:pPr lvl="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434571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2" y="692696"/>
            <a:ext cx="6481464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4944" y="1584148"/>
            <a:ext cx="3167583" cy="4437140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6818D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16818D"/>
              </a:buClr>
              <a:buFont typeface="+mj-lt"/>
              <a:buAutoNum type="romanLcPeriod"/>
              <a:defRPr sz="14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6818D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Number Position Number 2</a:t>
            </a:r>
          </a:p>
          <a:p>
            <a:pPr lvl="2"/>
            <a:r>
              <a:rPr lang="en-GB" dirty="0" smtClean="0"/>
              <a:t>Number Position Number 3</a:t>
            </a:r>
          </a:p>
          <a:p>
            <a:pPr lvl="3"/>
            <a:endParaRPr lang="en-GB" dirty="0" smtClean="0"/>
          </a:p>
          <a:p>
            <a:pPr lvl="3"/>
            <a:endParaRPr lang="en-GB" dirty="0" smtClean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0015" y="1584148"/>
            <a:ext cx="3167583" cy="4437140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6818D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16818D"/>
              </a:buClr>
              <a:buFont typeface="+mj-lt"/>
              <a:buAutoNum type="romanLcPeriod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6818D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Number Position Number 2</a:t>
            </a:r>
          </a:p>
          <a:p>
            <a:pPr lvl="2"/>
            <a:r>
              <a:rPr lang="en-GB" dirty="0" smtClean="0"/>
              <a:t>Number Position Number 3</a:t>
            </a:r>
          </a:p>
          <a:p>
            <a:pPr lvl="3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518989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899592" y="1554760"/>
            <a:ext cx="6515620" cy="453806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8279437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46402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16818D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4284663" y="1628799"/>
            <a:ext cx="3816350" cy="44640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4025591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606425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k8lqSCeVjk?start=37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xfrm>
            <a:off x="2325600" y="1340768"/>
            <a:ext cx="6062750" cy="38164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University of the West of England, Bristol</a:t>
            </a:r>
          </a:p>
          <a:p>
            <a:pPr eaLnBrk="1" hangingPunct="1">
              <a:spcBef>
                <a:spcPct val="0"/>
              </a:spcBef>
            </a:pPr>
            <a:endParaRPr lang="en-GB" altLang="en-US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Changing culture?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Thinking differently about disclosure</a:t>
            </a:r>
            <a:endParaRPr lang="en-GB" alt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6" name="Text Placeholder 4"/>
          <p:cNvSpPr>
            <a:spLocks noGrp="1"/>
          </p:cNvSpPr>
          <p:nvPr>
            <p:ph type="body" sz="quarter" idx="17"/>
          </p:nvPr>
        </p:nvSpPr>
        <p:spPr bwMode="auto">
          <a:xfrm>
            <a:off x="2339752" y="4581128"/>
            <a:ext cx="2448272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600" dirty="0" err="1" smtClean="0">
                <a:ea typeface="ＭＳ Ｐゴシック" charset="-128"/>
              </a:rPr>
              <a:t>Dr</a:t>
            </a:r>
            <a:r>
              <a:rPr lang="en-US" altLang="en-US" sz="1600" dirty="0" smtClean="0">
                <a:ea typeface="ＭＳ Ｐゴシック" charset="-128"/>
              </a:rPr>
              <a:t> Tom </a:t>
            </a:r>
            <a:r>
              <a:rPr lang="en-US" altLang="en-US" sz="1600" dirty="0">
                <a:ea typeface="ＭＳ Ｐゴシック" charset="-128"/>
              </a:rPr>
              <a:t>Smith</a:t>
            </a:r>
          </a:p>
          <a:p>
            <a:pPr>
              <a:spcBef>
                <a:spcPct val="0"/>
              </a:spcBef>
            </a:pPr>
            <a:endParaRPr lang="en-US" altLang="en-US" sz="1600" b="0" dirty="0" smtClean="0">
              <a:ea typeface="ＭＳ Ｐゴシック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1600" b="0" dirty="0" smtClean="0">
                <a:ea typeface="ＭＳ Ｐゴシック" charset="-128"/>
              </a:rPr>
              <a:t>thomas8.smith@uwe.ac.uk</a:t>
            </a:r>
            <a:endParaRPr lang="en-US" altLang="en-US" sz="1600" b="0" dirty="0">
              <a:ea typeface="ＭＳ Ｐゴシック" charset="-12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>
          <a:xfrm>
            <a:off x="395536" y="1628800"/>
            <a:ext cx="1468665" cy="216024"/>
          </a:xfrm>
        </p:spPr>
        <p:txBody>
          <a:bodyPr/>
          <a:lstStyle/>
          <a:p>
            <a:r>
              <a:rPr lang="en-US" sz="1400" dirty="0" smtClean="0"/>
              <a:t>30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January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0285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4320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ea typeface="ＭＳ Ｐゴシック" charset="-128"/>
                <a:cs typeface="Arial" charset="0"/>
              </a:rPr>
              <a:t>The adversarial role of the police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95536" y="1340768"/>
            <a:ext cx="8280920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b="1" dirty="0" smtClean="0"/>
              <a:t>The </a:t>
            </a:r>
            <a:r>
              <a:rPr lang="en-GB" sz="2000" b="1" dirty="0"/>
              <a:t>cultural norm is to </a:t>
            </a:r>
            <a:r>
              <a:rPr lang="en-GB" sz="2000" b="1" dirty="0" smtClean="0"/>
              <a:t>help the </a:t>
            </a:r>
            <a:r>
              <a:rPr lang="en-GB" sz="2000" b="1" dirty="0"/>
              <a:t>‘harmed’, not those who ‘harm</a:t>
            </a:r>
            <a:r>
              <a:rPr lang="en-GB" sz="2000" b="1" dirty="0" smtClean="0"/>
              <a:t>’</a:t>
            </a:r>
          </a:p>
          <a:p>
            <a:pPr algn="just"/>
            <a:endParaRPr lang="en-GB" sz="800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BUT </a:t>
            </a:r>
            <a:r>
              <a:rPr lang="en-GB" sz="1800" dirty="0"/>
              <a:t>policing </a:t>
            </a:r>
            <a:r>
              <a:rPr lang="en-GB" sz="1800" dirty="0" smtClean="0"/>
              <a:t>aims </a:t>
            </a:r>
            <a:r>
              <a:rPr lang="en-GB" sz="1800" dirty="0"/>
              <a:t>to serve the </a:t>
            </a:r>
            <a:r>
              <a:rPr lang="en-GB" sz="1800" b="1" dirty="0"/>
              <a:t>public good </a:t>
            </a:r>
            <a:r>
              <a:rPr lang="en-GB" sz="1800" dirty="0"/>
              <a:t>– </a:t>
            </a:r>
            <a:r>
              <a:rPr lang="en-GB" sz="1800" dirty="0" smtClean="0"/>
              <a:t>which is </a:t>
            </a:r>
            <a:r>
              <a:rPr lang="en-GB" sz="1800" dirty="0"/>
              <a:t>multi-faceted: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Includes, </a:t>
            </a:r>
            <a:r>
              <a:rPr lang="en-GB" dirty="0">
                <a:solidFill>
                  <a:srgbClr val="16818D"/>
                </a:solidFill>
              </a:rPr>
              <a:t>but is not limited </a:t>
            </a:r>
            <a:r>
              <a:rPr lang="en-GB" dirty="0" smtClean="0">
                <a:solidFill>
                  <a:srgbClr val="16818D"/>
                </a:solidFill>
              </a:rPr>
              <a:t>to, </a:t>
            </a:r>
            <a:r>
              <a:rPr lang="en-GB" dirty="0">
                <a:solidFill>
                  <a:srgbClr val="16818D"/>
                </a:solidFill>
              </a:rPr>
              <a:t>crime </a:t>
            </a:r>
            <a:r>
              <a:rPr lang="en-GB" dirty="0" smtClean="0">
                <a:solidFill>
                  <a:srgbClr val="16818D"/>
                </a:solidFill>
              </a:rPr>
              <a:t>control</a:t>
            </a:r>
            <a:endParaRPr lang="en-GB" sz="500" dirty="0">
              <a:solidFill>
                <a:srgbClr val="16818D"/>
              </a:solidFill>
            </a:endParaRP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Filtering out </a:t>
            </a:r>
            <a:r>
              <a:rPr lang="en-GB" dirty="0">
                <a:solidFill>
                  <a:srgbClr val="16818D"/>
                </a:solidFill>
              </a:rPr>
              <a:t>the innocent </a:t>
            </a:r>
            <a:r>
              <a:rPr lang="en-GB" b="1" dirty="0">
                <a:solidFill>
                  <a:srgbClr val="16818D"/>
                </a:solidFill>
              </a:rPr>
              <a:t>and </a:t>
            </a:r>
            <a:r>
              <a:rPr lang="en-GB" dirty="0" smtClean="0">
                <a:solidFill>
                  <a:srgbClr val="16818D"/>
                </a:solidFill>
              </a:rPr>
              <a:t>prosecuting </a:t>
            </a:r>
            <a:r>
              <a:rPr lang="en-GB" dirty="0">
                <a:solidFill>
                  <a:srgbClr val="16818D"/>
                </a:solidFill>
              </a:rPr>
              <a:t>the </a:t>
            </a:r>
            <a:r>
              <a:rPr lang="en-GB" dirty="0" smtClean="0">
                <a:solidFill>
                  <a:srgbClr val="16818D"/>
                </a:solidFill>
              </a:rPr>
              <a:t>guilty</a:t>
            </a:r>
            <a:endParaRPr lang="en-GB" sz="500" dirty="0">
              <a:solidFill>
                <a:srgbClr val="16818D"/>
              </a:solidFill>
            </a:endParaRP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Impartial</a:t>
            </a:r>
            <a:r>
              <a:rPr lang="en-GB" dirty="0">
                <a:solidFill>
                  <a:srgbClr val="16818D"/>
                </a:solidFill>
              </a:rPr>
              <a:t>, fair and </a:t>
            </a:r>
            <a:r>
              <a:rPr lang="en-GB" dirty="0" smtClean="0">
                <a:solidFill>
                  <a:srgbClr val="16818D"/>
                </a:solidFill>
              </a:rPr>
              <a:t>objective officers </a:t>
            </a:r>
            <a:r>
              <a:rPr lang="en-GB" dirty="0">
                <a:solidFill>
                  <a:srgbClr val="16818D"/>
                </a:solidFill>
              </a:rPr>
              <a:t>of the </a:t>
            </a:r>
            <a:r>
              <a:rPr lang="en-GB" dirty="0" smtClean="0">
                <a:solidFill>
                  <a:srgbClr val="16818D"/>
                </a:solidFill>
              </a:rPr>
              <a:t>law, </a:t>
            </a:r>
            <a:r>
              <a:rPr lang="en-GB" dirty="0">
                <a:solidFill>
                  <a:srgbClr val="16818D"/>
                </a:solidFill>
              </a:rPr>
              <a:t>first and foremost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endParaRPr lang="en-GB" sz="800" dirty="0">
              <a:solidFill>
                <a:srgbClr val="16818D"/>
              </a:solidFill>
            </a:endParaRPr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So, whilst the </a:t>
            </a:r>
            <a:r>
              <a:rPr lang="en-GB" sz="1800" dirty="0"/>
              <a:t>police service </a:t>
            </a:r>
            <a:r>
              <a:rPr lang="en-GB" sz="1800" dirty="0" smtClean="0"/>
              <a:t>is primarily </a:t>
            </a:r>
            <a:r>
              <a:rPr lang="en-GB" sz="1800" b="1" dirty="0" smtClean="0"/>
              <a:t>an </a:t>
            </a:r>
            <a:r>
              <a:rPr lang="en-GB" sz="1800" b="1" dirty="0"/>
              <a:t>adversarial institution</a:t>
            </a:r>
            <a:r>
              <a:rPr lang="en-GB" sz="1800" dirty="0"/>
              <a:t> which </a:t>
            </a:r>
            <a:r>
              <a:rPr lang="en-GB" sz="1800" dirty="0" smtClean="0"/>
              <a:t>is prosecution-oriented, it also owes a wider duty to others (incl. suspects)</a:t>
            </a:r>
            <a:endParaRPr lang="en-GB" sz="1800" b="1" dirty="0"/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b="1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/>
              <a:t>A</a:t>
            </a:r>
            <a:r>
              <a:rPr lang="en-GB" sz="1800" b="1" dirty="0" smtClean="0"/>
              <a:t> conflicted </a:t>
            </a:r>
            <a:r>
              <a:rPr lang="en-GB" sz="1800" b="1" dirty="0"/>
              <a:t>role </a:t>
            </a:r>
            <a:r>
              <a:rPr lang="en-GB" sz="1800" dirty="0" smtClean="0"/>
              <a:t>for</a:t>
            </a:r>
            <a:r>
              <a:rPr lang="en-GB" sz="1800" b="1" dirty="0" smtClean="0"/>
              <a:t> </a:t>
            </a:r>
            <a:r>
              <a:rPr lang="en-GB" sz="1800" dirty="0" smtClean="0"/>
              <a:t>the </a:t>
            </a:r>
            <a:r>
              <a:rPr lang="en-GB" sz="1800" dirty="0"/>
              <a:t>police </a:t>
            </a:r>
            <a:r>
              <a:rPr lang="en-GB" sz="1800" dirty="0" smtClean="0"/>
              <a:t>in an </a:t>
            </a:r>
            <a:r>
              <a:rPr lang="en-GB" sz="1800" dirty="0"/>
              <a:t>adversarial </a:t>
            </a:r>
            <a:r>
              <a:rPr lang="en-GB" sz="1800" dirty="0" smtClean="0"/>
              <a:t>system: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Balancing </a:t>
            </a:r>
            <a:r>
              <a:rPr lang="en-GB" b="1" dirty="0">
                <a:solidFill>
                  <a:srgbClr val="16818D"/>
                </a:solidFill>
              </a:rPr>
              <a:t>competing </a:t>
            </a:r>
            <a:r>
              <a:rPr lang="en-GB" b="1" dirty="0" smtClean="0">
                <a:solidFill>
                  <a:srgbClr val="16818D"/>
                </a:solidFill>
              </a:rPr>
              <a:t>interests</a:t>
            </a:r>
            <a:endParaRPr lang="en-GB" dirty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Limited information; </a:t>
            </a:r>
            <a:r>
              <a:rPr lang="en-GB" dirty="0">
                <a:solidFill>
                  <a:srgbClr val="16818D"/>
                </a:solidFill>
              </a:rPr>
              <a:t>significant </a:t>
            </a:r>
            <a:r>
              <a:rPr lang="en-GB" dirty="0" smtClean="0">
                <a:solidFill>
                  <a:srgbClr val="16818D"/>
                </a:solidFill>
              </a:rPr>
              <a:t>uncertainty; little time; </a:t>
            </a:r>
            <a:r>
              <a:rPr lang="en-GB" dirty="0">
                <a:solidFill>
                  <a:srgbClr val="16818D"/>
                </a:solidFill>
              </a:rPr>
              <a:t>high </a:t>
            </a:r>
            <a:r>
              <a:rPr lang="en-GB" dirty="0" smtClean="0">
                <a:solidFill>
                  <a:srgbClr val="16818D"/>
                </a:solidFill>
              </a:rPr>
              <a:t>pressure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Presumption </a:t>
            </a:r>
            <a:r>
              <a:rPr lang="en-GB" dirty="0">
                <a:solidFill>
                  <a:srgbClr val="16818D"/>
                </a:solidFill>
              </a:rPr>
              <a:t>of innocence and genuine allegations co-exist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endParaRPr lang="en-GB" sz="1050" dirty="0"/>
          </a:p>
          <a:p>
            <a:pPr marL="109728" algn="ctr"/>
            <a:r>
              <a:rPr lang="en-GB" sz="2000" b="1" dirty="0"/>
              <a:t>A fundamental challenge to balance these interests fairly</a:t>
            </a:r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168950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Adversarial Culture and Disclosure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95536" y="980728"/>
            <a:ext cx="8424936" cy="5184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54013" indent="-354013" algn="ctr"/>
            <a:r>
              <a:rPr lang="en-GB" sz="2400" b="1" dirty="0"/>
              <a:t>Why is this relevant to disclosure?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Disclosure can </a:t>
            </a:r>
            <a:r>
              <a:rPr lang="en-GB" sz="1800" b="1" dirty="0"/>
              <a:t>conflict</a:t>
            </a:r>
            <a:r>
              <a:rPr lang="en-GB" sz="1800" dirty="0"/>
              <a:t> with this (possibly unconscious) adversarialism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Officers may see </a:t>
            </a:r>
            <a:r>
              <a:rPr lang="en-GB" sz="1800" b="1" dirty="0" smtClean="0"/>
              <a:t>only </a:t>
            </a:r>
            <a:r>
              <a:rPr lang="en-GB" sz="1800" dirty="0" smtClean="0"/>
              <a:t>assistance to suspect, rather than wider benefits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Adversarialism: a zero sum game (If one side wins, the other side must lose)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If you ‘show your hand’, you may lose the game…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Adversarial ‘sides’ encourages partisan loyalty (for both police and defence)</a:t>
            </a:r>
          </a:p>
          <a:p>
            <a:pPr marL="354013"/>
            <a:endParaRPr lang="en-GB" dirty="0">
              <a:solidFill>
                <a:srgbClr val="16818D"/>
              </a:solidFill>
            </a:endParaRPr>
          </a:p>
          <a:p>
            <a:pPr marL="347663" indent="-347663">
              <a:buFont typeface="Arial" panose="020B0604020202020204" pitchFamily="34" charset="0"/>
              <a:buChar char="•"/>
            </a:pPr>
            <a:r>
              <a:rPr lang="en-GB" sz="1800" dirty="0" smtClean="0"/>
              <a:t>Loyalty </a:t>
            </a:r>
            <a:r>
              <a:rPr lang="en-GB" sz="1800" dirty="0"/>
              <a:t>to </a:t>
            </a:r>
            <a:r>
              <a:rPr lang="en-GB" sz="1800" b="1" dirty="0"/>
              <a:t>facts and </a:t>
            </a:r>
            <a:r>
              <a:rPr lang="en-GB" sz="1800" b="1" dirty="0" smtClean="0"/>
              <a:t>truth </a:t>
            </a:r>
            <a:r>
              <a:rPr lang="en-GB" sz="1800" dirty="0"/>
              <a:t>side-lines the adversarial concept of ‘losing’</a:t>
            </a:r>
          </a:p>
          <a:p>
            <a:pPr marL="739775" indent="-392113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Clashes </a:t>
            </a:r>
            <a:r>
              <a:rPr lang="en-GB" dirty="0">
                <a:solidFill>
                  <a:srgbClr val="16818D"/>
                </a:solidFill>
              </a:rPr>
              <a:t>with the cultural norm of loyalty to a ‘side’ (particularly for officers who are close to the case, e.g. OIC</a:t>
            </a:r>
            <a:r>
              <a:rPr lang="en-GB" dirty="0" smtClean="0">
                <a:solidFill>
                  <a:srgbClr val="16818D"/>
                </a:solidFill>
              </a:rPr>
              <a:t>)</a:t>
            </a:r>
          </a:p>
          <a:p>
            <a:pPr marL="739775" indent="-392113">
              <a:buFont typeface="Wingdings" panose="05000000000000000000" pitchFamily="2" charset="2"/>
              <a:buChar char="Ø"/>
            </a:pPr>
            <a:endParaRPr lang="en-GB" sz="800" dirty="0">
              <a:solidFill>
                <a:srgbClr val="16818D"/>
              </a:solidFill>
            </a:endParaRPr>
          </a:p>
          <a:p>
            <a:pPr marL="347663" indent="-347663">
              <a:buFont typeface="Arial" panose="020B0604020202020204" pitchFamily="34" charset="0"/>
              <a:buChar char="•"/>
            </a:pPr>
            <a:r>
              <a:rPr lang="en-GB" sz="1800" dirty="0"/>
              <a:t>Disclosure may create a </a:t>
            </a:r>
            <a:r>
              <a:rPr lang="en-GB" sz="1800" b="1" dirty="0"/>
              <a:t>deep-seated sense of </a:t>
            </a:r>
            <a:r>
              <a:rPr lang="en-GB" sz="1800" b="1" dirty="0" smtClean="0"/>
              <a:t>conflict – </a:t>
            </a:r>
            <a:r>
              <a:rPr lang="en-GB" sz="1800" dirty="0" smtClean="0"/>
              <a:t>adversarial tribalism can </a:t>
            </a:r>
            <a:r>
              <a:rPr lang="en-GB" sz="1800" dirty="0"/>
              <a:t>override propriety and fealty to facts/truth</a:t>
            </a:r>
          </a:p>
          <a:p>
            <a:pPr algn="ctr"/>
            <a:endParaRPr lang="en-GB" sz="800" b="1" dirty="0" smtClean="0"/>
          </a:p>
          <a:p>
            <a:pPr algn="ctr"/>
            <a:r>
              <a:rPr lang="en-GB" sz="1800" b="1" dirty="0" smtClean="0"/>
              <a:t>How </a:t>
            </a:r>
            <a:r>
              <a:rPr lang="en-GB" sz="1800" b="1" dirty="0"/>
              <a:t>can officers respond when faced (consciously or not) with this ethical dilemma?</a:t>
            </a:r>
          </a:p>
          <a:p>
            <a:pPr marL="347663" indent="-347663"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306467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Disclosure as an ‘ethical dilemma’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340768"/>
            <a:ext cx="8064896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b="1" dirty="0" smtClean="0"/>
              <a:t>Resolution: engagement with or resistance to disclosure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Engagement: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Providing </a:t>
            </a:r>
            <a:r>
              <a:rPr lang="en-GB" b="1" dirty="0" smtClean="0">
                <a:solidFill>
                  <a:srgbClr val="16818D"/>
                </a:solidFill>
              </a:rPr>
              <a:t>relevant </a:t>
            </a:r>
            <a:r>
              <a:rPr lang="en-GB" dirty="0" smtClean="0">
                <a:solidFill>
                  <a:srgbClr val="16818D"/>
                </a:solidFill>
              </a:rPr>
              <a:t>material (as envisaged by CPIA)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Timely and accessible disclosure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Actively identifying and providing relevant material as the case progresses (which is clearly not everything)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Resistance: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Providing no disclosure or partial disclosure, even if there is </a:t>
            </a:r>
            <a:r>
              <a:rPr lang="en-GB" b="1" dirty="0" smtClean="0">
                <a:solidFill>
                  <a:srgbClr val="16818D"/>
                </a:solidFill>
              </a:rPr>
              <a:t>relevant </a:t>
            </a:r>
            <a:r>
              <a:rPr lang="en-GB" dirty="0" smtClean="0">
                <a:solidFill>
                  <a:srgbClr val="16818D"/>
                </a:solidFill>
              </a:rPr>
              <a:t>material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Delaying or staggering/phasing access to information for tactical advantage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D</a:t>
            </a:r>
            <a:r>
              <a:rPr lang="en-GB" dirty="0" smtClean="0">
                <a:solidFill>
                  <a:srgbClr val="16818D"/>
                </a:solidFill>
              </a:rPr>
              <a:t>isengaging from the ‘other side’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I</a:t>
            </a:r>
            <a:r>
              <a:rPr lang="en-GB" dirty="0" smtClean="0">
                <a:solidFill>
                  <a:srgbClr val="16818D"/>
                </a:solidFill>
              </a:rPr>
              <a:t>gnoring the possibility of additional unidentified material</a:t>
            </a:r>
          </a:p>
          <a:p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942509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ea typeface="ＭＳ Ｐゴシック" charset="-128"/>
                <a:cs typeface="Arial" charset="0"/>
              </a:rPr>
              <a:t>Resolving the disclosure dilemma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340768"/>
            <a:ext cx="7992888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400" b="1" dirty="0" smtClean="0"/>
              <a:t>Factors that may influence resolution of the disclosure dilemma:</a:t>
            </a:r>
          </a:p>
          <a:p>
            <a:pPr marL="109728" algn="ctr"/>
            <a:endParaRPr lang="en-GB" sz="2400" b="1" dirty="0"/>
          </a:p>
          <a:p>
            <a:pPr marL="109728" algn="ctr"/>
            <a:endParaRPr lang="en-GB" sz="1000" b="1" dirty="0"/>
          </a:p>
          <a:p>
            <a:pPr marL="109728" algn="ctr"/>
            <a:r>
              <a:rPr lang="en-GB" sz="2400" b="1" dirty="0" smtClean="0">
                <a:solidFill>
                  <a:srgbClr val="16818D"/>
                </a:solidFill>
              </a:rPr>
              <a:t>Instinct</a:t>
            </a:r>
          </a:p>
          <a:p>
            <a:pPr marL="109728" algn="ctr"/>
            <a:endParaRPr lang="en-GB" sz="2400" b="1" dirty="0" smtClean="0">
              <a:solidFill>
                <a:srgbClr val="16818D"/>
              </a:solidFill>
            </a:endParaRPr>
          </a:p>
          <a:p>
            <a:pPr marL="452628" indent="-342900" algn="ctr">
              <a:buAutoNum type="arabicPeriod"/>
            </a:pPr>
            <a:endParaRPr lang="en-GB" sz="800" b="1" dirty="0">
              <a:solidFill>
                <a:srgbClr val="16818D"/>
              </a:solidFill>
            </a:endParaRPr>
          </a:p>
          <a:p>
            <a:pPr marL="109728" algn="ctr"/>
            <a:r>
              <a:rPr lang="en-GB" sz="2400" b="1" dirty="0" smtClean="0">
                <a:solidFill>
                  <a:srgbClr val="16818D"/>
                </a:solidFill>
              </a:rPr>
              <a:t>Safety, risk and pressure</a:t>
            </a:r>
          </a:p>
          <a:p>
            <a:pPr marL="452628" indent="-342900">
              <a:buAutoNum type="arabicPeriod"/>
            </a:pPr>
            <a:endParaRPr lang="en-GB" sz="800" b="1" dirty="0" smtClean="0">
              <a:solidFill>
                <a:srgbClr val="16818D"/>
              </a:solidFill>
            </a:endParaRP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109728" algn="just"/>
            <a:endParaRPr lang="en-GB" sz="800" dirty="0" smtClean="0"/>
          </a:p>
          <a:p>
            <a:pPr marL="109728" algn="ctr"/>
            <a:r>
              <a:rPr lang="en-GB" sz="2400" dirty="0" smtClean="0"/>
              <a:t>Adversarial norms </a:t>
            </a:r>
            <a:r>
              <a:rPr lang="en-GB" sz="2400" dirty="0" smtClean="0"/>
              <a:t>can influence </a:t>
            </a:r>
            <a:r>
              <a:rPr lang="en-GB" sz="2400" dirty="0" smtClean="0"/>
              <a:t>these factors and their effect on disclosure practice</a:t>
            </a: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724080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ea typeface="ＭＳ Ｐゴシック" charset="-128"/>
                <a:cs typeface="Arial" charset="0"/>
              </a:rPr>
              <a:t>Instinct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052736"/>
            <a:ext cx="7992888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400" b="1" dirty="0" smtClean="0"/>
              <a:t>1</a:t>
            </a:r>
            <a:r>
              <a:rPr lang="en-GB" sz="2400" b="1" dirty="0"/>
              <a:t>.	</a:t>
            </a:r>
            <a:r>
              <a:rPr lang="en-GB" sz="2400" b="1" dirty="0" smtClean="0"/>
              <a:t>Instinct</a:t>
            </a: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pPr marL="395478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Police work requires and encourages the use of instinct</a:t>
            </a:r>
            <a:endParaRPr lang="en-GB" sz="2000" dirty="0"/>
          </a:p>
          <a:p>
            <a:pPr marL="109728" algn="just"/>
            <a:endParaRPr lang="en-GB" sz="1400" dirty="0"/>
          </a:p>
          <a:p>
            <a:pPr marL="395478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Instinctive decision-making can be derived </a:t>
            </a:r>
            <a:r>
              <a:rPr lang="en-GB" sz="2000" dirty="0" smtClean="0"/>
              <a:t>from </a:t>
            </a:r>
            <a:r>
              <a:rPr lang="en-GB" sz="2000" dirty="0"/>
              <a:t>culture and learned behaviour: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6818D"/>
                </a:solidFill>
              </a:rPr>
              <a:t>Underlying cultural norms and traditions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6818D"/>
                </a:solidFill>
              </a:rPr>
              <a:t>Working rules based on experience, knowledge or influence of </a:t>
            </a:r>
            <a:r>
              <a:rPr lang="en-GB" sz="1800" dirty="0" smtClean="0">
                <a:solidFill>
                  <a:srgbClr val="16818D"/>
                </a:solidFill>
              </a:rPr>
              <a:t>peers</a:t>
            </a:r>
            <a:endParaRPr lang="en-GB" sz="2000" dirty="0" smtClean="0"/>
          </a:p>
          <a:p>
            <a:pPr marL="395478" indent="-285750" algn="just">
              <a:buFont typeface="Arial" panose="020B0604020202020204" pitchFamily="34" charset="0"/>
              <a:buChar char="•"/>
            </a:pPr>
            <a:endParaRPr lang="en-GB" sz="800" b="1" dirty="0" smtClean="0"/>
          </a:p>
          <a:p>
            <a:pPr marL="395478" indent="-285750" algn="just">
              <a:buFont typeface="Arial" panose="020B0604020202020204" pitchFamily="34" charset="0"/>
              <a:buChar char="•"/>
            </a:pPr>
            <a:endParaRPr lang="en-GB" sz="800" b="1" dirty="0" smtClean="0"/>
          </a:p>
          <a:p>
            <a:pPr marL="109728" algn="just"/>
            <a:r>
              <a:rPr lang="en-GB" sz="2000" b="1" dirty="0" smtClean="0"/>
              <a:t>The problem</a:t>
            </a:r>
            <a:r>
              <a:rPr lang="en-GB" sz="2000" dirty="0" smtClean="0"/>
              <a:t>:</a:t>
            </a:r>
          </a:p>
          <a:p>
            <a:pPr marL="109728" algn="just"/>
            <a:endParaRPr lang="en-GB" sz="800" dirty="0" smtClean="0"/>
          </a:p>
          <a:p>
            <a:pPr marL="109728" algn="just"/>
            <a:r>
              <a:rPr lang="en-GB" sz="2000" dirty="0" smtClean="0">
                <a:solidFill>
                  <a:srgbClr val="16818D"/>
                </a:solidFill>
              </a:rPr>
              <a:t>Instinct </a:t>
            </a:r>
            <a:r>
              <a:rPr lang="en-GB" sz="2000" dirty="0">
                <a:solidFill>
                  <a:srgbClr val="16818D"/>
                </a:solidFill>
              </a:rPr>
              <a:t>may (</a:t>
            </a:r>
            <a:r>
              <a:rPr lang="en-GB" sz="2000" dirty="0" smtClean="0">
                <a:solidFill>
                  <a:srgbClr val="16818D"/>
                </a:solidFill>
              </a:rPr>
              <a:t>unwittingly or not) </a:t>
            </a:r>
            <a:r>
              <a:rPr lang="en-GB" sz="2000" dirty="0">
                <a:solidFill>
                  <a:srgbClr val="16818D"/>
                </a:solidFill>
              </a:rPr>
              <a:t>override reasonable arguments for disclosure, leading </a:t>
            </a:r>
            <a:r>
              <a:rPr lang="en-GB" sz="2000" dirty="0" smtClean="0">
                <a:solidFill>
                  <a:srgbClr val="16818D"/>
                </a:solidFill>
              </a:rPr>
              <a:t>to </a:t>
            </a:r>
            <a:r>
              <a:rPr lang="en-GB" sz="2000" dirty="0">
                <a:solidFill>
                  <a:srgbClr val="16818D"/>
                </a:solidFill>
              </a:rPr>
              <a:t>unjustifiably resistant </a:t>
            </a:r>
            <a:r>
              <a:rPr lang="en-GB" sz="2000" dirty="0" smtClean="0">
                <a:solidFill>
                  <a:srgbClr val="16818D"/>
                </a:solidFill>
              </a:rPr>
              <a:t>responses</a:t>
            </a:r>
          </a:p>
          <a:p>
            <a:pPr marL="109728" algn="just"/>
            <a:endParaRPr lang="en-GB" sz="900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pPr algn="just"/>
            <a:endParaRPr lang="en-GB" sz="800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8854091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ea typeface="ＭＳ Ｐゴシック" charset="-128"/>
                <a:cs typeface="Arial" charset="0"/>
              </a:rPr>
              <a:t>Instinct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47564" y="1484784"/>
            <a:ext cx="7884875" cy="45438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Officers can become case hardened and more instinctively adversarial: ‘keeping balance in the system’</a:t>
            </a:r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900" b="1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But:</a:t>
            </a:r>
          </a:p>
          <a:p>
            <a:pPr algn="just"/>
            <a:endParaRPr lang="en-GB" sz="800" dirty="0"/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Is it acceptable that some innocent suspects are casualties of adversarialism?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Does this serve the ultimate aim of truth-seeking?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Does equality </a:t>
            </a:r>
            <a:r>
              <a:rPr lang="en-GB" sz="1800" dirty="0">
                <a:solidFill>
                  <a:srgbClr val="16818D"/>
                </a:solidFill>
              </a:rPr>
              <a:t>of arms </a:t>
            </a:r>
            <a:r>
              <a:rPr lang="en-GB" sz="1800" dirty="0" smtClean="0">
                <a:solidFill>
                  <a:srgbClr val="16818D"/>
                </a:solidFill>
              </a:rPr>
              <a:t>exist in practice?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endParaRPr lang="en-GB" sz="800" dirty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Some </a:t>
            </a:r>
            <a:r>
              <a:rPr lang="en-GB" sz="2000" dirty="0"/>
              <a:t>suspects/lawyers use illegitimate tactics (e.g. late defence case statements; unreasonable silence); </a:t>
            </a:r>
            <a:r>
              <a:rPr lang="en-GB" sz="2000" dirty="0" smtClean="0"/>
              <a:t>but also have significant disadvantages</a:t>
            </a:r>
            <a:endParaRPr lang="en-GB" sz="2000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265926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 smtClean="0">
                <a:ea typeface="ＭＳ Ｐゴシック" charset="-128"/>
                <a:cs typeface="Arial" charset="0"/>
              </a:rPr>
              <a:t>Instinct</a:t>
            </a:r>
            <a:endParaRPr lang="en-US" altLang="en-US" sz="3600" dirty="0">
              <a:ea typeface="ＭＳ Ｐゴシック" charset="-128"/>
            </a:endParaRPr>
          </a:p>
          <a:p>
            <a:pPr algn="ctr">
              <a:spcBef>
                <a:spcPct val="0"/>
              </a:spcBef>
            </a:pP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723098" y="1268760"/>
            <a:ext cx="7809341" cy="47599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Priority agenda in the CJS: openness &amp; co-operation (non-adversarial)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If one side ‘plays the game’ whilst the other does not or cannot, balance is lost</a:t>
            </a:r>
            <a:endParaRPr lang="en-GB" sz="1800" dirty="0" smtClean="0">
              <a:solidFill>
                <a:srgbClr val="16818D"/>
              </a:solidFill>
            </a:endParaRPr>
          </a:p>
          <a:p>
            <a:pPr marL="395478" indent="-285750" algn="just">
              <a:buFont typeface="Arial" panose="020B0604020202020204" pitchFamily="34" charset="0"/>
              <a:buChar char="•"/>
            </a:pPr>
            <a:endParaRPr lang="en-GB" sz="1100" dirty="0" smtClean="0"/>
          </a:p>
          <a:p>
            <a:pPr marL="395478" indent="-285750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Adversarial instinct </a:t>
            </a:r>
            <a:r>
              <a:rPr lang="en-GB" sz="1800" dirty="0"/>
              <a:t>may </a:t>
            </a:r>
            <a:r>
              <a:rPr lang="en-GB" sz="1800" b="1" dirty="0"/>
              <a:t>unconsciously</a:t>
            </a:r>
            <a:r>
              <a:rPr lang="en-GB" sz="1800" dirty="0"/>
              <a:t> create </a:t>
            </a:r>
            <a:r>
              <a:rPr lang="en-GB" sz="1800" dirty="0" smtClean="0"/>
              <a:t>an unjustified default resistance </a:t>
            </a:r>
            <a:r>
              <a:rPr lang="en-GB" sz="1800" dirty="0"/>
              <a:t>to disclosure</a:t>
            </a:r>
          </a:p>
          <a:p>
            <a:pPr marL="395478" indent="-285750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95478" indent="-285750" algn="just">
              <a:buFont typeface="Arial" panose="020B0604020202020204" pitchFamily="34" charset="0"/>
              <a:buChar char="•"/>
            </a:pPr>
            <a:r>
              <a:rPr lang="en-GB" sz="1800" b="1" dirty="0" smtClean="0"/>
              <a:t>Conscious</a:t>
            </a:r>
            <a:r>
              <a:rPr lang="en-GB" sz="1800" dirty="0" smtClean="0"/>
              <a:t> </a:t>
            </a:r>
            <a:r>
              <a:rPr lang="en-GB" sz="1800" dirty="0"/>
              <a:t>adversarial game-playing and tactics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e.g. ‘drip-feed’ disclosure </a:t>
            </a:r>
            <a:r>
              <a:rPr lang="en-GB" dirty="0" smtClean="0">
                <a:solidFill>
                  <a:srgbClr val="16818D"/>
                </a:solidFill>
              </a:rPr>
              <a:t>as a tactic (e.g</a:t>
            </a:r>
            <a:r>
              <a:rPr lang="en-GB" dirty="0">
                <a:solidFill>
                  <a:srgbClr val="16818D"/>
                </a:solidFill>
              </a:rPr>
              <a:t>. Cape, Kemp, Hodgson)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Disclosure as an </a:t>
            </a:r>
            <a:r>
              <a:rPr lang="en-GB" b="1" dirty="0">
                <a:solidFill>
                  <a:srgbClr val="16818D"/>
                </a:solidFill>
              </a:rPr>
              <a:t>adversarial negotiation strategy</a:t>
            </a:r>
            <a:r>
              <a:rPr lang="en-GB" dirty="0">
                <a:solidFill>
                  <a:srgbClr val="16818D"/>
                </a:solidFill>
              </a:rPr>
              <a:t> rather than an obligation directed at truth-seeking </a:t>
            </a:r>
            <a:r>
              <a:rPr lang="en-GB" dirty="0" smtClean="0">
                <a:solidFill>
                  <a:srgbClr val="16818D"/>
                </a:solidFill>
              </a:rPr>
              <a:t>(which can work </a:t>
            </a:r>
            <a:r>
              <a:rPr lang="en-GB" dirty="0">
                <a:solidFill>
                  <a:srgbClr val="16818D"/>
                </a:solidFill>
              </a:rPr>
              <a:t>both ways)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Tit-for-tat game playing by suspect/defence lawyer; stalemate built on distrust</a:t>
            </a:r>
            <a:endParaRPr lang="en-GB" sz="1800" dirty="0">
              <a:solidFill>
                <a:srgbClr val="16818D"/>
              </a:solidFill>
            </a:endParaRPr>
          </a:p>
          <a:p>
            <a:pPr marL="109728" algn="just"/>
            <a:endParaRPr lang="en-GB" sz="900" dirty="0"/>
          </a:p>
          <a:p>
            <a:pPr marL="395478" indent="-285750" algn="just">
              <a:buFont typeface="Arial" panose="020B0604020202020204" pitchFamily="34" charset="0"/>
              <a:buChar char="•"/>
            </a:pPr>
            <a:r>
              <a:rPr lang="en-GB" sz="1800" b="1" dirty="0"/>
              <a:t>Weaponising </a:t>
            </a:r>
            <a:r>
              <a:rPr lang="en-GB" sz="1800" b="1" dirty="0" smtClean="0"/>
              <a:t>disclosure</a:t>
            </a:r>
            <a:r>
              <a:rPr lang="en-GB" sz="1800" b="1" dirty="0"/>
              <a:t> </a:t>
            </a:r>
            <a:r>
              <a:rPr lang="en-GB" sz="1800" dirty="0" smtClean="0"/>
              <a:t>engages adversarial instincts</a:t>
            </a:r>
          </a:p>
          <a:p>
            <a:pPr marL="109728" algn="just"/>
            <a:endParaRPr lang="en-GB" sz="1800" dirty="0"/>
          </a:p>
          <a:p>
            <a:pPr algn="ctr"/>
            <a:r>
              <a:rPr lang="en-GB" sz="2000" b="1" dirty="0" smtClean="0">
                <a:solidFill>
                  <a:srgbClr val="16818D"/>
                </a:solidFill>
              </a:rPr>
              <a:t>When </a:t>
            </a:r>
            <a:r>
              <a:rPr lang="en-GB" sz="2000" b="1" dirty="0">
                <a:solidFill>
                  <a:srgbClr val="16818D"/>
                </a:solidFill>
              </a:rPr>
              <a:t>in doubt </a:t>
            </a:r>
            <a:r>
              <a:rPr lang="en-GB" sz="2000" b="1" dirty="0" smtClean="0">
                <a:solidFill>
                  <a:srgbClr val="16818D"/>
                </a:solidFill>
              </a:rPr>
              <a:t>and </a:t>
            </a:r>
            <a:r>
              <a:rPr lang="en-GB" sz="2000" b="1" dirty="0">
                <a:solidFill>
                  <a:srgbClr val="16818D"/>
                </a:solidFill>
              </a:rPr>
              <a:t>without time for reflection, officers may rely on their ‘gut’</a:t>
            </a:r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Wingdings" panose="05000000000000000000" pitchFamily="2" charset="2"/>
              <a:buChar char="q"/>
            </a:pPr>
            <a:endParaRPr lang="en-GB" sz="1800" dirty="0"/>
          </a:p>
          <a:p>
            <a:pPr marL="395478" indent="-285750">
              <a:buFont typeface="Wingdings" panose="05000000000000000000" pitchFamily="2" charset="2"/>
              <a:buChar char="Ø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7096957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395536" y="260648"/>
            <a:ext cx="8280920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2800" b="1" dirty="0" smtClean="0">
                <a:ea typeface="ＭＳ Ｐゴシック" charset="-128"/>
                <a:cs typeface="Arial" charset="0"/>
              </a:rPr>
              <a:t>Safety, Risk &amp; Pressure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95536" y="1196752"/>
            <a:ext cx="8280920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400" b="1" dirty="0" smtClean="0"/>
              <a:t>2. Safety, risk, and pressure</a:t>
            </a:r>
          </a:p>
          <a:p>
            <a:pPr marL="109728"/>
            <a:endParaRPr lang="en-GB" sz="800" dirty="0" smtClean="0"/>
          </a:p>
          <a:p>
            <a:pPr marL="109728"/>
            <a:endParaRPr lang="en-GB" sz="800" dirty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Police are particularly affected by risk: ‘a core professional requirement’ involving ‘judgement and balance’</a:t>
            </a:r>
          </a:p>
          <a:p>
            <a:pPr algn="just"/>
            <a:endParaRPr lang="en-GB" sz="800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Police are scrutinised and exposed to various pressures</a:t>
            </a:r>
          </a:p>
          <a:p>
            <a:pPr algn="just"/>
            <a:endParaRPr lang="en-GB" sz="800" b="1" dirty="0" smtClean="0"/>
          </a:p>
          <a:p>
            <a:pPr marL="109728" algn="ctr"/>
            <a:r>
              <a:rPr lang="en-GB" sz="1800" b="1" dirty="0" smtClean="0">
                <a:solidFill>
                  <a:srgbClr val="16818D"/>
                </a:solidFill>
              </a:rPr>
              <a:t>This can create an </a:t>
            </a:r>
            <a:r>
              <a:rPr lang="en-GB" sz="1800" b="1" dirty="0">
                <a:solidFill>
                  <a:srgbClr val="16818D"/>
                </a:solidFill>
              </a:rPr>
              <a:t>environment that is </a:t>
            </a:r>
            <a:r>
              <a:rPr lang="en-GB" sz="1800" b="1" dirty="0" smtClean="0">
                <a:solidFill>
                  <a:srgbClr val="16818D"/>
                </a:solidFill>
              </a:rPr>
              <a:t>potentially excessively risk averse; and breeds </a:t>
            </a:r>
            <a:r>
              <a:rPr lang="en-GB" sz="1800" b="1" dirty="0">
                <a:solidFill>
                  <a:srgbClr val="16818D"/>
                </a:solidFill>
              </a:rPr>
              <a:t>fear of </a:t>
            </a:r>
            <a:r>
              <a:rPr lang="en-GB" sz="1800" b="1" dirty="0" smtClean="0">
                <a:solidFill>
                  <a:srgbClr val="16818D"/>
                </a:solidFill>
              </a:rPr>
              <a:t>mistakes</a:t>
            </a:r>
            <a:endParaRPr lang="en-GB" sz="1800" dirty="0">
              <a:solidFill>
                <a:srgbClr val="16818D"/>
              </a:solidFill>
            </a:endParaRPr>
          </a:p>
          <a:p>
            <a:pPr marL="109728" algn="ctr"/>
            <a:endParaRPr lang="en-GB" sz="800" b="1" dirty="0" smtClean="0"/>
          </a:p>
          <a:p>
            <a:pPr marL="109728" algn="ctr"/>
            <a:endParaRPr lang="en-GB" sz="800" b="1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Avoiding </a:t>
            </a:r>
            <a:r>
              <a:rPr lang="en-GB" sz="1800" b="1" dirty="0"/>
              <a:t>evident</a:t>
            </a:r>
            <a:r>
              <a:rPr lang="en-GB" sz="1800" dirty="0"/>
              <a:t> mistakes; when a mistake does occur </a:t>
            </a:r>
            <a:r>
              <a:rPr lang="en-GB" sz="1800" dirty="0" smtClean="0"/>
              <a:t>officers </a:t>
            </a:r>
            <a:r>
              <a:rPr lang="en-GB" sz="1800" dirty="0"/>
              <a:t>may </a:t>
            </a:r>
            <a:r>
              <a:rPr lang="en-GB" sz="1800" dirty="0" smtClean="0"/>
              <a:t>wish </a:t>
            </a:r>
            <a:r>
              <a:rPr lang="en-GB" sz="1800" dirty="0"/>
              <a:t>to hide/downplay </a:t>
            </a:r>
            <a:r>
              <a:rPr lang="en-GB" sz="1800" dirty="0" smtClean="0"/>
              <a:t>it</a:t>
            </a:r>
          </a:p>
          <a:p>
            <a:endParaRPr lang="en-GB" sz="800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Fear of perception of incompetence</a:t>
            </a:r>
            <a:r>
              <a:rPr lang="en-GB" sz="1800" dirty="0"/>
              <a:t>, negligence or even </a:t>
            </a:r>
            <a:r>
              <a:rPr lang="en-GB" sz="1800" dirty="0" smtClean="0"/>
              <a:t>corruption</a:t>
            </a:r>
            <a:endParaRPr lang="en-GB" sz="1800" b="1" dirty="0" smtClean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In fact, </a:t>
            </a:r>
            <a:r>
              <a:rPr lang="en-GB" dirty="0">
                <a:solidFill>
                  <a:srgbClr val="16818D"/>
                </a:solidFill>
              </a:rPr>
              <a:t>a</a:t>
            </a:r>
            <a:r>
              <a:rPr lang="en-GB" dirty="0" smtClean="0">
                <a:solidFill>
                  <a:srgbClr val="16818D"/>
                </a:solidFill>
              </a:rPr>
              <a:t> mistake may be an unwitting, unconscious result of culture, instinct and environment</a:t>
            </a:r>
          </a:p>
        </p:txBody>
      </p:sp>
    </p:spTree>
    <p:extLst>
      <p:ext uri="{BB962C8B-B14F-4D97-AF65-F5344CB8AC3E}">
        <p14:creationId xmlns:p14="http://schemas.microsoft.com/office/powerpoint/2010/main" val="903259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8028892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2800" b="1" dirty="0">
                <a:ea typeface="ＭＳ Ｐゴシック" charset="-128"/>
                <a:cs typeface="Arial" charset="0"/>
              </a:rPr>
              <a:t>Adversarialism and Safety, Risk &amp; Pressure</a:t>
            </a:r>
            <a:endParaRPr lang="en-US" altLang="en-US" sz="40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340768"/>
            <a:ext cx="7992888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Officers might be concerned that this perception (whether fair or not) will lead to ‘personalisation’ of mistakes:</a:t>
            </a:r>
          </a:p>
          <a:p>
            <a:pPr marL="109728"/>
            <a:endParaRPr lang="en-GB" sz="800" dirty="0" smtClean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Scapegoating and censure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Damage to their career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Exposure to scrutiny and criticism</a:t>
            </a:r>
          </a:p>
          <a:p>
            <a:pPr marL="109728"/>
            <a:endParaRPr lang="en-GB" sz="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Exposure to risk and pressure leads to </a:t>
            </a:r>
            <a:r>
              <a:rPr lang="en-GB" sz="1800" b="1" dirty="0" smtClean="0"/>
              <a:t>an </a:t>
            </a:r>
            <a:r>
              <a:rPr lang="en-GB" sz="1800" b="1" dirty="0"/>
              <a:t>environment that </a:t>
            </a:r>
            <a:r>
              <a:rPr lang="en-GB" sz="1800" b="1" dirty="0" smtClean="0"/>
              <a:t>is:</a:t>
            </a:r>
          </a:p>
          <a:p>
            <a:pPr marL="109728"/>
            <a:endParaRPr lang="en-GB" sz="800" b="1" dirty="0" smtClean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Stressful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Excessively </a:t>
            </a:r>
            <a:r>
              <a:rPr lang="en-GB" dirty="0">
                <a:solidFill>
                  <a:srgbClr val="16818D"/>
                </a:solidFill>
              </a:rPr>
              <a:t>risk </a:t>
            </a:r>
            <a:r>
              <a:rPr lang="en-GB" dirty="0" smtClean="0">
                <a:solidFill>
                  <a:srgbClr val="16818D"/>
                </a:solidFill>
              </a:rPr>
              <a:t>averse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Breeds a </a:t>
            </a:r>
            <a:r>
              <a:rPr lang="en-GB" dirty="0">
                <a:solidFill>
                  <a:srgbClr val="16818D"/>
                </a:solidFill>
              </a:rPr>
              <a:t>fear of </a:t>
            </a:r>
            <a:r>
              <a:rPr lang="en-GB" dirty="0" smtClean="0">
                <a:solidFill>
                  <a:srgbClr val="16818D"/>
                </a:solidFill>
              </a:rPr>
              <a:t>mistakes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Encourages hiding/downplaying mistakes</a:t>
            </a: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b="1" dirty="0"/>
          </a:p>
          <a:p>
            <a:pPr marL="109728" algn="ctr"/>
            <a:r>
              <a:rPr lang="en-GB" sz="1800" b="1" dirty="0" smtClean="0"/>
              <a:t>The results of the mistake cannot be fixed – and the underlying causes cannot be addressed</a:t>
            </a:r>
          </a:p>
          <a:p>
            <a:pPr marL="395478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5460020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8028892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2800" b="1" dirty="0">
                <a:ea typeface="ＭＳ Ｐゴシック" charset="-128"/>
                <a:cs typeface="Arial" charset="0"/>
              </a:rPr>
              <a:t>Adversarialism and Safety, Risk &amp; Pressure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95536" y="1268760"/>
            <a:ext cx="8280920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Evidence? ‘Policing for the Future’ (Justice Committee, 2018):</a:t>
            </a:r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A </a:t>
            </a:r>
            <a:r>
              <a:rPr lang="en-GB" dirty="0">
                <a:solidFill>
                  <a:srgbClr val="16818D"/>
                </a:solidFill>
              </a:rPr>
              <a:t>risk-averse ‘culture of blame</a:t>
            </a:r>
            <a:r>
              <a:rPr lang="en-GB" dirty="0" smtClean="0">
                <a:solidFill>
                  <a:srgbClr val="16818D"/>
                </a:solidFill>
              </a:rPr>
              <a:t>’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“</a:t>
            </a:r>
            <a:r>
              <a:rPr lang="en-GB" dirty="0">
                <a:solidFill>
                  <a:srgbClr val="16818D"/>
                </a:solidFill>
              </a:rPr>
              <a:t>We are afraid that to deviate from tried and tested practices will lead to </a:t>
            </a:r>
            <a:r>
              <a:rPr lang="en-GB" dirty="0" smtClean="0">
                <a:solidFill>
                  <a:srgbClr val="16818D"/>
                </a:solidFill>
              </a:rPr>
              <a:t>failure”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Everyone assimilates; no one has </a:t>
            </a:r>
            <a:r>
              <a:rPr lang="en-GB" dirty="0">
                <a:solidFill>
                  <a:srgbClr val="16818D"/>
                </a:solidFill>
              </a:rPr>
              <a:t>their own thought process</a:t>
            </a:r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A culture of distrust and blame: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Innovation, change and risk are avoided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W</a:t>
            </a:r>
            <a:r>
              <a:rPr lang="en-GB" dirty="0" smtClean="0">
                <a:solidFill>
                  <a:srgbClr val="16818D"/>
                </a:solidFill>
              </a:rPr>
              <a:t>hen in doubt, revert to the safest option</a:t>
            </a:r>
            <a:endParaRPr lang="en-GB" dirty="0">
              <a:solidFill>
                <a:srgbClr val="16818D"/>
              </a:solidFill>
            </a:endParaRPr>
          </a:p>
          <a:p>
            <a:pPr marL="347663" indent="-347663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47663" indent="-34766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In avoiding mistakes, officers consult a trusted peer rather than the law, official guidance, or </a:t>
            </a:r>
            <a:r>
              <a:rPr lang="en-GB" sz="1800" dirty="0"/>
              <a:t>someone further up the institutional </a:t>
            </a:r>
            <a:r>
              <a:rPr lang="en-GB" sz="1800" dirty="0" smtClean="0"/>
              <a:t>structure</a:t>
            </a:r>
          </a:p>
          <a:p>
            <a:pPr marL="347663" indent="-347663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47663" indent="-34766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Potential for reliance </a:t>
            </a:r>
            <a:r>
              <a:rPr lang="en-GB" sz="1800" dirty="0"/>
              <a:t>on </a:t>
            </a:r>
            <a:r>
              <a:rPr lang="en-GB" sz="1800" dirty="0" smtClean="0"/>
              <a:t>flawed </a:t>
            </a:r>
            <a:r>
              <a:rPr lang="en-GB" sz="1800" dirty="0"/>
              <a:t>‘legacy </a:t>
            </a:r>
            <a:r>
              <a:rPr lang="en-GB" sz="1800" dirty="0" smtClean="0"/>
              <a:t>knowledge’, which can perpetuate </a:t>
            </a:r>
            <a:r>
              <a:rPr lang="en-GB" sz="1800" dirty="0"/>
              <a:t>bad practice</a:t>
            </a:r>
          </a:p>
          <a:p>
            <a:pPr algn="ctr"/>
            <a:endParaRPr lang="en-GB" sz="800" b="1" dirty="0"/>
          </a:p>
          <a:p>
            <a:pPr algn="ctr"/>
            <a:r>
              <a:rPr lang="en-GB" sz="1800" b="1" dirty="0" smtClean="0"/>
              <a:t>Fear </a:t>
            </a:r>
            <a:r>
              <a:rPr lang="en-GB" sz="1800" b="1" dirty="0"/>
              <a:t>of </a:t>
            </a:r>
            <a:r>
              <a:rPr lang="en-GB" sz="1800" b="1" dirty="0" smtClean="0"/>
              <a:t>mistakes/blame leads </a:t>
            </a:r>
            <a:r>
              <a:rPr lang="en-GB" sz="1800" b="1" dirty="0"/>
              <a:t>to reliance on this mechanism for resolving dilemmas, entrenching the problem</a:t>
            </a:r>
          </a:p>
          <a:p>
            <a:pPr algn="just"/>
            <a:endParaRPr lang="en-GB" sz="1800" dirty="0" smtClean="0"/>
          </a:p>
          <a:p>
            <a:pPr marL="722313" indent="-368300">
              <a:buFont typeface="Wingdings" panose="05000000000000000000" pitchFamily="2" charset="2"/>
              <a:buChar char="Ø"/>
            </a:pPr>
            <a:endParaRPr lang="en-GB" sz="800" dirty="0">
              <a:solidFill>
                <a:srgbClr val="1681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03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332656"/>
            <a:ext cx="7704856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 smtClean="0">
                <a:cs typeface="Arial" charset="0"/>
              </a:rPr>
              <a:t>Introduction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47564" y="1772816"/>
            <a:ext cx="7884876" cy="42484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2628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An overview of the ‘disclosure problem’ and the issue of culture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The ‘conflicted role’ of the police in an adversarial system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Disclosure as an ethical ‘dilemma’ for officers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Factors that influence resolution of this dilemma 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Finding solutions by changing culture</a:t>
            </a:r>
          </a:p>
          <a:p>
            <a:pPr marL="109728"/>
            <a:endParaRPr lang="en-GB" sz="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109728" algn="ctr"/>
            <a:r>
              <a:rPr lang="en-GB" sz="1800" b="1" dirty="0"/>
              <a:t>Aim: </a:t>
            </a:r>
          </a:p>
          <a:p>
            <a:pPr marL="109728" algn="ctr"/>
            <a:endParaRPr lang="en-GB" sz="800" dirty="0"/>
          </a:p>
          <a:p>
            <a:pPr marL="109728" algn="ctr"/>
            <a:r>
              <a:rPr lang="en-GB" sz="1800" b="1" dirty="0">
                <a:solidFill>
                  <a:srgbClr val="16818D"/>
                </a:solidFill>
              </a:rPr>
              <a:t>Offer an alternative examination of the ‘disclosure problem’, specifically the influence of adversarial culture in policing.</a:t>
            </a:r>
            <a:endParaRPr lang="en-GB" b="1" dirty="0">
              <a:solidFill>
                <a:srgbClr val="16818D"/>
              </a:solidFill>
            </a:endParaRP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83568" y="116632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>
                <a:ea typeface="ＭＳ Ｐゴシック" charset="-128"/>
                <a:cs typeface="Arial" charset="0"/>
              </a:rPr>
              <a:t>Adversarialism and Safety, Risk &amp; Pressure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052736"/>
            <a:ext cx="8136904" cy="5040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000" b="1" dirty="0" smtClean="0"/>
              <a:t>Why is resistance ‘safe’ and engagement ‘risky’? </a:t>
            </a:r>
          </a:p>
          <a:p>
            <a:pPr marL="109728"/>
            <a:endParaRPr lang="en-GB" sz="1000" dirty="0"/>
          </a:p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Certain resistant disclosure practices represent ‘sticking to the norm’</a:t>
            </a: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Assisting the suspect may lead to negative/uncontrollable consequences; and </a:t>
            </a:r>
            <a:r>
              <a:rPr lang="en-GB" sz="2400" dirty="0" smtClean="0"/>
              <a:t>w</a:t>
            </a:r>
            <a:r>
              <a:rPr lang="en-GB" sz="2000" dirty="0" smtClean="0"/>
              <a:t>hen there is uncertainty, follow the </a:t>
            </a:r>
            <a:r>
              <a:rPr lang="en-GB" sz="2000" dirty="0"/>
              <a:t>norm (or perceived norm</a:t>
            </a:r>
            <a:r>
              <a:rPr lang="en-GB" sz="2000" dirty="0" smtClean="0"/>
              <a:t>)</a:t>
            </a:r>
          </a:p>
          <a:p>
            <a:pPr marL="109728"/>
            <a:endParaRPr lang="en-GB" sz="2000" dirty="0" smtClean="0"/>
          </a:p>
          <a:p>
            <a:pPr marL="682625" indent="-334963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6818D"/>
                </a:solidFill>
              </a:rPr>
              <a:t>Defence lawyers: ‘we can’t challenge, what we don’t know about’</a:t>
            </a:r>
          </a:p>
          <a:p>
            <a:pPr marL="682625" indent="-334963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6818D"/>
                </a:solidFill>
              </a:rPr>
              <a:t>A suspect is unlikely to challenge disclosure </a:t>
            </a:r>
            <a:r>
              <a:rPr lang="en-GB" sz="1800" dirty="0" smtClean="0">
                <a:solidFill>
                  <a:srgbClr val="16818D"/>
                </a:solidFill>
              </a:rPr>
              <a:t>(a </a:t>
            </a:r>
            <a:r>
              <a:rPr lang="en-GB" sz="1800" dirty="0">
                <a:solidFill>
                  <a:srgbClr val="16818D"/>
                </a:solidFill>
              </a:rPr>
              <a:t>lawyer may not either)</a:t>
            </a:r>
          </a:p>
          <a:p>
            <a:pPr marL="682625" indent="-334963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6818D"/>
                </a:solidFill>
              </a:rPr>
              <a:t>Lawyers can’t force early disclosure; and may never check unused materials</a:t>
            </a:r>
          </a:p>
          <a:p>
            <a:pPr marL="109728"/>
            <a:endParaRPr lang="en-GB" sz="10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09728" algn="ctr"/>
            <a:r>
              <a:rPr lang="en-GB" sz="2000" b="1" dirty="0"/>
              <a:t>Unreasonable resistance to disclosure is unlikely to lead to meaningful consequences; disclosure is potentially more risky</a:t>
            </a:r>
          </a:p>
          <a:p>
            <a:pPr marL="109728"/>
            <a:endParaRPr lang="en-GB" sz="2000" b="1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2087933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Solutions to the disclosure problem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340768"/>
            <a:ext cx="7992888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GB" sz="1800" dirty="0" smtClean="0"/>
              <a:t>Current strategy: </a:t>
            </a:r>
            <a:r>
              <a:rPr lang="en-GB" sz="1800" b="1" dirty="0" smtClean="0"/>
              <a:t>improve</a:t>
            </a:r>
            <a:r>
              <a:rPr lang="en-GB" sz="1800" dirty="0" smtClean="0"/>
              <a:t> rather than abandon status quo.</a:t>
            </a:r>
          </a:p>
          <a:p>
            <a:pPr marL="739775" indent="-392113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Expertise/knowledge; guidance; structural changes; leadership; resources; awareness; technology</a:t>
            </a:r>
            <a:endParaRPr lang="en-GB" sz="1800" dirty="0" smtClean="0">
              <a:solidFill>
                <a:srgbClr val="16818D"/>
              </a:solidFill>
            </a:endParaRPr>
          </a:p>
          <a:p>
            <a:pPr marL="347663" indent="-347663">
              <a:buFont typeface="Arial" panose="020B0604020202020204" pitchFamily="34" charset="0"/>
              <a:buChar char="•"/>
              <a:defRPr/>
            </a:pPr>
            <a:endParaRPr lang="en-GB" sz="800" dirty="0"/>
          </a:p>
          <a:p>
            <a:pPr marL="347663" indent="-347663" algn="just"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A change </a:t>
            </a:r>
            <a:r>
              <a:rPr lang="en-GB" sz="1800" dirty="0"/>
              <a:t>of </a:t>
            </a:r>
            <a:r>
              <a:rPr lang="en-GB" sz="1800" dirty="0" smtClean="0"/>
              <a:t>culture is needed for sustainable improvement (particularly </a:t>
            </a:r>
            <a:r>
              <a:rPr lang="en-GB" sz="1800" b="1" dirty="0" smtClean="0"/>
              <a:t>adversarial </a:t>
            </a:r>
            <a:r>
              <a:rPr lang="en-GB" sz="1800" b="1" dirty="0"/>
              <a:t>and blame </a:t>
            </a:r>
            <a:r>
              <a:rPr lang="en-GB" sz="1800" b="1" dirty="0" smtClean="0"/>
              <a:t>culture</a:t>
            </a:r>
            <a:r>
              <a:rPr lang="en-GB" sz="1800" dirty="0" smtClean="0"/>
              <a:t>)</a:t>
            </a:r>
          </a:p>
          <a:p>
            <a:pPr marL="347663" indent="-347663" algn="just">
              <a:buFont typeface="Wingdings" panose="05000000000000000000" pitchFamily="2" charset="2"/>
              <a:buChar char="Ø"/>
              <a:defRPr/>
            </a:pPr>
            <a:endParaRPr lang="en-GB" sz="800" dirty="0" smtClean="0">
              <a:solidFill>
                <a:srgbClr val="16818D"/>
              </a:solidFill>
            </a:endParaRPr>
          </a:p>
          <a:p>
            <a:pPr marL="347663" indent="-347663">
              <a:buFont typeface="Arial" panose="020B0604020202020204" pitchFamily="34" charset="0"/>
              <a:buChar char="•"/>
            </a:pPr>
            <a:r>
              <a:rPr lang="en-GB" sz="1800" b="1" dirty="0" smtClean="0"/>
              <a:t>Allan</a:t>
            </a:r>
            <a:r>
              <a:rPr lang="en-GB" sz="1800" b="1" dirty="0"/>
              <a:t>, Itiary and </a:t>
            </a:r>
            <a:r>
              <a:rPr lang="en-GB" sz="1800" b="1" dirty="0" smtClean="0"/>
              <a:t>Kay</a:t>
            </a:r>
            <a:r>
              <a:rPr lang="en-GB" sz="1800" dirty="0" smtClean="0"/>
              <a:t>: response </a:t>
            </a:r>
            <a:r>
              <a:rPr lang="en-GB" sz="1800" dirty="0"/>
              <a:t>to disclosure may stem from an adversarial mind-set rather than an investigative </a:t>
            </a:r>
            <a:r>
              <a:rPr lang="en-GB" sz="1800" dirty="0" smtClean="0"/>
              <a:t>one:</a:t>
            </a:r>
          </a:p>
          <a:p>
            <a:pPr marL="347663" indent="-347663" algn="ctr">
              <a:buFont typeface="Arial" panose="020B0604020202020204" pitchFamily="34" charset="0"/>
              <a:buChar char="•"/>
            </a:pPr>
            <a:endParaRPr lang="en-GB" sz="800" b="1" dirty="0"/>
          </a:p>
          <a:p>
            <a:pPr algn="ctr"/>
            <a:r>
              <a:rPr lang="en-GB" sz="1800" b="1" dirty="0"/>
              <a:t>H</a:t>
            </a:r>
            <a:r>
              <a:rPr lang="en-GB" sz="1800" b="1" dirty="0" smtClean="0"/>
              <a:t>ow </a:t>
            </a:r>
            <a:r>
              <a:rPr lang="en-GB" sz="1800" b="1" dirty="0"/>
              <a:t>can this be addressed?</a:t>
            </a:r>
          </a:p>
          <a:p>
            <a:pPr marL="465138" indent="-465138" algn="just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465138" indent="-465138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Development </a:t>
            </a:r>
            <a:r>
              <a:rPr lang="en-GB" sz="1800" dirty="0"/>
              <a:t>of a reflective approach to disclosure that is a less instinctively and automatically adversarial – a ‘disclosure mind-set’</a:t>
            </a:r>
          </a:p>
          <a:p>
            <a:pPr marL="739775" indent="-392113">
              <a:tabLst>
                <a:tab pos="508000" algn="l"/>
              </a:tabLst>
            </a:pPr>
            <a:endParaRPr lang="en-GB" sz="700" dirty="0"/>
          </a:p>
          <a:p>
            <a:pPr marL="739775" indent="-392113">
              <a:buFont typeface="Wingdings" panose="05000000000000000000" pitchFamily="2" charset="2"/>
              <a:buChar char="Ø"/>
              <a:tabLst>
                <a:tab pos="508000" algn="l"/>
              </a:tabLst>
            </a:pPr>
            <a:r>
              <a:rPr lang="en-GB" dirty="0">
                <a:solidFill>
                  <a:srgbClr val="16818D"/>
                </a:solidFill>
              </a:rPr>
              <a:t>Integral to an open-minded, inquiring, objective approach which seeks truth – not merely ‘results’ or ‘victories’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818133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>
                <a:cs typeface="Arial" charset="0"/>
              </a:rPr>
              <a:t>Solutions to the disclosure problem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340768"/>
            <a:ext cx="8208912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b="1" dirty="0" smtClean="0"/>
              <a:t> “</a:t>
            </a:r>
            <a:r>
              <a:rPr lang="en-GB" sz="2000" b="1" dirty="0"/>
              <a:t>I</a:t>
            </a:r>
            <a:r>
              <a:rPr lang="en-GB" sz="2000" b="1" dirty="0" smtClean="0"/>
              <a:t>s </a:t>
            </a:r>
            <a:r>
              <a:rPr lang="en-GB" sz="2000" b="1" dirty="0"/>
              <a:t>resisting </a:t>
            </a:r>
            <a:r>
              <a:rPr lang="en-GB" sz="2000" b="1" dirty="0" smtClean="0"/>
              <a:t>disclosure and being adversarial </a:t>
            </a:r>
            <a:r>
              <a:rPr lang="en-GB" sz="2000" b="1" dirty="0"/>
              <a:t>wrong</a:t>
            </a:r>
            <a:r>
              <a:rPr lang="en-GB" sz="2000" b="1" dirty="0" smtClean="0"/>
              <a:t>?”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An unreasonable conclusion, that does not reflect the law; the goal should be:</a:t>
            </a:r>
          </a:p>
          <a:p>
            <a:endParaRPr lang="en-GB" sz="800" dirty="0" smtClean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a thinking approach to disclosure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judgement, case by case, of relevance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self-awareness and objectivity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‘Stepping back’ from adversarial instincts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Some suggestions that default approach should be to disclose, unless there are good reasons not to – this inherently implies a thinking approach:</a:t>
            </a:r>
          </a:p>
          <a:p>
            <a:endParaRPr lang="en-GB" sz="800" dirty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‘Golden </a:t>
            </a:r>
            <a:r>
              <a:rPr lang="en-GB" dirty="0">
                <a:solidFill>
                  <a:srgbClr val="16818D"/>
                </a:solidFill>
              </a:rPr>
              <a:t>rule’ </a:t>
            </a:r>
            <a:r>
              <a:rPr lang="en-GB" dirty="0" smtClean="0">
                <a:solidFill>
                  <a:srgbClr val="16818D"/>
                </a:solidFill>
              </a:rPr>
              <a:t>to disclose </a:t>
            </a:r>
            <a:r>
              <a:rPr lang="en-GB" dirty="0">
                <a:solidFill>
                  <a:srgbClr val="16818D"/>
                </a:solidFill>
              </a:rPr>
              <a:t>all exculpatory evidence (</a:t>
            </a:r>
            <a:r>
              <a:rPr lang="en-GB" i="1" dirty="0">
                <a:solidFill>
                  <a:srgbClr val="16818D"/>
                </a:solidFill>
              </a:rPr>
              <a:t>H </a:t>
            </a:r>
            <a:r>
              <a:rPr lang="en-GB" dirty="0">
                <a:solidFill>
                  <a:srgbClr val="16818D"/>
                </a:solidFill>
              </a:rPr>
              <a:t>[2004])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Attorney General: a ‘rebuttable presumption’ in favour of disclosure, requiring rationalisation of a decision to resist disclosure</a:t>
            </a:r>
          </a:p>
          <a:p>
            <a:endParaRPr lang="en-GB" dirty="0" smtClean="0">
              <a:solidFill>
                <a:srgbClr val="16818D"/>
              </a:solidFill>
            </a:endParaRPr>
          </a:p>
          <a:p>
            <a:pPr marL="109728"/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5123213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>
                <a:cs typeface="Arial" charset="0"/>
              </a:rPr>
              <a:t>Solutions to the disclosure problem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47564" y="1268760"/>
            <a:ext cx="7812868" cy="47525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000" dirty="0" smtClean="0"/>
              <a:t>Shifting to a less (rather than ‘non’) adversarial mind-set requires:</a:t>
            </a:r>
          </a:p>
          <a:p>
            <a:pPr marL="109728"/>
            <a:endParaRPr lang="en-GB" sz="1400" dirty="0" smtClean="0"/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Disclosure to be viewed as a mechanism for investigating truth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Disclosure to be prioritised rather than treated instead as a mandatory ‘bolt-on’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More than money and rules – support to proactive learn/practice</a:t>
            </a:r>
          </a:p>
          <a:p>
            <a:pPr marL="722313" indent="-368300" algn="just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6818D"/>
                </a:solidFill>
              </a:rPr>
              <a:t>Partnership and trust; mutual distrust only feeds the problem (from both sides)</a:t>
            </a:r>
            <a:endParaRPr lang="en-GB" sz="1800" dirty="0">
              <a:solidFill>
                <a:srgbClr val="16818D"/>
              </a:solidFill>
            </a:endParaRPr>
          </a:p>
          <a:p>
            <a:pPr marL="722313" indent="-368300"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109728" algn="ctr"/>
            <a:r>
              <a:rPr lang="en-GB" sz="2000" dirty="0" smtClean="0"/>
              <a:t>How? Some suggestions:</a:t>
            </a:r>
          </a:p>
          <a:p>
            <a:pPr marL="109728" algn="ctr"/>
            <a:endParaRPr lang="en-GB" sz="800" b="1" dirty="0" smtClean="0"/>
          </a:p>
          <a:p>
            <a:pPr marL="109728" algn="ctr"/>
            <a:r>
              <a:rPr lang="en-GB" sz="2000" b="1" dirty="0" smtClean="0">
                <a:solidFill>
                  <a:srgbClr val="16818D"/>
                </a:solidFill>
              </a:rPr>
              <a:t>Encouraging conscious learning, awareness and reflection </a:t>
            </a:r>
          </a:p>
          <a:p>
            <a:pPr marL="109728" algn="ctr"/>
            <a:endParaRPr lang="en-GB" sz="800" b="1" dirty="0" smtClean="0">
              <a:solidFill>
                <a:srgbClr val="16818D"/>
              </a:solidFill>
            </a:endParaRPr>
          </a:p>
          <a:p>
            <a:pPr marL="109728" algn="ctr"/>
            <a:r>
              <a:rPr lang="en-GB" sz="2000" b="1" dirty="0" smtClean="0">
                <a:solidFill>
                  <a:srgbClr val="16818D"/>
                </a:solidFill>
              </a:rPr>
              <a:t>Breeding confidence and providing support</a:t>
            </a: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722120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3200" b="1" dirty="0" smtClean="0"/>
              <a:t>Solutions to the disclosure problem</a:t>
            </a:r>
            <a:endParaRPr lang="en-GB" sz="3200" b="1" dirty="0"/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827584" y="1268760"/>
            <a:ext cx="7344816" cy="47525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1800" dirty="0"/>
              <a:t>B</a:t>
            </a:r>
            <a:r>
              <a:rPr lang="en-GB" sz="1800" dirty="0" smtClean="0"/>
              <a:t>eing more conscious of: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the adversarial culture of policing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the impact on considering disclosure</a:t>
            </a:r>
            <a:endParaRPr lang="en-GB" dirty="0">
              <a:solidFill>
                <a:srgbClr val="16818D"/>
              </a:solidFill>
            </a:endParaRP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Issues with instinctive decision-making and rationale</a:t>
            </a: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Being able to</a:t>
            </a:r>
            <a:endParaRPr lang="en-GB" sz="1800" dirty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Exercise discretion without </a:t>
            </a:r>
            <a:r>
              <a:rPr lang="en-GB" dirty="0">
                <a:solidFill>
                  <a:srgbClr val="16818D"/>
                </a:solidFill>
              </a:rPr>
              <a:t>fear of unjust censure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A</a:t>
            </a:r>
            <a:r>
              <a:rPr lang="en-GB" dirty="0" smtClean="0">
                <a:solidFill>
                  <a:srgbClr val="16818D"/>
                </a:solidFill>
              </a:rPr>
              <a:t>ccept risk; own mistakes; </a:t>
            </a:r>
            <a:r>
              <a:rPr lang="en-GB" dirty="0">
                <a:solidFill>
                  <a:srgbClr val="16818D"/>
                </a:solidFill>
              </a:rPr>
              <a:t>and feel </a:t>
            </a:r>
            <a:r>
              <a:rPr lang="en-GB" dirty="0" smtClean="0">
                <a:solidFill>
                  <a:srgbClr val="16818D"/>
                </a:solidFill>
              </a:rPr>
              <a:t>supported </a:t>
            </a:r>
            <a:r>
              <a:rPr lang="en-GB" dirty="0">
                <a:solidFill>
                  <a:srgbClr val="16818D"/>
                </a:solidFill>
              </a:rPr>
              <a:t>in learning from them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Consider disclosure without unhelpful pressures</a:t>
            </a:r>
            <a:endParaRPr lang="en-GB" dirty="0">
              <a:solidFill>
                <a:srgbClr val="16818D"/>
              </a:solidFill>
            </a:endParaRP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395478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Institutional </a:t>
            </a:r>
            <a:r>
              <a:rPr lang="en-GB" sz="1800" dirty="0"/>
              <a:t>support: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Ongoing learning and active practice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Embrace the </a:t>
            </a:r>
            <a:r>
              <a:rPr lang="en-GB" dirty="0">
                <a:solidFill>
                  <a:srgbClr val="16818D"/>
                </a:solidFill>
              </a:rPr>
              <a:t>‘learn from failure’ model practised by the airline </a:t>
            </a:r>
            <a:r>
              <a:rPr lang="en-GB" dirty="0" smtClean="0">
                <a:solidFill>
                  <a:srgbClr val="16818D"/>
                </a:solidFill>
              </a:rPr>
              <a:t>industry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“Officers </a:t>
            </a:r>
            <a:r>
              <a:rPr lang="en-GB" dirty="0">
                <a:solidFill>
                  <a:srgbClr val="16818D"/>
                </a:solidFill>
              </a:rPr>
              <a:t>making genuine mistakes need to be supported to </a:t>
            </a:r>
            <a:r>
              <a:rPr lang="en-GB" dirty="0" smtClean="0">
                <a:solidFill>
                  <a:srgbClr val="16818D"/>
                </a:solidFill>
              </a:rPr>
              <a:t>learn - not </a:t>
            </a:r>
            <a:r>
              <a:rPr lang="en-GB" dirty="0">
                <a:solidFill>
                  <a:srgbClr val="16818D"/>
                </a:solidFill>
              </a:rPr>
              <a:t>fear misconduct</a:t>
            </a:r>
            <a:r>
              <a:rPr lang="en-GB" dirty="0" smtClean="0">
                <a:solidFill>
                  <a:srgbClr val="16818D"/>
                </a:solidFill>
              </a:rPr>
              <a:t>” (Justice Committee, 2018)</a:t>
            </a:r>
            <a:endParaRPr lang="en-GB" dirty="0">
              <a:solidFill>
                <a:srgbClr val="16818D"/>
              </a:solidFill>
            </a:endParaRP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473292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800" b="1" dirty="0" smtClean="0"/>
              <a:t>Conclusions: Establishing new culture</a:t>
            </a:r>
            <a:endParaRPr lang="en-GB" sz="2800" b="1" dirty="0"/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268760"/>
            <a:ext cx="8208912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b="1" dirty="0" smtClean="0"/>
              <a:t>Disclosure is not a dirty word…</a:t>
            </a:r>
          </a:p>
          <a:p>
            <a:pPr algn="ctr"/>
            <a:endParaRPr lang="en-GB" sz="800" b="1" dirty="0" smtClean="0"/>
          </a:p>
          <a:p>
            <a:pPr algn="ctr"/>
            <a:endParaRPr lang="en-GB" sz="800" b="1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Adversarialism in policing is necessary - but not an absolute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Being open to potential partnership in progressing investigations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Keeping one eye on the pursuit of facts and truth in investigations 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Conflicting interests can be fairly balanced with a less adversarial approach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Weaving disclosure into investigative practice from the start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Being ready question to instincts; assumptions; and working rules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109728" algn="ctr"/>
            <a:r>
              <a:rPr lang="en-GB" sz="1800" b="1" dirty="0" smtClean="0">
                <a:solidFill>
                  <a:srgbClr val="16818D"/>
                </a:solidFill>
              </a:rPr>
              <a:t>Shifting to a more reflective </a:t>
            </a:r>
            <a:r>
              <a:rPr lang="en-GB" sz="1800" b="1" dirty="0">
                <a:solidFill>
                  <a:srgbClr val="16818D"/>
                </a:solidFill>
              </a:rPr>
              <a:t>and objective </a:t>
            </a:r>
            <a:r>
              <a:rPr lang="en-GB" sz="1800" b="1" dirty="0" smtClean="0">
                <a:solidFill>
                  <a:srgbClr val="16818D"/>
                </a:solidFill>
              </a:rPr>
              <a:t>disclosure culture needs time</a:t>
            </a:r>
            <a:r>
              <a:rPr lang="en-GB" sz="1800" b="1" dirty="0">
                <a:solidFill>
                  <a:srgbClr val="16818D"/>
                </a:solidFill>
              </a:rPr>
              <a:t>, </a:t>
            </a:r>
            <a:r>
              <a:rPr lang="en-GB" sz="1800" b="1" dirty="0" smtClean="0">
                <a:solidFill>
                  <a:srgbClr val="16818D"/>
                </a:solidFill>
              </a:rPr>
              <a:t>support, partnership </a:t>
            </a:r>
            <a:r>
              <a:rPr lang="en-GB" sz="1800" b="1" dirty="0">
                <a:solidFill>
                  <a:srgbClr val="16818D"/>
                </a:solidFill>
              </a:rPr>
              <a:t>and </a:t>
            </a:r>
            <a:r>
              <a:rPr lang="en-GB" sz="1800" b="1" dirty="0" smtClean="0">
                <a:solidFill>
                  <a:srgbClr val="16818D"/>
                </a:solidFill>
              </a:rPr>
              <a:t>leadership</a:t>
            </a:r>
            <a:endParaRPr lang="en-GB" sz="1800" b="1" dirty="0">
              <a:solidFill>
                <a:srgbClr val="16818D"/>
              </a:solidFill>
            </a:endParaRP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363387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47564" y="1052736"/>
            <a:ext cx="7704856" cy="5184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/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109728"/>
            <a:endParaRPr lang="en-GB" sz="1200" dirty="0"/>
          </a:p>
          <a:p>
            <a:pPr algn="ctr">
              <a:defRPr/>
            </a:pPr>
            <a:endParaRPr lang="en-GB" sz="800" b="1" dirty="0" smtClean="0"/>
          </a:p>
          <a:p>
            <a:pPr algn="ctr">
              <a:defRPr/>
            </a:pPr>
            <a:r>
              <a:rPr lang="en-GB" sz="3200" b="1" dirty="0" smtClean="0"/>
              <a:t>Thank you for listening </a:t>
            </a:r>
          </a:p>
          <a:p>
            <a:pPr algn="ctr">
              <a:defRPr/>
            </a:pPr>
            <a:r>
              <a:rPr lang="en-GB" sz="3200" b="1" dirty="0" smtClean="0"/>
              <a:t>– any questions?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1805736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 smtClean="0">
                <a:cs typeface="Arial" charset="0"/>
              </a:rPr>
              <a:t>The ‘Disclosure Problem’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47564" y="1052736"/>
            <a:ext cx="8028892" cy="5184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Non-disclosure: </a:t>
            </a:r>
            <a:r>
              <a:rPr lang="en-GB" sz="1800" dirty="0"/>
              <a:t>‘a potent source of </a:t>
            </a:r>
            <a:r>
              <a:rPr lang="en-GB" sz="1800" dirty="0" smtClean="0"/>
              <a:t>injustice’ and ‘the single most common cause of miscarriages of justice’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‘Crucial’ to ensuring a fair trial for the accused</a:t>
            </a:r>
          </a:p>
          <a:p>
            <a:endParaRPr lang="en-GB" sz="700" dirty="0">
              <a:solidFill>
                <a:srgbClr val="16818D"/>
              </a:solidFill>
            </a:endParaRP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 smtClean="0"/>
              <a:t>Disclosure serves a higher </a:t>
            </a:r>
            <a:r>
              <a:rPr lang="en-GB" sz="1800" dirty="0"/>
              <a:t>‘public </a:t>
            </a:r>
            <a:r>
              <a:rPr lang="en-GB" sz="1800" dirty="0" smtClean="0"/>
              <a:t>good’: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Promotes truth-seeking in the CJS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Enhances </a:t>
            </a:r>
            <a:r>
              <a:rPr lang="en-GB" dirty="0">
                <a:solidFill>
                  <a:srgbClr val="16818D"/>
                </a:solidFill>
              </a:rPr>
              <a:t>the accuracy of decision </a:t>
            </a:r>
            <a:r>
              <a:rPr lang="en-GB" dirty="0" smtClean="0">
                <a:solidFill>
                  <a:srgbClr val="16818D"/>
                </a:solidFill>
              </a:rPr>
              <a:t>making by all parties</a:t>
            </a:r>
            <a:endParaRPr lang="en-GB" dirty="0">
              <a:solidFill>
                <a:srgbClr val="16818D"/>
              </a:solidFill>
            </a:endParaRP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Bolsters legitimacy and reliability of the CJS</a:t>
            </a:r>
          </a:p>
          <a:p>
            <a:endParaRPr lang="en-GB" sz="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Supports policing </a:t>
            </a:r>
            <a:r>
              <a:rPr lang="en-GB" sz="1800" dirty="0"/>
              <a:t>by </a:t>
            </a:r>
            <a:r>
              <a:rPr lang="en-GB" sz="1800" dirty="0" smtClean="0"/>
              <a:t>consent (‘demonstrating </a:t>
            </a:r>
            <a:r>
              <a:rPr lang="en-GB" sz="1800" dirty="0"/>
              <a:t>absolute impartial service to the </a:t>
            </a:r>
            <a:r>
              <a:rPr lang="en-GB" sz="1800" dirty="0" smtClean="0"/>
              <a:t>law’); and an </a:t>
            </a:r>
            <a:r>
              <a:rPr lang="en-GB" sz="1800" dirty="0"/>
              <a:t>‘investigative mind-set</a:t>
            </a:r>
            <a:r>
              <a:rPr lang="en-GB" sz="1800" dirty="0" smtClean="0"/>
              <a:t>’: open-minded </a:t>
            </a:r>
            <a:r>
              <a:rPr lang="en-GB" sz="1800" dirty="0"/>
              <a:t>and inquiring</a:t>
            </a:r>
          </a:p>
          <a:p>
            <a:pPr algn="ctr">
              <a:defRPr/>
            </a:pPr>
            <a:endParaRPr lang="en-GB" sz="800" b="1" dirty="0" smtClean="0"/>
          </a:p>
          <a:p>
            <a:pPr algn="ctr">
              <a:defRPr/>
            </a:pPr>
            <a:endParaRPr lang="en-GB" sz="800" b="1" dirty="0" smtClean="0"/>
          </a:p>
          <a:p>
            <a:pPr algn="ctr">
              <a:defRPr/>
            </a:pPr>
            <a:r>
              <a:rPr lang="en-GB" sz="1800" b="1" dirty="0" smtClean="0">
                <a:solidFill>
                  <a:srgbClr val="16818D"/>
                </a:solidFill>
              </a:rPr>
              <a:t>The </a:t>
            </a:r>
            <a:r>
              <a:rPr lang="en-GB" sz="1800" b="1" dirty="0">
                <a:solidFill>
                  <a:srgbClr val="16818D"/>
                </a:solidFill>
              </a:rPr>
              <a:t>‘disclosure problem’ is an old and persistent </a:t>
            </a:r>
            <a:r>
              <a:rPr lang="en-GB" sz="1800" b="1" dirty="0" smtClean="0">
                <a:solidFill>
                  <a:srgbClr val="16818D"/>
                </a:solidFill>
              </a:rPr>
              <a:t>one</a:t>
            </a:r>
          </a:p>
          <a:p>
            <a:pPr algn="ctr">
              <a:defRPr/>
            </a:pPr>
            <a:endParaRPr lang="en-GB" sz="800" b="1" dirty="0">
              <a:solidFill>
                <a:srgbClr val="16818D"/>
              </a:solidFill>
            </a:endParaRPr>
          </a:p>
          <a:p>
            <a:pPr algn="ctr">
              <a:defRPr/>
            </a:pPr>
            <a:r>
              <a:rPr lang="en-GB" sz="1800" b="1" dirty="0" smtClean="0">
                <a:solidFill>
                  <a:srgbClr val="16818D"/>
                </a:solidFill>
              </a:rPr>
              <a:t>It </a:t>
            </a:r>
            <a:r>
              <a:rPr lang="en-GB" sz="1800" b="1" dirty="0">
                <a:solidFill>
                  <a:srgbClr val="16818D"/>
                </a:solidFill>
              </a:rPr>
              <a:t>has proven resistant to regulation and </a:t>
            </a:r>
            <a:r>
              <a:rPr lang="en-GB" sz="1800" b="1" dirty="0" smtClean="0">
                <a:solidFill>
                  <a:srgbClr val="16818D"/>
                </a:solidFill>
              </a:rPr>
              <a:t>guidance</a:t>
            </a:r>
          </a:p>
          <a:p>
            <a:pPr algn="ctr">
              <a:defRPr/>
            </a:pPr>
            <a:endParaRPr lang="en-GB" sz="800" b="1" dirty="0">
              <a:solidFill>
                <a:srgbClr val="16818D"/>
              </a:solidFill>
            </a:endParaRPr>
          </a:p>
          <a:p>
            <a:pPr algn="ctr">
              <a:defRPr/>
            </a:pPr>
            <a:r>
              <a:rPr lang="en-GB" sz="1800" b="1" dirty="0" smtClean="0">
                <a:solidFill>
                  <a:srgbClr val="16818D"/>
                </a:solidFill>
              </a:rPr>
              <a:t>Theory</a:t>
            </a:r>
            <a:r>
              <a:rPr lang="en-GB" sz="1800" b="1" dirty="0">
                <a:solidFill>
                  <a:srgbClr val="16818D"/>
                </a:solidFill>
              </a:rPr>
              <a:t>: a deeper, cultural issue sustains the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9728"/>
            <a:endParaRPr lang="en-GB" sz="1200" dirty="0" smtClean="0"/>
          </a:p>
          <a:p>
            <a:pPr marL="109728"/>
            <a:endParaRPr lang="en-GB" sz="1200" dirty="0"/>
          </a:p>
          <a:p>
            <a:pPr>
              <a:defRPr/>
            </a:pPr>
            <a:endParaRPr lang="en-GB" sz="2400" b="1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2685701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791580" y="260648"/>
            <a:ext cx="7704856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The ‘Disclosure Problem’ in context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124744"/>
            <a:ext cx="8208912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b="1" dirty="0"/>
              <a:t>Debate must recognise the context in which this problem exists</a:t>
            </a:r>
          </a:p>
          <a:p>
            <a:pPr algn="ctr"/>
            <a:endParaRPr lang="en-GB" sz="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Police have a highly visible and impactful role in </a:t>
            </a:r>
            <a:r>
              <a:rPr lang="en-GB" sz="1800" dirty="0" smtClean="0"/>
              <a:t>society, with many competing interests to satisfy</a:t>
            </a:r>
            <a:endParaRPr lang="en-GB" sz="1800" dirty="0"/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Significant </a:t>
            </a:r>
            <a:r>
              <a:rPr lang="en-GB" sz="1800" dirty="0"/>
              <a:t>and consistent pressure: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Public expectation of performance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Policy priorities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External scrutiny and critique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Limited resources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The law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KPIs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Ethics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Police work (particularly front-line service) involves: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Daily, direct interaction with the most dangerous &amp; problematic people in society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Physically and mentally </a:t>
            </a:r>
            <a:r>
              <a:rPr lang="en-GB" dirty="0" smtClean="0">
                <a:solidFill>
                  <a:srgbClr val="16818D"/>
                </a:solidFill>
              </a:rPr>
              <a:t>stressful; emotive; personal </a:t>
            </a:r>
            <a:r>
              <a:rPr lang="en-GB" dirty="0">
                <a:solidFill>
                  <a:srgbClr val="16818D"/>
                </a:solidFill>
              </a:rPr>
              <a:t>risk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9728"/>
            <a:endParaRPr lang="en-GB" sz="1200" dirty="0" smtClean="0"/>
          </a:p>
          <a:p>
            <a:pPr marL="109728"/>
            <a:endParaRPr lang="en-GB" sz="1200" dirty="0"/>
          </a:p>
          <a:p>
            <a:pPr>
              <a:defRPr/>
            </a:pPr>
            <a:endParaRPr lang="en-GB" sz="2400" b="1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0197782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2800" b="1" dirty="0" smtClean="0">
                <a:cs typeface="Arial" charset="0"/>
              </a:rPr>
              <a:t>The ‘Disclosure Problem’: Explanations</a:t>
            </a:r>
            <a:endParaRPr lang="en-US" altLang="en-US" sz="28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39552" y="1091381"/>
            <a:ext cx="8064896" cy="52179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Factors cited as influencing quality of disclosure practice: </a:t>
            </a:r>
            <a:r>
              <a:rPr lang="en-GB" sz="2000" b="1" dirty="0" smtClean="0"/>
              <a:t>knowledge, resources, ‘explosion’ in digital evidence</a:t>
            </a:r>
          </a:p>
          <a:p>
            <a:pPr algn="just">
              <a:defRPr/>
            </a:pPr>
            <a:endParaRPr lang="en-GB" sz="8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Since CPIA 1996:</a:t>
            </a:r>
          </a:p>
          <a:p>
            <a:pPr marL="722313" indent="-368300" algn="just">
              <a:buFont typeface="Wingdings" panose="05000000000000000000" pitchFamily="2" charset="2"/>
              <a:buChar char="Ø"/>
              <a:defRPr/>
            </a:pPr>
            <a:r>
              <a:rPr lang="en-GB" sz="1800" dirty="0" smtClean="0">
                <a:solidFill>
                  <a:srgbClr val="16818D"/>
                </a:solidFill>
              </a:rPr>
              <a:t>Police numbers/funding have risen and declined</a:t>
            </a:r>
          </a:p>
          <a:p>
            <a:pPr marL="722313" indent="-368300" algn="just">
              <a:buFont typeface="Wingdings" panose="05000000000000000000" pitchFamily="2" charset="2"/>
              <a:buChar char="Ø"/>
              <a:defRPr/>
            </a:pPr>
            <a:r>
              <a:rPr lang="en-GB" sz="1800" dirty="0" smtClean="0">
                <a:solidFill>
                  <a:srgbClr val="16818D"/>
                </a:solidFill>
              </a:rPr>
              <a:t>Legislative changes and guidance/training designed to improve practice</a:t>
            </a:r>
          </a:p>
          <a:p>
            <a:pPr marL="722313" indent="-368300" algn="just">
              <a:buFont typeface="Wingdings" panose="05000000000000000000" pitchFamily="2" charset="2"/>
              <a:buChar char="Ø"/>
              <a:defRPr/>
            </a:pPr>
            <a:r>
              <a:rPr lang="en-GB" sz="1800" dirty="0" smtClean="0">
                <a:solidFill>
                  <a:srgbClr val="16818D"/>
                </a:solidFill>
              </a:rPr>
              <a:t>Increase in digital evidence is relatively recent (mid-to-late 2000s +)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sz="70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Yet, the problem has been consistent; criticism by academics, judiciary, media, and lawyers since 1990s</a:t>
            </a:r>
          </a:p>
          <a:p>
            <a:pPr algn="just">
              <a:defRPr/>
            </a:pPr>
            <a:endParaRPr lang="en-GB" sz="8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Suggests a deeper, consistent problem that has not been addressed: </a:t>
            </a:r>
            <a:r>
              <a:rPr lang="en-GB" sz="2000" b="1" dirty="0" smtClean="0"/>
              <a:t>underlying culture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sz="2000" b="1" dirty="0" smtClean="0"/>
          </a:p>
          <a:p>
            <a:pPr algn="ctr">
              <a:defRPr/>
            </a:pPr>
            <a:r>
              <a:rPr lang="en-GB" sz="2400" b="1" dirty="0" smtClean="0">
                <a:solidFill>
                  <a:srgbClr val="16818D"/>
                </a:solidFill>
              </a:rPr>
              <a:t>What is the nature of this cultural problem?</a:t>
            </a:r>
          </a:p>
        </p:txBody>
      </p:sp>
    </p:spTree>
    <p:extLst>
      <p:ext uri="{BB962C8B-B14F-4D97-AF65-F5344CB8AC3E}">
        <p14:creationId xmlns:p14="http://schemas.microsoft.com/office/powerpoint/2010/main" val="32323748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Disclosure and the issue of culture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47564" y="1268760"/>
            <a:ext cx="7884876" cy="5040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GB" sz="2000" b="1" dirty="0" smtClean="0"/>
              <a:t>The need for a “cultural </a:t>
            </a:r>
            <a:r>
              <a:rPr lang="en-GB" sz="2000" b="1" dirty="0"/>
              <a:t>shift” in </a:t>
            </a:r>
            <a:r>
              <a:rPr lang="en-GB" sz="2000" b="1" dirty="0" smtClean="0"/>
              <a:t>management </a:t>
            </a:r>
            <a:r>
              <a:rPr lang="en-GB" sz="2000" b="1" dirty="0"/>
              <a:t>of </a:t>
            </a:r>
            <a:r>
              <a:rPr lang="en-GB" sz="2000" b="1" dirty="0" smtClean="0"/>
              <a:t>disclosure:</a:t>
            </a:r>
          </a:p>
          <a:p>
            <a:pPr algn="just">
              <a:defRPr/>
            </a:pPr>
            <a:endParaRPr lang="en-GB" sz="1000" dirty="0" smtClean="0"/>
          </a:p>
          <a:p>
            <a:pPr algn="just">
              <a:defRPr/>
            </a:pPr>
            <a:r>
              <a:rPr lang="en-GB" sz="1800" dirty="0" smtClean="0">
                <a:solidFill>
                  <a:srgbClr val="16818D"/>
                </a:solidFill>
              </a:rPr>
              <a:t>“</a:t>
            </a:r>
            <a:r>
              <a:rPr lang="en-GB" sz="1800" dirty="0">
                <a:solidFill>
                  <a:srgbClr val="16818D"/>
                </a:solidFill>
              </a:rPr>
              <a:t>Only then will assurance be provided that the prosecution agencies </a:t>
            </a:r>
            <a:r>
              <a:rPr lang="en-GB" sz="1800" dirty="0" smtClean="0">
                <a:solidFill>
                  <a:srgbClr val="16818D"/>
                </a:solidFill>
              </a:rPr>
              <a:t>are motivated </a:t>
            </a:r>
            <a:r>
              <a:rPr lang="en-GB" sz="1800" dirty="0">
                <a:solidFill>
                  <a:srgbClr val="16818D"/>
                </a:solidFill>
              </a:rPr>
              <a:t>in their desire for a fair trial, rather than one that </a:t>
            </a:r>
            <a:r>
              <a:rPr lang="en-GB" sz="1800" b="1" dirty="0">
                <a:solidFill>
                  <a:srgbClr val="FF0000"/>
                </a:solidFill>
              </a:rPr>
              <a:t>focuses on </a:t>
            </a:r>
            <a:r>
              <a:rPr lang="en-GB" sz="1800" b="1" dirty="0" smtClean="0">
                <a:solidFill>
                  <a:srgbClr val="FF0000"/>
                </a:solidFill>
              </a:rPr>
              <a:t>the prosecution </a:t>
            </a:r>
            <a:r>
              <a:rPr lang="en-GB" sz="1800" b="1" dirty="0">
                <a:solidFill>
                  <a:srgbClr val="FF0000"/>
                </a:solidFill>
              </a:rPr>
              <a:t>case</a:t>
            </a:r>
            <a:r>
              <a:rPr lang="en-GB" sz="1800" dirty="0">
                <a:solidFill>
                  <a:srgbClr val="FF0000"/>
                </a:solidFill>
              </a:rPr>
              <a:t> and </a:t>
            </a:r>
            <a:r>
              <a:rPr lang="en-GB" sz="1800" b="1" dirty="0">
                <a:solidFill>
                  <a:srgbClr val="FF0000"/>
                </a:solidFill>
              </a:rPr>
              <a:t>pays insufficient heed to potential evidence for </a:t>
            </a:r>
            <a:r>
              <a:rPr lang="en-GB" sz="1800" b="1" dirty="0" smtClean="0">
                <a:solidFill>
                  <a:srgbClr val="FF0000"/>
                </a:solidFill>
              </a:rPr>
              <a:t>the defence</a:t>
            </a:r>
            <a:r>
              <a:rPr lang="en-GB" sz="1800" dirty="0" smtClean="0">
                <a:solidFill>
                  <a:srgbClr val="16818D"/>
                </a:solidFill>
              </a:rPr>
              <a:t> </a:t>
            </a:r>
            <a:r>
              <a:rPr lang="en-GB" sz="1800" dirty="0">
                <a:solidFill>
                  <a:srgbClr val="16818D"/>
                </a:solidFill>
              </a:rPr>
              <a:t>that lies within the unused material in their possession</a:t>
            </a:r>
            <a:r>
              <a:rPr lang="en-GB" sz="1800" dirty="0" smtClean="0">
                <a:solidFill>
                  <a:srgbClr val="16818D"/>
                </a:solidFill>
              </a:rPr>
              <a:t>” (HMICPS/HMIC, 2017)</a:t>
            </a:r>
            <a:endParaRPr lang="en-GB" sz="1800" dirty="0">
              <a:solidFill>
                <a:srgbClr val="16818D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sz="1050" dirty="0" smtClean="0"/>
          </a:p>
          <a:p>
            <a:pPr algn="just">
              <a:defRPr/>
            </a:pPr>
            <a:r>
              <a:rPr lang="en-GB" sz="1800" dirty="0" smtClean="0">
                <a:solidFill>
                  <a:srgbClr val="16818D"/>
                </a:solidFill>
              </a:rPr>
              <a:t>“[A] </a:t>
            </a:r>
            <a:r>
              <a:rPr lang="en-GB" sz="1800" dirty="0">
                <a:solidFill>
                  <a:srgbClr val="16818D"/>
                </a:solidFill>
              </a:rPr>
              <a:t>culture within policing that </a:t>
            </a:r>
            <a:r>
              <a:rPr lang="en-GB" sz="1800" b="1" dirty="0">
                <a:solidFill>
                  <a:srgbClr val="FF0000"/>
                </a:solidFill>
              </a:rPr>
              <a:t>encourages the pursuit of a conviction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16818D"/>
                </a:solidFill>
              </a:rPr>
              <a:t>against a suspect, and does not give enough weight to the investigation of </a:t>
            </a:r>
            <a:r>
              <a:rPr lang="en-GB" sz="1800" dirty="0" smtClean="0">
                <a:solidFill>
                  <a:srgbClr val="16818D"/>
                </a:solidFill>
              </a:rPr>
              <a:t>alternatives” (Justice Committee, 2018)</a:t>
            </a:r>
          </a:p>
          <a:p>
            <a:pPr algn="just">
              <a:defRPr/>
            </a:pPr>
            <a:endParaRPr lang="en-GB" sz="1100" b="1" dirty="0">
              <a:solidFill>
                <a:srgbClr val="16818D"/>
              </a:solidFill>
            </a:endParaRPr>
          </a:p>
          <a:p>
            <a:pPr algn="ctr">
              <a:defRPr/>
            </a:pPr>
            <a:r>
              <a:rPr lang="en-GB" sz="2000" b="1" dirty="0" smtClean="0"/>
              <a:t>An “irreconcilable </a:t>
            </a:r>
            <a:r>
              <a:rPr lang="en-GB" sz="2000" b="1" dirty="0"/>
              <a:t>conflict at the heart of CPIA </a:t>
            </a:r>
            <a:r>
              <a:rPr lang="en-GB" sz="2000" b="1" dirty="0" smtClean="0"/>
              <a:t>1996”</a:t>
            </a:r>
          </a:p>
          <a:p>
            <a:pPr algn="just">
              <a:defRPr/>
            </a:pPr>
            <a:endParaRPr lang="en-GB" sz="800" dirty="0">
              <a:solidFill>
                <a:srgbClr val="16818D"/>
              </a:solidFill>
            </a:endParaRPr>
          </a:p>
          <a:p>
            <a:pPr algn="just">
              <a:defRPr/>
            </a:pPr>
            <a:r>
              <a:rPr lang="en-GB" sz="1800" dirty="0" smtClean="0">
                <a:solidFill>
                  <a:srgbClr val="16818D"/>
                </a:solidFill>
              </a:rPr>
              <a:t>“It </a:t>
            </a:r>
            <a:r>
              <a:rPr lang="en-GB" sz="1800" dirty="0">
                <a:solidFill>
                  <a:srgbClr val="16818D"/>
                </a:solidFill>
              </a:rPr>
              <a:t>is unrealistic to expect investigators and prosecutors, who are </a:t>
            </a:r>
            <a:r>
              <a:rPr lang="en-GB" sz="1800" b="1" dirty="0">
                <a:solidFill>
                  <a:srgbClr val="FF0000"/>
                </a:solidFill>
              </a:rPr>
              <a:t>working to secure convictions</a:t>
            </a:r>
            <a:r>
              <a:rPr lang="en-GB" sz="1800" dirty="0">
                <a:solidFill>
                  <a:srgbClr val="16818D"/>
                </a:solidFill>
              </a:rPr>
              <a:t>, to exercise due care in searching for and identifying material that might assist an acquittal</a:t>
            </a:r>
            <a:r>
              <a:rPr lang="en-GB" sz="1800" dirty="0" smtClean="0">
                <a:solidFill>
                  <a:srgbClr val="16818D"/>
                </a:solidFill>
              </a:rPr>
              <a:t>.” (Attorney General, 2018)</a:t>
            </a:r>
            <a:endParaRPr lang="en-GB" sz="1800" dirty="0">
              <a:solidFill>
                <a:srgbClr val="1681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763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Disclosure and the issue of culture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827584" y="1052736"/>
            <a:ext cx="7344816" cy="52565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09728" algn="ctr"/>
            <a:r>
              <a:rPr lang="en-GB" sz="2000" b="1" dirty="0"/>
              <a:t>A </a:t>
            </a:r>
            <a:r>
              <a:rPr lang="en-GB" sz="2000" b="1" dirty="0" smtClean="0"/>
              <a:t>suspect’s </a:t>
            </a:r>
            <a:r>
              <a:rPr lang="en-GB" sz="2000" b="1" dirty="0"/>
              <a:t>perspective – Liam </a:t>
            </a:r>
            <a:r>
              <a:rPr lang="en-GB" sz="2000" b="1" dirty="0" smtClean="0"/>
              <a:t>Allan (December 2018)</a:t>
            </a:r>
            <a:endParaRPr lang="en-GB" sz="2000" b="1" dirty="0"/>
          </a:p>
          <a:p>
            <a:pPr marL="452628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2" name="Jk8lqSCeVj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7584" y="1556792"/>
            <a:ext cx="734481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484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Disclosure and the issue of culture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827584" y="1196752"/>
            <a:ext cx="7344816" cy="47525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GB" sz="2400" b="1" dirty="0" smtClean="0"/>
              <a:t>What does this all infer?</a:t>
            </a:r>
          </a:p>
          <a:p>
            <a:pPr>
              <a:defRPr/>
            </a:pPr>
            <a:endParaRPr lang="en-GB" sz="800" dirty="0" smtClean="0"/>
          </a:p>
          <a:p>
            <a:pPr>
              <a:defRPr/>
            </a:pPr>
            <a:endParaRPr lang="en-GB" sz="8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In considering disclosure, some officers are too ‘prosecution-minded’, placing excessive focus on securing convictions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sz="2000" b="1" dirty="0" smtClean="0"/>
              <a:t>Argument: </a:t>
            </a:r>
            <a:r>
              <a:rPr lang="en-GB" sz="2000" dirty="0" smtClean="0"/>
              <a:t>whilst other factors clearly contribute to the disclosure problem, they don’t necessarily explain its longevity</a:t>
            </a:r>
          </a:p>
          <a:p>
            <a:pPr algn="just">
              <a:defRPr/>
            </a:pPr>
            <a:endParaRPr lang="en-GB" sz="800" dirty="0" smtClean="0"/>
          </a:p>
          <a:p>
            <a:pPr algn="ctr">
              <a:defRPr/>
            </a:pPr>
            <a:r>
              <a:rPr lang="en-GB" sz="2000" b="1" dirty="0" smtClean="0"/>
              <a:t>An entrenched adversarial culture in policing which can affect the management of disclosure</a:t>
            </a:r>
          </a:p>
          <a:p>
            <a:pPr marL="395478" indent="-285750">
              <a:buFont typeface="Wingdings" panose="05000000000000000000" pitchFamily="2" charset="2"/>
              <a:buChar char="Ø"/>
            </a:pPr>
            <a:endParaRPr lang="en-GB" sz="800" dirty="0" smtClean="0">
              <a:solidFill>
                <a:srgbClr val="16818D"/>
              </a:solidFill>
            </a:endParaRPr>
          </a:p>
          <a:p>
            <a:pPr marL="395478" indent="-285750">
              <a:buFont typeface="Wingdings" panose="05000000000000000000" pitchFamily="2" charset="2"/>
              <a:buChar char="Ø"/>
            </a:pPr>
            <a:endParaRPr lang="en-GB" sz="800" dirty="0" smtClean="0">
              <a:solidFill>
                <a:srgbClr val="16818D"/>
              </a:solidFill>
            </a:endParaRPr>
          </a:p>
          <a:p>
            <a:pPr marL="395478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Adversarialism: a </a:t>
            </a:r>
            <a:r>
              <a:rPr lang="en-GB" b="1" dirty="0" smtClean="0">
                <a:solidFill>
                  <a:srgbClr val="16818D"/>
                </a:solidFill>
              </a:rPr>
              <a:t>competition for the truth</a:t>
            </a:r>
            <a:endParaRPr lang="en-GB" dirty="0">
              <a:solidFill>
                <a:srgbClr val="16818D"/>
              </a:solidFill>
            </a:endParaRPr>
          </a:p>
          <a:p>
            <a:pPr marL="395478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Dependent </a:t>
            </a:r>
            <a:r>
              <a:rPr lang="en-GB" dirty="0">
                <a:solidFill>
                  <a:srgbClr val="16818D"/>
                </a:solidFill>
              </a:rPr>
              <a:t>on </a:t>
            </a:r>
            <a:r>
              <a:rPr lang="en-GB" b="1" dirty="0">
                <a:solidFill>
                  <a:srgbClr val="16818D"/>
                </a:solidFill>
              </a:rPr>
              <a:t>equality of arms</a:t>
            </a:r>
            <a:r>
              <a:rPr lang="en-GB" dirty="0">
                <a:solidFill>
                  <a:srgbClr val="16818D"/>
                </a:solidFill>
              </a:rPr>
              <a:t>; full </a:t>
            </a:r>
            <a:r>
              <a:rPr lang="en-GB" dirty="0" smtClean="0">
                <a:solidFill>
                  <a:srgbClr val="16818D"/>
                </a:solidFill>
              </a:rPr>
              <a:t>investigation</a:t>
            </a:r>
            <a:r>
              <a:rPr lang="en-GB" dirty="0">
                <a:solidFill>
                  <a:srgbClr val="16818D"/>
                </a:solidFill>
              </a:rPr>
              <a:t>; and fair advocacy</a:t>
            </a:r>
          </a:p>
          <a:p>
            <a:pPr marL="395478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6818D"/>
                </a:solidFill>
              </a:rPr>
              <a:t>‘Winning</a:t>
            </a:r>
            <a:r>
              <a:rPr lang="en-GB" dirty="0">
                <a:solidFill>
                  <a:srgbClr val="16818D"/>
                </a:solidFill>
              </a:rPr>
              <a:t>’ and </a:t>
            </a:r>
            <a:r>
              <a:rPr lang="en-GB" dirty="0" smtClean="0">
                <a:solidFill>
                  <a:srgbClr val="16818D"/>
                </a:solidFill>
              </a:rPr>
              <a:t>inequality? </a:t>
            </a:r>
            <a:r>
              <a:rPr lang="en-GB" b="1" dirty="0" smtClean="0">
                <a:solidFill>
                  <a:srgbClr val="16818D"/>
                </a:solidFill>
              </a:rPr>
              <a:t>Truth </a:t>
            </a:r>
            <a:r>
              <a:rPr lang="en-GB" b="1" dirty="0">
                <a:solidFill>
                  <a:srgbClr val="16818D"/>
                </a:solidFill>
              </a:rPr>
              <a:t>becomes a casualty of the game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en-GB" sz="2000" dirty="0" smtClean="0">
              <a:solidFill>
                <a:srgbClr val="1681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61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47564" y="260648"/>
            <a:ext cx="7704856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 smtClean="0">
                <a:cs typeface="Arial" charset="0"/>
              </a:rPr>
              <a:t>The adversarial role of the police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412776"/>
            <a:ext cx="8208912" cy="47525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Historically, </a:t>
            </a:r>
            <a:r>
              <a:rPr lang="en-GB" sz="1800" dirty="0" smtClean="0"/>
              <a:t>police </a:t>
            </a:r>
            <a:r>
              <a:rPr lang="en-GB" sz="1800" dirty="0" smtClean="0"/>
              <a:t>are aligned with the ‘harmed’ (victims, the general public)</a:t>
            </a:r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Most evident in ‘traditional’ front-line police work, which emphasises adversarial </a:t>
            </a:r>
            <a:r>
              <a:rPr lang="en-GB" sz="1800" b="1" dirty="0" smtClean="0"/>
              <a:t>detection, prevention </a:t>
            </a:r>
            <a:r>
              <a:rPr lang="en-GB" sz="1800" b="1" dirty="0"/>
              <a:t>&amp;</a:t>
            </a:r>
            <a:r>
              <a:rPr lang="en-GB" sz="1800" b="1" dirty="0" smtClean="0"/>
              <a:t> prosecution of crime</a:t>
            </a:r>
          </a:p>
          <a:p>
            <a:pPr algn="just"/>
            <a:endParaRPr lang="en-GB" sz="800" dirty="0" smtClean="0"/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en-GB" sz="1800" dirty="0" smtClean="0"/>
              <a:t>Adversarialism </a:t>
            </a:r>
            <a:r>
              <a:rPr lang="en-GB" sz="1800" dirty="0"/>
              <a:t>is linked to </a:t>
            </a:r>
            <a:r>
              <a:rPr lang="en-GB" sz="1800" b="1" dirty="0"/>
              <a:t>several core objectives of </a:t>
            </a:r>
            <a:r>
              <a:rPr lang="en-GB" sz="1800" b="1" dirty="0" smtClean="0"/>
              <a:t>policing</a:t>
            </a:r>
          </a:p>
          <a:p>
            <a:pPr marL="354013" indent="-354013" algn="just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/>
              <a:t>For some, police </a:t>
            </a:r>
            <a:r>
              <a:rPr lang="en-GB" sz="1800" b="1" dirty="0"/>
              <a:t>only</a:t>
            </a:r>
            <a:r>
              <a:rPr lang="en-GB" sz="1800" dirty="0"/>
              <a:t> exist to ‘turn over bad guys’ and catch ‘proper villains‘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GB" sz="1800" dirty="0"/>
              <a:t>Embedded by difficult and dangerous work and experience at the </a:t>
            </a:r>
            <a:r>
              <a:rPr lang="en-GB" sz="1800" dirty="0" smtClean="0"/>
              <a:t>coal-face</a:t>
            </a:r>
          </a:p>
          <a:p>
            <a:endParaRPr lang="en-GB" sz="800" dirty="0"/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Deep commitment to the apprehension and prosecution of offenders, and securing justice – a sense of ‘mission’ drives adversarial </a:t>
            </a:r>
            <a:r>
              <a:rPr lang="en-GB" dirty="0" smtClean="0">
                <a:solidFill>
                  <a:srgbClr val="16818D"/>
                </a:solidFill>
              </a:rPr>
              <a:t>behaviour</a:t>
            </a:r>
          </a:p>
          <a:p>
            <a:pPr marL="354013"/>
            <a:endParaRPr lang="en-GB" dirty="0">
              <a:solidFill>
                <a:srgbClr val="16818D"/>
              </a:solidFill>
            </a:endParaRP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16818D"/>
                </a:solidFill>
              </a:rPr>
              <a:t>Sustainable and effective front-line policing requires adversarialism</a:t>
            </a:r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95478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defRPr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11631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56E99604-B34A-AB45-82E2-A2F6C5EC15CC}" vid="{C3811B3D-AE0C-294C-BC2C-607328485A3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FC3F4283AECA48BCBDDFCF4103160C" ma:contentTypeVersion="2" ma:contentTypeDescription="Create a new document." ma:contentTypeScope="" ma:versionID="71a29f68b18f52e7e0b329625759c092">
  <xsd:schema xmlns:xsd="http://www.w3.org/2001/XMLSchema" xmlns:xs="http://www.w3.org/2001/XMLSchema" xmlns:p="http://schemas.microsoft.com/office/2006/metadata/properties" xmlns:ns2="037ba92a-5764-4297-b5f7-6ea117412624" xmlns:ns3="3a4ab234-afbc-41ab-b2db-358d80304e46" targetNamespace="http://schemas.microsoft.com/office/2006/metadata/properties" ma:root="true" ma:fieldsID="a458c3587d291faf4ca1653387720a89" ns2:_="" ns3:_="">
    <xsd:import namespace="037ba92a-5764-4297-b5f7-6ea117412624"/>
    <xsd:import namespace="3a4ab234-afbc-41ab-b2db-358d80304e4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ba92a-5764-4297-b5f7-6ea11741262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ab234-afbc-41ab-b2db-358d80304e4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1" nillable="true" ma:displayName="Document Type" ma:default="Main Issue" ma:description="Specify type of document to help with filtered views" ma:format="Dropdown" ma:internalName="Document_x0020_Type">
      <xsd:simpleType>
        <xsd:restriction base="dms:Choice">
          <xsd:enumeration value="Main Issue"/>
          <xsd:enumeration value="Support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37ba92a-5764-4297-b5f7-6ea117412624">NAYYJSKVSPAS-2-505</_dlc_DocId>
    <Document_x0020_Type xmlns="3a4ab234-afbc-41ab-b2db-358d80304e46">Main Issue</Document_x0020_Type>
    <_dlc_DocIdUrl xmlns="037ba92a-5764-4297-b5f7-6ea117412624">
      <Url>https://docs.uwe.ac.uk/ou/Communications/_layouts/15/DocIdRedir.aspx?ID=NAYYJSKVSPAS-2-505</Url>
      <Description>NAYYJSKVSPAS-2-505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0EDD7-0734-49B4-B35D-DBF72A9AB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ba92a-5764-4297-b5f7-6ea117412624"/>
    <ds:schemaRef ds:uri="3a4ab234-afbc-41ab-b2db-358d80304e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E7D83D-DAEB-4188-9D1D-CA8CE6220A29}">
  <ds:schemaRefs>
    <ds:schemaRef ds:uri="http://schemas.openxmlformats.org/package/2006/metadata/core-properties"/>
    <ds:schemaRef ds:uri="http://purl.org/dc/dcmitype/"/>
    <ds:schemaRef ds:uri="3a4ab234-afbc-41ab-b2db-358d80304e46"/>
    <ds:schemaRef ds:uri="037ba92a-5764-4297-b5f7-6ea11741262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B10A0CE-0A24-422D-ADA2-F4B70394219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6714359-3ABE-4C4F-ACD2-D7A0174843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new template SUNSHINE YELLOW with UWE logo bottom STANDARD</Template>
  <TotalTime>6024</TotalTime>
  <Words>2294</Words>
  <Application>Microsoft Office PowerPoint</Application>
  <PresentationFormat>On-screen Show (4:3)</PresentationFormat>
  <Paragraphs>387</Paragraphs>
  <Slides>26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Calibri</vt:lpstr>
      <vt:lpstr>Courier New</vt:lpstr>
      <vt:lpstr>Georgia</vt:lpstr>
      <vt:lpstr>Tahoma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Thomas Smith</cp:lastModifiedBy>
  <cp:revision>342</cp:revision>
  <cp:lastPrinted>2016-04-26T08:55:24Z</cp:lastPrinted>
  <dcterms:created xsi:type="dcterms:W3CDTF">2016-04-27T08:33:48Z</dcterms:created>
  <dcterms:modified xsi:type="dcterms:W3CDTF">2019-01-28T12:15:38Z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58f81ddd-b618-4063-9f46-722d50b1c5ae</vt:lpwstr>
  </property>
  <property fmtid="{D5CDD505-2E9C-101B-9397-08002B2CF9AE}" pid="3" name="ContentTypeId">
    <vt:lpwstr>0x01010072FC3F4283AECA48BCBDDFCF4103160C</vt:lpwstr>
  </property>
</Properties>
</file>