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73" r:id="rId4"/>
    <p:sldId id="274" r:id="rId5"/>
    <p:sldId id="275" r:id="rId6"/>
    <p:sldId id="281" r:id="rId7"/>
    <p:sldId id="282" r:id="rId8"/>
    <p:sldId id="276" r:id="rId9"/>
    <p:sldId id="277" r:id="rId10"/>
    <p:sldId id="278" r:id="rId11"/>
    <p:sldId id="279" r:id="rId12"/>
    <p:sldId id="258" r:id="rId13"/>
    <p:sldId id="259" r:id="rId14"/>
    <p:sldId id="280" r:id="rId15"/>
    <p:sldId id="260" r:id="rId16"/>
    <p:sldId id="261" r:id="rId17"/>
    <p:sldId id="262" r:id="rId18"/>
    <p:sldId id="283" r:id="rId19"/>
    <p:sldId id="284" r:id="rId20"/>
    <p:sldId id="263" r:id="rId21"/>
    <p:sldId id="264" r:id="rId22"/>
    <p:sldId id="265" r:id="rId23"/>
    <p:sldId id="285" r:id="rId24"/>
    <p:sldId id="270" r:id="rId25"/>
    <p:sldId id="286" r:id="rId26"/>
    <p:sldId id="271" r:id="rId27"/>
    <p:sldId id="287" r:id="rId28"/>
    <p:sldId id="27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272"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7CDFC1-C349-448D-AF85-8F36FFDB74EE}" type="datetimeFigureOut">
              <a:rPr lang="en-GB" smtClean="0"/>
              <a:t>22/06/2015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7A9604-16E6-43D9-ACC9-5D95743C63B3}" type="slidenum">
              <a:rPr lang="en-GB" smtClean="0"/>
              <a:t>‹#›</a:t>
            </a:fld>
            <a:endParaRPr lang="en-GB"/>
          </a:p>
        </p:txBody>
      </p:sp>
    </p:spTree>
    <p:extLst>
      <p:ext uri="{BB962C8B-B14F-4D97-AF65-F5344CB8AC3E}">
        <p14:creationId xmlns:p14="http://schemas.microsoft.com/office/powerpoint/2010/main" val="1672444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a:t>
            </a:fld>
            <a:endParaRPr lang="en-GB"/>
          </a:p>
        </p:txBody>
      </p:sp>
    </p:spTree>
    <p:extLst>
      <p:ext uri="{BB962C8B-B14F-4D97-AF65-F5344CB8AC3E}">
        <p14:creationId xmlns:p14="http://schemas.microsoft.com/office/powerpoint/2010/main" val="29188090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10</a:t>
            </a:fld>
            <a:endParaRPr lang="en-GB"/>
          </a:p>
        </p:txBody>
      </p:sp>
    </p:spTree>
    <p:extLst>
      <p:ext uri="{BB962C8B-B14F-4D97-AF65-F5344CB8AC3E}">
        <p14:creationId xmlns:p14="http://schemas.microsoft.com/office/powerpoint/2010/main" val="41153902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11</a:t>
            </a:fld>
            <a:endParaRPr lang="en-GB"/>
          </a:p>
        </p:txBody>
      </p:sp>
    </p:spTree>
    <p:extLst>
      <p:ext uri="{BB962C8B-B14F-4D97-AF65-F5344CB8AC3E}">
        <p14:creationId xmlns:p14="http://schemas.microsoft.com/office/powerpoint/2010/main" val="2918809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12</a:t>
            </a:fld>
            <a:endParaRPr lang="en-GB"/>
          </a:p>
        </p:txBody>
      </p:sp>
    </p:spTree>
    <p:extLst>
      <p:ext uri="{BB962C8B-B14F-4D97-AF65-F5344CB8AC3E}">
        <p14:creationId xmlns:p14="http://schemas.microsoft.com/office/powerpoint/2010/main" val="23195363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13</a:t>
            </a:fld>
            <a:endParaRPr lang="en-GB"/>
          </a:p>
        </p:txBody>
      </p:sp>
    </p:spTree>
    <p:extLst>
      <p:ext uri="{BB962C8B-B14F-4D97-AF65-F5344CB8AC3E}">
        <p14:creationId xmlns:p14="http://schemas.microsoft.com/office/powerpoint/2010/main" val="13532524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14</a:t>
            </a:fld>
            <a:endParaRPr lang="en-GB"/>
          </a:p>
        </p:txBody>
      </p:sp>
    </p:spTree>
    <p:extLst>
      <p:ext uri="{BB962C8B-B14F-4D97-AF65-F5344CB8AC3E}">
        <p14:creationId xmlns:p14="http://schemas.microsoft.com/office/powerpoint/2010/main" val="29188090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15</a:t>
            </a:fld>
            <a:endParaRPr lang="en-GB"/>
          </a:p>
        </p:txBody>
      </p:sp>
    </p:spTree>
    <p:extLst>
      <p:ext uri="{BB962C8B-B14F-4D97-AF65-F5344CB8AC3E}">
        <p14:creationId xmlns:p14="http://schemas.microsoft.com/office/powerpoint/2010/main" val="2771360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16</a:t>
            </a:fld>
            <a:endParaRPr lang="en-GB"/>
          </a:p>
        </p:txBody>
      </p:sp>
    </p:spTree>
    <p:extLst>
      <p:ext uri="{BB962C8B-B14F-4D97-AF65-F5344CB8AC3E}">
        <p14:creationId xmlns:p14="http://schemas.microsoft.com/office/powerpoint/2010/main" val="35105412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17</a:t>
            </a:fld>
            <a:endParaRPr lang="en-GB"/>
          </a:p>
        </p:txBody>
      </p:sp>
    </p:spTree>
    <p:extLst>
      <p:ext uri="{BB962C8B-B14F-4D97-AF65-F5344CB8AC3E}">
        <p14:creationId xmlns:p14="http://schemas.microsoft.com/office/powerpoint/2010/main" val="10573818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18</a:t>
            </a:fld>
            <a:endParaRPr lang="en-GB"/>
          </a:p>
        </p:txBody>
      </p:sp>
    </p:spTree>
    <p:extLst>
      <p:ext uri="{BB962C8B-B14F-4D97-AF65-F5344CB8AC3E}">
        <p14:creationId xmlns:p14="http://schemas.microsoft.com/office/powerpoint/2010/main" val="10573818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19</a:t>
            </a:fld>
            <a:endParaRPr lang="en-GB"/>
          </a:p>
        </p:txBody>
      </p:sp>
    </p:spTree>
    <p:extLst>
      <p:ext uri="{BB962C8B-B14F-4D97-AF65-F5344CB8AC3E}">
        <p14:creationId xmlns:p14="http://schemas.microsoft.com/office/powerpoint/2010/main" val="1057381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a:t>
            </a:fld>
            <a:endParaRPr lang="en-GB"/>
          </a:p>
        </p:txBody>
      </p:sp>
    </p:spTree>
    <p:extLst>
      <p:ext uri="{BB962C8B-B14F-4D97-AF65-F5344CB8AC3E}">
        <p14:creationId xmlns:p14="http://schemas.microsoft.com/office/powerpoint/2010/main" val="41153902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20</a:t>
            </a:fld>
            <a:endParaRPr lang="en-GB"/>
          </a:p>
        </p:txBody>
      </p:sp>
    </p:spTree>
    <p:extLst>
      <p:ext uri="{BB962C8B-B14F-4D97-AF65-F5344CB8AC3E}">
        <p14:creationId xmlns:p14="http://schemas.microsoft.com/office/powerpoint/2010/main" val="9063409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21</a:t>
            </a:fld>
            <a:endParaRPr lang="en-GB"/>
          </a:p>
        </p:txBody>
      </p:sp>
    </p:spTree>
    <p:extLst>
      <p:ext uri="{BB962C8B-B14F-4D97-AF65-F5344CB8AC3E}">
        <p14:creationId xmlns:p14="http://schemas.microsoft.com/office/powerpoint/2010/main" val="17841444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Danmark</a:t>
            </a:r>
            <a:r>
              <a:rPr lang="en-GB" dirty="0" smtClean="0"/>
              <a:t> – provisions of the UNCRPD were “from the time of its entry into force, an integral part of the European Union order” so EU Courts must take into consideration these instruments and read EU Law IAW them. Discrimination definition now needed to be read IAW Article 1 of the UNCRPD</a:t>
            </a:r>
            <a:endParaRPr lang="en-GB" dirty="0"/>
          </a:p>
        </p:txBody>
      </p:sp>
      <p:sp>
        <p:nvSpPr>
          <p:cNvPr id="4" name="Slide Number Placeholder 3"/>
          <p:cNvSpPr>
            <a:spLocks noGrp="1"/>
          </p:cNvSpPr>
          <p:nvPr>
            <p:ph type="sldNum" sz="quarter" idx="10"/>
          </p:nvPr>
        </p:nvSpPr>
        <p:spPr/>
        <p:txBody>
          <a:bodyPr/>
          <a:lstStyle/>
          <a:p>
            <a:fld id="{8B7A9604-16E6-43D9-ACC9-5D95743C63B3}" type="slidenum">
              <a:rPr lang="en-GB" smtClean="0"/>
              <a:t>22</a:t>
            </a:fld>
            <a:endParaRPr lang="en-GB"/>
          </a:p>
        </p:txBody>
      </p:sp>
    </p:spTree>
    <p:extLst>
      <p:ext uri="{BB962C8B-B14F-4D97-AF65-F5344CB8AC3E}">
        <p14:creationId xmlns:p14="http://schemas.microsoft.com/office/powerpoint/2010/main" val="40438951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23</a:t>
            </a:fld>
            <a:endParaRPr lang="en-GB"/>
          </a:p>
        </p:txBody>
      </p:sp>
    </p:spTree>
    <p:extLst>
      <p:ext uri="{BB962C8B-B14F-4D97-AF65-F5344CB8AC3E}">
        <p14:creationId xmlns:p14="http://schemas.microsoft.com/office/powerpoint/2010/main" val="29188090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24</a:t>
            </a:fld>
            <a:endParaRPr lang="en-GB"/>
          </a:p>
        </p:txBody>
      </p:sp>
    </p:spTree>
    <p:extLst>
      <p:ext uri="{BB962C8B-B14F-4D97-AF65-F5344CB8AC3E}">
        <p14:creationId xmlns:p14="http://schemas.microsoft.com/office/powerpoint/2010/main" val="422466458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25</a:t>
            </a:fld>
            <a:endParaRPr lang="en-GB"/>
          </a:p>
        </p:txBody>
      </p:sp>
    </p:spTree>
    <p:extLst>
      <p:ext uri="{BB962C8B-B14F-4D97-AF65-F5344CB8AC3E}">
        <p14:creationId xmlns:p14="http://schemas.microsoft.com/office/powerpoint/2010/main" val="29188090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26</a:t>
            </a:fld>
            <a:endParaRPr lang="en-GB"/>
          </a:p>
        </p:txBody>
      </p:sp>
    </p:spTree>
    <p:extLst>
      <p:ext uri="{BB962C8B-B14F-4D97-AF65-F5344CB8AC3E}">
        <p14:creationId xmlns:p14="http://schemas.microsoft.com/office/powerpoint/2010/main" val="118382532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27</a:t>
            </a:fld>
            <a:endParaRPr lang="en-GB"/>
          </a:p>
        </p:txBody>
      </p:sp>
    </p:spTree>
    <p:extLst>
      <p:ext uri="{BB962C8B-B14F-4D97-AF65-F5344CB8AC3E}">
        <p14:creationId xmlns:p14="http://schemas.microsoft.com/office/powerpoint/2010/main" val="1183825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28</a:t>
            </a:fld>
            <a:endParaRPr lang="en-GB"/>
          </a:p>
        </p:txBody>
      </p:sp>
    </p:spTree>
    <p:extLst>
      <p:ext uri="{BB962C8B-B14F-4D97-AF65-F5344CB8AC3E}">
        <p14:creationId xmlns:p14="http://schemas.microsoft.com/office/powerpoint/2010/main" val="494904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3</a:t>
            </a:fld>
            <a:endParaRPr lang="en-GB"/>
          </a:p>
        </p:txBody>
      </p:sp>
    </p:spTree>
    <p:extLst>
      <p:ext uri="{BB962C8B-B14F-4D97-AF65-F5344CB8AC3E}">
        <p14:creationId xmlns:p14="http://schemas.microsoft.com/office/powerpoint/2010/main" val="2918809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4</a:t>
            </a:fld>
            <a:endParaRPr lang="en-GB"/>
          </a:p>
        </p:txBody>
      </p:sp>
    </p:spTree>
    <p:extLst>
      <p:ext uri="{BB962C8B-B14F-4D97-AF65-F5344CB8AC3E}">
        <p14:creationId xmlns:p14="http://schemas.microsoft.com/office/powerpoint/2010/main" val="41153902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5</a:t>
            </a:fld>
            <a:endParaRPr lang="en-GB"/>
          </a:p>
        </p:txBody>
      </p:sp>
    </p:spTree>
    <p:extLst>
      <p:ext uri="{BB962C8B-B14F-4D97-AF65-F5344CB8AC3E}">
        <p14:creationId xmlns:p14="http://schemas.microsoft.com/office/powerpoint/2010/main" val="4115390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Johnston – derogation from an individual right set out in the Directive, had to be interpreted strictly and the principle of proportionality had to be observed for all derogations such that derogations had to “remain within the limits of what is appropriate and necessary for achieving the aim in view”</a:t>
            </a:r>
          </a:p>
          <a:p>
            <a:r>
              <a:rPr lang="en-GB" dirty="0" smtClean="0"/>
              <a:t>Sirdar – MSs have competence to take decisions on organisation of their armed forces to ensure internal &amp; external security, but did not fall outside scope of EU law. No general reservation to the principle of equal treatment for men &amp; women. Nevertheless, depending on circumstances, MSs had a margin of discretion when adopting measures to guarantee public security, so long as proportionate. Sex discrimination justified on basis of specific conditions of RM assault units, &amp; interoperability </a:t>
            </a:r>
          </a:p>
          <a:p>
            <a:r>
              <a:rPr lang="en-GB" dirty="0" err="1" smtClean="0"/>
              <a:t>Kreil</a:t>
            </a:r>
            <a:r>
              <a:rPr lang="en-GB" dirty="0" smtClean="0"/>
              <a:t> – Justifications were moral concerns that women should be protected from any activities that could be perceived as acting as a combatant within meaning of international humanitarian law</a:t>
            </a:r>
          </a:p>
          <a:p>
            <a:r>
              <a:rPr lang="en-GB" dirty="0" smtClean="0"/>
              <a:t>AG La Pergola discussed the concept of combat effectiveness in both</a:t>
            </a:r>
            <a:r>
              <a:rPr lang="en-GB" baseline="0" dirty="0" smtClean="0"/>
              <a:t> Sirdar &amp; </a:t>
            </a:r>
            <a:r>
              <a:rPr lang="en-GB" baseline="0" dirty="0" err="1" smtClean="0"/>
              <a:t>Kreil</a:t>
            </a:r>
            <a:r>
              <a:rPr lang="en-GB" dirty="0" smtClean="0"/>
              <a:t>, and based his Opinions on it. Interestingly he suggested that the requirement in Article 9(2) of the ETD to review derogations from the principle of equality between men and women regularly “in the light of social developments” could allow the military to incrementally open posts up to women. He interpreted “social developments” narrowly and it is submitted incorrectly to mean military society rather than society in general</a:t>
            </a:r>
            <a:endParaRPr lang="en-GB" dirty="0"/>
          </a:p>
        </p:txBody>
      </p:sp>
      <p:sp>
        <p:nvSpPr>
          <p:cNvPr id="4" name="Slide Number Placeholder 3"/>
          <p:cNvSpPr>
            <a:spLocks noGrp="1"/>
          </p:cNvSpPr>
          <p:nvPr>
            <p:ph type="sldNum" sz="quarter" idx="10"/>
          </p:nvPr>
        </p:nvSpPr>
        <p:spPr/>
        <p:txBody>
          <a:bodyPr/>
          <a:lstStyle/>
          <a:p>
            <a:fld id="{8B7A9604-16E6-43D9-ACC9-5D95743C63B3}" type="slidenum">
              <a:rPr lang="en-GB" smtClean="0"/>
              <a:t>6</a:t>
            </a:fld>
            <a:endParaRPr lang="en-GB"/>
          </a:p>
        </p:txBody>
      </p:sp>
    </p:spTree>
    <p:extLst>
      <p:ext uri="{BB962C8B-B14F-4D97-AF65-F5344CB8AC3E}">
        <p14:creationId xmlns:p14="http://schemas.microsoft.com/office/powerpoint/2010/main" val="41153902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7</a:t>
            </a:fld>
            <a:endParaRPr lang="en-GB"/>
          </a:p>
        </p:txBody>
      </p:sp>
    </p:spTree>
    <p:extLst>
      <p:ext uri="{BB962C8B-B14F-4D97-AF65-F5344CB8AC3E}">
        <p14:creationId xmlns:p14="http://schemas.microsoft.com/office/powerpoint/2010/main" val="4115390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8</a:t>
            </a:fld>
            <a:endParaRPr lang="en-GB"/>
          </a:p>
        </p:txBody>
      </p:sp>
    </p:spTree>
    <p:extLst>
      <p:ext uri="{BB962C8B-B14F-4D97-AF65-F5344CB8AC3E}">
        <p14:creationId xmlns:p14="http://schemas.microsoft.com/office/powerpoint/2010/main" val="41153902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7A9604-16E6-43D9-ACC9-5D95743C63B3}" type="slidenum">
              <a:rPr lang="en-GB" smtClean="0"/>
              <a:t>9</a:t>
            </a:fld>
            <a:endParaRPr lang="en-GB"/>
          </a:p>
        </p:txBody>
      </p:sp>
    </p:spTree>
    <p:extLst>
      <p:ext uri="{BB962C8B-B14F-4D97-AF65-F5344CB8AC3E}">
        <p14:creationId xmlns:p14="http://schemas.microsoft.com/office/powerpoint/2010/main" val="4115390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8000" r="-8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1"/>
            <a:ext cx="7772400" cy="2609850"/>
          </a:xfrm>
        </p:spPr>
        <p:txBody>
          <a:bodyPr>
            <a:noAutofit/>
          </a:bodyPr>
          <a:lstStyle/>
          <a:p>
            <a:pPr>
              <a:lnSpc>
                <a:spcPct val="200000"/>
              </a:lnSpc>
            </a:pPr>
            <a:r>
              <a:rPr lang="en-GB" b="1" u="sng" dirty="0" smtClean="0">
                <a:latin typeface="Arial" pitchFamily="34" charset="0"/>
                <a:cs typeface="Arial" pitchFamily="34" charset="0"/>
              </a:rPr>
              <a:t>5 YEARS ON FROM THE EA10</a:t>
            </a:r>
            <a:endParaRPr lang="en-GB" b="1" u="sng"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nSpc>
                <a:spcPct val="200000"/>
              </a:lnSpc>
            </a:pPr>
            <a:r>
              <a:rPr lang="en-GB" sz="2400" b="1" u="sng" dirty="0" smtClean="0">
                <a:solidFill>
                  <a:schemeClr val="tx1"/>
                </a:solidFill>
                <a:latin typeface="Arial" panose="020B0604020202020204" pitchFamily="34" charset="0"/>
                <a:cs typeface="Arial" panose="020B0604020202020204" pitchFamily="34" charset="0"/>
              </a:rPr>
              <a:t>SHOULD THE ARMED FORCES REMAIN A SPECIAL CASE?</a:t>
            </a:r>
            <a:endParaRPr lang="en-GB" sz="2400" b="1"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6008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52046" y="228600"/>
            <a:ext cx="8763000" cy="5755422"/>
          </a:xfrm>
          <a:prstGeom prst="rect">
            <a:avLst/>
          </a:prstGeom>
          <a:noFill/>
        </p:spPr>
        <p:txBody>
          <a:bodyPr wrap="square" rtlCol="0">
            <a:spAutoFit/>
          </a:bodyPr>
          <a:lstStyle/>
          <a:p>
            <a:pPr algn="ctr"/>
            <a:r>
              <a:rPr lang="en-GB" sz="3200" b="1" u="sng" dirty="0" smtClean="0">
                <a:latin typeface="Arial" pitchFamily="34" charset="0"/>
                <a:cs typeface="Arial" pitchFamily="34" charset="0"/>
              </a:rPr>
              <a:t>Disability</a:t>
            </a:r>
            <a:endParaRPr lang="en-GB" sz="3200" dirty="0" smtClean="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Disability Discrimination Act 1995</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s </a:t>
            </a:r>
            <a:r>
              <a:rPr lang="en-GB" sz="2400" dirty="0">
                <a:latin typeface="Arial" pitchFamily="34" charset="0"/>
                <a:cs typeface="Arial" pitchFamily="34" charset="0"/>
              </a:rPr>
              <a:t>59(3) – ‘Nothing in this Act makes unlawful any act done for the purpose of </a:t>
            </a:r>
            <a:r>
              <a:rPr lang="en-GB" sz="2400" dirty="0" smtClean="0">
                <a:latin typeface="Arial" pitchFamily="34" charset="0"/>
                <a:cs typeface="Arial" pitchFamily="34" charset="0"/>
              </a:rPr>
              <a:t>safeguarding national security’</a:t>
            </a:r>
            <a:endParaRPr lang="en-GB" sz="2400" dirty="0">
              <a:latin typeface="Arial" pitchFamily="34" charset="0"/>
              <a:cs typeface="Arial" pitchFamily="34" charset="0"/>
            </a:endParaRPr>
          </a:p>
          <a:p>
            <a:pPr algn="just"/>
            <a:endParaRPr lang="en-GB" sz="2400" dirty="0" smtClean="0">
              <a:latin typeface="Arial" pitchFamily="34" charset="0"/>
              <a:cs typeface="Arial" pitchFamily="34" charset="0"/>
            </a:endParaRPr>
          </a:p>
          <a:p>
            <a:pPr algn="just"/>
            <a:r>
              <a:rPr lang="en-GB" sz="2400" dirty="0">
                <a:latin typeface="Arial" pitchFamily="34" charset="0"/>
                <a:cs typeface="Arial" pitchFamily="34" charset="0"/>
              </a:rPr>
              <a:t>s</a:t>
            </a:r>
            <a:r>
              <a:rPr lang="en-GB" sz="2400" dirty="0" smtClean="0">
                <a:latin typeface="Arial" pitchFamily="34" charset="0"/>
                <a:cs typeface="Arial" pitchFamily="34" charset="0"/>
              </a:rPr>
              <a:t> 64(7) </a:t>
            </a:r>
            <a:r>
              <a:rPr lang="en-GB" sz="2400" dirty="0">
                <a:latin typeface="Arial" pitchFamily="34" charset="0"/>
                <a:cs typeface="Arial" pitchFamily="34" charset="0"/>
              </a:rPr>
              <a:t>– ‘It is hereby declared (for the avoidance of doubt) that Part II [</a:t>
            </a:r>
            <a:r>
              <a:rPr lang="en-GB" sz="2400" dirty="0" smtClean="0">
                <a:latin typeface="Arial" pitchFamily="34" charset="0"/>
                <a:cs typeface="Arial" pitchFamily="34" charset="0"/>
              </a:rPr>
              <a:t>Employment] does </a:t>
            </a:r>
            <a:r>
              <a:rPr lang="en-GB" sz="2400" dirty="0">
                <a:latin typeface="Arial" pitchFamily="34" charset="0"/>
                <a:cs typeface="Arial" pitchFamily="34" charset="0"/>
              </a:rPr>
              <a:t>not apply to </a:t>
            </a:r>
            <a:r>
              <a:rPr lang="en-GB" sz="2400" dirty="0" smtClean="0">
                <a:latin typeface="Arial" pitchFamily="34" charset="0"/>
                <a:cs typeface="Arial" pitchFamily="34" charset="0"/>
              </a:rPr>
              <a:t>service in </a:t>
            </a:r>
            <a:r>
              <a:rPr lang="en-GB" sz="2400" dirty="0">
                <a:latin typeface="Arial" pitchFamily="34" charset="0"/>
                <a:cs typeface="Arial" pitchFamily="34" charset="0"/>
              </a:rPr>
              <a:t>any of the naval, military or air forces of the Crown</a:t>
            </a:r>
            <a:r>
              <a:rPr lang="en-GB" sz="2400" dirty="0" smtClean="0">
                <a:latin typeface="Arial" pitchFamily="34" charset="0"/>
                <a:cs typeface="Arial" pitchFamily="34" charset="0"/>
              </a:rPr>
              <a:t>’</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Directive 2000/78 Art 1 prohibited discrimination on, </a:t>
            </a:r>
            <a:r>
              <a:rPr lang="en-GB" sz="2400" i="1" dirty="0">
                <a:latin typeface="Arial" pitchFamily="34" charset="0"/>
                <a:cs typeface="Arial" pitchFamily="34" charset="0"/>
              </a:rPr>
              <a:t>inter alia</a:t>
            </a:r>
            <a:r>
              <a:rPr lang="en-GB" sz="2400" dirty="0">
                <a:latin typeface="Arial" pitchFamily="34" charset="0"/>
                <a:cs typeface="Arial" pitchFamily="34" charset="0"/>
              </a:rPr>
              <a:t>, the grounds of </a:t>
            </a:r>
            <a:r>
              <a:rPr lang="en-GB" sz="2400" dirty="0" smtClean="0">
                <a:latin typeface="Arial" pitchFamily="34" charset="0"/>
                <a:cs typeface="Arial" pitchFamily="34" charset="0"/>
              </a:rPr>
              <a:t>disability. </a:t>
            </a:r>
            <a:r>
              <a:rPr lang="en-GB" sz="2400" dirty="0">
                <a:latin typeface="Arial" pitchFamily="34" charset="0"/>
                <a:cs typeface="Arial" pitchFamily="34" charset="0"/>
              </a:rPr>
              <a:t>However, Art 3(4) enabled Member States to derogate from the Directive on the grounds of age for the armed </a:t>
            </a:r>
            <a:r>
              <a:rPr lang="en-GB" sz="2400" dirty="0" smtClean="0">
                <a:latin typeface="Arial" pitchFamily="34" charset="0"/>
                <a:cs typeface="Arial" pitchFamily="34" charset="0"/>
              </a:rPr>
              <a:t>forces</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3571906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799"/>
            <a:ext cx="7772400" cy="3200401"/>
          </a:xfrm>
        </p:spPr>
        <p:txBody>
          <a:bodyPr>
            <a:noAutofit/>
          </a:bodyPr>
          <a:lstStyle/>
          <a:p>
            <a:pPr>
              <a:lnSpc>
                <a:spcPct val="200000"/>
              </a:lnSpc>
            </a:pPr>
            <a:r>
              <a:rPr lang="en-GB" b="1" u="sng" dirty="0" smtClean="0">
                <a:latin typeface="Arial" pitchFamily="34" charset="0"/>
                <a:cs typeface="Arial" pitchFamily="34" charset="0"/>
              </a:rPr>
              <a:t>EA10</a:t>
            </a:r>
            <a:endParaRPr lang="en-GB" b="1" u="sng"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nSpc>
                <a:spcPct val="200000"/>
              </a:lnSpc>
            </a:pPr>
            <a:endParaRPr lang="en-GB" sz="2400" b="1"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376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181708" y="152400"/>
            <a:ext cx="8839200" cy="6494085"/>
          </a:xfrm>
          <a:prstGeom prst="rect">
            <a:avLst/>
          </a:prstGeom>
          <a:noFill/>
        </p:spPr>
        <p:txBody>
          <a:bodyPr wrap="square" rtlCol="0">
            <a:spAutoFit/>
          </a:bodyPr>
          <a:lstStyle/>
          <a:p>
            <a:pPr algn="ctr"/>
            <a:r>
              <a:rPr lang="en-GB" sz="3200" b="1" u="sng" dirty="0" smtClean="0">
                <a:latin typeface="Arial" pitchFamily="34" charset="0"/>
                <a:cs typeface="Arial" pitchFamily="34" charset="0"/>
              </a:rPr>
              <a:t>ELEMENTS</a:t>
            </a:r>
          </a:p>
          <a:p>
            <a:pPr algn="just"/>
            <a:endParaRPr lang="en-GB" sz="3200" dirty="0" smtClean="0">
              <a:latin typeface="Arial" pitchFamily="34" charset="0"/>
              <a:cs typeface="Arial" pitchFamily="34" charset="0"/>
            </a:endParaRPr>
          </a:p>
          <a:p>
            <a:pPr algn="just"/>
            <a:r>
              <a:rPr lang="en-GB" sz="3200" dirty="0">
                <a:latin typeface="Arial" pitchFamily="34" charset="0"/>
                <a:cs typeface="Arial" pitchFamily="34" charset="0"/>
              </a:rPr>
              <a:t>s</a:t>
            </a:r>
            <a:r>
              <a:rPr lang="en-GB" sz="3200" dirty="0" smtClean="0">
                <a:latin typeface="Arial" pitchFamily="34" charset="0"/>
                <a:cs typeface="Arial" pitchFamily="34" charset="0"/>
              </a:rPr>
              <a:t> 4 – list of prohibited characteristics</a:t>
            </a:r>
          </a:p>
          <a:p>
            <a:pPr algn="just"/>
            <a:endParaRPr lang="en-GB" sz="3200" dirty="0">
              <a:latin typeface="Arial" pitchFamily="34" charset="0"/>
              <a:cs typeface="Arial" pitchFamily="34" charset="0"/>
            </a:endParaRPr>
          </a:p>
          <a:p>
            <a:pPr algn="just"/>
            <a:r>
              <a:rPr lang="en-GB" sz="3200" dirty="0" smtClean="0">
                <a:latin typeface="Arial" pitchFamily="34" charset="0"/>
                <a:cs typeface="Arial" pitchFamily="34" charset="0"/>
              </a:rPr>
              <a:t>s 13 – direct &amp; s 19 – indirect discrimination</a:t>
            </a:r>
          </a:p>
          <a:p>
            <a:pPr algn="just"/>
            <a:endParaRPr lang="en-GB" sz="3200" dirty="0">
              <a:latin typeface="Arial" pitchFamily="34" charset="0"/>
              <a:cs typeface="Arial" pitchFamily="34" charset="0"/>
            </a:endParaRPr>
          </a:p>
          <a:p>
            <a:pPr algn="just"/>
            <a:r>
              <a:rPr lang="en-GB" sz="3200" dirty="0" smtClean="0">
                <a:latin typeface="Arial" pitchFamily="34" charset="0"/>
                <a:cs typeface="Arial" pitchFamily="34" charset="0"/>
              </a:rPr>
              <a:t>s 23 – harassment &amp; s 26 – victimisation</a:t>
            </a:r>
          </a:p>
          <a:p>
            <a:pPr algn="just"/>
            <a:endParaRPr lang="en-GB" sz="3200" dirty="0">
              <a:latin typeface="Arial" pitchFamily="34" charset="0"/>
              <a:cs typeface="Arial" pitchFamily="34" charset="0"/>
            </a:endParaRPr>
          </a:p>
          <a:p>
            <a:pPr algn="just"/>
            <a:r>
              <a:rPr lang="en-GB" sz="3200" dirty="0" smtClean="0">
                <a:latin typeface="Arial" pitchFamily="34" charset="0"/>
                <a:cs typeface="Arial" pitchFamily="34" charset="0"/>
              </a:rPr>
              <a:t>s 29(6) </a:t>
            </a:r>
            <a:r>
              <a:rPr lang="en-GB" sz="3200" dirty="0">
                <a:latin typeface="Arial" pitchFamily="34" charset="0"/>
                <a:cs typeface="Arial" pitchFamily="34" charset="0"/>
              </a:rPr>
              <a:t>– prohibited a person from conducting this outlawed discriminatory </a:t>
            </a:r>
            <a:r>
              <a:rPr lang="en-GB" sz="3200" dirty="0" smtClean="0">
                <a:latin typeface="Arial" pitchFamily="34" charset="0"/>
                <a:cs typeface="Arial" pitchFamily="34" charset="0"/>
              </a:rPr>
              <a:t>behaviour when exercising a public function</a:t>
            </a:r>
          </a:p>
          <a:p>
            <a:pPr algn="just"/>
            <a:endParaRPr lang="en-GB" sz="3200" dirty="0">
              <a:latin typeface="Arial" pitchFamily="34" charset="0"/>
              <a:cs typeface="Arial" pitchFamily="34" charset="0"/>
            </a:endParaRPr>
          </a:p>
          <a:p>
            <a:pPr algn="just"/>
            <a:r>
              <a:rPr lang="en-GB" sz="3200" dirty="0" smtClean="0">
                <a:latin typeface="Arial" pitchFamily="34" charset="0"/>
                <a:cs typeface="Arial" pitchFamily="34" charset="0"/>
              </a:rPr>
              <a:t>s 39 – discrimination prohibited in employment</a:t>
            </a:r>
            <a:endParaRPr lang="en-GB" sz="3200" dirty="0">
              <a:latin typeface="Arial" pitchFamily="34" charset="0"/>
              <a:cs typeface="Arial" pitchFamily="34" charset="0"/>
            </a:endParaRPr>
          </a:p>
        </p:txBody>
      </p:sp>
    </p:spTree>
    <p:extLst>
      <p:ext uri="{BB962C8B-B14F-4D97-AF65-F5344CB8AC3E}">
        <p14:creationId xmlns:p14="http://schemas.microsoft.com/office/powerpoint/2010/main" val="2149792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 calcmode="lin" valueType="num">
                                      <p:cBhvr>
                                        <p:cTn id="42"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304800" y="381000"/>
            <a:ext cx="8610600" cy="6247864"/>
          </a:xfrm>
          <a:prstGeom prst="rect">
            <a:avLst/>
          </a:prstGeom>
          <a:noFill/>
        </p:spPr>
        <p:txBody>
          <a:bodyPr wrap="square" rtlCol="0">
            <a:spAutoFit/>
          </a:bodyPr>
          <a:lstStyle/>
          <a:p>
            <a:pPr algn="ctr"/>
            <a:r>
              <a:rPr lang="en-GB" sz="3200" b="1" u="sng" dirty="0" smtClean="0">
                <a:latin typeface="Arial" pitchFamily="34" charset="0"/>
                <a:cs typeface="Arial" pitchFamily="34" charset="0"/>
              </a:rPr>
              <a:t>SPECIAL MEASURES FOR ARMED FORCES</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s 4(1) of Part 1 of Schedule 3 disapplied </a:t>
            </a:r>
            <a:r>
              <a:rPr lang="en-GB" sz="2400" dirty="0" smtClean="0">
                <a:latin typeface="Arial" pitchFamily="34" charset="0"/>
                <a:cs typeface="Arial" pitchFamily="34" charset="0"/>
              </a:rPr>
              <a:t>S 29(6) when it applied </a:t>
            </a:r>
            <a:r>
              <a:rPr lang="en-GB" sz="2400" dirty="0">
                <a:latin typeface="Arial" pitchFamily="34" charset="0"/>
                <a:cs typeface="Arial" pitchFamily="34" charset="0"/>
              </a:rPr>
              <a:t>to age, disability, gender reassignment and sex </a:t>
            </a:r>
            <a:r>
              <a:rPr lang="en-GB" sz="2400" dirty="0" smtClean="0">
                <a:latin typeface="Arial" pitchFamily="34" charset="0"/>
                <a:cs typeface="Arial" pitchFamily="34" charset="0"/>
              </a:rPr>
              <a:t>‘for </a:t>
            </a:r>
            <a:r>
              <a:rPr lang="en-GB" sz="2400" dirty="0">
                <a:latin typeface="Arial" pitchFamily="34" charset="0"/>
                <a:cs typeface="Arial" pitchFamily="34" charset="0"/>
              </a:rPr>
              <a:t>the purpose of ensuring the combat effectiveness of the armed </a:t>
            </a:r>
            <a:r>
              <a:rPr lang="en-GB" sz="2400" dirty="0" smtClean="0">
                <a:latin typeface="Arial" pitchFamily="34" charset="0"/>
                <a:cs typeface="Arial" pitchFamily="34" charset="0"/>
              </a:rPr>
              <a:t>forces’</a:t>
            </a:r>
          </a:p>
          <a:p>
            <a:pPr algn="just"/>
            <a:endParaRPr lang="en-GB" sz="2400" u="sng" dirty="0">
              <a:latin typeface="Arial" pitchFamily="34" charset="0"/>
              <a:cs typeface="Arial" pitchFamily="34" charset="0"/>
            </a:endParaRPr>
          </a:p>
          <a:p>
            <a:pPr algn="just"/>
            <a:r>
              <a:rPr lang="en-GB" sz="2400" dirty="0">
                <a:latin typeface="Arial" pitchFamily="34" charset="0"/>
                <a:cs typeface="Arial" pitchFamily="34" charset="0"/>
              </a:rPr>
              <a:t>s </a:t>
            </a:r>
            <a:r>
              <a:rPr lang="en-GB" sz="2400" dirty="0" smtClean="0">
                <a:latin typeface="Arial" pitchFamily="34" charset="0"/>
                <a:cs typeface="Arial" pitchFamily="34" charset="0"/>
              </a:rPr>
              <a:t>4 </a:t>
            </a:r>
            <a:r>
              <a:rPr lang="en-GB" sz="2400" dirty="0">
                <a:latin typeface="Arial" pitchFamily="34" charset="0"/>
                <a:cs typeface="Arial" pitchFamily="34" charset="0"/>
              </a:rPr>
              <a:t>of Part 1 of Schedule </a:t>
            </a:r>
            <a:r>
              <a:rPr lang="en-GB" sz="2400" dirty="0" smtClean="0">
                <a:latin typeface="Arial" pitchFamily="34" charset="0"/>
                <a:cs typeface="Arial" pitchFamily="34" charset="0"/>
              </a:rPr>
              <a:t>9 provided a further combat effectiveness exception from </a:t>
            </a:r>
            <a:r>
              <a:rPr lang="en-GB" sz="2400" dirty="0">
                <a:latin typeface="Arial" pitchFamily="34" charset="0"/>
                <a:cs typeface="Arial" pitchFamily="34" charset="0"/>
              </a:rPr>
              <a:t>s 39 where the </a:t>
            </a:r>
            <a:r>
              <a:rPr lang="en-GB" sz="2400" dirty="0" smtClean="0">
                <a:latin typeface="Arial" pitchFamily="34" charset="0"/>
                <a:cs typeface="Arial" pitchFamily="34" charset="0"/>
              </a:rPr>
              <a:t>‘relevant requirement’ </a:t>
            </a:r>
            <a:r>
              <a:rPr lang="en-GB" sz="2400" dirty="0">
                <a:latin typeface="Arial" pitchFamily="34" charset="0"/>
                <a:cs typeface="Arial" pitchFamily="34" charset="0"/>
              </a:rPr>
              <a:t>was either to be a man or not to be a transsexual </a:t>
            </a:r>
            <a:r>
              <a:rPr lang="en-GB" sz="2400" dirty="0" smtClean="0">
                <a:latin typeface="Arial" pitchFamily="34" charset="0"/>
                <a:cs typeface="Arial" pitchFamily="34" charset="0"/>
              </a:rPr>
              <a:t>person</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s </a:t>
            </a:r>
            <a:r>
              <a:rPr lang="en-GB" sz="2400" dirty="0" smtClean="0">
                <a:latin typeface="Arial" pitchFamily="34" charset="0"/>
                <a:cs typeface="Arial" pitchFamily="34" charset="0"/>
              </a:rPr>
              <a:t>4(3) </a:t>
            </a:r>
            <a:r>
              <a:rPr lang="en-GB" sz="2400" dirty="0">
                <a:latin typeface="Arial" pitchFamily="34" charset="0"/>
                <a:cs typeface="Arial" pitchFamily="34" charset="0"/>
              </a:rPr>
              <a:t>of Part 1 of Schedule 9 </a:t>
            </a:r>
            <a:r>
              <a:rPr lang="en-GB" sz="2400" dirty="0" smtClean="0">
                <a:latin typeface="Arial" pitchFamily="34" charset="0"/>
                <a:cs typeface="Arial" pitchFamily="34" charset="0"/>
              </a:rPr>
              <a:t>excluded </a:t>
            </a:r>
            <a:r>
              <a:rPr lang="en-GB" sz="2400" dirty="0">
                <a:latin typeface="Arial" pitchFamily="34" charset="0"/>
                <a:cs typeface="Arial" pitchFamily="34" charset="0"/>
              </a:rPr>
              <a:t>the whole of Part 5 on Work service in the armed forces </a:t>
            </a:r>
            <a:r>
              <a:rPr lang="en-GB" sz="2400" dirty="0" smtClean="0">
                <a:latin typeface="Arial" pitchFamily="34" charset="0"/>
                <a:cs typeface="Arial" pitchFamily="34" charset="0"/>
              </a:rPr>
              <a:t>over claims </a:t>
            </a:r>
            <a:r>
              <a:rPr lang="en-GB" sz="2400" dirty="0">
                <a:latin typeface="Arial" pitchFamily="34" charset="0"/>
                <a:cs typeface="Arial" pitchFamily="34" charset="0"/>
              </a:rPr>
              <a:t>of discrimination based on age or disability</a:t>
            </a:r>
          </a:p>
        </p:txBody>
      </p:sp>
    </p:spTree>
    <p:extLst>
      <p:ext uri="{BB962C8B-B14F-4D97-AF65-F5344CB8AC3E}">
        <p14:creationId xmlns:p14="http://schemas.microsoft.com/office/powerpoint/2010/main" val="564490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799"/>
            <a:ext cx="7772400" cy="3200401"/>
          </a:xfrm>
        </p:spPr>
        <p:txBody>
          <a:bodyPr>
            <a:noAutofit/>
          </a:bodyPr>
          <a:lstStyle/>
          <a:p>
            <a:pPr>
              <a:lnSpc>
                <a:spcPct val="200000"/>
              </a:lnSpc>
            </a:pPr>
            <a:r>
              <a:rPr lang="en-GB" b="1" u="sng" dirty="0" smtClean="0">
                <a:latin typeface="Arial" pitchFamily="34" charset="0"/>
                <a:cs typeface="Arial" pitchFamily="34" charset="0"/>
              </a:rPr>
              <a:t>BIG ISSUES SINCE EA10</a:t>
            </a:r>
            <a:endParaRPr lang="en-GB" b="1" u="sng"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nSpc>
                <a:spcPct val="200000"/>
              </a:lnSpc>
            </a:pPr>
            <a:endParaRPr lang="en-GB" sz="2400" b="1"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926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381000" y="381000"/>
            <a:ext cx="8534400" cy="5016758"/>
          </a:xfrm>
          <a:prstGeom prst="rect">
            <a:avLst/>
          </a:prstGeom>
          <a:noFill/>
        </p:spPr>
        <p:txBody>
          <a:bodyPr wrap="square" rtlCol="0">
            <a:spAutoFit/>
          </a:bodyPr>
          <a:lstStyle/>
          <a:p>
            <a:pPr algn="ctr"/>
            <a:r>
              <a:rPr lang="en-GB" sz="3200" b="1" u="sng" dirty="0" smtClean="0">
                <a:latin typeface="Arial" pitchFamily="34" charset="0"/>
                <a:cs typeface="Arial" pitchFamily="34" charset="0"/>
              </a:rPr>
              <a:t>GENERAL</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SDR98 encouraged military to take equality, diversity &amp; non-discrimination seriously. Equality Schemes were published for 2002-2005 (just for race), 2006-2009, that was then superseded by 2008-2011</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Annual Reports on Equality &amp; Diversity were published by the MoD with policy aims, objectives &amp; detailed statistics</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Since 2010 no Annual Report has been published &amp; no new Equality Scheme produced. This is a result of spending cuts at the MoD – see SDSR10</a:t>
            </a:r>
          </a:p>
        </p:txBody>
      </p:sp>
    </p:spTree>
    <p:extLst>
      <p:ext uri="{BB962C8B-B14F-4D97-AF65-F5344CB8AC3E}">
        <p14:creationId xmlns:p14="http://schemas.microsoft.com/office/powerpoint/2010/main" val="301149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anim calcmode="lin" valueType="num">
                                      <p:cBhvr additive="base">
                                        <p:cTn id="2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381000"/>
            <a:ext cx="8305800" cy="5755422"/>
          </a:xfrm>
          <a:prstGeom prst="rect">
            <a:avLst/>
          </a:prstGeom>
          <a:noFill/>
        </p:spPr>
        <p:txBody>
          <a:bodyPr wrap="square" rtlCol="0">
            <a:spAutoFit/>
          </a:bodyPr>
          <a:lstStyle/>
          <a:p>
            <a:pPr algn="ctr"/>
            <a:r>
              <a:rPr lang="en-GB" sz="3200" b="1" u="sng" dirty="0" smtClean="0">
                <a:latin typeface="Arial" pitchFamily="34" charset="0"/>
                <a:cs typeface="Arial" pitchFamily="34" charset="0"/>
              </a:rPr>
              <a:t>RACE</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Military policy to race has evolved from one of focusing on equal opportunities to concentrating on diversity</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Racial minority representation has increased from 1% in 1999 to 6.6% in the last Equality &amp; </a:t>
            </a:r>
            <a:r>
              <a:rPr lang="en-GB" sz="2400" dirty="0">
                <a:latin typeface="Arial" pitchFamily="34" charset="0"/>
                <a:cs typeface="Arial" pitchFamily="34" charset="0"/>
              </a:rPr>
              <a:t>Diversity report (3.4% for the Royal Navy, 9.4% for the Army and 2.1% for the </a:t>
            </a:r>
            <a:r>
              <a:rPr lang="en-GB" sz="2400" dirty="0" smtClean="0">
                <a:latin typeface="Arial" pitchFamily="34" charset="0"/>
                <a:cs typeface="Arial" pitchFamily="34" charset="0"/>
              </a:rPr>
              <a:t>RAF)</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Unfortunately, the 9.4% for the Army includes 6.3% of personnel recruited from Commonwealth countries. Thus the true figure of UK racial minorities is 3.1%</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Ministry of Defence v </a:t>
            </a:r>
            <a:r>
              <a:rPr lang="en-GB" sz="2400" dirty="0" err="1">
                <a:latin typeface="Arial" pitchFamily="34" charset="0"/>
                <a:cs typeface="Arial" pitchFamily="34" charset="0"/>
              </a:rPr>
              <a:t>DeBique</a:t>
            </a:r>
            <a:r>
              <a:rPr lang="en-GB" sz="2400" dirty="0">
                <a:latin typeface="Arial" pitchFamily="34" charset="0"/>
                <a:cs typeface="Arial" pitchFamily="34" charset="0"/>
              </a:rPr>
              <a:t> [2010] IRLR </a:t>
            </a:r>
            <a:r>
              <a:rPr lang="en-GB" sz="2400" dirty="0" smtClean="0">
                <a:latin typeface="Arial" pitchFamily="34" charset="0"/>
                <a:cs typeface="Arial" pitchFamily="34" charset="0"/>
              </a:rPr>
              <a:t>471 illustrates how far attitudes still need to change</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190015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152400" y="-23447"/>
            <a:ext cx="8839199" cy="6863417"/>
          </a:xfrm>
          <a:prstGeom prst="rect">
            <a:avLst/>
          </a:prstGeom>
          <a:noFill/>
        </p:spPr>
        <p:txBody>
          <a:bodyPr wrap="square" rtlCol="0">
            <a:spAutoFit/>
          </a:bodyPr>
          <a:lstStyle/>
          <a:p>
            <a:pPr algn="ctr"/>
            <a:r>
              <a:rPr lang="en-GB" sz="3200" b="1" u="sng" dirty="0" smtClean="0">
                <a:latin typeface="Arial" pitchFamily="34" charset="0"/>
                <a:cs typeface="Arial" pitchFamily="34" charset="0"/>
              </a:rPr>
              <a:t>SEX</a:t>
            </a:r>
          </a:p>
          <a:p>
            <a:pPr algn="just"/>
            <a:endParaRPr lang="en-GB" sz="2400" dirty="0" smtClean="0">
              <a:latin typeface="Arial" pitchFamily="34" charset="0"/>
              <a:cs typeface="Arial" pitchFamily="34" charset="0"/>
            </a:endParaRPr>
          </a:p>
          <a:p>
            <a:pPr algn="just"/>
            <a:r>
              <a:rPr lang="en-GB" sz="2400" dirty="0" smtClean="0">
                <a:latin typeface="Arial" pitchFamily="34" charset="0"/>
                <a:cs typeface="Arial" pitchFamily="34" charset="0"/>
              </a:rPr>
              <a:t>3 reviews so far carried out on combat effectiveness restriction</a:t>
            </a:r>
          </a:p>
          <a:p>
            <a:pPr algn="just"/>
            <a:endParaRPr lang="en-GB" sz="2400" dirty="0">
              <a:latin typeface="Arial" pitchFamily="34" charset="0"/>
              <a:cs typeface="Arial" pitchFamily="34" charset="0"/>
            </a:endParaRPr>
          </a:p>
          <a:p>
            <a:pPr algn="just"/>
            <a:r>
              <a:rPr lang="en-GB" sz="2400" u="sng" dirty="0" smtClean="0">
                <a:latin typeface="Arial" pitchFamily="34" charset="0"/>
                <a:cs typeface="Arial" pitchFamily="34" charset="0"/>
              </a:rPr>
              <a:t>2002 MoD Review</a:t>
            </a:r>
            <a:endParaRPr lang="en-GB" sz="2400" dirty="0" smtClean="0">
              <a:latin typeface="Arial" pitchFamily="34" charset="0"/>
              <a:cs typeface="Arial" pitchFamily="34" charset="0"/>
            </a:endParaRPr>
          </a:p>
          <a:p>
            <a:pPr algn="just"/>
            <a:endParaRPr lang="en-GB" sz="2400" u="sng" dirty="0">
              <a:latin typeface="Arial" pitchFamily="34" charset="0"/>
              <a:cs typeface="Arial" pitchFamily="34" charset="0"/>
            </a:endParaRPr>
          </a:p>
          <a:p>
            <a:pPr algn="just"/>
            <a:r>
              <a:rPr lang="en-GB" sz="2400" dirty="0">
                <a:latin typeface="Arial" pitchFamily="34" charset="0"/>
                <a:cs typeface="Arial" pitchFamily="34" charset="0"/>
              </a:rPr>
              <a:t>4 factors considered when making the </a:t>
            </a:r>
            <a:r>
              <a:rPr lang="en-GB" sz="2400" dirty="0" smtClean="0">
                <a:latin typeface="Arial" pitchFamily="34" charset="0"/>
                <a:cs typeface="Arial" pitchFamily="34" charset="0"/>
              </a:rPr>
              <a:t>assessment, as well as attitudes of serving personnel:</a:t>
            </a:r>
            <a:endParaRPr lang="en-GB" sz="2400" dirty="0">
              <a:latin typeface="Arial" pitchFamily="34" charset="0"/>
              <a:cs typeface="Arial" pitchFamily="34" charset="0"/>
            </a:endParaRPr>
          </a:p>
          <a:p>
            <a:pPr marL="457200" indent="-457200" algn="just">
              <a:buFont typeface="+mj-lt"/>
              <a:buAutoNum type="arabicPeriod"/>
            </a:pPr>
            <a:r>
              <a:rPr lang="en-GB" sz="2400" dirty="0">
                <a:latin typeface="Arial" pitchFamily="34" charset="0"/>
                <a:cs typeface="Arial" pitchFamily="34" charset="0"/>
              </a:rPr>
              <a:t>Physiological;</a:t>
            </a:r>
          </a:p>
          <a:p>
            <a:pPr marL="457200" indent="-457200" algn="just">
              <a:buFont typeface="+mj-lt"/>
              <a:buAutoNum type="arabicPeriod"/>
            </a:pPr>
            <a:r>
              <a:rPr lang="en-GB" sz="2400" dirty="0">
                <a:latin typeface="Arial" pitchFamily="34" charset="0"/>
                <a:cs typeface="Arial" pitchFamily="34" charset="0"/>
              </a:rPr>
              <a:t>Psychological;</a:t>
            </a:r>
          </a:p>
          <a:p>
            <a:pPr marL="457200" indent="-457200" algn="just">
              <a:buFont typeface="+mj-lt"/>
              <a:buAutoNum type="arabicPeriod"/>
            </a:pPr>
            <a:r>
              <a:rPr lang="en-GB" sz="2400" dirty="0">
                <a:latin typeface="Arial" pitchFamily="34" charset="0"/>
                <a:cs typeface="Arial" pitchFamily="34" charset="0"/>
              </a:rPr>
              <a:t>Combat effectiveness; and,</a:t>
            </a:r>
          </a:p>
          <a:p>
            <a:pPr marL="457200" indent="-457200" algn="just">
              <a:buFont typeface="+mj-lt"/>
              <a:buAutoNum type="arabicPeriod"/>
            </a:pPr>
            <a:r>
              <a:rPr lang="en-GB" sz="2400" dirty="0">
                <a:latin typeface="Arial" pitchFamily="34" charset="0"/>
                <a:cs typeface="Arial" pitchFamily="34" charset="0"/>
              </a:rPr>
              <a:t>Legal </a:t>
            </a:r>
            <a:r>
              <a:rPr lang="en-GB" sz="2400" dirty="0" smtClean="0">
                <a:latin typeface="Arial" pitchFamily="34" charset="0"/>
                <a:cs typeface="Arial" pitchFamily="34" charset="0"/>
              </a:rPr>
              <a:t>position</a:t>
            </a:r>
            <a:endParaRPr lang="en-GB" sz="2400" dirty="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Due to lack of empirical evidence from field &amp; other States’ experiences, military judgment had to form basis of any decision</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“To admit women would involve a risk with no gains to offset it</a:t>
            </a:r>
            <a:r>
              <a:rPr lang="en-GB" sz="2400" dirty="0" smtClean="0">
                <a:latin typeface="Arial" pitchFamily="34" charset="0"/>
                <a:cs typeface="Arial" pitchFamily="34" charset="0"/>
              </a:rPr>
              <a:t>”</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615761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14" end="14"/>
                                            </p:txEl>
                                          </p:spTgt>
                                        </p:tgtEl>
                                        <p:attrNameLst>
                                          <p:attrName>style.visibility</p:attrName>
                                        </p:attrNameLst>
                                      </p:cBhvr>
                                      <p:to>
                                        <p:strVal val="visible"/>
                                      </p:to>
                                    </p:set>
                                    <p:anim calcmode="lin" valueType="num">
                                      <p:cBhvr>
                                        <p:cTn id="28" dur="500" fill="hold"/>
                                        <p:tgtEl>
                                          <p:spTgt spid="2">
                                            <p:txEl>
                                              <p:pRg st="14" end="14"/>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14" end="14"/>
                                            </p:txEl>
                                          </p:spTgt>
                                        </p:tgtEl>
                                        <p:attrNameLst>
                                          <p:attrName>ppt_h</p:attrName>
                                        </p:attrNameLst>
                                      </p:cBhvr>
                                      <p:tavLst>
                                        <p:tav tm="0">
                                          <p:val>
                                            <p:fltVal val="0"/>
                                          </p:val>
                                        </p:tav>
                                        <p:tav tm="100000">
                                          <p:val>
                                            <p:strVal val="#ppt_h"/>
                                          </p:val>
                                        </p:tav>
                                      </p:tavLst>
                                    </p:anim>
                                    <p:animEffect transition="in" filter="fade">
                                      <p:cBhvr>
                                        <p:cTn id="30" dur="500"/>
                                        <p:tgtEl>
                                          <p:spTgt spid="2">
                                            <p:txEl>
                                              <p:pRg st="14" end="1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p:cTn id="35"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 calcmode="lin" valueType="num">
                                      <p:cBhvr>
                                        <p:cTn id="42"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44" dur="500"/>
                                        <p:tgtEl>
                                          <p:spTgt spid="2">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 calcmode="lin" valueType="num">
                                      <p:cBhvr>
                                        <p:cTn id="49"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51" dur="500"/>
                                        <p:tgtEl>
                                          <p:spTgt spid="2">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2">
                                            <p:txEl>
                                              <p:pRg st="9" end="9"/>
                                            </p:txEl>
                                          </p:spTgt>
                                        </p:tgtEl>
                                        <p:attrNameLst>
                                          <p:attrName>style.visibility</p:attrName>
                                        </p:attrNameLst>
                                      </p:cBhvr>
                                      <p:to>
                                        <p:strVal val="visible"/>
                                      </p:to>
                                    </p:set>
                                    <p:anim calcmode="lin" valueType="num">
                                      <p:cBhvr>
                                        <p:cTn id="56" dur="500" fill="hold"/>
                                        <p:tgtEl>
                                          <p:spTgt spid="2">
                                            <p:txEl>
                                              <p:pRg st="9" end="9"/>
                                            </p:txEl>
                                          </p:spTgt>
                                        </p:tgtEl>
                                        <p:attrNameLst>
                                          <p:attrName>ppt_w</p:attrName>
                                        </p:attrNameLst>
                                      </p:cBhvr>
                                      <p:tavLst>
                                        <p:tav tm="0">
                                          <p:val>
                                            <p:fltVal val="0"/>
                                          </p:val>
                                        </p:tav>
                                        <p:tav tm="100000">
                                          <p:val>
                                            <p:strVal val="#ppt_w"/>
                                          </p:val>
                                        </p:tav>
                                      </p:tavLst>
                                    </p:anim>
                                    <p:anim calcmode="lin" valueType="num">
                                      <p:cBhvr>
                                        <p:cTn id="57" dur="500" fill="hold"/>
                                        <p:tgtEl>
                                          <p:spTgt spid="2">
                                            <p:txEl>
                                              <p:pRg st="9" end="9"/>
                                            </p:txEl>
                                          </p:spTgt>
                                        </p:tgtEl>
                                        <p:attrNameLst>
                                          <p:attrName>ppt_h</p:attrName>
                                        </p:attrNameLst>
                                      </p:cBhvr>
                                      <p:tavLst>
                                        <p:tav tm="0">
                                          <p:val>
                                            <p:fltVal val="0"/>
                                          </p:val>
                                        </p:tav>
                                        <p:tav tm="100000">
                                          <p:val>
                                            <p:strVal val="#ppt_h"/>
                                          </p:val>
                                        </p:tav>
                                      </p:tavLst>
                                    </p:anim>
                                    <p:animEffect transition="in" filter="fade">
                                      <p:cBhvr>
                                        <p:cTn id="58" dur="500"/>
                                        <p:tgtEl>
                                          <p:spTgt spid="2">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3" presetClass="entr" presetSubtype="16" fill="hold" nodeType="clickEffect">
                                  <p:stCondLst>
                                    <p:cond delay="0"/>
                                  </p:stCondLst>
                                  <p:childTnLst>
                                    <p:set>
                                      <p:cBhvr>
                                        <p:cTn id="62" dur="1" fill="hold">
                                          <p:stCondLst>
                                            <p:cond delay="0"/>
                                          </p:stCondLst>
                                        </p:cTn>
                                        <p:tgtEl>
                                          <p:spTgt spid="2">
                                            <p:txEl>
                                              <p:pRg st="10" end="10"/>
                                            </p:txEl>
                                          </p:spTgt>
                                        </p:tgtEl>
                                        <p:attrNameLst>
                                          <p:attrName>style.visibility</p:attrName>
                                        </p:attrNameLst>
                                      </p:cBhvr>
                                      <p:to>
                                        <p:strVal val="visible"/>
                                      </p:to>
                                    </p:set>
                                    <p:anim calcmode="lin" valueType="num">
                                      <p:cBhvr>
                                        <p:cTn id="63"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64"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65" dur="500"/>
                                        <p:tgtEl>
                                          <p:spTgt spid="2">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3" presetClass="entr" presetSubtype="16" fill="hold" nodeType="clickEffect">
                                  <p:stCondLst>
                                    <p:cond delay="0"/>
                                  </p:stCondLst>
                                  <p:childTnLst>
                                    <p:set>
                                      <p:cBhvr>
                                        <p:cTn id="69" dur="1" fill="hold">
                                          <p:stCondLst>
                                            <p:cond delay="0"/>
                                          </p:stCondLst>
                                        </p:cTn>
                                        <p:tgtEl>
                                          <p:spTgt spid="2">
                                            <p:txEl>
                                              <p:pRg st="12" end="12"/>
                                            </p:txEl>
                                          </p:spTgt>
                                        </p:tgtEl>
                                        <p:attrNameLst>
                                          <p:attrName>style.visibility</p:attrName>
                                        </p:attrNameLst>
                                      </p:cBhvr>
                                      <p:to>
                                        <p:strVal val="visible"/>
                                      </p:to>
                                    </p:set>
                                    <p:anim calcmode="lin" valueType="num">
                                      <p:cBhvr>
                                        <p:cTn id="70" dur="500" fill="hold"/>
                                        <p:tgtEl>
                                          <p:spTgt spid="2">
                                            <p:txEl>
                                              <p:pRg st="12" end="12"/>
                                            </p:txEl>
                                          </p:spTgt>
                                        </p:tgtEl>
                                        <p:attrNameLst>
                                          <p:attrName>ppt_w</p:attrName>
                                        </p:attrNameLst>
                                      </p:cBhvr>
                                      <p:tavLst>
                                        <p:tav tm="0">
                                          <p:val>
                                            <p:fltVal val="0"/>
                                          </p:val>
                                        </p:tav>
                                        <p:tav tm="100000">
                                          <p:val>
                                            <p:strVal val="#ppt_w"/>
                                          </p:val>
                                        </p:tav>
                                      </p:tavLst>
                                    </p:anim>
                                    <p:anim calcmode="lin" valueType="num">
                                      <p:cBhvr>
                                        <p:cTn id="71" dur="500" fill="hold"/>
                                        <p:tgtEl>
                                          <p:spTgt spid="2">
                                            <p:txEl>
                                              <p:pRg st="12" end="12"/>
                                            </p:txEl>
                                          </p:spTgt>
                                        </p:tgtEl>
                                        <p:attrNameLst>
                                          <p:attrName>ppt_h</p:attrName>
                                        </p:attrNameLst>
                                      </p:cBhvr>
                                      <p:tavLst>
                                        <p:tav tm="0">
                                          <p:val>
                                            <p:fltVal val="0"/>
                                          </p:val>
                                        </p:tav>
                                        <p:tav tm="100000">
                                          <p:val>
                                            <p:strVal val="#ppt_h"/>
                                          </p:val>
                                        </p:tav>
                                      </p:tavLst>
                                    </p:anim>
                                    <p:animEffect transition="in" filter="fade">
                                      <p:cBhvr>
                                        <p:cTn id="72" dur="500"/>
                                        <p:tgtEl>
                                          <p:spTgt spid="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152400" y="381000"/>
            <a:ext cx="8839199" cy="5632311"/>
          </a:xfrm>
          <a:prstGeom prst="rect">
            <a:avLst/>
          </a:prstGeom>
          <a:noFill/>
        </p:spPr>
        <p:txBody>
          <a:bodyPr wrap="square" rtlCol="0">
            <a:spAutoFit/>
          </a:bodyPr>
          <a:lstStyle/>
          <a:p>
            <a:pPr algn="just"/>
            <a:r>
              <a:rPr lang="en-GB" sz="2400" u="sng" dirty="0" smtClean="0">
                <a:latin typeface="Arial" pitchFamily="34" charset="0"/>
                <a:cs typeface="Arial" pitchFamily="34" charset="0"/>
              </a:rPr>
              <a:t>2010 MoD Review</a:t>
            </a:r>
            <a:endParaRPr lang="en-GB" sz="2400" dirty="0" smtClean="0">
              <a:latin typeface="Arial" pitchFamily="34" charset="0"/>
              <a:cs typeface="Arial" pitchFamily="34" charset="0"/>
            </a:endParaRPr>
          </a:p>
          <a:p>
            <a:pPr algn="just"/>
            <a:endParaRPr lang="en-GB" sz="2400" u="sng" dirty="0">
              <a:latin typeface="Arial" pitchFamily="34" charset="0"/>
              <a:cs typeface="Arial" pitchFamily="34" charset="0"/>
            </a:endParaRPr>
          </a:p>
          <a:p>
            <a:pPr algn="just"/>
            <a:r>
              <a:rPr lang="en-GB" sz="2400" dirty="0">
                <a:latin typeface="Arial" pitchFamily="34" charset="0"/>
                <a:cs typeface="Arial" pitchFamily="34" charset="0"/>
              </a:rPr>
              <a:t>Decided to keep combat effectiveness exclusion in place on sole basis of unit cohesion</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2 studies (qualitative &amp; quantitative) were able to assess frontline ground combat experiences. Principle concerns over having women in ground combat roles were:</a:t>
            </a:r>
          </a:p>
          <a:p>
            <a:pPr marL="457200" indent="-457200" algn="just">
              <a:buFont typeface="+mj-lt"/>
              <a:buAutoNum type="arabicPeriod"/>
            </a:pPr>
            <a:r>
              <a:rPr lang="en-GB" sz="2400" dirty="0">
                <a:latin typeface="Arial" pitchFamily="34" charset="0"/>
                <a:cs typeface="Arial" pitchFamily="34" charset="0"/>
              </a:rPr>
              <a:t>Lack of women’s physical capability/robustness:</a:t>
            </a:r>
          </a:p>
          <a:p>
            <a:pPr marL="457200" indent="-457200" algn="just">
              <a:buFont typeface="+mj-lt"/>
              <a:buAutoNum type="arabicPeriod"/>
            </a:pPr>
            <a:r>
              <a:rPr lang="en-GB" sz="2400" dirty="0">
                <a:latin typeface="Arial" pitchFamily="34" charset="0"/>
                <a:cs typeface="Arial" pitchFamily="34" charset="0"/>
              </a:rPr>
              <a:t>Women being a distraction/problems with relationships between men &amp; women; and,</a:t>
            </a:r>
          </a:p>
          <a:p>
            <a:pPr marL="457200" indent="-457200" algn="just">
              <a:buFont typeface="+mj-lt"/>
              <a:buAutoNum type="arabicPeriod"/>
            </a:pPr>
            <a:r>
              <a:rPr lang="en-GB" sz="2400" dirty="0">
                <a:latin typeface="Arial" pitchFamily="34" charset="0"/>
                <a:cs typeface="Arial" pitchFamily="34" charset="0"/>
              </a:rPr>
              <a:t>Men wanting to protect women/react differently if hurt/harder to deal with female casualties</a:t>
            </a:r>
          </a:p>
          <a:p>
            <a:pPr algn="just"/>
            <a:r>
              <a:rPr lang="en-GB" sz="2400" dirty="0">
                <a:latin typeface="Arial" pitchFamily="34" charset="0"/>
                <a:cs typeface="Arial" pitchFamily="34" charset="0"/>
              </a:rPr>
              <a:t>As for unit cohesion, it was perceived a minor problem &amp; men did not perceive presence of women to reduce cohesion</a:t>
            </a:r>
          </a:p>
        </p:txBody>
      </p:sp>
    </p:spTree>
    <p:extLst>
      <p:ext uri="{BB962C8B-B14F-4D97-AF65-F5344CB8AC3E}">
        <p14:creationId xmlns:p14="http://schemas.microsoft.com/office/powerpoint/2010/main" val="3697712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152400" y="381000"/>
            <a:ext cx="8839199" cy="6001643"/>
          </a:xfrm>
          <a:prstGeom prst="rect">
            <a:avLst/>
          </a:prstGeom>
          <a:noFill/>
        </p:spPr>
        <p:txBody>
          <a:bodyPr wrap="square" rtlCol="0">
            <a:spAutoFit/>
          </a:bodyPr>
          <a:lstStyle/>
          <a:p>
            <a:pPr algn="just"/>
            <a:r>
              <a:rPr lang="en-GB" sz="2400" u="sng" dirty="0" smtClean="0">
                <a:latin typeface="Arial" pitchFamily="34" charset="0"/>
                <a:cs typeface="Arial" pitchFamily="34" charset="0"/>
              </a:rPr>
              <a:t>2014 MoD Review</a:t>
            </a:r>
            <a:endParaRPr lang="en-GB" sz="2400" dirty="0" smtClean="0">
              <a:latin typeface="Arial" pitchFamily="34" charset="0"/>
              <a:cs typeface="Arial" pitchFamily="34" charset="0"/>
            </a:endParaRPr>
          </a:p>
          <a:p>
            <a:pPr algn="just"/>
            <a:endParaRPr lang="en-GB" sz="2400" u="sng" dirty="0" smtClean="0">
              <a:latin typeface="Arial" pitchFamily="34" charset="0"/>
              <a:cs typeface="Arial" pitchFamily="34" charset="0"/>
            </a:endParaRPr>
          </a:p>
          <a:p>
            <a:pPr algn="just"/>
            <a:r>
              <a:rPr lang="en-GB" sz="2400" dirty="0" smtClean="0">
                <a:latin typeface="Arial" pitchFamily="34" charset="0"/>
                <a:cs typeface="Arial" pitchFamily="34" charset="0"/>
              </a:rPr>
              <a:t>Report recommended a further programme of psychological </a:t>
            </a:r>
            <a:r>
              <a:rPr lang="en-GB" sz="2400" dirty="0">
                <a:latin typeface="Arial" pitchFamily="34" charset="0"/>
                <a:cs typeface="Arial" pitchFamily="34" charset="0"/>
              </a:rPr>
              <a:t>research should be conducted to further assess the risks and mitigation to women in GCC roles</a:t>
            </a:r>
            <a:r>
              <a:rPr lang="en-GB" sz="2400" dirty="0" smtClean="0">
                <a:latin typeface="Arial" pitchFamily="34" charset="0"/>
                <a:cs typeface="Arial" pitchFamily="34" charset="0"/>
              </a:rPr>
              <a:t>, in order to inform a decision by mid 2016</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In the meantime the first women in the RN earned their Dolphins as part of the Submarine Service.</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RN – 10.1% of officers </a:t>
            </a:r>
            <a:r>
              <a:rPr lang="en-GB" sz="2400" dirty="0" smtClean="0">
                <a:latin typeface="Arial" pitchFamily="34" charset="0"/>
                <a:cs typeface="Arial" pitchFamily="34" charset="0"/>
              </a:rPr>
              <a:t>&amp; 8.9</a:t>
            </a:r>
            <a:r>
              <a:rPr lang="en-GB" sz="2400" dirty="0">
                <a:latin typeface="Arial" pitchFamily="34" charset="0"/>
                <a:cs typeface="Arial" pitchFamily="34" charset="0"/>
              </a:rPr>
              <a:t>% of other ranks are </a:t>
            </a:r>
            <a:r>
              <a:rPr lang="en-GB" sz="2400" dirty="0" smtClean="0">
                <a:latin typeface="Arial" pitchFamily="34" charset="0"/>
                <a:cs typeface="Arial" pitchFamily="34" charset="0"/>
              </a:rPr>
              <a:t>women</a:t>
            </a:r>
          </a:p>
          <a:p>
            <a:pPr algn="just"/>
            <a:r>
              <a:rPr lang="en-GB" sz="2400" dirty="0">
                <a:latin typeface="Arial" pitchFamily="34" charset="0"/>
                <a:cs typeface="Arial" pitchFamily="34" charset="0"/>
              </a:rPr>
              <a:t>Army – 11.7% of </a:t>
            </a:r>
            <a:r>
              <a:rPr lang="en-GB" sz="2400" dirty="0" smtClean="0">
                <a:latin typeface="Arial" pitchFamily="34" charset="0"/>
                <a:cs typeface="Arial" pitchFamily="34" charset="0"/>
              </a:rPr>
              <a:t>officers &amp;8.1</a:t>
            </a:r>
            <a:r>
              <a:rPr lang="en-GB" sz="2400" dirty="0">
                <a:latin typeface="Arial" pitchFamily="34" charset="0"/>
                <a:cs typeface="Arial" pitchFamily="34" charset="0"/>
              </a:rPr>
              <a:t>% of other </a:t>
            </a:r>
            <a:r>
              <a:rPr lang="en-GB" sz="2400" dirty="0" smtClean="0">
                <a:latin typeface="Arial" pitchFamily="34" charset="0"/>
                <a:cs typeface="Arial" pitchFamily="34" charset="0"/>
              </a:rPr>
              <a:t>ranks are women</a:t>
            </a:r>
          </a:p>
          <a:p>
            <a:pPr algn="just"/>
            <a:r>
              <a:rPr lang="en-GB" sz="2400" dirty="0">
                <a:latin typeface="Arial" pitchFamily="34" charset="0"/>
                <a:cs typeface="Arial" pitchFamily="34" charset="0"/>
              </a:rPr>
              <a:t>RAF – 16.6% of officers </a:t>
            </a:r>
            <a:r>
              <a:rPr lang="en-GB" sz="2400" dirty="0" smtClean="0">
                <a:latin typeface="Arial" pitchFamily="34" charset="0"/>
                <a:cs typeface="Arial" pitchFamily="34" charset="0"/>
              </a:rPr>
              <a:t>&amp; 13.1</a:t>
            </a:r>
            <a:r>
              <a:rPr lang="en-GB" sz="2400" dirty="0">
                <a:latin typeface="Arial" pitchFamily="34" charset="0"/>
                <a:cs typeface="Arial" pitchFamily="34" charset="0"/>
              </a:rPr>
              <a:t>% of other ranks are </a:t>
            </a:r>
            <a:r>
              <a:rPr lang="en-GB" sz="2400" dirty="0" smtClean="0">
                <a:latin typeface="Arial" pitchFamily="34" charset="0"/>
                <a:cs typeface="Arial" pitchFamily="34" charset="0"/>
              </a:rPr>
              <a:t>women</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Majority </a:t>
            </a:r>
            <a:r>
              <a:rPr lang="en-GB" sz="2400" dirty="0">
                <a:latin typeface="Arial" pitchFamily="34" charset="0"/>
                <a:cs typeface="Arial" pitchFamily="34" charset="0"/>
              </a:rPr>
              <a:t>of roles are </a:t>
            </a:r>
            <a:r>
              <a:rPr lang="en-GB" sz="2400" dirty="0" smtClean="0">
                <a:latin typeface="Arial" pitchFamily="34" charset="0"/>
                <a:cs typeface="Arial" pitchFamily="34" charset="0"/>
              </a:rPr>
              <a:t>now open </a:t>
            </a:r>
            <a:r>
              <a:rPr lang="en-GB" sz="2400" dirty="0">
                <a:latin typeface="Arial" pitchFamily="34" charset="0"/>
                <a:cs typeface="Arial" pitchFamily="34" charset="0"/>
              </a:rPr>
              <a:t>to women: RN 79%, Army 70% </a:t>
            </a:r>
            <a:r>
              <a:rPr lang="en-GB" sz="2400" dirty="0" smtClean="0">
                <a:latin typeface="Arial" pitchFamily="34" charset="0"/>
                <a:cs typeface="Arial" pitchFamily="34" charset="0"/>
              </a:rPr>
              <a:t>&amp; RAF </a:t>
            </a:r>
            <a:r>
              <a:rPr lang="en-GB" sz="2400" dirty="0">
                <a:latin typeface="Arial" pitchFamily="34" charset="0"/>
                <a:cs typeface="Arial" pitchFamily="34" charset="0"/>
              </a:rPr>
              <a:t>94</a:t>
            </a:r>
            <a:r>
              <a:rPr lang="en-GB" sz="2400" dirty="0" smtClean="0">
                <a:latin typeface="Arial" pitchFamily="34" charset="0"/>
                <a:cs typeface="Arial" pitchFamily="34" charset="0"/>
              </a:rPr>
              <a:t>%</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2783460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p:cTn id="35"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7" end="7"/>
                                            </p:txEl>
                                          </p:spTgt>
                                        </p:tgtEl>
                                        <p:attrNameLst>
                                          <p:attrName>ppt_h</p:attrName>
                                        </p:attrNameLst>
                                      </p:cBhvr>
                                      <p:tavLst>
                                        <p:tav tm="0">
                                          <p:val>
                                            <p:fltVal val="0"/>
                                          </p:val>
                                        </p:tav>
                                        <p:tav tm="100000">
                                          <p:val>
                                            <p:strVal val="#ppt_h"/>
                                          </p:val>
                                        </p:tav>
                                      </p:tavLst>
                                    </p:anim>
                                    <p:animEffect transition="in" filter="fade">
                                      <p:cBhvr>
                                        <p:cTn id="37" dur="500"/>
                                        <p:tgtEl>
                                          <p:spTgt spid="2">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8" end="8"/>
                                            </p:txEl>
                                          </p:spTgt>
                                        </p:tgtEl>
                                        <p:attrNameLst>
                                          <p:attrName>style.visibility</p:attrName>
                                        </p:attrNameLst>
                                      </p:cBhvr>
                                      <p:to>
                                        <p:strVal val="visible"/>
                                      </p:to>
                                    </p:set>
                                    <p:anim calcmode="lin" valueType="num">
                                      <p:cBhvr>
                                        <p:cTn id="42"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44" dur="500"/>
                                        <p:tgtEl>
                                          <p:spTgt spid="2">
                                            <p:txEl>
                                              <p:pRg st="8" end="8"/>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2">
                                            <p:txEl>
                                              <p:pRg st="10" end="10"/>
                                            </p:txEl>
                                          </p:spTgt>
                                        </p:tgtEl>
                                        <p:attrNameLst>
                                          <p:attrName>style.visibility</p:attrName>
                                        </p:attrNameLst>
                                      </p:cBhvr>
                                      <p:to>
                                        <p:strVal val="visible"/>
                                      </p:to>
                                    </p:set>
                                    <p:anim calcmode="lin" valueType="num">
                                      <p:cBhvr>
                                        <p:cTn id="49"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50"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51"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990600"/>
            <a:ext cx="8352692" cy="4278094"/>
          </a:xfrm>
          <a:prstGeom prst="rect">
            <a:avLst/>
          </a:prstGeom>
          <a:noFill/>
        </p:spPr>
        <p:txBody>
          <a:bodyPr wrap="square" rtlCol="0">
            <a:spAutoFit/>
          </a:bodyPr>
          <a:lstStyle/>
          <a:p>
            <a:pPr algn="ctr"/>
            <a:r>
              <a:rPr lang="en-GB" sz="3200" b="1" u="sng" dirty="0" smtClean="0">
                <a:latin typeface="Arial" pitchFamily="34" charset="0"/>
                <a:cs typeface="Arial" pitchFamily="34" charset="0"/>
              </a:rPr>
              <a:t>INTRODUCTION</a:t>
            </a:r>
            <a:endParaRPr lang="en-GB" sz="3200" dirty="0" smtClean="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Position prior to EA10</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EA10</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Big issues since EA10</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Evaluation of special position</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Recommendations for the future</a:t>
            </a:r>
          </a:p>
        </p:txBody>
      </p:sp>
    </p:spTree>
    <p:extLst>
      <p:ext uri="{BB962C8B-B14F-4D97-AF65-F5344CB8AC3E}">
        <p14:creationId xmlns:p14="http://schemas.microsoft.com/office/powerpoint/2010/main" val="149705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additive="base">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 calcmode="lin" valueType="num">
                                      <p:cBhvr additive="base">
                                        <p:cTn id="2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
                                            <p:txEl>
                                              <p:pRg st="6" end="6"/>
                                            </p:txEl>
                                          </p:spTgt>
                                        </p:tgtEl>
                                        <p:attrNameLst>
                                          <p:attrName>style.visibility</p:attrName>
                                        </p:attrNameLst>
                                      </p:cBhvr>
                                      <p:to>
                                        <p:strVal val="visible"/>
                                      </p:to>
                                    </p:set>
                                    <p:anim calcmode="lin" valueType="num">
                                      <p:cBhvr additive="base">
                                        <p:cTn id="26"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 calcmode="lin" valueType="num">
                                      <p:cBhvr additive="base">
                                        <p:cTn id="32" dur="500" fill="hold"/>
                                        <p:tgtEl>
                                          <p:spTgt spid="2">
                                            <p:txEl>
                                              <p:pRg st="8" end="8"/>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2">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2">
                                            <p:txEl>
                                              <p:pRg st="10" end="10"/>
                                            </p:txEl>
                                          </p:spTgt>
                                        </p:tgtEl>
                                        <p:attrNameLst>
                                          <p:attrName>style.visibility</p:attrName>
                                        </p:attrNameLst>
                                      </p:cBhvr>
                                      <p:to>
                                        <p:strVal val="visible"/>
                                      </p:to>
                                    </p:set>
                                    <p:anim calcmode="lin" valueType="num">
                                      <p:cBhvr additive="base">
                                        <p:cTn id="38"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914400"/>
            <a:ext cx="8305800" cy="5016758"/>
          </a:xfrm>
          <a:prstGeom prst="rect">
            <a:avLst/>
          </a:prstGeom>
          <a:noFill/>
        </p:spPr>
        <p:txBody>
          <a:bodyPr wrap="square" rtlCol="0">
            <a:spAutoFit/>
          </a:bodyPr>
          <a:lstStyle/>
          <a:p>
            <a:pPr algn="ctr"/>
            <a:r>
              <a:rPr lang="en-GB" sz="3200" b="1" u="sng" dirty="0" smtClean="0">
                <a:latin typeface="Arial" pitchFamily="34" charset="0"/>
                <a:cs typeface="Arial" pitchFamily="34" charset="0"/>
              </a:rPr>
              <a:t>GENDER ORIENTATION</a:t>
            </a:r>
          </a:p>
          <a:p>
            <a:pPr algn="just"/>
            <a:endParaRPr lang="en-GB" sz="2400" dirty="0" smtClean="0">
              <a:latin typeface="Arial" pitchFamily="34" charset="0"/>
              <a:cs typeface="Arial" pitchFamily="34" charset="0"/>
            </a:endParaRPr>
          </a:p>
          <a:p>
            <a:pPr algn="just"/>
            <a:r>
              <a:rPr lang="en-GB" sz="2400" dirty="0" smtClean="0">
                <a:latin typeface="Arial" pitchFamily="34" charset="0"/>
                <a:cs typeface="Arial" pitchFamily="34" charset="0"/>
              </a:rPr>
              <a:t>Since </a:t>
            </a:r>
            <a:r>
              <a:rPr lang="en-GB" sz="2400" dirty="0">
                <a:latin typeface="Arial" pitchFamily="34" charset="0"/>
                <a:cs typeface="Arial" pitchFamily="34" charset="0"/>
              </a:rPr>
              <a:t>the abolition of the ban on homosexuals serving in the </a:t>
            </a:r>
            <a:r>
              <a:rPr lang="en-GB" sz="2400" dirty="0" smtClean="0">
                <a:latin typeface="Arial" pitchFamily="34" charset="0"/>
                <a:cs typeface="Arial" pitchFamily="34" charset="0"/>
              </a:rPr>
              <a:t>military, 2 reviews were carried out in 2000 &amp; 2002. Neither reported major issues.</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Unfortunately the military then considered the matter a non-issue &amp; n further empirical research was conducted.</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In January 2015 the MoD announced that new recruits would be asked their gender orientation.</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Marching at Pride.</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2223522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28599" y="685800"/>
            <a:ext cx="8774723" cy="5386090"/>
          </a:xfrm>
          <a:prstGeom prst="rect">
            <a:avLst/>
          </a:prstGeom>
          <a:noFill/>
        </p:spPr>
        <p:txBody>
          <a:bodyPr wrap="square" rtlCol="0">
            <a:spAutoFit/>
          </a:bodyPr>
          <a:lstStyle/>
          <a:p>
            <a:pPr algn="ctr"/>
            <a:r>
              <a:rPr lang="en-GB" sz="3200" b="1" u="sng" dirty="0" smtClean="0">
                <a:latin typeface="Arial" pitchFamily="34" charset="0"/>
                <a:cs typeface="Arial" pitchFamily="34" charset="0"/>
              </a:rPr>
              <a:t>AGE DISCRIMINATION</a:t>
            </a:r>
          </a:p>
          <a:p>
            <a:pPr algn="just"/>
            <a:endParaRPr lang="en-GB" sz="2400" dirty="0" smtClean="0">
              <a:latin typeface="Arial" pitchFamily="34" charset="0"/>
              <a:cs typeface="Arial" pitchFamily="34" charset="0"/>
            </a:endParaRPr>
          </a:p>
          <a:p>
            <a:pPr algn="just"/>
            <a:r>
              <a:rPr lang="en-GB" sz="2400" dirty="0" smtClean="0">
                <a:latin typeface="Arial" pitchFamily="34" charset="0"/>
                <a:cs typeface="Arial" pitchFamily="34" charset="0"/>
              </a:rPr>
              <a:t>Derogation from discrimination on the grounds of age appear to be on firm foundations in EU &amp; UK legislation.</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Case C-144/04 Mangold v Helm [2005] ECR </a:t>
            </a:r>
            <a:r>
              <a:rPr lang="en-GB" sz="2400" dirty="0" smtClean="0">
                <a:latin typeface="Arial" pitchFamily="34" charset="0"/>
                <a:cs typeface="Arial" pitchFamily="34" charset="0"/>
              </a:rPr>
              <a:t>I-9981</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Case C-555/07 Kücükdeveci v Swedex [2010] ECR </a:t>
            </a:r>
            <a:r>
              <a:rPr lang="en-GB" sz="2400" dirty="0" smtClean="0">
                <a:latin typeface="Arial" pitchFamily="34" charset="0"/>
                <a:cs typeface="Arial" pitchFamily="34" charset="0"/>
              </a:rPr>
              <a:t>I-365</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Age is employed by the military </a:t>
            </a:r>
            <a:r>
              <a:rPr lang="en-GB" sz="2400" dirty="0">
                <a:latin typeface="Arial" pitchFamily="34" charset="0"/>
                <a:cs typeface="Arial" pitchFamily="34" charset="0"/>
              </a:rPr>
              <a:t>in 4 ways</a:t>
            </a:r>
            <a:r>
              <a:rPr lang="en-GB" sz="2400" dirty="0" smtClean="0">
                <a:latin typeface="Arial" pitchFamily="34" charset="0"/>
                <a:cs typeface="Arial" pitchFamily="34" charset="0"/>
              </a:rPr>
              <a:t>: recruitment</a:t>
            </a:r>
            <a:r>
              <a:rPr lang="en-GB" sz="2400" dirty="0">
                <a:latin typeface="Arial" pitchFamily="34" charset="0"/>
                <a:cs typeface="Arial" pitchFamily="34" charset="0"/>
              </a:rPr>
              <a:t>; release; specialist selection; and, </a:t>
            </a:r>
            <a:r>
              <a:rPr lang="en-GB" sz="2400" dirty="0" smtClean="0">
                <a:latin typeface="Arial" pitchFamily="34" charset="0"/>
                <a:cs typeface="Arial" pitchFamily="34" charset="0"/>
              </a:rPr>
              <a:t>promotion</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There have been no empirical reviews so far on the impact of age discrimination on the military</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2239294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 calcmode="lin" valueType="num">
                                      <p:cBhvr>
                                        <p:cTn id="42"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93077" y="46892"/>
            <a:ext cx="8534400" cy="6863417"/>
          </a:xfrm>
          <a:prstGeom prst="rect">
            <a:avLst/>
          </a:prstGeom>
          <a:noFill/>
        </p:spPr>
        <p:txBody>
          <a:bodyPr wrap="square" rtlCol="0">
            <a:spAutoFit/>
          </a:bodyPr>
          <a:lstStyle/>
          <a:p>
            <a:pPr algn="ctr"/>
            <a:r>
              <a:rPr lang="en-GB" sz="3200" b="1" u="sng" dirty="0" smtClean="0"/>
              <a:t>DISABILITY DISCRIMINATION</a:t>
            </a:r>
          </a:p>
          <a:p>
            <a:pPr algn="just"/>
            <a:endParaRPr lang="en-GB" sz="2400" dirty="0" smtClean="0"/>
          </a:p>
          <a:p>
            <a:pPr algn="just"/>
            <a:r>
              <a:rPr lang="en-GB" sz="2400" dirty="0"/>
              <a:t>As with age, </a:t>
            </a:r>
            <a:r>
              <a:rPr lang="en-GB" sz="2400" dirty="0" smtClean="0"/>
              <a:t>the derogation </a:t>
            </a:r>
            <a:r>
              <a:rPr lang="en-GB" sz="2400" dirty="0"/>
              <a:t>from discrimination on the grounds of </a:t>
            </a:r>
            <a:r>
              <a:rPr lang="en-GB" sz="2400" dirty="0" smtClean="0"/>
              <a:t>disability appears </a:t>
            </a:r>
            <a:r>
              <a:rPr lang="en-GB" sz="2400" dirty="0"/>
              <a:t>to be on firm foundations in EU &amp; UK </a:t>
            </a:r>
            <a:r>
              <a:rPr lang="en-GB" sz="2400" dirty="0" smtClean="0"/>
              <a:t>legislation</a:t>
            </a:r>
          </a:p>
          <a:p>
            <a:pPr algn="just"/>
            <a:endParaRPr lang="en-GB" sz="2400" dirty="0"/>
          </a:p>
          <a:p>
            <a:pPr algn="just"/>
            <a:r>
              <a:rPr lang="en-GB" sz="2400" dirty="0" smtClean="0"/>
              <a:t>UNCRPD &amp; Optional Protocol has been ratified by the UK but not yet given effect in law, whilst the EU has ratified &amp; given effect in law through a 2010 Decision</a:t>
            </a:r>
          </a:p>
          <a:p>
            <a:pPr algn="just"/>
            <a:endParaRPr lang="en-GB" sz="2400" dirty="0"/>
          </a:p>
          <a:p>
            <a:pPr algn="just"/>
            <a:r>
              <a:rPr lang="da-DK" sz="2400" dirty="0"/>
              <a:t>Joined Cases C-335 &amp; 337/11 HK Danmark v Dansk almennyttigt Boligselskab &amp; Dansk Arbejdsgiverforening [2013] </a:t>
            </a:r>
            <a:r>
              <a:rPr lang="da-DK" sz="2400" dirty="0" smtClean="0"/>
              <a:t>3 CMLR 21</a:t>
            </a:r>
          </a:p>
          <a:p>
            <a:pPr algn="just"/>
            <a:endParaRPr lang="da-DK" sz="2400" dirty="0"/>
          </a:p>
          <a:p>
            <a:pPr algn="just"/>
            <a:r>
              <a:rPr lang="da-DK" sz="2400" dirty="0" smtClean="0"/>
              <a:t>Art 1(1) of Decision notes Member States can derogate from scope of UNCRPD to extent of Art 3(4) of Directive 2000/78. The UK has attached a Declaration to the UNCRPD to that effect</a:t>
            </a:r>
          </a:p>
          <a:p>
            <a:pPr algn="just"/>
            <a:endParaRPr lang="da-DK" sz="2400" dirty="0"/>
          </a:p>
          <a:p>
            <a:pPr algn="just"/>
            <a:r>
              <a:rPr lang="da-DK" sz="2400" dirty="0" smtClean="0"/>
              <a:t>ECtHR? </a:t>
            </a:r>
            <a:r>
              <a:rPr lang="en-GB" sz="2400" dirty="0" err="1"/>
              <a:t>Glor</a:t>
            </a:r>
            <a:r>
              <a:rPr lang="en-GB" sz="2400" dirty="0"/>
              <a:t> v Switzerland (13444/04), unreported 30 April 2009 (</a:t>
            </a:r>
            <a:r>
              <a:rPr lang="en-GB" sz="2400" dirty="0" smtClean="0"/>
              <a:t>ECtHR </a:t>
            </a:r>
            <a:r>
              <a:rPr lang="en-GB" sz="2400" dirty="0"/>
              <a:t>(Grand Chamber))</a:t>
            </a:r>
          </a:p>
        </p:txBody>
      </p:sp>
    </p:spTree>
    <p:extLst>
      <p:ext uri="{BB962C8B-B14F-4D97-AF65-F5344CB8AC3E}">
        <p14:creationId xmlns:p14="http://schemas.microsoft.com/office/powerpoint/2010/main" val="397207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 calcmode="lin" valueType="num">
                                      <p:cBhvr>
                                        <p:cTn id="42"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799"/>
            <a:ext cx="7772400" cy="3200401"/>
          </a:xfrm>
        </p:spPr>
        <p:txBody>
          <a:bodyPr>
            <a:noAutofit/>
          </a:bodyPr>
          <a:lstStyle/>
          <a:p>
            <a:pPr>
              <a:lnSpc>
                <a:spcPct val="200000"/>
              </a:lnSpc>
            </a:pPr>
            <a:r>
              <a:rPr lang="en-GB" b="1" u="sng" dirty="0" smtClean="0">
                <a:latin typeface="Arial" pitchFamily="34" charset="0"/>
                <a:cs typeface="Arial" pitchFamily="34" charset="0"/>
              </a:rPr>
              <a:t>EVALUATION OF THE ARMED FORCES SPECIAL POSITION</a:t>
            </a:r>
            <a:endParaRPr lang="en-GB" b="1" u="sng"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nSpc>
                <a:spcPct val="200000"/>
              </a:lnSpc>
            </a:pPr>
            <a:endParaRPr lang="en-GB" sz="2400" b="1"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93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381000" y="287215"/>
            <a:ext cx="8458200" cy="6370975"/>
          </a:xfrm>
          <a:prstGeom prst="rect">
            <a:avLst/>
          </a:prstGeom>
          <a:noFill/>
        </p:spPr>
        <p:txBody>
          <a:bodyPr wrap="square" rtlCol="0">
            <a:spAutoFit/>
          </a:bodyPr>
          <a:lstStyle/>
          <a:p>
            <a:pPr marL="457200" indent="-457200" algn="just">
              <a:buAutoNum type="arabicPeriod"/>
            </a:pPr>
            <a:r>
              <a:rPr lang="en-GB" sz="2400" dirty="0" smtClean="0">
                <a:latin typeface="Arial" pitchFamily="34" charset="0"/>
                <a:cs typeface="Arial" pitchFamily="34" charset="0"/>
              </a:rPr>
              <a:t>Distancing </a:t>
            </a:r>
            <a:r>
              <a:rPr lang="en-GB" sz="2400" dirty="0">
                <a:latin typeface="Arial" pitchFamily="34" charset="0"/>
                <a:cs typeface="Arial" pitchFamily="34" charset="0"/>
              </a:rPr>
              <a:t>of Military Society from Civilian </a:t>
            </a:r>
            <a:r>
              <a:rPr lang="en-GB" sz="2400" dirty="0" smtClean="0">
                <a:latin typeface="Arial" pitchFamily="34" charset="0"/>
                <a:cs typeface="Arial" pitchFamily="34" charset="0"/>
              </a:rPr>
              <a:t>Society</a:t>
            </a:r>
          </a:p>
          <a:p>
            <a:pPr marL="457200" indent="-457200" algn="just">
              <a:buAutoNum type="arabicPeriod"/>
            </a:pPr>
            <a:endParaRPr lang="en-GB" sz="2400" dirty="0">
              <a:latin typeface="Arial" pitchFamily="34" charset="0"/>
              <a:cs typeface="Arial" pitchFamily="34" charset="0"/>
            </a:endParaRPr>
          </a:p>
          <a:p>
            <a:pPr marL="457200" indent="-457200" algn="just">
              <a:buAutoNum type="arabicPeriod"/>
            </a:pPr>
            <a:r>
              <a:rPr lang="en-GB" sz="2400" dirty="0" smtClean="0">
                <a:latin typeface="Arial" pitchFamily="34" charset="0"/>
                <a:cs typeface="Arial" pitchFamily="34" charset="0"/>
              </a:rPr>
              <a:t>Closing the gap</a:t>
            </a:r>
          </a:p>
          <a:p>
            <a:pPr marL="457200" indent="-457200" algn="just">
              <a:buAutoNum type="arabicPeriod"/>
            </a:pPr>
            <a:endParaRPr lang="en-GB" sz="2400" dirty="0">
              <a:latin typeface="Arial" pitchFamily="34" charset="0"/>
              <a:cs typeface="Arial" pitchFamily="34" charset="0"/>
            </a:endParaRPr>
          </a:p>
          <a:p>
            <a:pPr marL="457200" indent="-457200" algn="just">
              <a:buAutoNum type="arabicPeriod"/>
            </a:pPr>
            <a:r>
              <a:rPr lang="en-GB" sz="2400" dirty="0" smtClean="0">
                <a:latin typeface="Arial" pitchFamily="34" charset="0"/>
                <a:cs typeface="Arial" pitchFamily="34" charset="0"/>
              </a:rPr>
              <a:t>Armed forces must reflect the democratic values of the society they represent</a:t>
            </a:r>
          </a:p>
          <a:p>
            <a:pPr marL="457200" indent="-457200" algn="just">
              <a:buAutoNum type="arabicPeriod"/>
            </a:pPr>
            <a:endParaRPr lang="en-GB" sz="2400" dirty="0">
              <a:latin typeface="Arial" pitchFamily="34" charset="0"/>
              <a:cs typeface="Arial" pitchFamily="34" charset="0"/>
            </a:endParaRPr>
          </a:p>
          <a:p>
            <a:pPr marL="457200" indent="-457200" algn="just">
              <a:buAutoNum type="arabicPeriod"/>
            </a:pPr>
            <a:r>
              <a:rPr lang="en-GB" sz="2400" dirty="0" smtClean="0">
                <a:latin typeface="Arial" pitchFamily="34" charset="0"/>
                <a:cs typeface="Arial" pitchFamily="34" charset="0"/>
              </a:rPr>
              <a:t>Examples of good practice need to be celebrated and embraced</a:t>
            </a:r>
          </a:p>
          <a:p>
            <a:pPr marL="457200" indent="-457200" algn="just">
              <a:buAutoNum type="arabicPeriod"/>
            </a:pPr>
            <a:endParaRPr lang="en-GB" sz="2400" dirty="0">
              <a:latin typeface="Arial" pitchFamily="34" charset="0"/>
              <a:cs typeface="Arial" pitchFamily="34" charset="0"/>
            </a:endParaRPr>
          </a:p>
          <a:p>
            <a:pPr marL="457200" indent="-457200" algn="just">
              <a:buAutoNum type="arabicPeriod"/>
            </a:pPr>
            <a:r>
              <a:rPr lang="en-GB" sz="2400" dirty="0" smtClean="0">
                <a:latin typeface="Arial" pitchFamily="34" charset="0"/>
                <a:cs typeface="Arial" pitchFamily="34" charset="0"/>
              </a:rPr>
              <a:t>Age is increasingly seen as a barrier to recruitment, retention and promotion</a:t>
            </a:r>
          </a:p>
          <a:p>
            <a:pPr marL="457200" indent="-457200" algn="just">
              <a:buAutoNum type="arabicPeriod"/>
            </a:pPr>
            <a:endParaRPr lang="en-GB" sz="2400" dirty="0">
              <a:latin typeface="Arial" pitchFamily="34" charset="0"/>
              <a:cs typeface="Arial" pitchFamily="34" charset="0"/>
            </a:endParaRPr>
          </a:p>
          <a:p>
            <a:pPr marL="457200" indent="-457200" algn="just">
              <a:buAutoNum type="arabicPeriod"/>
            </a:pPr>
            <a:r>
              <a:rPr lang="en-GB" sz="2400" dirty="0" smtClean="0">
                <a:latin typeface="Arial" pitchFamily="34" charset="0"/>
                <a:cs typeface="Arial" pitchFamily="34" charset="0"/>
              </a:rPr>
              <a:t>The military needs to recruit physically fit and able individuals. However, wars create disabilities – if discharged then loss of experience but also abrogation of military duty to personnel</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425540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 calcmode="lin" valueType="num">
                                      <p:cBhvr>
                                        <p:cTn id="42"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799"/>
            <a:ext cx="7772400" cy="3200401"/>
          </a:xfrm>
        </p:spPr>
        <p:txBody>
          <a:bodyPr>
            <a:noAutofit/>
          </a:bodyPr>
          <a:lstStyle/>
          <a:p>
            <a:pPr>
              <a:lnSpc>
                <a:spcPct val="200000"/>
              </a:lnSpc>
            </a:pPr>
            <a:r>
              <a:rPr lang="en-GB" b="1" u="sng" dirty="0" smtClean="0">
                <a:latin typeface="Arial" pitchFamily="34" charset="0"/>
                <a:cs typeface="Arial" pitchFamily="34" charset="0"/>
              </a:rPr>
              <a:t>RECOMMENDATIONS FOR THE FUTURE</a:t>
            </a:r>
            <a:endParaRPr lang="en-GB" b="1" u="sng"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nSpc>
                <a:spcPct val="200000"/>
              </a:lnSpc>
            </a:pPr>
            <a:endParaRPr lang="en-GB" sz="2400" b="1"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857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304800" y="17584"/>
            <a:ext cx="8534400" cy="6740307"/>
          </a:xfrm>
          <a:prstGeom prst="rect">
            <a:avLst/>
          </a:prstGeom>
          <a:noFill/>
        </p:spPr>
        <p:txBody>
          <a:bodyPr wrap="square" rtlCol="0">
            <a:spAutoFit/>
          </a:bodyPr>
          <a:lstStyle/>
          <a:p>
            <a:pPr algn="just"/>
            <a:r>
              <a:rPr lang="en-GB" sz="2400" dirty="0" smtClean="0">
                <a:latin typeface="Arial" pitchFamily="34" charset="0"/>
                <a:cs typeface="Arial" pitchFamily="34" charset="0"/>
              </a:rPr>
              <a:t>Armed forces have been reactive &amp; not proactive when faced with the challenge of equality &amp; non-discrimination</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However, </a:t>
            </a:r>
            <a:r>
              <a:rPr lang="en-GB" sz="2400" dirty="0" smtClean="0">
                <a:latin typeface="Arial" pitchFamily="34" charset="0"/>
                <a:cs typeface="Arial" pitchFamily="34" charset="0"/>
              </a:rPr>
              <a:t>UK </a:t>
            </a:r>
            <a:r>
              <a:rPr lang="en-GB" sz="2400" dirty="0">
                <a:latin typeface="Arial" pitchFamily="34" charset="0"/>
                <a:cs typeface="Arial" pitchFamily="34" charset="0"/>
              </a:rPr>
              <a:t>military has come a long way in a short space of </a:t>
            </a:r>
            <a:r>
              <a:rPr lang="en-GB" sz="2400" dirty="0" smtClean="0">
                <a:latin typeface="Arial" pitchFamily="34" charset="0"/>
                <a:cs typeface="Arial" pitchFamily="34" charset="0"/>
              </a:rPr>
              <a:t>time –  e.g. gender orientation. When accepted then policy is embraced wholeheartedly.</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Race – need to actively address </a:t>
            </a:r>
            <a:r>
              <a:rPr lang="en-GB" sz="2400" dirty="0" smtClean="0">
                <a:latin typeface="Arial" pitchFamily="34" charset="0"/>
                <a:cs typeface="Arial" pitchFamily="34" charset="0"/>
              </a:rPr>
              <a:t>the </a:t>
            </a:r>
            <a:r>
              <a:rPr lang="en-GB" sz="2400" dirty="0" smtClean="0">
                <a:latin typeface="Arial" pitchFamily="34" charset="0"/>
                <a:cs typeface="Arial" pitchFamily="34" charset="0"/>
              </a:rPr>
              <a:t>the aim of 8% of ethnic minorities</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Sex – combat effectiveness restriction of women serving in GCC roles should be removed</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Gender orientation – more empirical analysis</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Age – research should be conducted to determine the impact of the age discrimination exception, with a view to it being lifted</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24002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 calcmode="lin" valueType="num">
                                      <p:cBhvr>
                                        <p:cTn id="42"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304800" y="1219200"/>
            <a:ext cx="8534400" cy="3416320"/>
          </a:xfrm>
          <a:prstGeom prst="rect">
            <a:avLst/>
          </a:prstGeom>
          <a:noFill/>
        </p:spPr>
        <p:txBody>
          <a:bodyPr wrap="square" rtlCol="0">
            <a:spAutoFit/>
          </a:bodyPr>
          <a:lstStyle/>
          <a:p>
            <a:pPr algn="just"/>
            <a:r>
              <a:rPr lang="en-GB" sz="2400" dirty="0" smtClean="0">
                <a:latin typeface="Arial" pitchFamily="34" charset="0"/>
                <a:cs typeface="Arial" pitchFamily="34" charset="0"/>
              </a:rPr>
              <a:t>Disability – whilst accepting that the exception should be retained for recruitment, it should be considered if there is a need to retain it for those personnel wounded in action or even suffering a disablement outside of the warzone</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Finally, &amp; the most important recommendation, the military should reflect the society that it is tasked to defend. The closer the reflection the more democratic, and safer from anti-democratic forces, that society is likely to be</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95910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10000" r="-10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2505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799"/>
            <a:ext cx="7772400" cy="3200401"/>
          </a:xfrm>
        </p:spPr>
        <p:txBody>
          <a:bodyPr>
            <a:noAutofit/>
          </a:bodyPr>
          <a:lstStyle/>
          <a:p>
            <a:pPr>
              <a:lnSpc>
                <a:spcPct val="200000"/>
              </a:lnSpc>
            </a:pPr>
            <a:r>
              <a:rPr lang="en-GB" b="1" u="sng" dirty="0" smtClean="0">
                <a:latin typeface="Arial" pitchFamily="34" charset="0"/>
                <a:cs typeface="Arial" pitchFamily="34" charset="0"/>
              </a:rPr>
              <a:t>POSITION PRIOR TO EA10</a:t>
            </a:r>
            <a:endParaRPr lang="en-GB" b="1" u="sng" dirty="0">
              <a:latin typeface="Arial" pitchFamily="34" charset="0"/>
              <a:cs typeface="Arial" pitchFamily="34" charset="0"/>
            </a:endParaRPr>
          </a:p>
        </p:txBody>
      </p:sp>
      <p:sp>
        <p:nvSpPr>
          <p:cNvPr id="3" name="Subtitle 2"/>
          <p:cNvSpPr>
            <a:spLocks noGrp="1"/>
          </p:cNvSpPr>
          <p:nvPr>
            <p:ph type="subTitle" idx="1"/>
          </p:nvPr>
        </p:nvSpPr>
        <p:spPr/>
        <p:txBody>
          <a:bodyPr>
            <a:normAutofit/>
          </a:bodyPr>
          <a:lstStyle/>
          <a:p>
            <a:pPr>
              <a:lnSpc>
                <a:spcPct val="200000"/>
              </a:lnSpc>
            </a:pPr>
            <a:endParaRPr lang="en-GB" sz="2400" b="1" u="sng"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1746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609600"/>
            <a:ext cx="8352692" cy="6124754"/>
          </a:xfrm>
          <a:prstGeom prst="rect">
            <a:avLst/>
          </a:prstGeom>
          <a:noFill/>
        </p:spPr>
        <p:txBody>
          <a:bodyPr wrap="square" rtlCol="0">
            <a:spAutoFit/>
          </a:bodyPr>
          <a:lstStyle/>
          <a:p>
            <a:pPr algn="ctr"/>
            <a:r>
              <a:rPr lang="en-GB" sz="3200" b="1" u="sng" dirty="0" smtClean="0">
                <a:latin typeface="Arial" pitchFamily="34" charset="0"/>
                <a:cs typeface="Arial" pitchFamily="34" charset="0"/>
              </a:rPr>
              <a:t>RACE</a:t>
            </a:r>
            <a:endParaRPr lang="en-GB" sz="3200" dirty="0" smtClean="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RRA65</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RRA76</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R v Army Board of the Defence </a:t>
            </a:r>
            <a:r>
              <a:rPr lang="en-GB" sz="2400" dirty="0" smtClean="0">
                <a:latin typeface="Arial" pitchFamily="34" charset="0"/>
                <a:cs typeface="Arial" pitchFamily="34" charset="0"/>
              </a:rPr>
              <a:t>Council, </a:t>
            </a:r>
            <a:r>
              <a:rPr lang="en-GB" sz="2400" i="1" dirty="0">
                <a:latin typeface="Arial" pitchFamily="34" charset="0"/>
                <a:cs typeface="Arial" pitchFamily="34" charset="0"/>
              </a:rPr>
              <a:t>ex parte Anderson</a:t>
            </a:r>
            <a:r>
              <a:rPr lang="en-GB" sz="2400" dirty="0">
                <a:latin typeface="Arial" pitchFamily="34" charset="0"/>
                <a:cs typeface="Arial" pitchFamily="34" charset="0"/>
              </a:rPr>
              <a:t> [1991] ICR </a:t>
            </a:r>
            <a:r>
              <a:rPr lang="en-GB" sz="2400" dirty="0" smtClean="0">
                <a:latin typeface="Arial" pitchFamily="34" charset="0"/>
                <a:cs typeface="Arial" pitchFamily="34" charset="0"/>
              </a:rPr>
              <a:t>537</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Commission for Racial </a:t>
            </a:r>
            <a:r>
              <a:rPr lang="en-GB" sz="2400" dirty="0" smtClean="0">
                <a:latin typeface="Arial" pitchFamily="34" charset="0"/>
                <a:cs typeface="Arial" pitchFamily="34" charset="0"/>
              </a:rPr>
              <a:t>Equality </a:t>
            </a:r>
            <a:r>
              <a:rPr lang="en-GB" sz="2400" dirty="0">
                <a:latin typeface="Arial" pitchFamily="34" charset="0"/>
                <a:cs typeface="Arial" pitchFamily="34" charset="0"/>
              </a:rPr>
              <a:t>Report </a:t>
            </a:r>
            <a:r>
              <a:rPr lang="en-GB" sz="2400" dirty="0" smtClean="0">
                <a:latin typeface="Arial" pitchFamily="34" charset="0"/>
                <a:cs typeface="Arial" pitchFamily="34" charset="0"/>
              </a:rPr>
              <a:t>into </a:t>
            </a:r>
            <a:r>
              <a:rPr lang="en-GB" sz="2400" dirty="0">
                <a:latin typeface="Arial" pitchFamily="34" charset="0"/>
                <a:cs typeface="Arial" pitchFamily="34" charset="0"/>
              </a:rPr>
              <a:t>the </a:t>
            </a:r>
            <a:r>
              <a:rPr lang="en-GB" sz="2400" dirty="0" smtClean="0">
                <a:latin typeface="Arial" pitchFamily="34" charset="0"/>
                <a:cs typeface="Arial" pitchFamily="34" charset="0"/>
              </a:rPr>
              <a:t>Household Cavalry 1998</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3 results – Defence Council Code of Practice on Race Relations 1993, partnership agreement between MoD &amp; CRE in 1998, ethnic minority goals in SDR 1998</a:t>
            </a:r>
          </a:p>
          <a:p>
            <a:pPr algn="just"/>
            <a:endParaRPr lang="en-GB" sz="2400" dirty="0">
              <a:latin typeface="Arial" pitchFamily="34" charset="0"/>
              <a:cs typeface="Arial" pitchFamily="34" charset="0"/>
            </a:endParaRPr>
          </a:p>
        </p:txBody>
      </p:sp>
    </p:spTree>
    <p:extLst>
      <p:ext uri="{BB962C8B-B14F-4D97-AF65-F5344CB8AC3E}">
        <p14:creationId xmlns:p14="http://schemas.microsoft.com/office/powerpoint/2010/main" val="387647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additive="base">
                                        <p:cTn id="14"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2">
                                            <p:txEl>
                                              <p:pRg st="4" end="4"/>
                                            </p:txEl>
                                          </p:spTgt>
                                        </p:tgtEl>
                                        <p:attrNameLst>
                                          <p:attrName>style.visibility</p:attrName>
                                        </p:attrNameLst>
                                      </p:cBhvr>
                                      <p:to>
                                        <p:strVal val="visible"/>
                                      </p:to>
                                    </p:set>
                                    <p:anim calcmode="lin" valueType="num">
                                      <p:cBhvr additive="base">
                                        <p:cTn id="20"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
                                            <p:txEl>
                                              <p:pRg st="10" end="10"/>
                                            </p:txEl>
                                          </p:spTgt>
                                        </p:tgtEl>
                                        <p:attrNameLst>
                                          <p:attrName>style.visibility</p:attrName>
                                        </p:attrNameLst>
                                      </p:cBhvr>
                                      <p:to>
                                        <p:strVal val="visible"/>
                                      </p:to>
                                    </p:set>
                                    <p:anim calcmode="lin" valueType="num">
                                      <p:cBhvr additive="base">
                                        <p:cTn id="26"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152400"/>
            <a:ext cx="8763000" cy="6863417"/>
          </a:xfrm>
          <a:prstGeom prst="rect">
            <a:avLst/>
          </a:prstGeom>
          <a:noFill/>
        </p:spPr>
        <p:txBody>
          <a:bodyPr wrap="square" rtlCol="0">
            <a:spAutoFit/>
          </a:bodyPr>
          <a:lstStyle/>
          <a:p>
            <a:pPr algn="ctr"/>
            <a:r>
              <a:rPr lang="en-GB" sz="3200" b="1" u="sng" dirty="0" smtClean="0">
                <a:latin typeface="Arial" pitchFamily="34" charset="0"/>
                <a:cs typeface="Arial" pitchFamily="34" charset="0"/>
              </a:rPr>
              <a:t>SEX</a:t>
            </a:r>
            <a:endParaRPr lang="en-GB" sz="3200" dirty="0" smtClean="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Women served in military for many years but Women’s Services only established after WWII</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Women’s </a:t>
            </a:r>
            <a:r>
              <a:rPr lang="en-GB" sz="2400" dirty="0" smtClean="0">
                <a:latin typeface="Arial" pitchFamily="34" charset="0"/>
                <a:cs typeface="Arial" pitchFamily="34" charset="0"/>
              </a:rPr>
              <a:t>Services disbanded in 1994</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SDA75 s 85(4) excluded from scope of Act ‘service in…the naval, military &amp; air forces of the Crown’</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EU ETD76 contained no such provision &amp; in a series of cases CJEU ruled against UK when pregnant women were dismissed from the armed forces</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S 85(4) </a:t>
            </a:r>
            <a:r>
              <a:rPr lang="en-GB" sz="2400" dirty="0">
                <a:latin typeface="Arial" pitchFamily="34" charset="0"/>
                <a:cs typeface="Arial" pitchFamily="34" charset="0"/>
              </a:rPr>
              <a:t>was amended to read </a:t>
            </a:r>
            <a:r>
              <a:rPr lang="en-GB" sz="2400" dirty="0" smtClean="0">
                <a:latin typeface="Arial" pitchFamily="34" charset="0"/>
                <a:cs typeface="Arial" pitchFamily="34" charset="0"/>
              </a:rPr>
              <a:t>‘[</a:t>
            </a:r>
            <a:r>
              <a:rPr lang="en-GB" sz="2400" dirty="0">
                <a:latin typeface="Arial" pitchFamily="34" charset="0"/>
                <a:cs typeface="Arial" pitchFamily="34" charset="0"/>
              </a:rPr>
              <a:t>n]</a:t>
            </a:r>
            <a:r>
              <a:rPr lang="en-GB" sz="2400" dirty="0" err="1">
                <a:latin typeface="Arial" pitchFamily="34" charset="0"/>
                <a:cs typeface="Arial" pitchFamily="34" charset="0"/>
              </a:rPr>
              <a:t>othing</a:t>
            </a:r>
            <a:r>
              <a:rPr lang="en-GB" sz="2400" dirty="0">
                <a:latin typeface="Arial" pitchFamily="34" charset="0"/>
                <a:cs typeface="Arial" pitchFamily="34" charset="0"/>
              </a:rPr>
              <a:t> in this Act shall render unlawful an act done for the purpose of ensuring the combat effectiveness of the naval, military or air forces of the Crown.’</a:t>
            </a:r>
            <a:endParaRPr lang="en-GB" sz="2400" dirty="0" smtClean="0">
              <a:latin typeface="Arial" pitchFamily="34" charset="0"/>
              <a:cs typeface="Arial" pitchFamily="34" charset="0"/>
            </a:endParaRPr>
          </a:p>
          <a:p>
            <a:pPr algn="just"/>
            <a:endParaRPr lang="en-GB" sz="2400" dirty="0">
              <a:latin typeface="Arial" pitchFamily="34" charset="0"/>
              <a:cs typeface="Arial" pitchFamily="34" charset="0"/>
            </a:endParaRPr>
          </a:p>
        </p:txBody>
      </p:sp>
    </p:spTree>
    <p:extLst>
      <p:ext uri="{BB962C8B-B14F-4D97-AF65-F5344CB8AC3E}">
        <p14:creationId xmlns:p14="http://schemas.microsoft.com/office/powerpoint/2010/main" val="395477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additive="base">
                                        <p:cTn id="2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
                                            <p:txEl>
                                              <p:pRg st="10" end="10"/>
                                            </p:txEl>
                                          </p:spTgt>
                                        </p:tgtEl>
                                        <p:attrNameLst>
                                          <p:attrName>style.visibility</p:attrName>
                                        </p:attrNameLst>
                                      </p:cBhvr>
                                      <p:to>
                                        <p:strVal val="visible"/>
                                      </p:to>
                                    </p:set>
                                    <p:anim calcmode="lin" valueType="num">
                                      <p:cBhvr additive="base">
                                        <p:cTn id="27" dur="500" fill="hold"/>
                                        <p:tgtEl>
                                          <p:spTgt spid="2">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152400"/>
            <a:ext cx="8763000" cy="6740307"/>
          </a:xfrm>
          <a:prstGeom prst="rect">
            <a:avLst/>
          </a:prstGeom>
          <a:noFill/>
        </p:spPr>
        <p:txBody>
          <a:bodyPr wrap="square" rtlCol="0">
            <a:spAutoFit/>
          </a:bodyPr>
          <a:lstStyle/>
          <a:p>
            <a:pPr algn="just"/>
            <a:r>
              <a:rPr lang="en-GB" sz="2400" dirty="0" smtClean="0">
                <a:latin typeface="Arial" pitchFamily="34" charset="0"/>
                <a:cs typeface="Arial" pitchFamily="34" charset="0"/>
              </a:rPr>
              <a:t>This has come to be known as the combat effectiveness exception.</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ETD75 Art 2(2) provided an exception for Member States to exclude occupational activities where by reason of their nature or context in which they were carried out ‘the sex of the worker constitutes a determining factor’ </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Case 222/84 Johnston v Chief Constable of the Royal Ulster </a:t>
            </a:r>
            <a:r>
              <a:rPr lang="en-GB" sz="2400" dirty="0" smtClean="0">
                <a:latin typeface="Arial" pitchFamily="34" charset="0"/>
                <a:cs typeface="Arial" pitchFamily="34" charset="0"/>
              </a:rPr>
              <a:t>Constabulary [1986] ECR 1651</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Case C-273/97 Sirdar v The Army Board &amp; The Secretary of State for Defence [1999] ECR </a:t>
            </a:r>
            <a:r>
              <a:rPr lang="en-GB" sz="2400" dirty="0" smtClean="0">
                <a:latin typeface="Arial" pitchFamily="34" charset="0"/>
                <a:cs typeface="Arial" pitchFamily="34" charset="0"/>
              </a:rPr>
              <a:t>I-7403</a:t>
            </a:r>
          </a:p>
          <a:p>
            <a:pPr algn="just"/>
            <a:endParaRPr lang="en-GB" sz="2400" dirty="0">
              <a:latin typeface="Arial" pitchFamily="34" charset="0"/>
              <a:cs typeface="Arial" pitchFamily="34" charset="0"/>
            </a:endParaRPr>
          </a:p>
          <a:p>
            <a:pPr algn="just"/>
            <a:r>
              <a:rPr lang="de-DE" sz="2400" dirty="0">
                <a:latin typeface="Arial" pitchFamily="34" charset="0"/>
                <a:cs typeface="Arial" pitchFamily="34" charset="0"/>
              </a:rPr>
              <a:t>Case C-285/98 Kreil v Bundersrepublik Deutschland [2000] ECR </a:t>
            </a:r>
            <a:r>
              <a:rPr lang="de-DE" sz="2400" dirty="0" smtClean="0">
                <a:latin typeface="Arial" pitchFamily="34" charset="0"/>
                <a:cs typeface="Arial" pitchFamily="34" charset="0"/>
              </a:rPr>
              <a:t>I-69</a:t>
            </a:r>
          </a:p>
          <a:p>
            <a:pPr algn="just"/>
            <a:endParaRPr lang="de-DE" sz="2400" dirty="0">
              <a:latin typeface="Arial" pitchFamily="34" charset="0"/>
              <a:cs typeface="Arial" pitchFamily="34" charset="0"/>
            </a:endParaRPr>
          </a:p>
          <a:p>
            <a:pPr algn="just"/>
            <a:r>
              <a:rPr lang="de-DE" sz="2400" dirty="0" smtClean="0">
                <a:latin typeface="Arial" pitchFamily="34" charset="0"/>
                <a:cs typeface="Arial" pitchFamily="34" charset="0"/>
              </a:rPr>
              <a:t>ETD75 Art 9(2)</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741926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2">
                                            <p:txEl>
                                              <p:pRg st="6" end="6"/>
                                            </p:txEl>
                                          </p:spTgt>
                                        </p:tgtEl>
                                        <p:attrNameLst>
                                          <p:attrName>style.visibility</p:attrName>
                                        </p:attrNameLst>
                                      </p:cBhvr>
                                      <p:to>
                                        <p:strVal val="visible"/>
                                      </p:to>
                                    </p:set>
                                    <p:anim calcmode="lin" valueType="num">
                                      <p:cBhvr>
                                        <p:cTn id="28"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2">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2">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2">
                                            <p:txEl>
                                              <p:pRg st="8" end="8"/>
                                            </p:txEl>
                                          </p:spTgt>
                                        </p:tgtEl>
                                        <p:attrNameLst>
                                          <p:attrName>style.visibility</p:attrName>
                                        </p:attrNameLst>
                                      </p:cBhvr>
                                      <p:to>
                                        <p:strVal val="visible"/>
                                      </p:to>
                                    </p:set>
                                    <p:anim calcmode="lin" valueType="num">
                                      <p:cBhvr>
                                        <p:cTn id="35"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2">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2">
                                            <p:txEl>
                                              <p:pRg st="10" end="10"/>
                                            </p:txEl>
                                          </p:spTgt>
                                        </p:tgtEl>
                                        <p:attrNameLst>
                                          <p:attrName>style.visibility</p:attrName>
                                        </p:attrNameLst>
                                      </p:cBhvr>
                                      <p:to>
                                        <p:strVal val="visible"/>
                                      </p:to>
                                    </p:set>
                                    <p:anim calcmode="lin" valueType="num">
                                      <p:cBhvr>
                                        <p:cTn id="42" dur="500" fill="hold"/>
                                        <p:tgtEl>
                                          <p:spTgt spid="2">
                                            <p:txEl>
                                              <p:pRg st="10" end="10"/>
                                            </p:txEl>
                                          </p:spTgt>
                                        </p:tgtEl>
                                        <p:attrNameLst>
                                          <p:attrName>ppt_w</p:attrName>
                                        </p:attrNameLst>
                                      </p:cBhvr>
                                      <p:tavLst>
                                        <p:tav tm="0">
                                          <p:val>
                                            <p:fltVal val="0"/>
                                          </p:val>
                                        </p:tav>
                                        <p:tav tm="100000">
                                          <p:val>
                                            <p:strVal val="#ppt_w"/>
                                          </p:val>
                                        </p:tav>
                                      </p:tavLst>
                                    </p:anim>
                                    <p:anim calcmode="lin" valueType="num">
                                      <p:cBhvr>
                                        <p:cTn id="43" dur="500" fill="hold"/>
                                        <p:tgtEl>
                                          <p:spTgt spid="2">
                                            <p:txEl>
                                              <p:pRg st="10" end="10"/>
                                            </p:txEl>
                                          </p:spTgt>
                                        </p:tgtEl>
                                        <p:attrNameLst>
                                          <p:attrName>ppt_h</p:attrName>
                                        </p:attrNameLst>
                                      </p:cBhvr>
                                      <p:tavLst>
                                        <p:tav tm="0">
                                          <p:val>
                                            <p:fltVal val="0"/>
                                          </p:val>
                                        </p:tav>
                                        <p:tav tm="100000">
                                          <p:val>
                                            <p:strVal val="#ppt_h"/>
                                          </p:val>
                                        </p:tav>
                                      </p:tavLst>
                                    </p:anim>
                                    <p:animEffect transition="in" filter="fade">
                                      <p:cBhvr>
                                        <p:cTn id="44"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152400"/>
            <a:ext cx="8763000" cy="6370975"/>
          </a:xfrm>
          <a:prstGeom prst="rect">
            <a:avLst/>
          </a:prstGeom>
          <a:noFill/>
        </p:spPr>
        <p:txBody>
          <a:bodyPr wrap="square" rtlCol="0">
            <a:spAutoFit/>
          </a:bodyPr>
          <a:lstStyle/>
          <a:p>
            <a:pPr algn="just"/>
            <a:r>
              <a:rPr lang="en-GB" sz="2400" dirty="0" smtClean="0">
                <a:latin typeface="Arial" pitchFamily="34" charset="0"/>
                <a:cs typeface="Arial" pitchFamily="34" charset="0"/>
              </a:rPr>
              <a:t>ETD75 Art 2(2) did not include the combat effectiveness restriction, and nether did SDA75 s 7 which implemented it – could be argued that a number of situations in s 7 could have covered the armed forces but this was not considered by CJEU in Sirdar </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Equality Directive 2006 still does not mention combat effectiveness restriction but does include a general gender mainstreaming duty (Art 31) with periodic reviews of derogations every 8 years (Art 31(1))</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Therefore, female combat effectiveness exclusion is </a:t>
            </a:r>
            <a:r>
              <a:rPr lang="en-GB" sz="2400" i="1" dirty="0">
                <a:latin typeface="Arial" pitchFamily="34" charset="0"/>
                <a:cs typeface="Arial" pitchFamily="34" charset="0"/>
              </a:rPr>
              <a:t>prima facie</a:t>
            </a:r>
            <a:r>
              <a:rPr lang="en-GB" sz="2400" dirty="0">
                <a:latin typeface="Arial" pitchFamily="34" charset="0"/>
                <a:cs typeface="Arial" pitchFamily="34" charset="0"/>
              </a:rPr>
              <a:t> discriminatory against women on the basis of </a:t>
            </a:r>
            <a:r>
              <a:rPr lang="en-GB" sz="2400" dirty="0" smtClean="0">
                <a:latin typeface="Arial" pitchFamily="34" charset="0"/>
                <a:cs typeface="Arial" pitchFamily="34" charset="0"/>
              </a:rPr>
              <a:t>sex, justified by UK through combat effectiveness/unit cohesion. That justification though must be a legitimate </a:t>
            </a:r>
            <a:r>
              <a:rPr lang="en-GB" sz="2400" dirty="0">
                <a:latin typeface="Arial" pitchFamily="34" charset="0"/>
                <a:cs typeface="Arial" pitchFamily="34" charset="0"/>
              </a:rPr>
              <a:t>policy aim, established through genuine empirical evidence &amp; must satisfy the principle of proportionality</a:t>
            </a:r>
          </a:p>
        </p:txBody>
      </p:sp>
    </p:spTree>
    <p:extLst>
      <p:ext uri="{BB962C8B-B14F-4D97-AF65-F5344CB8AC3E}">
        <p14:creationId xmlns:p14="http://schemas.microsoft.com/office/powerpoint/2010/main" val="3020381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 calcmode="lin" valueType="num">
                                      <p:cBhvr>
                                        <p:cTn id="21"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2">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28600" y="11723"/>
            <a:ext cx="8763000" cy="6863417"/>
          </a:xfrm>
          <a:prstGeom prst="rect">
            <a:avLst/>
          </a:prstGeom>
          <a:noFill/>
        </p:spPr>
        <p:txBody>
          <a:bodyPr wrap="square" rtlCol="0">
            <a:spAutoFit/>
          </a:bodyPr>
          <a:lstStyle/>
          <a:p>
            <a:pPr algn="ctr"/>
            <a:r>
              <a:rPr lang="en-GB" sz="3200" b="1" u="sng" dirty="0" smtClean="0">
                <a:latin typeface="Arial" pitchFamily="34" charset="0"/>
                <a:cs typeface="Arial" pitchFamily="34" charset="0"/>
              </a:rPr>
              <a:t>GENDER ORIENTATION</a:t>
            </a:r>
            <a:endParaRPr lang="en-GB" sz="3200" dirty="0" smtClean="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Sexual Offences Act </a:t>
            </a:r>
            <a:r>
              <a:rPr lang="en-GB" sz="2400" dirty="0" smtClean="0">
                <a:latin typeface="Arial" pitchFamily="34" charset="0"/>
                <a:cs typeface="Arial" pitchFamily="34" charset="0"/>
              </a:rPr>
              <a:t>1967 s 1(1) </a:t>
            </a:r>
            <a:r>
              <a:rPr lang="en-GB" sz="2400" dirty="0">
                <a:latin typeface="Arial" pitchFamily="34" charset="0"/>
                <a:cs typeface="Arial" pitchFamily="34" charset="0"/>
              </a:rPr>
              <a:t>decriminalised most homosexual offences between consenting adults over the age </a:t>
            </a:r>
            <a:r>
              <a:rPr lang="en-GB" sz="2400" dirty="0" smtClean="0">
                <a:latin typeface="Arial" pitchFamily="34" charset="0"/>
                <a:cs typeface="Arial" pitchFamily="34" charset="0"/>
              </a:rPr>
              <a:t>of 21 &amp; in private but excluded the armed forces (s 1(5))</a:t>
            </a:r>
            <a:endParaRPr lang="en-GB" sz="2400" dirty="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R v Ministry of Defence, </a:t>
            </a:r>
            <a:r>
              <a:rPr lang="en-GB" sz="2400" i="1" dirty="0">
                <a:latin typeface="Arial" pitchFamily="34" charset="0"/>
                <a:cs typeface="Arial" pitchFamily="34" charset="0"/>
              </a:rPr>
              <a:t>ex parte</a:t>
            </a:r>
            <a:r>
              <a:rPr lang="en-GB" sz="2400" dirty="0">
                <a:latin typeface="Arial" pitchFamily="34" charset="0"/>
                <a:cs typeface="Arial" pitchFamily="34" charset="0"/>
              </a:rPr>
              <a:t> Smith </a:t>
            </a:r>
            <a:r>
              <a:rPr lang="en-GB" sz="2400" dirty="0" smtClean="0">
                <a:latin typeface="Arial" pitchFamily="34" charset="0"/>
                <a:cs typeface="Arial" pitchFamily="34" charset="0"/>
              </a:rPr>
              <a:t>[</a:t>
            </a:r>
            <a:r>
              <a:rPr lang="en-GB" sz="2400" dirty="0">
                <a:latin typeface="Arial" pitchFamily="34" charset="0"/>
                <a:cs typeface="Arial" pitchFamily="34" charset="0"/>
              </a:rPr>
              <a:t>1996] 1 All ER 257 (CA</a:t>
            </a:r>
            <a:r>
              <a:rPr lang="en-GB" sz="2400" dirty="0" smtClean="0">
                <a:latin typeface="Arial" pitchFamily="34" charset="0"/>
                <a:cs typeface="Arial" pitchFamily="34" charset="0"/>
              </a:rPr>
              <a:t>)</a:t>
            </a:r>
          </a:p>
          <a:p>
            <a:pPr algn="just"/>
            <a:endParaRPr lang="en-GB" sz="2400" dirty="0">
              <a:latin typeface="Arial" pitchFamily="34" charset="0"/>
              <a:cs typeface="Arial" pitchFamily="34" charset="0"/>
            </a:endParaRPr>
          </a:p>
          <a:p>
            <a:pPr algn="just"/>
            <a:r>
              <a:rPr lang="en-GB" sz="2400" dirty="0">
                <a:latin typeface="Arial" pitchFamily="34" charset="0"/>
                <a:cs typeface="Arial" pitchFamily="34" charset="0"/>
              </a:rPr>
              <a:t>Lustig-Prean and Beckett v </a:t>
            </a:r>
            <a:r>
              <a:rPr lang="en-GB" sz="2400" dirty="0" smtClean="0">
                <a:latin typeface="Arial" pitchFamily="34" charset="0"/>
                <a:cs typeface="Arial" pitchFamily="34" charset="0"/>
              </a:rPr>
              <a:t>UK </a:t>
            </a:r>
            <a:r>
              <a:rPr lang="en-GB" sz="2400" dirty="0">
                <a:latin typeface="Arial" pitchFamily="34" charset="0"/>
                <a:cs typeface="Arial" pitchFamily="34" charset="0"/>
              </a:rPr>
              <a:t>[1999] ECHR 71 (ECHR) </a:t>
            </a:r>
            <a:r>
              <a:rPr lang="en-GB" sz="2400" dirty="0" smtClean="0">
                <a:latin typeface="Arial" pitchFamily="34" charset="0"/>
                <a:cs typeface="Arial" pitchFamily="34" charset="0"/>
              </a:rPr>
              <a:t>&amp; Smith </a:t>
            </a:r>
            <a:r>
              <a:rPr lang="en-GB" sz="2400" dirty="0">
                <a:latin typeface="Arial" pitchFamily="34" charset="0"/>
                <a:cs typeface="Arial" pitchFamily="34" charset="0"/>
              </a:rPr>
              <a:t>and Grady v </a:t>
            </a:r>
            <a:r>
              <a:rPr lang="en-GB" sz="2400" dirty="0" smtClean="0">
                <a:latin typeface="Arial" pitchFamily="34" charset="0"/>
                <a:cs typeface="Arial" pitchFamily="34" charset="0"/>
              </a:rPr>
              <a:t>UK </a:t>
            </a:r>
            <a:r>
              <a:rPr lang="en-GB" sz="2400" dirty="0">
                <a:latin typeface="Arial" pitchFamily="34" charset="0"/>
                <a:cs typeface="Arial" pitchFamily="34" charset="0"/>
              </a:rPr>
              <a:t>[1999] ECHR 72 (ECHR</a:t>
            </a:r>
            <a:r>
              <a:rPr lang="en-GB" sz="2400" dirty="0" smtClean="0">
                <a:latin typeface="Arial" pitchFamily="34" charset="0"/>
                <a:cs typeface="Arial" pitchFamily="34" charset="0"/>
              </a:rPr>
              <a:t>)</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1992 statement in Parliament that homosexual acts would not be criminalised anymore but only put into law in 1994. Personnel still discharged for homosexuality</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2000 abolition of gender orientation restriction &amp; introduction of Armed Forces Code of Social Conduct</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140833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25000"/>
            <a:lum/>
          </a:blip>
          <a:srcRect/>
          <a:stretch>
            <a:fillRect l="-8000" r="-8000"/>
          </a:stretch>
        </a:blipFill>
        <a:effectLst/>
      </p:bgPr>
    </p:bg>
    <p:spTree>
      <p:nvGrpSpPr>
        <p:cNvPr id="1" name=""/>
        <p:cNvGrpSpPr/>
        <p:nvPr/>
      </p:nvGrpSpPr>
      <p:grpSpPr>
        <a:xfrm>
          <a:off x="0" y="0"/>
          <a:ext cx="0" cy="0"/>
          <a:chOff x="0" y="0"/>
          <a:chExt cx="0" cy="0"/>
        </a:xfrm>
      </p:grpSpPr>
      <p:sp>
        <p:nvSpPr>
          <p:cNvPr id="2" name="TextBox 1"/>
          <p:cNvSpPr txBox="1"/>
          <p:nvPr/>
        </p:nvSpPr>
        <p:spPr>
          <a:xfrm>
            <a:off x="263769" y="228600"/>
            <a:ext cx="8763000" cy="6124754"/>
          </a:xfrm>
          <a:prstGeom prst="rect">
            <a:avLst/>
          </a:prstGeom>
          <a:noFill/>
        </p:spPr>
        <p:txBody>
          <a:bodyPr wrap="square" rtlCol="0">
            <a:spAutoFit/>
          </a:bodyPr>
          <a:lstStyle/>
          <a:p>
            <a:pPr algn="ctr"/>
            <a:r>
              <a:rPr lang="en-GB" sz="3200" b="1" u="sng" dirty="0" smtClean="0">
                <a:latin typeface="Arial" pitchFamily="34" charset="0"/>
                <a:cs typeface="Arial" pitchFamily="34" charset="0"/>
              </a:rPr>
              <a:t>AGE</a:t>
            </a:r>
            <a:endParaRPr lang="en-GB" sz="3200" dirty="0" smtClean="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Directive 2000/78 Art 1 prohibited discrimination on, </a:t>
            </a:r>
            <a:r>
              <a:rPr lang="en-GB" sz="2400" i="1" dirty="0" smtClean="0">
                <a:latin typeface="Arial" pitchFamily="34" charset="0"/>
                <a:cs typeface="Arial" pitchFamily="34" charset="0"/>
              </a:rPr>
              <a:t>inter alia</a:t>
            </a:r>
            <a:r>
              <a:rPr lang="en-GB" sz="2400" dirty="0" smtClean="0">
                <a:latin typeface="Arial" pitchFamily="34" charset="0"/>
                <a:cs typeface="Arial" pitchFamily="34" charset="0"/>
              </a:rPr>
              <a:t>, the grounds of age. However, Art 3(4</a:t>
            </a:r>
            <a:r>
              <a:rPr lang="en-GB" sz="2400" dirty="0">
                <a:latin typeface="Arial" pitchFamily="34" charset="0"/>
                <a:cs typeface="Arial" pitchFamily="34" charset="0"/>
              </a:rPr>
              <a:t>) enabled Member States to derogate from the Directive on the grounds of age for the armed forces</a:t>
            </a:r>
            <a:endParaRPr lang="en-GB" sz="2400" dirty="0" smtClean="0">
              <a:latin typeface="Arial" pitchFamily="34" charset="0"/>
              <a:cs typeface="Arial" pitchFamily="34" charset="0"/>
            </a:endParaRP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SI 1031/2006 The </a:t>
            </a:r>
            <a:r>
              <a:rPr lang="en-GB" sz="2400" dirty="0">
                <a:latin typeface="Arial" pitchFamily="34" charset="0"/>
                <a:cs typeface="Arial" pitchFamily="34" charset="0"/>
              </a:rPr>
              <a:t>Employment Equality (Age) Regulations </a:t>
            </a:r>
            <a:r>
              <a:rPr lang="en-GB" sz="2400" dirty="0" smtClean="0">
                <a:latin typeface="Arial" pitchFamily="34" charset="0"/>
                <a:cs typeface="Arial" pitchFamily="34" charset="0"/>
              </a:rPr>
              <a:t>2006</a:t>
            </a:r>
          </a:p>
          <a:p>
            <a:pPr algn="just"/>
            <a:endParaRPr lang="en-GB" sz="2400" dirty="0">
              <a:latin typeface="Arial" pitchFamily="34" charset="0"/>
              <a:cs typeface="Arial" pitchFamily="34" charset="0"/>
            </a:endParaRPr>
          </a:p>
          <a:p>
            <a:pPr algn="just"/>
            <a:r>
              <a:rPr lang="en-GB" sz="2400" dirty="0" smtClean="0">
                <a:latin typeface="Arial" pitchFamily="34" charset="0"/>
                <a:cs typeface="Arial" pitchFamily="34" charset="0"/>
              </a:rPr>
              <a:t>s </a:t>
            </a:r>
            <a:r>
              <a:rPr lang="en-GB" sz="2400" dirty="0">
                <a:latin typeface="Arial" pitchFamily="34" charset="0"/>
                <a:cs typeface="Arial" pitchFamily="34" charset="0"/>
              </a:rPr>
              <a:t>28 – ‘Nothing in Part 2 or 3 shall render unlawful an act done for the purpose of </a:t>
            </a:r>
            <a:r>
              <a:rPr lang="en-GB" sz="2400" dirty="0" smtClean="0">
                <a:latin typeface="Arial" pitchFamily="34" charset="0"/>
                <a:cs typeface="Arial" pitchFamily="34" charset="0"/>
              </a:rPr>
              <a:t>safeguarding national </a:t>
            </a:r>
            <a:r>
              <a:rPr lang="en-GB" sz="2400" dirty="0">
                <a:latin typeface="Arial" pitchFamily="34" charset="0"/>
                <a:cs typeface="Arial" pitchFamily="34" charset="0"/>
              </a:rPr>
              <a:t>security, if the doing of the act was justified by that </a:t>
            </a:r>
            <a:r>
              <a:rPr lang="en-GB" sz="2400" dirty="0" smtClean="0">
                <a:latin typeface="Arial" pitchFamily="34" charset="0"/>
                <a:cs typeface="Arial" pitchFamily="34" charset="0"/>
              </a:rPr>
              <a:t>purpose’</a:t>
            </a:r>
            <a:endParaRPr lang="en-GB" sz="2400" dirty="0">
              <a:latin typeface="Arial" pitchFamily="34" charset="0"/>
              <a:cs typeface="Arial" pitchFamily="34" charset="0"/>
            </a:endParaRPr>
          </a:p>
          <a:p>
            <a:pPr algn="just"/>
            <a:endParaRPr lang="en-GB" sz="2400" dirty="0" smtClean="0">
              <a:latin typeface="Arial" pitchFamily="34" charset="0"/>
              <a:cs typeface="Arial" pitchFamily="34" charset="0"/>
            </a:endParaRPr>
          </a:p>
          <a:p>
            <a:pPr algn="just"/>
            <a:r>
              <a:rPr lang="en-GB" sz="2400" dirty="0" smtClean="0">
                <a:latin typeface="Arial" pitchFamily="34" charset="0"/>
                <a:cs typeface="Arial" pitchFamily="34" charset="0"/>
              </a:rPr>
              <a:t>s 44(4) </a:t>
            </a:r>
            <a:r>
              <a:rPr lang="en-GB" sz="2400" dirty="0">
                <a:latin typeface="Arial" pitchFamily="34" charset="0"/>
                <a:cs typeface="Arial" pitchFamily="34" charset="0"/>
              </a:rPr>
              <a:t>– ‘These regulations do not apply to service in any of the naval, military or air forces of </a:t>
            </a:r>
            <a:r>
              <a:rPr lang="en-GB" sz="2400" dirty="0" smtClean="0">
                <a:latin typeface="Arial" pitchFamily="34" charset="0"/>
                <a:cs typeface="Arial" pitchFamily="34" charset="0"/>
              </a:rPr>
              <a:t>the Crown’</a:t>
            </a:r>
            <a:endParaRPr lang="en-GB" sz="2400" dirty="0">
              <a:latin typeface="Arial" pitchFamily="34" charset="0"/>
              <a:cs typeface="Arial" pitchFamily="34" charset="0"/>
            </a:endParaRPr>
          </a:p>
        </p:txBody>
      </p:sp>
    </p:spTree>
    <p:extLst>
      <p:ext uri="{BB962C8B-B14F-4D97-AF65-F5344CB8AC3E}">
        <p14:creationId xmlns:p14="http://schemas.microsoft.com/office/powerpoint/2010/main" val="3046030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1119</TotalTime>
  <Words>2301</Words>
  <Application>Microsoft Office PowerPoint</Application>
  <PresentationFormat>On-screen Show (4:3)</PresentationFormat>
  <Paragraphs>243</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5 YEARS ON FROM THE EA10</vt:lpstr>
      <vt:lpstr>PowerPoint Presentation</vt:lpstr>
      <vt:lpstr>POSITION PRIOR TO EA10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EA10</vt:lpstr>
      <vt:lpstr>PowerPoint Presentation</vt:lpstr>
      <vt:lpstr>PowerPoint Presentation</vt:lpstr>
      <vt:lpstr>BIG ISSUES SINCE EA10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EVALUATION OF THE ARMED FORCES SPECIAL POSITION</vt:lpstr>
      <vt:lpstr>PowerPoint Presentation</vt:lpstr>
      <vt:lpstr>RECOMMENDATIONS FOR THE FUTURE</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FEMALE COMBAT EXCLUSION IN THE UK ARMED FORCES – IS IT STILL LEGAL?</dc:title>
  <dc:creator>Rick</dc:creator>
  <cp:lastModifiedBy>Rick</cp:lastModifiedBy>
  <cp:revision>61</cp:revision>
  <dcterms:created xsi:type="dcterms:W3CDTF">2006-08-16T00:00:00Z</dcterms:created>
  <dcterms:modified xsi:type="dcterms:W3CDTF">2015-06-22T08:26:38Z</dcterms:modified>
</cp:coreProperties>
</file>