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59" r:id="rId3"/>
    <p:sldId id="257" r:id="rId4"/>
    <p:sldId id="258" r:id="rId5"/>
    <p:sldId id="260" r:id="rId6"/>
    <p:sldId id="266" r:id="rId7"/>
    <p:sldId id="267" r:id="rId8"/>
    <p:sldId id="261" r:id="rId9"/>
    <p:sldId id="262" r:id="rId10"/>
    <p:sldId id="263" r:id="rId11"/>
    <p:sldId id="265" r:id="rId12"/>
    <p:sldId id="264" r:id="rId13"/>
    <p:sldId id="268" r:id="rId14"/>
  </p:sldIdLst>
  <p:sldSz cx="9144000" cy="6858000" type="screen4x3"/>
  <p:notesSz cx="6669088" cy="9872663"/>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6" y="-78"/>
      </p:cViewPr>
      <p:guideLst>
        <p:guide orient="horz" pos="2160"/>
        <p:guide pos="2880"/>
      </p:guideLst>
    </p:cSldViewPr>
  </p:slideViewPr>
  <p:notesTextViewPr>
    <p:cViewPr>
      <p:scale>
        <a:sx n="1" d="1"/>
        <a:sy n="1" d="1"/>
      </p:scale>
      <p:origin x="0" y="0"/>
    </p:cViewPr>
  </p:notesTextViewPr>
  <p:notesViewPr>
    <p:cSldViewPr>
      <p:cViewPr>
        <p:scale>
          <a:sx n="55" d="100"/>
          <a:sy n="55" d="100"/>
        </p:scale>
        <p:origin x="-2544" y="-30"/>
      </p:cViewPr>
      <p:guideLst>
        <p:guide orient="horz" pos="3110"/>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DCB9A21F-06C1-4E23-B057-E88BB9D3FF57}" type="datetimeFigureOut">
              <a:rPr lang="en-GB" smtClean="0"/>
              <a:t>11/11/2014</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9B4C3A5C-2BC3-4E73-87C4-70E4447F5B8F}" type="slidenum">
              <a:rPr lang="en-GB" smtClean="0"/>
              <a:t>‹#›</a:t>
            </a:fld>
            <a:endParaRPr lang="en-GB"/>
          </a:p>
        </p:txBody>
      </p:sp>
    </p:spTree>
    <p:extLst>
      <p:ext uri="{BB962C8B-B14F-4D97-AF65-F5344CB8AC3E}">
        <p14:creationId xmlns:p14="http://schemas.microsoft.com/office/powerpoint/2010/main" val="3693896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1</a:t>
            </a:fld>
            <a:endParaRPr lang="en-GB"/>
          </a:p>
        </p:txBody>
      </p:sp>
    </p:spTree>
    <p:extLst>
      <p:ext uri="{BB962C8B-B14F-4D97-AF65-F5344CB8AC3E}">
        <p14:creationId xmlns:p14="http://schemas.microsoft.com/office/powerpoint/2010/main" val="2824014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10</a:t>
            </a:fld>
            <a:endParaRPr lang="en-GB"/>
          </a:p>
        </p:txBody>
      </p:sp>
    </p:spTree>
    <p:extLst>
      <p:ext uri="{BB962C8B-B14F-4D97-AF65-F5344CB8AC3E}">
        <p14:creationId xmlns:p14="http://schemas.microsoft.com/office/powerpoint/2010/main" val="2534713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11</a:t>
            </a:fld>
            <a:endParaRPr lang="en-GB"/>
          </a:p>
        </p:txBody>
      </p:sp>
    </p:spTree>
    <p:extLst>
      <p:ext uri="{BB962C8B-B14F-4D97-AF65-F5344CB8AC3E}">
        <p14:creationId xmlns:p14="http://schemas.microsoft.com/office/powerpoint/2010/main" val="1119719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12</a:t>
            </a:fld>
            <a:endParaRPr lang="en-GB"/>
          </a:p>
        </p:txBody>
      </p:sp>
    </p:spTree>
    <p:extLst>
      <p:ext uri="{BB962C8B-B14F-4D97-AF65-F5344CB8AC3E}">
        <p14:creationId xmlns:p14="http://schemas.microsoft.com/office/powerpoint/2010/main" val="3854318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13</a:t>
            </a:fld>
            <a:endParaRPr lang="en-GB"/>
          </a:p>
        </p:txBody>
      </p:sp>
    </p:spTree>
    <p:extLst>
      <p:ext uri="{BB962C8B-B14F-4D97-AF65-F5344CB8AC3E}">
        <p14:creationId xmlns:p14="http://schemas.microsoft.com/office/powerpoint/2010/main" val="825377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ANONYMITY</a:t>
            </a:r>
          </a:p>
          <a:p>
            <a:endParaRPr lang="en-GB" dirty="0"/>
          </a:p>
          <a:p>
            <a:r>
              <a:rPr lang="en-GB" dirty="0" smtClean="0"/>
              <a:t>EMBARASSMENT</a:t>
            </a:r>
            <a:endParaRPr lang="en-GB" dirty="0"/>
          </a:p>
        </p:txBody>
      </p:sp>
      <p:sp>
        <p:nvSpPr>
          <p:cNvPr id="4" name="Slide Number Placeholder 3"/>
          <p:cNvSpPr>
            <a:spLocks noGrp="1"/>
          </p:cNvSpPr>
          <p:nvPr>
            <p:ph type="sldNum" sz="quarter" idx="10"/>
          </p:nvPr>
        </p:nvSpPr>
        <p:spPr/>
        <p:txBody>
          <a:bodyPr/>
          <a:lstStyle/>
          <a:p>
            <a:fld id="{9B4C3A5C-2BC3-4E73-87C4-70E4447F5B8F}" type="slidenum">
              <a:rPr lang="en-GB" smtClean="0"/>
              <a:t>2</a:t>
            </a:fld>
            <a:endParaRPr lang="en-GB"/>
          </a:p>
        </p:txBody>
      </p:sp>
    </p:spTree>
    <p:extLst>
      <p:ext uri="{BB962C8B-B14F-4D97-AF65-F5344CB8AC3E}">
        <p14:creationId xmlns:p14="http://schemas.microsoft.com/office/powerpoint/2010/main" val="1577878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3</a:t>
            </a:fld>
            <a:endParaRPr lang="en-GB"/>
          </a:p>
        </p:txBody>
      </p:sp>
    </p:spTree>
    <p:extLst>
      <p:ext uri="{BB962C8B-B14F-4D97-AF65-F5344CB8AC3E}">
        <p14:creationId xmlns:p14="http://schemas.microsoft.com/office/powerpoint/2010/main" val="3986919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solidFill>
                  <a:srgbClr val="FF0000"/>
                </a:solidFill>
              </a:rPr>
              <a:t>Variability</a:t>
            </a:r>
            <a:r>
              <a:rPr lang="en-GB" dirty="0" smtClean="0"/>
              <a:t> across services – many no PPI policy</a:t>
            </a:r>
          </a:p>
          <a:p>
            <a:r>
              <a:rPr lang="en-GB" dirty="0" smtClean="0"/>
              <a:t>patient involvement                  minimal patient satisfaction.</a:t>
            </a:r>
          </a:p>
          <a:p>
            <a:endParaRPr lang="en-GB" dirty="0" smtClean="0"/>
          </a:p>
          <a:p>
            <a:r>
              <a:rPr lang="en-GB" dirty="0" smtClean="0"/>
              <a:t>8 of 18 offered staff training.</a:t>
            </a:r>
          </a:p>
          <a:p>
            <a:endParaRPr lang="en-GB" dirty="0" smtClean="0"/>
          </a:p>
          <a:p>
            <a:r>
              <a:rPr lang="en-GB" dirty="0" smtClean="0"/>
              <a:t>Many services had no concept of what patient involvement  or PPI was for.</a:t>
            </a:r>
          </a:p>
          <a:p>
            <a:endParaRPr lang="en-GB" dirty="0" smtClean="0"/>
          </a:p>
          <a:p>
            <a:r>
              <a:rPr lang="en-GB" dirty="0" smtClean="0"/>
              <a:t>General </a:t>
            </a:r>
            <a:r>
              <a:rPr lang="en-GB" dirty="0" smtClean="0">
                <a:solidFill>
                  <a:srgbClr val="FF0000"/>
                </a:solidFill>
              </a:rPr>
              <a:t>mixing up </a:t>
            </a:r>
            <a:r>
              <a:rPr lang="en-GB" dirty="0" smtClean="0"/>
              <a:t>of patient involvement in research and service delivery.</a:t>
            </a:r>
          </a:p>
          <a:p>
            <a:endParaRPr lang="en-GB" dirty="0" smtClean="0"/>
          </a:p>
          <a:p>
            <a:r>
              <a:rPr lang="en-GB" dirty="0" smtClean="0"/>
              <a:t>Responsive and innovative methods that reflected patients comfort zones –undermined by standardised approaches reflecting service governance agenda. </a:t>
            </a:r>
          </a:p>
          <a:p>
            <a:endParaRPr lang="en-GB" dirty="0"/>
          </a:p>
        </p:txBody>
      </p:sp>
      <p:sp>
        <p:nvSpPr>
          <p:cNvPr id="4" name="Slide Number Placeholder 3"/>
          <p:cNvSpPr>
            <a:spLocks noGrp="1"/>
          </p:cNvSpPr>
          <p:nvPr>
            <p:ph type="sldNum" sz="quarter" idx="10"/>
          </p:nvPr>
        </p:nvSpPr>
        <p:spPr/>
        <p:txBody>
          <a:bodyPr/>
          <a:lstStyle/>
          <a:p>
            <a:fld id="{9B4C3A5C-2BC3-4E73-87C4-70E4447F5B8F}" type="slidenum">
              <a:rPr lang="en-GB" smtClean="0"/>
              <a:t>4</a:t>
            </a:fld>
            <a:endParaRPr lang="en-GB"/>
          </a:p>
        </p:txBody>
      </p:sp>
    </p:spTree>
    <p:extLst>
      <p:ext uri="{BB962C8B-B14F-4D97-AF65-F5344CB8AC3E}">
        <p14:creationId xmlns:p14="http://schemas.microsoft.com/office/powerpoint/2010/main" val="2965700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5</a:t>
            </a:fld>
            <a:endParaRPr lang="en-GB"/>
          </a:p>
        </p:txBody>
      </p:sp>
    </p:spTree>
    <p:extLst>
      <p:ext uri="{BB962C8B-B14F-4D97-AF65-F5344CB8AC3E}">
        <p14:creationId xmlns:p14="http://schemas.microsoft.com/office/powerpoint/2010/main" val="1174665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6</a:t>
            </a:fld>
            <a:endParaRPr lang="en-GB"/>
          </a:p>
        </p:txBody>
      </p:sp>
    </p:spTree>
    <p:extLst>
      <p:ext uri="{BB962C8B-B14F-4D97-AF65-F5344CB8AC3E}">
        <p14:creationId xmlns:p14="http://schemas.microsoft.com/office/powerpoint/2010/main" val="3130812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7</a:t>
            </a:fld>
            <a:endParaRPr lang="en-GB"/>
          </a:p>
        </p:txBody>
      </p:sp>
    </p:spTree>
    <p:extLst>
      <p:ext uri="{BB962C8B-B14F-4D97-AF65-F5344CB8AC3E}">
        <p14:creationId xmlns:p14="http://schemas.microsoft.com/office/powerpoint/2010/main" val="3534312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Most suggested </a:t>
            </a:r>
            <a:r>
              <a:rPr lang="en-GB" sz="1800" dirty="0">
                <a:solidFill>
                  <a:srgbClr val="FF0000"/>
                </a:solidFill>
              </a:rPr>
              <a:t>anonymous</a:t>
            </a:r>
            <a:r>
              <a:rPr lang="en-GB" sz="1800" dirty="0"/>
              <a:t> and easy feedback routes.</a:t>
            </a:r>
          </a:p>
          <a:p>
            <a:r>
              <a:rPr lang="en-GB" sz="1800" dirty="0"/>
              <a:t>A </a:t>
            </a:r>
            <a:r>
              <a:rPr lang="en-GB" sz="1800" dirty="0">
                <a:solidFill>
                  <a:srgbClr val="FF0000"/>
                </a:solidFill>
              </a:rPr>
              <a:t>variety of methods </a:t>
            </a:r>
            <a:r>
              <a:rPr lang="en-GB" sz="1800" dirty="0"/>
              <a:t>to suit different people (focus, groups, survey, suggestion boxes, anon online survey, mobile application).</a:t>
            </a:r>
          </a:p>
          <a:p>
            <a:r>
              <a:rPr lang="en-GB" sz="1800" dirty="0"/>
              <a:t>They wanted to be specifically asked for their feedback and told </a:t>
            </a:r>
            <a:r>
              <a:rPr lang="en-GB" sz="1800" dirty="0">
                <a:solidFill>
                  <a:srgbClr val="FF0000"/>
                </a:solidFill>
              </a:rPr>
              <a:t>what it was for</a:t>
            </a:r>
            <a:r>
              <a:rPr lang="en-GB" sz="1800" dirty="0"/>
              <a:t>.</a:t>
            </a:r>
          </a:p>
          <a:p>
            <a:r>
              <a:rPr lang="en-GB" sz="1800" dirty="0"/>
              <a:t>Services should aim for good quality data and have a plan for how they will use it – </a:t>
            </a:r>
            <a:r>
              <a:rPr lang="en-GB" sz="1800" dirty="0">
                <a:solidFill>
                  <a:srgbClr val="FF0000"/>
                </a:solidFill>
              </a:rPr>
              <a:t>evaluate</a:t>
            </a:r>
            <a:r>
              <a:rPr lang="en-GB" sz="1800" dirty="0"/>
              <a:t> its use and demonstrate the </a:t>
            </a:r>
            <a:r>
              <a:rPr lang="en-GB" sz="1800" dirty="0">
                <a:solidFill>
                  <a:srgbClr val="FF0000"/>
                </a:solidFill>
              </a:rPr>
              <a:t>impact</a:t>
            </a:r>
            <a:r>
              <a:rPr lang="en-GB" sz="1800" dirty="0"/>
              <a:t> on improved services.</a:t>
            </a:r>
          </a:p>
          <a:p>
            <a:endParaRPr lang="en-GB" dirty="0"/>
          </a:p>
        </p:txBody>
      </p:sp>
      <p:sp>
        <p:nvSpPr>
          <p:cNvPr id="4" name="Slide Number Placeholder 3"/>
          <p:cNvSpPr>
            <a:spLocks noGrp="1"/>
          </p:cNvSpPr>
          <p:nvPr>
            <p:ph type="sldNum" sz="quarter" idx="10"/>
          </p:nvPr>
        </p:nvSpPr>
        <p:spPr/>
        <p:txBody>
          <a:bodyPr/>
          <a:lstStyle/>
          <a:p>
            <a:fld id="{9B4C3A5C-2BC3-4E73-87C4-70E4447F5B8F}" type="slidenum">
              <a:rPr lang="en-GB" smtClean="0"/>
              <a:t>8</a:t>
            </a:fld>
            <a:endParaRPr lang="en-GB"/>
          </a:p>
        </p:txBody>
      </p:sp>
    </p:spTree>
    <p:extLst>
      <p:ext uri="{BB962C8B-B14F-4D97-AF65-F5344CB8AC3E}">
        <p14:creationId xmlns:p14="http://schemas.microsoft.com/office/powerpoint/2010/main" val="1376645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4C3A5C-2BC3-4E73-87C4-70E4447F5B8F}" type="slidenum">
              <a:rPr lang="en-GB" smtClean="0"/>
              <a:t>9</a:t>
            </a:fld>
            <a:endParaRPr lang="en-GB"/>
          </a:p>
        </p:txBody>
      </p:sp>
    </p:spTree>
    <p:extLst>
      <p:ext uri="{BB962C8B-B14F-4D97-AF65-F5344CB8AC3E}">
        <p14:creationId xmlns:p14="http://schemas.microsoft.com/office/powerpoint/2010/main" val="411892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8A5E7-5136-4DC1-BF64-E93C1F88D623}" type="datetimeFigureOut">
              <a:rPr lang="en-GB" smtClean="0"/>
              <a:t>11/11/2014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B882BCC0-FDF6-4AA3-88F2-1305392D8B53}"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8A5E7-5136-4DC1-BF64-E93C1F88D623}" type="datetimeFigureOut">
              <a:rPr lang="en-GB" smtClean="0"/>
              <a:t>11/11/2014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8A5E7-5136-4DC1-BF64-E93C1F88D623}" type="datetimeFigureOut">
              <a:rPr lang="en-GB" smtClean="0"/>
              <a:t>11/11/2014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8A5E7-5136-4DC1-BF64-E93C1F88D623}" type="datetimeFigureOut">
              <a:rPr lang="en-GB" smtClean="0"/>
              <a:t>11/11/2014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8A5E7-5136-4DC1-BF64-E93C1F88D623}" type="datetimeFigureOut">
              <a:rPr lang="en-GB" smtClean="0"/>
              <a:t>11/11/2014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82BCC0-FDF6-4AA3-88F2-1305392D8B53}"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8A5E7-5136-4DC1-BF64-E93C1F88D623}" type="datetimeFigureOut">
              <a:rPr lang="en-GB" smtClean="0"/>
              <a:t>11/11/2014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8A5E7-5136-4DC1-BF64-E93C1F88D623}" type="datetimeFigureOut">
              <a:rPr lang="en-GB" smtClean="0"/>
              <a:t>11/11/2014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8A5E7-5136-4DC1-BF64-E93C1F88D623}" type="datetimeFigureOut">
              <a:rPr lang="en-GB" smtClean="0"/>
              <a:t>11/11/2014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8A5E7-5136-4DC1-BF64-E93C1F88D623}" type="datetimeFigureOut">
              <a:rPr lang="en-GB" smtClean="0"/>
              <a:t>11/11/2014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8A5E7-5136-4DC1-BF64-E93C1F88D623}" type="datetimeFigureOut">
              <a:rPr lang="en-GB" smtClean="0"/>
              <a:t>11/11/2014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82BCC0-FDF6-4AA3-88F2-1305392D8B5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8A5E7-5136-4DC1-BF64-E93C1F88D623}" type="datetimeFigureOut">
              <a:rPr lang="en-GB" smtClean="0"/>
              <a:t>11/11/2014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B882BCC0-FDF6-4AA3-88F2-1305392D8B53}"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b="0" i="0" u="none">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8A5E7-5136-4DC1-BF64-E93C1F88D623}" type="datetimeFigureOut">
              <a:rPr lang="en-GB" smtClean="0"/>
              <a:t>11/11/2014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82BCC0-FDF6-4AA3-88F2-1305392D8B53}"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i="0" u="none"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ne.meyrick@uwe.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meAFJ9Brujj3lM&amp;tbnid=2HchK7fv20iU-M:&amp;ved=0CAcQjRw&amp;url=http://beforeitsnews.com/alternative/2014/07/anonymous-the-rise-of-the-us-surveillance-state-video-3003928.html&amp;ei=7IwyVP7tHtPtaoffgoAC&amp;bvm=bv.76802529,d.d2s&amp;psig=AFQjCNGTNrJqRUJfaB87jQMiHwRARDsoDw&amp;ust=141268539057115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Patient Involvement in Sexual Health Service Delivery</a:t>
            </a:r>
            <a:endParaRPr lang="en-GB" dirty="0"/>
          </a:p>
        </p:txBody>
      </p:sp>
      <p:sp>
        <p:nvSpPr>
          <p:cNvPr id="3" name="Subtitle 2"/>
          <p:cNvSpPr>
            <a:spLocks noGrp="1"/>
          </p:cNvSpPr>
          <p:nvPr>
            <p:ph type="subTitle" idx="1"/>
          </p:nvPr>
        </p:nvSpPr>
        <p:spPr/>
        <p:txBody>
          <a:bodyPr>
            <a:normAutofit fontScale="92500" lnSpcReduction="10000"/>
          </a:bodyPr>
          <a:lstStyle/>
          <a:p>
            <a:pPr algn="l"/>
            <a:r>
              <a:rPr lang="en-GB" dirty="0" smtClean="0"/>
              <a:t>Dr Jane Meyrick </a:t>
            </a:r>
            <a:r>
              <a:rPr lang="en-GB" dirty="0" smtClean="0"/>
              <a:t> - University of the West of England</a:t>
            </a:r>
          </a:p>
          <a:p>
            <a:pPr algn="l"/>
            <a:r>
              <a:rPr lang="en-GB" dirty="0" smtClean="0">
                <a:hlinkClick r:id="rId3"/>
              </a:rPr>
              <a:t>jane.meyrick@uwe.ac.uk</a:t>
            </a:r>
            <a:endParaRPr lang="en-GB" dirty="0" smtClean="0"/>
          </a:p>
          <a:p>
            <a:pPr algn="l"/>
            <a:r>
              <a:rPr lang="en-GB" dirty="0" smtClean="0"/>
              <a:t>Dr Debra </a:t>
            </a:r>
            <a:r>
              <a:rPr lang="en-GB" dirty="0" smtClean="0"/>
              <a:t>Gray – University of Winchester</a:t>
            </a:r>
            <a:endParaRPr lang="en-GB" dirty="0" smtClean="0"/>
          </a:p>
          <a:p>
            <a:pPr algn="l"/>
            <a:r>
              <a:rPr lang="en-GB" dirty="0" smtClean="0"/>
              <a:t>Abigail </a:t>
            </a:r>
            <a:r>
              <a:rPr lang="en-GB" dirty="0" smtClean="0"/>
              <a:t>Jones – University of the West of England</a:t>
            </a:r>
            <a:endParaRPr lang="en-GB" dirty="0"/>
          </a:p>
        </p:txBody>
      </p:sp>
    </p:spTree>
    <p:extLst>
      <p:ext uri="{BB962C8B-B14F-4D97-AF65-F5344CB8AC3E}">
        <p14:creationId xmlns:p14="http://schemas.microsoft.com/office/powerpoint/2010/main" val="2136131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 Sexual Health Services Patient Involvement can…………..</a:t>
            </a:r>
            <a:endParaRPr lang="en-GB" dirty="0"/>
          </a:p>
        </p:txBody>
      </p:sp>
      <p:sp>
        <p:nvSpPr>
          <p:cNvPr id="3" name="Content Placeholder 2"/>
          <p:cNvSpPr>
            <a:spLocks noGrp="1"/>
          </p:cNvSpPr>
          <p:nvPr>
            <p:ph idx="1"/>
          </p:nvPr>
        </p:nvSpPr>
        <p:spPr/>
        <p:txBody>
          <a:bodyPr>
            <a:normAutofit/>
          </a:bodyPr>
          <a:lstStyle/>
          <a:p>
            <a:r>
              <a:rPr lang="en-GB" dirty="0" smtClean="0"/>
              <a:t>Build trust and word of mouth recommendations in a service which needs to get to be seen as confidential and safe.</a:t>
            </a:r>
          </a:p>
          <a:p>
            <a:pPr lvl="1"/>
            <a:r>
              <a:rPr lang="en-GB" dirty="0" smtClean="0"/>
              <a:t>hard to reach groups, </a:t>
            </a:r>
          </a:p>
          <a:p>
            <a:pPr lvl="1"/>
            <a:r>
              <a:rPr lang="en-GB" dirty="0" smtClean="0"/>
              <a:t>patients in crisis (sexual assault, sex workers) </a:t>
            </a:r>
          </a:p>
          <a:p>
            <a:pPr lvl="1"/>
            <a:r>
              <a:rPr lang="en-GB" dirty="0" smtClean="0"/>
              <a:t>relies on contact tracing </a:t>
            </a:r>
          </a:p>
          <a:p>
            <a:r>
              <a:rPr lang="en-GB" dirty="0" smtClean="0"/>
              <a:t>Good patient involvement should provide </a:t>
            </a:r>
            <a:r>
              <a:rPr lang="en-GB" dirty="0"/>
              <a:t>evidence </a:t>
            </a:r>
            <a:r>
              <a:rPr lang="en-GB" dirty="0" smtClean="0"/>
              <a:t>of what stops people using services.</a:t>
            </a:r>
          </a:p>
          <a:p>
            <a:r>
              <a:rPr lang="en-GB" dirty="0"/>
              <a:t>Improve returns for test results, adherence to treatment and safer </a:t>
            </a:r>
            <a:r>
              <a:rPr lang="en-GB" dirty="0" smtClean="0"/>
              <a:t>behaviour.</a:t>
            </a:r>
          </a:p>
          <a:p>
            <a:pPr marL="0" indent="0">
              <a:buNone/>
            </a:pPr>
            <a:endParaRPr lang="en-GB" dirty="0" smtClean="0"/>
          </a:p>
          <a:p>
            <a:endParaRPr lang="en-GB" dirty="0"/>
          </a:p>
        </p:txBody>
      </p:sp>
    </p:spTree>
    <p:extLst>
      <p:ext uri="{BB962C8B-B14F-4D97-AF65-F5344CB8AC3E}">
        <p14:creationId xmlns:p14="http://schemas.microsoft.com/office/powerpoint/2010/main" val="289698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3">
                                            <p:txEl>
                                              <p:pRg st="0" end="0"/>
                                            </p:txEl>
                                          </p:spTgt>
                                        </p:tgtEl>
                                      </p:cBhvr>
                                    </p:animEffect>
                                    <p:set>
                                      <p:cBhvr>
                                        <p:cTn id="11" dur="1" fill="hold">
                                          <p:stCondLst>
                                            <p:cond delay="499"/>
                                          </p:stCondLst>
                                        </p:cTn>
                                        <p:tgtEl>
                                          <p:spTgt spid="3">
                                            <p:txEl>
                                              <p:pRg st="0" end="0"/>
                                            </p:txEl>
                                          </p:spTgt>
                                        </p:tgtEl>
                                        <p:attrNameLst>
                                          <p:attrName>style.visibility</p:attrName>
                                        </p:attrNameLst>
                                      </p:cBhvr>
                                      <p:to>
                                        <p:strVal val="hidden"/>
                                      </p:to>
                                    </p:set>
                                  </p:childTnLst>
                                </p:cTn>
                              </p:par>
                              <p:par>
                                <p:cTn id="12" presetID="1"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
                                            <p:txEl>
                                              <p:pRg st="2" end="2"/>
                                            </p:txEl>
                                          </p:spTgt>
                                        </p:tgtEl>
                                      </p:cBhvr>
                                    </p:animEffect>
                                    <p:set>
                                      <p:cBhvr>
                                        <p:cTn id="22" dur="1" fill="hold">
                                          <p:stCondLst>
                                            <p:cond delay="499"/>
                                          </p:stCondLst>
                                        </p:cTn>
                                        <p:tgtEl>
                                          <p:spTgt spid="3">
                                            <p:txEl>
                                              <p:pRg st="2" end="2"/>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3">
                                            <p:txEl>
                                              <p:pRg st="1" end="1"/>
                                            </p:txEl>
                                          </p:spTgt>
                                        </p:tgtEl>
                                      </p:cBhvr>
                                    </p:animEffect>
                                    <p:set>
                                      <p:cBhvr>
                                        <p:cTn id="25" dur="1" fill="hold">
                                          <p:stCondLst>
                                            <p:cond delay="499"/>
                                          </p:stCondLst>
                                        </p:cTn>
                                        <p:tgtEl>
                                          <p:spTgt spid="3">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3">
                                            <p:txEl>
                                              <p:pRg st="3" end="3"/>
                                            </p:txEl>
                                          </p:spTgt>
                                        </p:tgtEl>
                                      </p:cBhvr>
                                    </p:animEffect>
                                    <p:set>
                                      <p:cBhvr>
                                        <p:cTn id="28"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3">
                                            <p:txEl>
                                              <p:pRg st="4" end="4"/>
                                            </p:txEl>
                                          </p:spTgt>
                                        </p:tgtEl>
                                      </p:cBhvr>
                                    </p:animEffect>
                                    <p:set>
                                      <p:cBhvr>
                                        <p:cTn id="3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0" nodeType="clickEffect">
                                  <p:stCondLst>
                                    <p:cond delay="0"/>
                                  </p:stCondLst>
                                  <p:childTnLst>
                                    <p:animEffect transition="out" filter="fade">
                                      <p:cBhvr>
                                        <p:cTn id="45" dur="500"/>
                                        <p:tgtEl>
                                          <p:spTgt spid="3">
                                            <p:txEl>
                                              <p:pRg st="5" end="5"/>
                                            </p:txEl>
                                          </p:spTgt>
                                        </p:tgtEl>
                                      </p:cBhvr>
                                    </p:animEffect>
                                    <p:set>
                                      <p:cBhvr>
                                        <p:cTn id="46"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539552" y="1988840"/>
            <a:ext cx="7992888" cy="324036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21196" y="692696"/>
            <a:ext cx="8229600" cy="1143000"/>
          </a:xfrm>
        </p:spPr>
        <p:txBody>
          <a:bodyPr>
            <a:normAutofit fontScale="90000"/>
          </a:bodyPr>
          <a:lstStyle/>
          <a:p>
            <a:r>
              <a:rPr lang="en-GB" dirty="0" smtClean="0"/>
              <a:t>Health Inequalities in Sexual Health</a:t>
            </a:r>
            <a:endParaRPr lang="en-GB" dirty="0"/>
          </a:p>
        </p:txBody>
      </p:sp>
      <p:sp>
        <p:nvSpPr>
          <p:cNvPr id="3" name="Content Placeholder 2"/>
          <p:cNvSpPr>
            <a:spLocks noGrp="1"/>
          </p:cNvSpPr>
          <p:nvPr>
            <p:ph idx="1"/>
          </p:nvPr>
        </p:nvSpPr>
        <p:spPr>
          <a:xfrm>
            <a:off x="683568" y="1965032"/>
            <a:ext cx="7931224" cy="3581752"/>
          </a:xfrm>
        </p:spPr>
        <p:txBody>
          <a:bodyPr>
            <a:normAutofit/>
          </a:bodyPr>
          <a:lstStyle/>
          <a:p>
            <a:pPr marL="0" indent="0">
              <a:buNone/>
            </a:pPr>
            <a:r>
              <a:rPr lang="en-US" dirty="0" smtClean="0"/>
              <a:t>“Sexual </a:t>
            </a:r>
            <a:r>
              <a:rPr lang="en-US" dirty="0"/>
              <a:t>health problems disproportionately affect those experiencing poverty and social exclusion. Individuals and groups who find it most difficult to access services include asylum seekers and refugees, sex workers and their clients, those who are homeless and young people in – or leaving – care. The highest burden is borne by men who have sex with men, some black and minority ethnic groups and young people</a:t>
            </a:r>
            <a:r>
              <a:rPr lang="en-US" dirty="0" smtClean="0"/>
              <a:t>.”</a:t>
            </a:r>
          </a:p>
        </p:txBody>
      </p:sp>
      <p:sp>
        <p:nvSpPr>
          <p:cNvPr id="5" name="Rectangle 4"/>
          <p:cNvSpPr/>
          <p:nvPr/>
        </p:nvSpPr>
        <p:spPr>
          <a:xfrm>
            <a:off x="2267744" y="5616416"/>
            <a:ext cx="2660420" cy="492443"/>
          </a:xfrm>
          <a:prstGeom prst="rect">
            <a:avLst/>
          </a:prstGeom>
        </p:spPr>
        <p:txBody>
          <a:bodyPr wrap="square">
            <a:spAutoFit/>
          </a:bodyPr>
          <a:lstStyle/>
          <a:p>
            <a:pPr lvl="0">
              <a:spcBef>
                <a:spcPct val="20000"/>
              </a:spcBef>
              <a:buClr>
                <a:srgbClr val="0BD0D9"/>
              </a:buClr>
              <a:buSzPct val="95000"/>
            </a:pPr>
            <a:r>
              <a:rPr lang="en-US" sz="2600" dirty="0">
                <a:solidFill>
                  <a:prstClr val="black"/>
                </a:solidFill>
              </a:rPr>
              <a:t>NICE 2007</a:t>
            </a:r>
            <a:endParaRPr lang="en-GB" sz="2600" dirty="0">
              <a:solidFill>
                <a:prstClr val="black"/>
              </a:solidFill>
            </a:endParaRPr>
          </a:p>
        </p:txBody>
      </p:sp>
    </p:spTree>
    <p:extLst>
      <p:ext uri="{BB962C8B-B14F-4D97-AF65-F5344CB8AC3E}">
        <p14:creationId xmlns:p14="http://schemas.microsoft.com/office/powerpoint/2010/main" val="3165695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buNone/>
            </a:pPr>
            <a:r>
              <a:rPr lang="en-GB" sz="3200" dirty="0" smtClean="0">
                <a:solidFill>
                  <a:schemeClr val="accent1"/>
                </a:solidFill>
              </a:rPr>
              <a:t>What</a:t>
            </a:r>
          </a:p>
          <a:p>
            <a:pPr marL="0" indent="0" algn="ctr">
              <a:buNone/>
            </a:pPr>
            <a:r>
              <a:rPr lang="en-GB" dirty="0" smtClean="0"/>
              <a:t>Patient involvement in sexual health service delivery.</a:t>
            </a:r>
          </a:p>
          <a:p>
            <a:pPr marL="0" indent="0" algn="ctr">
              <a:buNone/>
            </a:pPr>
            <a:r>
              <a:rPr lang="en-GB" sz="3200" dirty="0" smtClean="0">
                <a:solidFill>
                  <a:schemeClr val="accent1"/>
                </a:solidFill>
              </a:rPr>
              <a:t>How </a:t>
            </a:r>
          </a:p>
          <a:p>
            <a:pPr marL="0" indent="0" algn="ctr">
              <a:buNone/>
            </a:pPr>
            <a:r>
              <a:rPr lang="en-GB" dirty="0"/>
              <a:t>V</a:t>
            </a:r>
            <a:r>
              <a:rPr lang="en-GB" dirty="0" smtClean="0"/>
              <a:t>ariety of responsive methods – try new media</a:t>
            </a:r>
          </a:p>
          <a:p>
            <a:pPr marL="0" indent="0" algn="ctr">
              <a:buNone/>
            </a:pPr>
            <a:r>
              <a:rPr lang="en-GB" sz="3200" dirty="0" smtClean="0">
                <a:solidFill>
                  <a:schemeClr val="accent1"/>
                </a:solidFill>
              </a:rPr>
              <a:t>Why</a:t>
            </a:r>
          </a:p>
          <a:p>
            <a:pPr marL="0" indent="0" algn="ctr">
              <a:buNone/>
            </a:pPr>
            <a:r>
              <a:rPr lang="en-GB" dirty="0"/>
              <a:t>K</a:t>
            </a:r>
            <a:r>
              <a:rPr lang="en-GB" dirty="0" smtClean="0"/>
              <a:t>now why you are doing it and </a:t>
            </a:r>
            <a:r>
              <a:rPr lang="en-GB" dirty="0" smtClean="0"/>
              <a:t>show the effect </a:t>
            </a:r>
            <a:r>
              <a:rPr lang="en-GB" dirty="0" smtClean="0"/>
              <a:t>by measuring the difference for people(patient outcomes)</a:t>
            </a:r>
            <a:endParaRPr lang="en-GB" dirty="0"/>
          </a:p>
        </p:txBody>
      </p:sp>
    </p:spTree>
    <p:extLst>
      <p:ext uri="{BB962C8B-B14F-4D97-AF65-F5344CB8AC3E}">
        <p14:creationId xmlns:p14="http://schemas.microsoft.com/office/powerpoint/2010/main" val="353556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Acknowledgements</a:t>
            </a:r>
            <a:endParaRPr lang="en-GB" dirty="0"/>
          </a:p>
        </p:txBody>
      </p:sp>
      <p:sp>
        <p:nvSpPr>
          <p:cNvPr id="3" name="Content Placeholder 2"/>
          <p:cNvSpPr>
            <a:spLocks noGrp="1"/>
          </p:cNvSpPr>
          <p:nvPr>
            <p:ph idx="1"/>
          </p:nvPr>
        </p:nvSpPr>
        <p:spPr/>
        <p:txBody>
          <a:bodyPr/>
          <a:lstStyle/>
          <a:p>
            <a:r>
              <a:rPr lang="en-GB" dirty="0" smtClean="0"/>
              <a:t>Bristol Health Partners funded Health Integrations Teams (HITs).  The Audit study was funded </a:t>
            </a:r>
            <a:r>
              <a:rPr lang="en-GB" smtClean="0"/>
              <a:t>by The </a:t>
            </a:r>
            <a:r>
              <a:rPr lang="en-GB" dirty="0" smtClean="0"/>
              <a:t>Sexual Health Improvement for Populations and Patients HIT.</a:t>
            </a:r>
          </a:p>
          <a:p>
            <a:r>
              <a:rPr lang="en-GB" dirty="0" smtClean="0"/>
              <a:t>The survey reported on was carried out by Abigail Jones as part of her Masters in Health Psychology.</a:t>
            </a:r>
            <a:endParaRPr lang="en-GB" dirty="0"/>
          </a:p>
        </p:txBody>
      </p:sp>
    </p:spTree>
    <p:extLst>
      <p:ext uri="{BB962C8B-B14F-4D97-AF65-F5344CB8AC3E}">
        <p14:creationId xmlns:p14="http://schemas.microsoft.com/office/powerpoint/2010/main" val="3405738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PPI in Sexual Health Services – a unique challenge </a:t>
            </a:r>
            <a:endParaRPr lang="en-GB" dirty="0"/>
          </a:p>
        </p:txBody>
      </p:sp>
      <p:sp>
        <p:nvSpPr>
          <p:cNvPr id="3" name="Content Placeholder 2"/>
          <p:cNvSpPr>
            <a:spLocks noGrp="1"/>
          </p:cNvSpPr>
          <p:nvPr>
            <p:ph idx="1"/>
          </p:nvPr>
        </p:nvSpPr>
        <p:spPr/>
        <p:txBody>
          <a:bodyPr/>
          <a:lstStyle/>
          <a:p>
            <a:endParaRPr lang="en-GB" dirty="0"/>
          </a:p>
          <a:p>
            <a:endParaRPr lang="en-GB" dirty="0" smtClean="0"/>
          </a:p>
        </p:txBody>
      </p:sp>
      <p:pic>
        <p:nvPicPr>
          <p:cNvPr id="1026" name="Picture 2" descr="https://encrypted-tbn1.gstatic.com/images?q=tbn:ANd9GcTQo9r-BRYA_6PdHDTaPs1EjfjfzxzrCgq41ESFkJBIt_Miw9RGZA">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204864"/>
            <a:ext cx="3600400" cy="21602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1960" y="3609020"/>
            <a:ext cx="3561184" cy="2670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ular Callout 4"/>
          <p:cNvSpPr/>
          <p:nvPr/>
        </p:nvSpPr>
        <p:spPr>
          <a:xfrm>
            <a:off x="971600" y="4725144"/>
            <a:ext cx="2736304" cy="16561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a:t>
            </a:r>
            <a:r>
              <a:rPr lang="en-GB" dirty="0"/>
              <a:t>generally don't give feedback, almost feel as if I did the anonymous relationship would </a:t>
            </a:r>
            <a:r>
              <a:rPr lang="en-GB" dirty="0" smtClean="0"/>
              <a:t>be broken”</a:t>
            </a:r>
            <a:endParaRPr lang="en-GB" dirty="0"/>
          </a:p>
        </p:txBody>
      </p:sp>
    </p:spTree>
    <p:extLst>
      <p:ext uri="{BB962C8B-B14F-4D97-AF65-F5344CB8AC3E}">
        <p14:creationId xmlns:p14="http://schemas.microsoft.com/office/powerpoint/2010/main" val="131503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did.</a:t>
            </a:r>
            <a:endParaRPr lang="en-GB" dirty="0"/>
          </a:p>
        </p:txBody>
      </p:sp>
      <p:sp>
        <p:nvSpPr>
          <p:cNvPr id="4" name="Content Placeholder 3"/>
          <p:cNvSpPr>
            <a:spLocks noGrp="1"/>
          </p:cNvSpPr>
          <p:nvPr>
            <p:ph idx="1"/>
          </p:nvPr>
        </p:nvSpPr>
        <p:spPr/>
        <p:txBody>
          <a:bodyPr/>
          <a:lstStyle/>
          <a:p>
            <a:r>
              <a:rPr lang="en-GB" dirty="0" smtClean="0">
                <a:solidFill>
                  <a:srgbClr val="FF0000"/>
                </a:solidFill>
              </a:rPr>
              <a:t>Audit – (look back at records)</a:t>
            </a:r>
            <a:r>
              <a:rPr lang="en-GB" dirty="0" smtClean="0"/>
              <a:t> of the Patient Involvement (or PPI) practice of regional Sexual Health Services (N=18 via snowballing contacts)</a:t>
            </a:r>
          </a:p>
          <a:p>
            <a:r>
              <a:rPr lang="en-GB" dirty="0" smtClean="0">
                <a:solidFill>
                  <a:srgbClr val="FF0000"/>
                </a:solidFill>
              </a:rPr>
              <a:t>Literature review </a:t>
            </a:r>
            <a:r>
              <a:rPr lang="en-GB" dirty="0" smtClean="0"/>
              <a:t>– looked at all the papers published.</a:t>
            </a:r>
          </a:p>
          <a:p>
            <a:r>
              <a:rPr lang="en-GB" dirty="0" smtClean="0">
                <a:solidFill>
                  <a:srgbClr val="FF0000"/>
                </a:solidFill>
              </a:rPr>
              <a:t>Survey</a:t>
            </a:r>
            <a:r>
              <a:rPr lang="en-GB" dirty="0" smtClean="0"/>
              <a:t> of public with experience of using sexual health services.</a:t>
            </a:r>
            <a:endParaRPr lang="en-GB" dirty="0"/>
          </a:p>
        </p:txBody>
      </p:sp>
    </p:spTree>
    <p:extLst>
      <p:ext uri="{BB962C8B-B14F-4D97-AF65-F5344CB8AC3E}">
        <p14:creationId xmlns:p14="http://schemas.microsoft.com/office/powerpoint/2010/main" val="202587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9" y="4941168"/>
            <a:ext cx="2818060" cy="1528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67544" y="260648"/>
            <a:ext cx="8229600" cy="636680"/>
          </a:xfrm>
        </p:spPr>
        <p:txBody>
          <a:bodyPr>
            <a:normAutofit fontScale="90000"/>
          </a:bodyPr>
          <a:lstStyle/>
          <a:p>
            <a:r>
              <a:rPr lang="en-GB" dirty="0" smtClean="0"/>
              <a:t>What we found in the audit.</a:t>
            </a:r>
            <a:endParaRPr lang="en-GB" dirty="0"/>
          </a:p>
        </p:txBody>
      </p:sp>
      <p:sp>
        <p:nvSpPr>
          <p:cNvPr id="3" name="Content Placeholder 2"/>
          <p:cNvSpPr>
            <a:spLocks noGrp="1"/>
          </p:cNvSpPr>
          <p:nvPr>
            <p:ph sz="quarter" idx="2"/>
          </p:nvPr>
        </p:nvSpPr>
        <p:spPr>
          <a:xfrm>
            <a:off x="457200" y="980728"/>
            <a:ext cx="4040188" cy="2001739"/>
          </a:xfrm>
        </p:spPr>
        <p:txBody>
          <a:bodyPr>
            <a:normAutofit fontScale="92500" lnSpcReduction="10000"/>
          </a:bodyPr>
          <a:lstStyle/>
          <a:p>
            <a:pPr marL="0" indent="0">
              <a:buNone/>
            </a:pPr>
            <a:r>
              <a:rPr lang="en-GB" dirty="0" smtClean="0">
                <a:solidFill>
                  <a:srgbClr val="FF0000"/>
                </a:solidFill>
              </a:rPr>
              <a:t>Variability</a:t>
            </a:r>
            <a:endParaRPr lang="en-GB" dirty="0" smtClean="0"/>
          </a:p>
          <a:p>
            <a:endParaRPr lang="en-GB" dirty="0" smtClean="0">
              <a:solidFill>
                <a:srgbClr val="FF0000"/>
              </a:solidFill>
            </a:endParaRPr>
          </a:p>
          <a:p>
            <a:endParaRPr lang="en-GB" dirty="0">
              <a:solidFill>
                <a:srgbClr val="FF0000"/>
              </a:solidFill>
            </a:endParaRPr>
          </a:p>
          <a:p>
            <a:endParaRPr lang="en-GB" dirty="0" smtClean="0">
              <a:solidFill>
                <a:srgbClr val="FF0000"/>
              </a:solidFill>
            </a:endParaRPr>
          </a:p>
          <a:p>
            <a:pPr marL="0" indent="0">
              <a:buNone/>
            </a:pPr>
            <a:r>
              <a:rPr lang="en-GB" dirty="0" smtClean="0">
                <a:solidFill>
                  <a:srgbClr val="FF0000"/>
                </a:solidFill>
              </a:rPr>
              <a:t>			</a:t>
            </a:r>
          </a:p>
          <a:p>
            <a:pPr marL="0" indent="0">
              <a:buNone/>
            </a:pPr>
            <a:r>
              <a:rPr lang="en-GB" dirty="0" smtClean="0">
                <a:solidFill>
                  <a:srgbClr val="FF0000"/>
                </a:solidFill>
              </a:rPr>
              <a:t> </a:t>
            </a:r>
          </a:p>
          <a:p>
            <a:pPr marL="0" indent="0">
              <a:buNone/>
            </a:pPr>
            <a:endParaRPr lang="en-GB" dirty="0">
              <a:solidFill>
                <a:srgbClr val="FF0000"/>
              </a:solidFill>
            </a:endParaRPr>
          </a:p>
          <a:p>
            <a:pPr marL="0" indent="0">
              <a:buNone/>
            </a:pPr>
            <a:endParaRPr lang="en-GB" dirty="0" smtClean="0">
              <a:solidFill>
                <a:srgbClr val="FF0000"/>
              </a:solidFill>
            </a:endParaRPr>
          </a:p>
          <a:p>
            <a:pPr marL="0" indent="0">
              <a:buNone/>
            </a:pPr>
            <a:endParaRPr lang="en-GB" dirty="0" smtClean="0">
              <a:solidFill>
                <a:srgbClr val="FF0000"/>
              </a:solidFill>
            </a:endParaRPr>
          </a:p>
          <a:p>
            <a:pPr marL="0" indent="0">
              <a:buNone/>
            </a:pPr>
            <a:endParaRPr lang="en-GB" dirty="0" smtClean="0">
              <a:solidFill>
                <a:srgbClr val="FF0000"/>
              </a:solidFill>
            </a:endParaRPr>
          </a:p>
        </p:txBody>
      </p:sp>
      <p:sp>
        <p:nvSpPr>
          <p:cNvPr id="7" name="Content Placeholder 6"/>
          <p:cNvSpPr>
            <a:spLocks noGrp="1"/>
          </p:cNvSpPr>
          <p:nvPr>
            <p:ph sz="quarter" idx="4"/>
          </p:nvPr>
        </p:nvSpPr>
        <p:spPr>
          <a:xfrm>
            <a:off x="4499992" y="884686"/>
            <a:ext cx="4041775" cy="1968250"/>
          </a:xfrm>
        </p:spPr>
        <p:txBody>
          <a:bodyPr>
            <a:normAutofit/>
          </a:bodyPr>
          <a:lstStyle/>
          <a:p>
            <a:pPr marL="0" indent="0">
              <a:buNone/>
            </a:pPr>
            <a:r>
              <a:rPr lang="en-GB" dirty="0" smtClean="0">
                <a:solidFill>
                  <a:srgbClr val="FF0000"/>
                </a:solidFill>
              </a:rPr>
              <a:t>Training</a:t>
            </a:r>
          </a:p>
          <a:p>
            <a:pPr marL="0" indent="0">
              <a:buNone/>
            </a:pPr>
            <a:endParaRPr lang="en-GB" dirty="0">
              <a:solidFill>
                <a:srgbClr val="FF0000"/>
              </a:solidFill>
            </a:endParaRPr>
          </a:p>
          <a:p>
            <a:pPr marL="0" indent="0">
              <a:buNone/>
            </a:pPr>
            <a:endParaRPr lang="en-GB" dirty="0" smtClean="0">
              <a:solidFill>
                <a:srgbClr val="FF0000"/>
              </a:solidFill>
            </a:endParaRPr>
          </a:p>
          <a:p>
            <a:pPr marL="0" indent="0">
              <a:buNone/>
            </a:pPr>
            <a:endParaRPr lang="en-GB" dirty="0">
              <a:solidFill>
                <a:srgbClr val="FF0000"/>
              </a:solidFill>
            </a:endParaRPr>
          </a:p>
          <a:p>
            <a:pPr marL="0" indent="0">
              <a:buNone/>
            </a:pPr>
            <a:endParaRPr lang="en-GB" dirty="0">
              <a:solidFill>
                <a:srgbClr val="FF0000"/>
              </a:solidFill>
            </a:endParaRPr>
          </a:p>
          <a:p>
            <a:pPr marL="0" indent="0">
              <a:buNone/>
            </a:pPr>
            <a:endParaRPr lang="en-GB"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2" y="1258664"/>
            <a:ext cx="2417068"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7" y="1234630"/>
            <a:ext cx="2524125" cy="1747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80" y="3413094"/>
            <a:ext cx="2557636" cy="13120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7007" y="3356992"/>
            <a:ext cx="2736304"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763688" y="4886826"/>
            <a:ext cx="5764484" cy="1754326"/>
          </a:xfrm>
          <a:prstGeom prst="rect">
            <a:avLst/>
          </a:prstGeom>
          <a:noFill/>
        </p:spPr>
        <p:txBody>
          <a:bodyPr wrap="square" rtlCol="0">
            <a:spAutoFit/>
          </a:bodyPr>
          <a:lstStyle/>
          <a:p>
            <a:r>
              <a:rPr lang="en-GB" dirty="0" smtClean="0"/>
              <a:t>          </a:t>
            </a:r>
            <a:r>
              <a:rPr lang="en-GB" dirty="0" smtClean="0">
                <a:solidFill>
                  <a:srgbClr val="FF0000"/>
                </a:solidFill>
              </a:rPr>
              <a:t>Responsive vs Standardised</a:t>
            </a:r>
          </a:p>
          <a:p>
            <a:endParaRPr lang="en-GB" dirty="0"/>
          </a:p>
          <a:p>
            <a:endParaRPr lang="en-GB" dirty="0" smtClean="0"/>
          </a:p>
          <a:p>
            <a:endParaRPr lang="en-GB" dirty="0"/>
          </a:p>
          <a:p>
            <a:endParaRPr lang="en-GB" dirty="0" smtClean="0"/>
          </a:p>
          <a:p>
            <a:endParaRPr lang="en-GB" dirty="0"/>
          </a:p>
        </p:txBody>
      </p:sp>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08921" y="5246087"/>
            <a:ext cx="2324100" cy="1279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9552" y="2982467"/>
            <a:ext cx="1462836" cy="369332"/>
          </a:xfrm>
          <a:prstGeom prst="rect">
            <a:avLst/>
          </a:prstGeom>
          <a:noFill/>
        </p:spPr>
        <p:txBody>
          <a:bodyPr wrap="none" rtlCol="0">
            <a:spAutoFit/>
          </a:bodyPr>
          <a:lstStyle/>
          <a:p>
            <a:r>
              <a:rPr lang="en-GB" dirty="0">
                <a:solidFill>
                  <a:srgbClr val="FF0000"/>
                </a:solidFill>
              </a:rPr>
              <a:t>What’s it for </a:t>
            </a:r>
          </a:p>
        </p:txBody>
      </p:sp>
      <p:sp>
        <p:nvSpPr>
          <p:cNvPr id="5" name="TextBox 4"/>
          <p:cNvSpPr txBox="1"/>
          <p:nvPr/>
        </p:nvSpPr>
        <p:spPr>
          <a:xfrm>
            <a:off x="4479143" y="3017813"/>
            <a:ext cx="1254446" cy="369332"/>
          </a:xfrm>
          <a:prstGeom prst="rect">
            <a:avLst/>
          </a:prstGeom>
          <a:noFill/>
        </p:spPr>
        <p:txBody>
          <a:bodyPr wrap="none" rtlCol="0">
            <a:spAutoFit/>
          </a:bodyPr>
          <a:lstStyle/>
          <a:p>
            <a:r>
              <a:rPr lang="en-GB" dirty="0">
                <a:solidFill>
                  <a:srgbClr val="FF0000"/>
                </a:solidFill>
              </a:rPr>
              <a:t>Mixing up </a:t>
            </a:r>
            <a:endParaRPr lang="en-GB" dirty="0">
              <a:solidFill>
                <a:srgbClr val="FF0000"/>
              </a:solidFill>
            </a:endParaRPr>
          </a:p>
        </p:txBody>
      </p:sp>
    </p:spTree>
    <p:extLst>
      <p:ext uri="{BB962C8B-B14F-4D97-AF65-F5344CB8AC3E}">
        <p14:creationId xmlns:p14="http://schemas.microsoft.com/office/powerpoint/2010/main" val="175675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3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build="p"/>
      <p:bldP spid="8"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found in the survey.</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Key findings from 96 people.</a:t>
            </a:r>
          </a:p>
          <a:p>
            <a:r>
              <a:rPr lang="en-GB" dirty="0" smtClean="0"/>
              <a:t>Only 3 had given the service feedback but 20 had wanted to (13 wanting to give positive feedback).</a:t>
            </a:r>
          </a:p>
          <a:p>
            <a:endParaRPr lang="en-GB" dirty="0" smtClean="0"/>
          </a:p>
          <a:p>
            <a:endParaRPr lang="en-GB" dirty="0" smtClean="0"/>
          </a:p>
        </p:txBody>
      </p:sp>
      <p:sp>
        <p:nvSpPr>
          <p:cNvPr id="4" name="Rounded Rectangular Callout 3"/>
          <p:cNvSpPr/>
          <p:nvPr/>
        </p:nvSpPr>
        <p:spPr>
          <a:xfrm>
            <a:off x="2411760" y="3645024"/>
            <a:ext cx="3024336" cy="1800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dirty="0" smtClean="0"/>
              <a:t>“I </a:t>
            </a:r>
            <a:r>
              <a:rPr lang="en-GB" dirty="0"/>
              <a:t>felt embarrassed enough whilst I was there, without complaining about it </a:t>
            </a:r>
            <a:r>
              <a:rPr lang="en-GB" dirty="0" smtClean="0"/>
              <a:t>too”</a:t>
            </a:r>
            <a:endParaRPr lang="en-GB" dirty="0"/>
          </a:p>
        </p:txBody>
      </p:sp>
    </p:spTree>
    <p:extLst>
      <p:ext uri="{BB962C8B-B14F-4D97-AF65-F5344CB8AC3E}">
        <p14:creationId xmlns:p14="http://schemas.microsoft.com/office/powerpoint/2010/main" val="4257270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p:txBody>
          <a:bodyPr/>
          <a:lstStyle/>
          <a:p>
            <a:r>
              <a:rPr lang="en-GB" dirty="0"/>
              <a:t>30% report </a:t>
            </a:r>
            <a:r>
              <a:rPr lang="en-GB" dirty="0">
                <a:solidFill>
                  <a:srgbClr val="FF0000"/>
                </a:solidFill>
              </a:rPr>
              <a:t>not being asked </a:t>
            </a:r>
            <a:r>
              <a:rPr lang="en-GB" dirty="0"/>
              <a:t>for their feedback,  just over 40% didn’t want to give feedback (time, embarrassment, impact on their care).</a:t>
            </a:r>
          </a:p>
          <a:p>
            <a:endParaRPr lang="en-GB" dirty="0"/>
          </a:p>
        </p:txBody>
      </p:sp>
      <p:sp>
        <p:nvSpPr>
          <p:cNvPr id="5" name="Rounded Rectangular Callout 4"/>
          <p:cNvSpPr/>
          <p:nvPr/>
        </p:nvSpPr>
        <p:spPr>
          <a:xfrm>
            <a:off x="683568" y="3573016"/>
            <a:ext cx="3240360" cy="1800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dirty="0" smtClean="0"/>
              <a:t>“never </a:t>
            </a:r>
            <a:r>
              <a:rPr lang="en-GB" dirty="0"/>
              <a:t>given the opportunity also it is too much effort to bring it up</a:t>
            </a:r>
            <a:r>
              <a:rPr lang="en-GB" dirty="0" smtClean="0"/>
              <a:t>.”</a:t>
            </a:r>
            <a:endParaRPr lang="en-GB" dirty="0"/>
          </a:p>
          <a:p>
            <a:pPr lvl="0"/>
            <a:r>
              <a:rPr lang="en-GB" dirty="0" smtClean="0"/>
              <a:t>.</a:t>
            </a:r>
            <a:endParaRPr lang="en-GB" dirty="0"/>
          </a:p>
        </p:txBody>
      </p:sp>
      <p:sp>
        <p:nvSpPr>
          <p:cNvPr id="6" name="Rounded Rectangular Callout 5"/>
          <p:cNvSpPr/>
          <p:nvPr/>
        </p:nvSpPr>
        <p:spPr>
          <a:xfrm>
            <a:off x="4177871" y="3573016"/>
            <a:ext cx="3240360" cy="1800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“There </a:t>
            </a:r>
            <a:r>
              <a:rPr lang="en-GB" dirty="0"/>
              <a:t>wasn't a place to give feedback, and it's a fairly private </a:t>
            </a:r>
            <a:r>
              <a:rPr lang="en-GB" dirty="0" smtClean="0"/>
              <a:t>matter”</a:t>
            </a:r>
            <a:endParaRPr lang="en-GB" dirty="0"/>
          </a:p>
        </p:txBody>
      </p:sp>
    </p:spTree>
    <p:extLst>
      <p:ext uri="{BB962C8B-B14F-4D97-AF65-F5344CB8AC3E}">
        <p14:creationId xmlns:p14="http://schemas.microsoft.com/office/powerpoint/2010/main" val="384678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solidFill>
                  <a:srgbClr val="FF0000"/>
                </a:solidFill>
              </a:rPr>
              <a:t>NONE wanted </a:t>
            </a:r>
            <a:r>
              <a:rPr lang="en-GB" dirty="0"/>
              <a:t>to get involved in </a:t>
            </a:r>
            <a:r>
              <a:rPr lang="en-GB" dirty="0" smtClean="0"/>
              <a:t> </a:t>
            </a:r>
            <a:r>
              <a:rPr lang="en-GB" dirty="0"/>
              <a:t>further research.</a:t>
            </a:r>
          </a:p>
          <a:p>
            <a:endParaRPr lang="en-GB" dirty="0"/>
          </a:p>
        </p:txBody>
      </p:sp>
      <p:sp>
        <p:nvSpPr>
          <p:cNvPr id="4" name="Rectangle 3"/>
          <p:cNvSpPr/>
          <p:nvPr/>
        </p:nvSpPr>
        <p:spPr>
          <a:xfrm>
            <a:off x="600928" y="5805264"/>
            <a:ext cx="7704856" cy="923330"/>
          </a:xfrm>
          <a:prstGeom prst="rect">
            <a:avLst/>
          </a:prstGeom>
        </p:spPr>
        <p:txBody>
          <a:bodyPr wrap="square">
            <a:spAutoFit/>
          </a:bodyPr>
          <a:lstStyle/>
          <a:p>
            <a:r>
              <a:rPr lang="en-GB" dirty="0"/>
              <a:t>N= 96 general public (f=79%, 100% sexually active, 77% had used sexual health services).  Contacted via University research volunteering scheme and social media).</a:t>
            </a:r>
          </a:p>
        </p:txBody>
      </p:sp>
      <p:sp>
        <p:nvSpPr>
          <p:cNvPr id="5" name="Rounded Rectangular Callout 4"/>
          <p:cNvSpPr/>
          <p:nvPr/>
        </p:nvSpPr>
        <p:spPr>
          <a:xfrm>
            <a:off x="2411760" y="2896685"/>
            <a:ext cx="3240360" cy="1800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dirty="0" smtClean="0"/>
              <a:t>“It </a:t>
            </a:r>
            <a:r>
              <a:rPr lang="en-GB" dirty="0"/>
              <a:t>is a sensitive and sometimes embarrassing </a:t>
            </a:r>
            <a:r>
              <a:rPr lang="en-GB" dirty="0" smtClean="0"/>
              <a:t>subject”</a:t>
            </a:r>
            <a:endParaRPr lang="en-GB" dirty="0"/>
          </a:p>
          <a:p>
            <a:pPr lvl="0"/>
            <a:endParaRPr lang="en-GB" dirty="0"/>
          </a:p>
        </p:txBody>
      </p:sp>
    </p:spTree>
    <p:extLst>
      <p:ext uri="{BB962C8B-B14F-4D97-AF65-F5344CB8AC3E}">
        <p14:creationId xmlns:p14="http://schemas.microsoft.com/office/powerpoint/2010/main" val="229383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27584" y="3789040"/>
            <a:ext cx="748883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How to do it better.</a:t>
            </a:r>
            <a:endParaRPr lang="en-GB" dirty="0"/>
          </a:p>
        </p:txBody>
      </p:sp>
      <p:sp>
        <p:nvSpPr>
          <p:cNvPr id="3" name="Content Placeholder 2"/>
          <p:cNvSpPr>
            <a:spLocks noGrp="1"/>
          </p:cNvSpPr>
          <p:nvPr>
            <p:ph idx="1"/>
          </p:nvPr>
        </p:nvSpPr>
        <p:spPr/>
        <p:txBody>
          <a:bodyPr/>
          <a:lstStyle/>
          <a:p>
            <a:r>
              <a:rPr lang="en-GB" dirty="0" smtClean="0">
                <a:solidFill>
                  <a:srgbClr val="FF0000"/>
                </a:solidFill>
              </a:rPr>
              <a:t>anonymous</a:t>
            </a:r>
            <a:r>
              <a:rPr lang="en-GB" dirty="0" smtClean="0"/>
              <a:t> and easy feedback </a:t>
            </a:r>
          </a:p>
          <a:p>
            <a:r>
              <a:rPr lang="en-GB" dirty="0" smtClean="0">
                <a:solidFill>
                  <a:srgbClr val="FF0000"/>
                </a:solidFill>
              </a:rPr>
              <a:t>variety of methods </a:t>
            </a:r>
            <a:endParaRPr lang="en-GB" dirty="0">
              <a:solidFill>
                <a:srgbClr val="FF0000"/>
              </a:solidFill>
            </a:endParaRPr>
          </a:p>
          <a:p>
            <a:r>
              <a:rPr lang="en-GB" dirty="0" smtClean="0">
                <a:solidFill>
                  <a:srgbClr val="FF0000"/>
                </a:solidFill>
              </a:rPr>
              <a:t>what it was for</a:t>
            </a:r>
            <a:r>
              <a:rPr lang="en-GB" dirty="0" smtClean="0"/>
              <a:t>.</a:t>
            </a:r>
          </a:p>
          <a:p>
            <a:pPr marL="0" indent="0">
              <a:buNone/>
            </a:pPr>
            <a:endParaRPr lang="en-GB" dirty="0" smtClean="0"/>
          </a:p>
          <a:p>
            <a:pPr marL="0" indent="0" algn="ctr">
              <a:buNone/>
            </a:pPr>
            <a:r>
              <a:rPr lang="en-GB" dirty="0" smtClean="0"/>
              <a:t>Services should aim for good quality data and have a plan for how they will use it – </a:t>
            </a:r>
            <a:r>
              <a:rPr lang="en-GB" dirty="0" smtClean="0">
                <a:solidFill>
                  <a:schemeClr val="bg1"/>
                </a:solidFill>
              </a:rPr>
              <a:t>evaluate</a:t>
            </a:r>
            <a:r>
              <a:rPr lang="en-GB" dirty="0" smtClean="0"/>
              <a:t> its use and demonstrate the </a:t>
            </a:r>
            <a:r>
              <a:rPr lang="en-GB" dirty="0" smtClean="0">
                <a:solidFill>
                  <a:schemeClr val="bg1"/>
                </a:solidFill>
              </a:rPr>
              <a:t>impact</a:t>
            </a:r>
            <a:r>
              <a:rPr lang="en-GB" dirty="0" smtClean="0"/>
              <a:t> on improved services.</a:t>
            </a:r>
            <a:endParaRPr lang="en-GB" dirty="0"/>
          </a:p>
        </p:txBody>
      </p:sp>
    </p:spTree>
    <p:extLst>
      <p:ext uri="{BB962C8B-B14F-4D97-AF65-F5344CB8AC3E}">
        <p14:creationId xmlns:p14="http://schemas.microsoft.com/office/powerpoint/2010/main" val="170968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PPI or patient involvement for?</a:t>
            </a:r>
            <a:endParaRPr lang="en-GB" dirty="0"/>
          </a:p>
        </p:txBody>
      </p:sp>
      <p:sp>
        <p:nvSpPr>
          <p:cNvPr id="3" name="Content Placeholder 2"/>
          <p:cNvSpPr>
            <a:spLocks noGrp="1"/>
          </p:cNvSpPr>
          <p:nvPr>
            <p:ph idx="1"/>
          </p:nvPr>
        </p:nvSpPr>
        <p:spPr/>
        <p:txBody>
          <a:bodyPr/>
          <a:lstStyle/>
          <a:p>
            <a:r>
              <a:rPr lang="en-GB" dirty="0" smtClean="0"/>
              <a:t>Answers on a piece of paper please.</a:t>
            </a:r>
            <a:endParaRPr lang="en-GB" dirty="0"/>
          </a:p>
        </p:txBody>
      </p:sp>
    </p:spTree>
    <p:extLst>
      <p:ext uri="{BB962C8B-B14F-4D97-AF65-F5344CB8AC3E}">
        <p14:creationId xmlns:p14="http://schemas.microsoft.com/office/powerpoint/2010/main" val="26099641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atient Involvement in Sexual Health Service Delivery&amp;quot;&quot;/&gt;&lt;property id=&quot;20307&quot; value=&quot;256&quot;/&gt;&lt;/object&gt;&lt;object type=&quot;3&quot; unique_id=&quot;10005&quot;&gt;&lt;property id=&quot;20148&quot; value=&quot;5&quot;/&gt;&lt;property id=&quot;20300&quot; value=&quot;Slide 2 - &amp;quot;PPI in Sexual Health Services – a unique challenge &amp;quot;&quot;/&gt;&lt;property id=&quot;20307&quot; value=&quot;259&quot;/&gt;&lt;/object&gt;&lt;object type=&quot;3&quot; unique_id=&quot;10006&quot;&gt;&lt;property id=&quot;20148&quot; value=&quot;5&quot;/&gt;&lt;property id=&quot;20300&quot; value=&quot;Slide 3 - &amp;quot;What we did.&amp;quot;&quot;/&gt;&lt;property id=&quot;20307&quot; value=&quot;257&quot;/&gt;&lt;/object&gt;&lt;object type=&quot;3&quot; unique_id=&quot;10007&quot;&gt;&lt;property id=&quot;20148&quot; value=&quot;5&quot;/&gt;&lt;property id=&quot;20300&quot; value=&quot;Slide 4 - &amp;quot;What we found in the audit.&amp;quot;&quot;/&gt;&lt;property id=&quot;20307&quot; value=&quot;258&quot;/&gt;&lt;/object&gt;&lt;object type=&quot;3&quot; unique_id=&quot;10008&quot;&gt;&lt;property id=&quot;20148&quot; value=&quot;5&quot;/&gt;&lt;property id=&quot;20300&quot; value=&quot;Slide 5 - &amp;quot;What we found in the survey.&amp;quot;&quot;/&gt;&lt;property id=&quot;20307&quot; value=&quot;260&quot;/&gt;&lt;/object&gt;&lt;object type=&quot;3&quot; unique_id=&quot;10009&quot;&gt;&lt;property id=&quot;20148&quot; value=&quot;5&quot;/&gt;&lt;property id=&quot;20300&quot; value=&quot;Slide 8 - &amp;quot;How to do it better.&amp;quot;&quot;/&gt;&lt;property id=&quot;20307&quot; value=&quot;261&quot;/&gt;&lt;/object&gt;&lt;object type=&quot;3&quot; unique_id=&quot;10010&quot;&gt;&lt;property id=&quot;20148&quot; value=&quot;5&quot;/&gt;&lt;property id=&quot;20300&quot; value=&quot;Slide 9 - &amp;quot;What is PPI or patient involvement for?&amp;quot;&quot;/&gt;&lt;property id=&quot;20307&quot; value=&quot;262&quot;/&gt;&lt;/object&gt;&lt;object type=&quot;3&quot; unique_id=&quot;10011&quot;&gt;&lt;property id=&quot;20148&quot; value=&quot;5&quot;/&gt;&lt;property id=&quot;20300&quot; value=&quot;Slide 10 - &amp;quot;In Sexual Health Services Patient Involvement can…………..&amp;quot;&quot;/&gt;&lt;property id=&quot;20307&quot; value=&quot;263&quot;/&gt;&lt;/object&gt;&lt;object type=&quot;3&quot; unique_id=&quot;10012&quot;&gt;&lt;property id=&quot;20148&quot; value=&quot;5&quot;/&gt;&lt;property id=&quot;20300&quot; value=&quot;Slide 12&quot;/&gt;&lt;property id=&quot;20307&quot; value=&quot;264&quot;/&gt;&lt;/object&gt;&lt;object type=&quot;3&quot; unique_id=&quot;10046&quot;&gt;&lt;property id=&quot;20148&quot; value=&quot;5&quot;/&gt;&lt;property id=&quot;20300&quot; value=&quot;Slide 11 - &amp;quot;Health Inequalities in Sexual Health&amp;quot;&quot;/&gt;&lt;property id=&quot;20307&quot; value=&quot;265&quot;/&gt;&lt;/object&gt;&lt;object type=&quot;3&quot; unique_id=&quot;10095&quot;&gt;&lt;property id=&quot;20148&quot; value=&quot;5&quot;/&gt;&lt;property id=&quot;20300&quot; value=&quot;Slide 6 - &amp;quot;  &amp;quot;&quot;/&gt;&lt;property id=&quot;20307&quot; value=&quot;266&quot;/&gt;&lt;/object&gt;&lt;object type=&quot;3&quot; unique_id=&quot;10096&quot;&gt;&lt;property id=&quot;20148&quot; value=&quot;5&quot;/&gt;&lt;property id=&quot;20300&quot; value=&quot;Slide 7&quot;/&gt;&lt;property id=&quot;20307&quot; value=&quot;267&quot;/&gt;&lt;/object&gt;&lt;object type=&quot;3&quot; unique_id=&quot;10097&quot;&gt;&lt;property id=&quot;20148&quot; value=&quot;5&quot;/&gt;&lt;property id=&quot;20300&quot; value=&quot;Slide 13 - &amp;quot;Acknowledgements&amp;quot;&quot;/&gt;&lt;property id=&quot;20307&quot; value=&quot;26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326</TotalTime>
  <Words>756</Words>
  <Application>Microsoft Office PowerPoint</Application>
  <PresentationFormat>On-screen Show (4:3)</PresentationFormat>
  <Paragraphs>100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Patient Involvement in Sexual Health Service Delivery</vt:lpstr>
      <vt:lpstr>PPI in Sexual Health Services – a unique challenge </vt:lpstr>
      <vt:lpstr>What we did.</vt:lpstr>
      <vt:lpstr>What we found in the audit.</vt:lpstr>
      <vt:lpstr>What we found in the survey.</vt:lpstr>
      <vt:lpstr>  </vt:lpstr>
      <vt:lpstr>PowerPoint Presentation</vt:lpstr>
      <vt:lpstr>How to do it better.</vt:lpstr>
      <vt:lpstr>What is PPI or patient involvement for?</vt:lpstr>
      <vt:lpstr>In Sexual Health Services Patient Involvement can…………..</vt:lpstr>
      <vt:lpstr>Health Inequalities in Sexual Health</vt:lpstr>
      <vt:lpstr>PowerPoint Presentation</vt:lpstr>
      <vt:lpstr>Acknowledgements</vt:lpstr>
    </vt:vector>
  </TitlesOfParts>
  <Company>University of the West of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Involvement in Sexual Health Service Delivery</dc:title>
  <dc:creator>Jane Meyrick</dc:creator>
  <cp:lastModifiedBy>Jane Meyrick</cp:lastModifiedBy>
  <cp:revision>28</cp:revision>
  <cp:lastPrinted>2014-11-11T10:53:50Z</cp:lastPrinted>
  <dcterms:created xsi:type="dcterms:W3CDTF">2014-10-06T11:53:07Z</dcterms:created>
  <dcterms:modified xsi:type="dcterms:W3CDTF">2014-11-11T11:28:03Z</dcterms:modified>
</cp:coreProperties>
</file>