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9" r:id="rId3"/>
    <p:sldId id="260" r:id="rId4"/>
    <p:sldId id="264" r:id="rId5"/>
    <p:sldId id="261" r:id="rId6"/>
    <p:sldId id="262" r:id="rId7"/>
    <p:sldId id="263" r:id="rId8"/>
    <p:sldId id="268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clrMru>
    <a:srgbClr val="FFFF66"/>
    <a:srgbClr val="FFFF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DE67F-3B01-D346-BFEA-C5247142633B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E76C3-CE35-8543-A35E-4C0167995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0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35B88-C7DF-AA40-B9A3-9BADFFBE3995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504-C116-374C-BB11-0B5563427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504-C116-374C-BB11-0B5563427A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Fmri</a:t>
            </a:r>
            <a:r>
              <a:rPr lang="en-US" dirty="0" smtClean="0"/>
              <a:t> of finger tapping task A/U</a:t>
            </a:r>
            <a:r>
              <a:rPr lang="en-US" baseline="0" dirty="0" smtClean="0"/>
              <a:t> controlled </a:t>
            </a:r>
            <a:r>
              <a:rPr lang="en-US" baseline="0" dirty="0" err="1" smtClean="0"/>
              <a:t>reorganisation</a:t>
            </a:r>
            <a:r>
              <a:rPr lang="en-US" baseline="0" dirty="0" smtClean="0"/>
              <a:t> of motor circuits and  increased activation in M1 and SMA, including </a:t>
            </a:r>
            <a:r>
              <a:rPr lang="en-US" baseline="0" dirty="0" err="1" smtClean="0"/>
              <a:t>ipsilateral</a:t>
            </a:r>
            <a:r>
              <a:rPr lang="en-US" baseline="0" dirty="0" smtClean="0"/>
              <a:t> M1 </a:t>
            </a:r>
          </a:p>
          <a:p>
            <a:r>
              <a:rPr lang="en-US" baseline="0" dirty="0" smtClean="0"/>
              <a:t>When compared to degree of motor impairment, activations in </a:t>
            </a:r>
            <a:r>
              <a:rPr lang="en-US" baseline="0" dirty="0" err="1" smtClean="0"/>
              <a:t>Postreoir</a:t>
            </a:r>
            <a:r>
              <a:rPr lang="en-US" baseline="0" dirty="0" smtClean="0"/>
              <a:t> parietal </a:t>
            </a:r>
            <a:r>
              <a:rPr lang="en-US" baseline="0" dirty="0" err="1" smtClean="0"/>
              <a:t>corticies</a:t>
            </a:r>
            <a:r>
              <a:rPr lang="en-US" baseline="0" dirty="0" smtClean="0"/>
              <a:t>, SMA and M1 correlated with the degree of motor </a:t>
            </a:r>
            <a:r>
              <a:rPr lang="en-US" baseline="0" dirty="0" err="1" smtClean="0"/>
              <a:t>disfunction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Increased in GM volume</a:t>
            </a:r>
            <a:r>
              <a:rPr lang="en-US" baseline="0" dirty="0" smtClean="0"/>
              <a:t> and activation in M1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504-C116-374C-BB11-0B5563427A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systematic</a:t>
            </a:r>
            <a:r>
              <a:rPr lang="en-US" baseline="0" dirty="0" smtClean="0"/>
              <a:t> review of </a:t>
            </a:r>
            <a:r>
              <a:rPr lang="en-US" baseline="0" dirty="0" err="1" smtClean="0"/>
              <a:t>nero</a:t>
            </a:r>
            <a:r>
              <a:rPr lang="en-US" baseline="0" dirty="0" smtClean="0"/>
              <a:t> imaging </a:t>
            </a:r>
            <a:r>
              <a:rPr lang="en-US" baseline="0" dirty="0" err="1" smtClean="0"/>
              <a:t>focussed</a:t>
            </a:r>
            <a:r>
              <a:rPr lang="en-US" baseline="0" dirty="0" smtClean="0"/>
              <a:t> on S1 was undertaken by di petro  in journal of </a:t>
            </a:r>
            <a:r>
              <a:rPr lang="en-US" baseline="0" dirty="0" err="1" smtClean="0"/>
              <a:t>pian</a:t>
            </a:r>
            <a:r>
              <a:rPr lang="en-US" baseline="0" dirty="0" smtClean="0"/>
              <a:t>  function in S1 in CRPS functional </a:t>
            </a:r>
            <a:r>
              <a:rPr lang="en-US" baseline="0" dirty="0" err="1" smtClean="0"/>
              <a:t>neuorimaging</a:t>
            </a:r>
            <a:r>
              <a:rPr lang="en-US" baseline="0" dirty="0" smtClean="0"/>
              <a:t> studies. </a:t>
            </a:r>
          </a:p>
          <a:p>
            <a:r>
              <a:rPr lang="en-US" baseline="0" dirty="0" smtClean="0"/>
              <a:t>15 studies met </a:t>
            </a:r>
            <a:r>
              <a:rPr lang="en-US" baseline="0" dirty="0" err="1" smtClean="0"/>
              <a:t>reivew</a:t>
            </a:r>
            <a:r>
              <a:rPr lang="en-US" baseline="0" dirty="0" smtClean="0"/>
              <a:t> criteria and their finding were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Spatial representation of the affected hand is smaller than that of the unaffected hand or healthy controls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No difference in activation, </a:t>
            </a:r>
            <a:r>
              <a:rPr lang="en-US" baseline="0" dirty="0" err="1" smtClean="0"/>
              <a:t>disinhibition</a:t>
            </a:r>
            <a:r>
              <a:rPr lang="en-US" baseline="0" dirty="0" smtClean="0"/>
              <a:t> or latency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504-C116-374C-BB11-0B5563427A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0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r>
              <a:rPr lang="en-US" baseline="0" dirty="0" smtClean="0"/>
              <a:t> . Correlation with pain intensity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504-C116-374C-BB11-0B5563427A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</a:t>
            </a:r>
            <a:r>
              <a:rPr lang="en-US" baseline="0" dirty="0" smtClean="0"/>
              <a:t> GM in left dorsal putamen- pain processing  and right </a:t>
            </a:r>
            <a:r>
              <a:rPr lang="en-US" baseline="0" dirty="0" err="1" smtClean="0"/>
              <a:t>hypdlothamams</a:t>
            </a:r>
            <a:r>
              <a:rPr lang="en-US" baseline="0" dirty="0" smtClean="0"/>
              <a:t>- altered function drives the autonomic system </a:t>
            </a:r>
          </a:p>
          <a:p>
            <a:r>
              <a:rPr lang="en-US" baseline="0" dirty="0" smtClean="0"/>
              <a:t>disease duration and pain intensity </a:t>
            </a:r>
            <a:r>
              <a:rPr lang="en-US" baseline="0" dirty="0" err="1" smtClean="0"/>
              <a:t>corelated</a:t>
            </a:r>
            <a:r>
              <a:rPr lang="en-US" baseline="0" dirty="0" smtClean="0"/>
              <a:t> with decreased GM in PFC, pain intensity correlated with reduced GM in L posterior hippocampus and amygdala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504-C116-374C-BB11-0B5563427A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 system</a:t>
            </a:r>
            <a:r>
              <a:rPr lang="en-US" baseline="0" dirty="0" smtClean="0"/>
              <a:t> changes have been shown for </a:t>
            </a:r>
            <a:r>
              <a:rPr lang="en-US" baseline="0" dirty="0" err="1" smtClean="0"/>
              <a:t>anitdepressants</a:t>
            </a:r>
            <a:r>
              <a:rPr lang="en-US" baseline="0" dirty="0" smtClean="0"/>
              <a:t> and opioids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504-C116-374C-BB11-0B5563427A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9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lay 4"/>
          <p:cNvSpPr/>
          <p:nvPr/>
        </p:nvSpPr>
        <p:spPr>
          <a:xfrm>
            <a:off x="7802575" y="2095014"/>
            <a:ext cx="1341425" cy="1122392"/>
          </a:xfrm>
          <a:prstGeom prst="flowChartDelay">
            <a:avLst/>
          </a:prstGeom>
          <a:solidFill>
            <a:schemeClr val="accent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Sensory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Delay 5"/>
          <p:cNvSpPr/>
          <p:nvPr/>
        </p:nvSpPr>
        <p:spPr>
          <a:xfrm>
            <a:off x="7802575" y="516504"/>
            <a:ext cx="1341425" cy="1165458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otor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Delay 6"/>
          <p:cNvSpPr/>
          <p:nvPr/>
        </p:nvSpPr>
        <p:spPr>
          <a:xfrm>
            <a:off x="7802575" y="3630458"/>
            <a:ext cx="1341425" cy="1225998"/>
          </a:xfrm>
          <a:prstGeom prst="flowChartDelay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 smtClean="0">
                <a:solidFill>
                  <a:srgbClr val="073E87"/>
                </a:solidFill>
              </a:rPr>
              <a:t>Resting state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Delay 7"/>
          <p:cNvSpPr/>
          <p:nvPr/>
        </p:nvSpPr>
        <p:spPr>
          <a:xfrm>
            <a:off x="7802575" y="5269508"/>
            <a:ext cx="1341425" cy="1160849"/>
          </a:xfrm>
          <a:prstGeom prst="flowChartDelay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ognitive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802574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 smtClean="0">
              <a:solidFill>
                <a:schemeClr val="tx2"/>
              </a:solidFill>
            </a:endParaRPr>
          </a:p>
          <a:p>
            <a:pPr algn="ctr"/>
            <a:endParaRPr lang="en-US" sz="4000" b="1" dirty="0">
              <a:solidFill>
                <a:schemeClr val="tx2"/>
              </a:solidFill>
            </a:endParaRPr>
          </a:p>
          <a:p>
            <a:pPr algn="ctr"/>
            <a:endParaRPr lang="en-US" sz="40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Neuroimaging in CRPS</a:t>
            </a:r>
          </a:p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Jenny Lewis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Royal National Hospital for Rheumatic Diseases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Bath, UK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0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lay 4"/>
          <p:cNvSpPr/>
          <p:nvPr/>
        </p:nvSpPr>
        <p:spPr>
          <a:xfrm>
            <a:off x="7802575" y="2095014"/>
            <a:ext cx="1341425" cy="1122392"/>
          </a:xfrm>
          <a:prstGeom prst="flowChartDelay">
            <a:avLst/>
          </a:prstGeom>
          <a:solidFill>
            <a:schemeClr val="accent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Sensory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Delay 5"/>
          <p:cNvSpPr/>
          <p:nvPr/>
        </p:nvSpPr>
        <p:spPr>
          <a:xfrm>
            <a:off x="7802575" y="516504"/>
            <a:ext cx="1341425" cy="1165458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otor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Delay 6"/>
          <p:cNvSpPr/>
          <p:nvPr/>
        </p:nvSpPr>
        <p:spPr>
          <a:xfrm>
            <a:off x="7802575" y="3630458"/>
            <a:ext cx="1341425" cy="1225998"/>
          </a:xfrm>
          <a:prstGeom prst="flowChartDelay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 smtClean="0">
                <a:solidFill>
                  <a:srgbClr val="073E87"/>
                </a:solidFill>
              </a:rPr>
              <a:t>Resting state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Delay 7"/>
          <p:cNvSpPr/>
          <p:nvPr/>
        </p:nvSpPr>
        <p:spPr>
          <a:xfrm>
            <a:off x="7802575" y="5269508"/>
            <a:ext cx="1341425" cy="1160849"/>
          </a:xfrm>
          <a:prstGeom prst="flowChartDelay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ognitive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802574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Neuroimaging </a:t>
            </a:r>
            <a:r>
              <a:rPr lang="en-US" sz="4000" b="1" dirty="0" smtClean="0">
                <a:solidFill>
                  <a:schemeClr val="tx2"/>
                </a:solidFill>
              </a:rPr>
              <a:t>in </a:t>
            </a:r>
            <a:r>
              <a:rPr lang="en-US" sz="4000" b="1" dirty="0" smtClean="0">
                <a:solidFill>
                  <a:schemeClr val="tx2"/>
                </a:solidFill>
              </a:rPr>
              <a:t>CRPS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Controlled studies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N=12&gt;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All in upper limb CRPS apart from resting state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Mainly MRI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5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lay 5"/>
          <p:cNvSpPr/>
          <p:nvPr/>
        </p:nvSpPr>
        <p:spPr>
          <a:xfrm>
            <a:off x="7802575" y="516504"/>
            <a:ext cx="1341425" cy="1165458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otor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80257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FF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5133" y="3833760"/>
            <a:ext cx="4409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Pleger</a:t>
            </a:r>
            <a:r>
              <a:rPr lang="fr-FR" dirty="0" smtClean="0"/>
              <a:t> et al. 2014 </a:t>
            </a:r>
            <a:r>
              <a:rPr lang="fr-FR" sz="1400" dirty="0" smtClean="0"/>
              <a:t>DOI</a:t>
            </a:r>
            <a:r>
              <a:rPr lang="fr-FR" dirty="0" smtClean="0"/>
              <a:t> </a:t>
            </a:r>
            <a:r>
              <a:rPr lang="fr-FR" sz="1400" dirty="0" smtClean="0"/>
              <a:t>10.1371</a:t>
            </a:r>
            <a:r>
              <a:rPr lang="fr-FR" sz="1400" dirty="0"/>
              <a:t>/journal.pone.0085372</a:t>
            </a:r>
            <a:endParaRPr lang="en-US" sz="1400" dirty="0" smtClean="0"/>
          </a:p>
        </p:txBody>
      </p:sp>
      <p:pic>
        <p:nvPicPr>
          <p:cNvPr id="3" name="Picture 2" descr="increased GM M1 PLe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3217"/>
            <a:ext cx="7802574" cy="2300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77981" y="22885"/>
            <a:ext cx="3824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b="1" dirty="0" smtClean="0"/>
              <a:t>STRUCTURAL CHANGES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1739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lay 5"/>
          <p:cNvSpPr/>
          <p:nvPr/>
        </p:nvSpPr>
        <p:spPr>
          <a:xfrm>
            <a:off x="7802575" y="516504"/>
            <a:ext cx="1341425" cy="1165458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otor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80257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FF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032" y="22885"/>
            <a:ext cx="4380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b="1" dirty="0" smtClean="0"/>
              <a:t>FUNCTIONAL DIFFERENCES </a:t>
            </a:r>
            <a:endParaRPr lang="en-US" sz="2800" b="1" dirty="0" smtClean="0"/>
          </a:p>
        </p:txBody>
      </p:sp>
      <p:pic>
        <p:nvPicPr>
          <p:cNvPr id="2" name="Picture 1" descr="Motor system changes in CRPS Maihof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0" y="846702"/>
            <a:ext cx="6854238" cy="4286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728" y="5324975"/>
            <a:ext cx="431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Maihofner</a:t>
            </a:r>
            <a:r>
              <a:rPr lang="fr-FR" dirty="0" smtClean="0"/>
              <a:t> et al. 2007 </a:t>
            </a:r>
            <a:r>
              <a:rPr lang="fr-FR" sz="1400" dirty="0" smtClean="0"/>
              <a:t>DOI</a:t>
            </a:r>
            <a:r>
              <a:rPr lang="fr-FR" dirty="0" smtClean="0"/>
              <a:t> </a:t>
            </a:r>
            <a:r>
              <a:rPr lang="fr-FR" sz="1400" dirty="0" smtClean="0"/>
              <a:t>10.1093/</a:t>
            </a:r>
            <a:r>
              <a:rPr lang="fr-FR" sz="1400" dirty="0" err="1" smtClean="0"/>
              <a:t>brain</a:t>
            </a:r>
            <a:r>
              <a:rPr lang="fr-FR" sz="1400" dirty="0" smtClean="0"/>
              <a:t>/awm131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2569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lay 4"/>
          <p:cNvSpPr/>
          <p:nvPr/>
        </p:nvSpPr>
        <p:spPr>
          <a:xfrm>
            <a:off x="7802575" y="2095014"/>
            <a:ext cx="1341425" cy="1122392"/>
          </a:xfrm>
          <a:prstGeom prst="flowChartDelay">
            <a:avLst/>
          </a:prstGeom>
          <a:solidFill>
            <a:schemeClr val="accent3"/>
          </a:solidFill>
          <a:ln>
            <a:noFill/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Sensory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1442"/>
            <a:ext cx="7802574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Primary Somatosensory Cortex Function in Complex Regional Pain Syndrome: A Systematic Review and Meta-Analysis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Pietro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al. 2013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DOI 10.101n.2013.04.001</a:t>
            </a: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endParaRPr lang="en-US" dirty="0" smtClean="0">
              <a:solidFill>
                <a:srgbClr val="FFFF6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difference in activation, </a:t>
            </a:r>
            <a:r>
              <a:rPr lang="en-US" sz="2000" dirty="0" err="1" smtClean="0">
                <a:solidFill>
                  <a:schemeClr val="tx1"/>
                </a:solidFill>
              </a:rPr>
              <a:t>disinhibition</a:t>
            </a:r>
            <a:r>
              <a:rPr lang="en-US" sz="2000" dirty="0" smtClean="0">
                <a:solidFill>
                  <a:schemeClr val="tx1"/>
                </a:solidFill>
              </a:rPr>
              <a:t> or latency of peripherally evoked s1 responses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" y="2543190"/>
            <a:ext cx="3769363" cy="30340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80492" y="2663097"/>
            <a:ext cx="33945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Maihofner</a:t>
            </a:r>
            <a:r>
              <a:rPr lang="fr-FR" dirty="0" smtClean="0"/>
              <a:t> et al. 2003 </a:t>
            </a:r>
          </a:p>
          <a:p>
            <a:pPr algn="ctr"/>
            <a:r>
              <a:rPr lang="fr-FR" sz="1400" dirty="0" smtClean="0"/>
              <a:t>DOI</a:t>
            </a:r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10.1212</a:t>
            </a:r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/01.WNL.0000098939.02752.8E</a:t>
            </a:r>
          </a:p>
          <a:p>
            <a:pPr algn="ctr"/>
            <a:endParaRPr lang="en-US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2001431"/>
            <a:ext cx="767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Smaller spatial representation of the affected hand in S1</a:t>
            </a:r>
          </a:p>
        </p:txBody>
      </p:sp>
    </p:spTree>
    <p:extLst>
      <p:ext uri="{BB962C8B-B14F-4D97-AF65-F5344CB8AC3E}">
        <p14:creationId xmlns:p14="http://schemas.microsoft.com/office/powerpoint/2010/main" val="51739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elay 6"/>
          <p:cNvSpPr/>
          <p:nvPr/>
        </p:nvSpPr>
        <p:spPr>
          <a:xfrm>
            <a:off x="7802575" y="3630458"/>
            <a:ext cx="1341425" cy="1225998"/>
          </a:xfrm>
          <a:prstGeom prst="flowChartDelay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 smtClean="0">
                <a:solidFill>
                  <a:srgbClr val="073E87"/>
                </a:solidFill>
              </a:rPr>
              <a:t>Resting</a:t>
            </a:r>
          </a:p>
          <a:p>
            <a:pPr algn="ctr"/>
            <a:r>
              <a:rPr lang="en-US" dirty="0" smtClean="0">
                <a:solidFill>
                  <a:srgbClr val="073E87"/>
                </a:solidFill>
              </a:rPr>
              <a:t>state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802574" cy="685800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012438" y="6377631"/>
            <a:ext cx="605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Bolwerk</a:t>
            </a:r>
            <a:r>
              <a:rPr lang="fr-FR" dirty="0" smtClean="0"/>
              <a:t>, Seifert and </a:t>
            </a:r>
            <a:r>
              <a:rPr lang="fr-FR" dirty="0" err="1" smtClean="0"/>
              <a:t>Maihofner</a:t>
            </a:r>
            <a:r>
              <a:rPr lang="fr-FR" dirty="0" smtClean="0"/>
              <a:t> 2013 </a:t>
            </a:r>
            <a:r>
              <a:rPr lang="fr-FR" sz="1400" dirty="0" smtClean="0"/>
              <a:t>DOI 1</a:t>
            </a:r>
            <a:r>
              <a:rPr lang="fi-FI" sz="1400" dirty="0" smtClean="0"/>
              <a:t>0.1016</a:t>
            </a:r>
            <a:r>
              <a:rPr lang="fi-FI" sz="1400" dirty="0"/>
              <a:t>/j.jpain.2013.04.007</a:t>
            </a:r>
            <a:endParaRPr lang="en-U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1129" y="0"/>
            <a:ext cx="71239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FUNCTIONAL DIFFERENCES </a:t>
            </a:r>
            <a:endParaRPr lang="fr-FR" b="1" dirty="0" smtClean="0"/>
          </a:p>
          <a:p>
            <a:pPr algn="ctr"/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err="1" smtClean="0"/>
              <a:t>rest</a:t>
            </a:r>
            <a:r>
              <a:rPr lang="fr-FR" b="1" dirty="0" smtClean="0"/>
              <a:t>: </a:t>
            </a:r>
            <a:r>
              <a:rPr lang="fr-FR" b="1" dirty="0" err="1" smtClean="0"/>
              <a:t>Functional</a:t>
            </a:r>
            <a:r>
              <a:rPr lang="fr-FR" b="1" dirty="0" smtClean="0"/>
              <a:t> </a:t>
            </a:r>
            <a:r>
              <a:rPr lang="fr-FR" b="1" dirty="0" err="1" smtClean="0"/>
              <a:t>connectivity</a:t>
            </a:r>
            <a:r>
              <a:rPr lang="fr-FR" b="1" dirty="0" smtClean="0"/>
              <a:t> </a:t>
            </a:r>
            <a:r>
              <a:rPr lang="fr-FR" b="1" dirty="0" err="1" smtClean="0"/>
              <a:t>contrasts</a:t>
            </a:r>
            <a:r>
              <a:rPr lang="fr-FR" b="1" dirty="0" smtClean="0"/>
              <a:t> </a:t>
            </a:r>
            <a:r>
              <a:rPr lang="fr-FR" b="1" dirty="0" err="1" smtClean="0"/>
              <a:t>between</a:t>
            </a:r>
            <a:r>
              <a:rPr lang="fr-FR" b="1" dirty="0" smtClean="0"/>
              <a:t> CRPS and HC</a:t>
            </a:r>
          </a:p>
          <a:p>
            <a:pPr algn="ctr"/>
            <a:r>
              <a:rPr lang="fr-FR" sz="1400" dirty="0" smtClean="0"/>
              <a:t> </a:t>
            </a:r>
          </a:p>
          <a:p>
            <a:pPr algn="ctr"/>
            <a:endParaRPr lang="fr-FR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09604" y="1236077"/>
            <a:ext cx="28336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Default mode network</a:t>
            </a:r>
          </a:p>
          <a:p>
            <a:pPr algn="ctr"/>
            <a:r>
              <a:rPr lang="fr-FR" b="1" dirty="0" smtClean="0"/>
              <a:t>(</a:t>
            </a:r>
            <a:r>
              <a:rPr lang="fr-FR" b="1" dirty="0" err="1" smtClean="0"/>
              <a:t>posterior</a:t>
            </a:r>
            <a:r>
              <a:rPr lang="fr-FR" b="1" dirty="0" smtClean="0"/>
              <a:t> CC and </a:t>
            </a:r>
            <a:r>
              <a:rPr lang="fr-FR" b="1" dirty="0" err="1" smtClean="0"/>
              <a:t>precuneus</a:t>
            </a:r>
            <a:r>
              <a:rPr lang="fr-FR" b="1" dirty="0" smtClean="0"/>
              <a:t>)</a:t>
            </a:r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r>
              <a:rPr lang="fr-FR" sz="1400" dirty="0" smtClean="0"/>
              <a:t> </a:t>
            </a:r>
          </a:p>
          <a:p>
            <a:pPr algn="ctr"/>
            <a:endParaRPr lang="fr-FR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1129" y="3005859"/>
            <a:ext cx="2833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S1/M1</a:t>
            </a:r>
          </a:p>
          <a:p>
            <a:pPr algn="ctr"/>
            <a:endParaRPr lang="fr-FR" b="1" dirty="0" smtClean="0"/>
          </a:p>
          <a:p>
            <a:pPr algn="ctr"/>
            <a:r>
              <a:rPr lang="fr-FR" sz="1400" dirty="0" smtClean="0"/>
              <a:t> </a:t>
            </a:r>
          </a:p>
          <a:p>
            <a:pPr algn="ctr"/>
            <a:endParaRPr lang="fr-FR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1129" y="4966082"/>
            <a:ext cx="2833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/>
              <a:t>Intraparietal</a:t>
            </a:r>
            <a:r>
              <a:rPr lang="fr-FR" b="1" dirty="0" smtClean="0"/>
              <a:t> </a:t>
            </a:r>
            <a:r>
              <a:rPr lang="fr-FR" b="1" dirty="0" err="1" smtClean="0"/>
              <a:t>sulcus</a:t>
            </a:r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r>
              <a:rPr lang="fr-FR" sz="1400" dirty="0" smtClean="0"/>
              <a:t> </a:t>
            </a:r>
          </a:p>
          <a:p>
            <a:pPr algn="ctr"/>
            <a:endParaRPr lang="fr-FR" sz="1400" dirty="0" smtClean="0"/>
          </a:p>
        </p:txBody>
      </p:sp>
      <p:pic>
        <p:nvPicPr>
          <p:cNvPr id="3" name="Picture 2" descr="resting state 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48" y="658925"/>
            <a:ext cx="2511522" cy="57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lay 7"/>
          <p:cNvSpPr/>
          <p:nvPr/>
        </p:nvSpPr>
        <p:spPr>
          <a:xfrm>
            <a:off x="7802575" y="5269508"/>
            <a:ext cx="1341425" cy="1160849"/>
          </a:xfrm>
          <a:prstGeom prst="flowChartDelay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ognitive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802574" cy="6858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9" name="Picture 8" descr="GEHA STRUCTURAL DVPM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9" y="700529"/>
            <a:ext cx="3603828" cy="33896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579" y="4034830"/>
            <a:ext cx="431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Geha</a:t>
            </a:r>
            <a:r>
              <a:rPr lang="en-US" dirty="0" smtClean="0"/>
              <a:t> et al. 2008 </a:t>
            </a:r>
            <a:r>
              <a:rPr lang="en-US" sz="1400" dirty="0" smtClean="0"/>
              <a:t>DOI </a:t>
            </a:r>
            <a:r>
              <a:rPr lang="fi-FI" sz="1400" dirty="0" smtClean="0"/>
              <a:t>10.1016</a:t>
            </a:r>
            <a:r>
              <a:rPr lang="fi-FI" sz="1400" dirty="0"/>
              <a:t>/j.neuron.</a:t>
            </a:r>
            <a:r>
              <a:rPr lang="fi-FI" sz="1400" dirty="0" smtClean="0"/>
              <a:t>2008.08.022</a:t>
            </a:r>
            <a:endParaRPr lang="en-US" sz="1400" dirty="0" smtClean="0"/>
          </a:p>
        </p:txBody>
      </p:sp>
      <p:pic>
        <p:nvPicPr>
          <p:cNvPr id="3" name="Picture 2" descr="CRPS ass. with structraul changes in pain related reg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17" y="700529"/>
            <a:ext cx="4010958" cy="30115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25337" y="3712124"/>
            <a:ext cx="402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Barad</a:t>
            </a:r>
            <a:r>
              <a:rPr lang="en-US" dirty="0" smtClean="0"/>
              <a:t> et al. 2014 </a:t>
            </a:r>
            <a:r>
              <a:rPr lang="en-US" sz="1400" dirty="0" smtClean="0"/>
              <a:t>DOI </a:t>
            </a:r>
            <a:r>
              <a:rPr lang="fi-FI" sz="1400" dirty="0" smtClean="0"/>
              <a:t>10.1016</a:t>
            </a:r>
            <a:r>
              <a:rPr lang="fi-FI" sz="1400" dirty="0"/>
              <a:t>/j.jpain.2013.10.011</a:t>
            </a:r>
            <a:endParaRPr lang="en-US" sz="1400" dirty="0" smtClean="0"/>
          </a:p>
        </p:txBody>
      </p:sp>
      <p:pic>
        <p:nvPicPr>
          <p:cNvPr id="11" name="Picture 10" descr="Abnormal cognitive structure Pleg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" y="4429681"/>
            <a:ext cx="6189434" cy="21265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36270" y="6510450"/>
            <a:ext cx="4409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Pleger</a:t>
            </a:r>
            <a:r>
              <a:rPr lang="fr-FR" dirty="0" smtClean="0"/>
              <a:t> et al. 2014 </a:t>
            </a:r>
            <a:r>
              <a:rPr lang="fr-FR" sz="1400" dirty="0" smtClean="0"/>
              <a:t>DOI</a:t>
            </a:r>
            <a:r>
              <a:rPr lang="fr-FR" dirty="0" smtClean="0"/>
              <a:t> </a:t>
            </a:r>
            <a:r>
              <a:rPr lang="fr-FR" sz="1400" dirty="0" smtClean="0"/>
              <a:t>10.1371</a:t>
            </a:r>
            <a:r>
              <a:rPr lang="fr-FR" sz="1400" dirty="0"/>
              <a:t>/journal.pone.0085372</a:t>
            </a:r>
            <a:endParaRPr lang="en-US" sz="1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309762" y="22885"/>
            <a:ext cx="3824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b="1" dirty="0" smtClean="0"/>
              <a:t>STRUCTURAL CHANGES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1739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lay 4"/>
          <p:cNvSpPr/>
          <p:nvPr/>
        </p:nvSpPr>
        <p:spPr>
          <a:xfrm>
            <a:off x="7802575" y="2095014"/>
            <a:ext cx="1341425" cy="1122392"/>
          </a:xfrm>
          <a:prstGeom prst="flowChartDelay">
            <a:avLst/>
          </a:prstGeom>
          <a:solidFill>
            <a:schemeClr val="accent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Sensory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Delay 5"/>
          <p:cNvSpPr/>
          <p:nvPr/>
        </p:nvSpPr>
        <p:spPr>
          <a:xfrm>
            <a:off x="7802575" y="516504"/>
            <a:ext cx="1341425" cy="1165458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otor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Delay 6"/>
          <p:cNvSpPr/>
          <p:nvPr/>
        </p:nvSpPr>
        <p:spPr>
          <a:xfrm>
            <a:off x="7802575" y="3630458"/>
            <a:ext cx="1341425" cy="1225998"/>
          </a:xfrm>
          <a:prstGeom prst="flowChartDelay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 smtClean="0">
                <a:solidFill>
                  <a:srgbClr val="073E87"/>
                </a:solidFill>
              </a:rPr>
              <a:t>Resting state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Delay 7"/>
          <p:cNvSpPr/>
          <p:nvPr/>
        </p:nvSpPr>
        <p:spPr>
          <a:xfrm>
            <a:off x="7802575" y="5269508"/>
            <a:ext cx="1341425" cy="1160849"/>
          </a:xfrm>
          <a:prstGeom prst="flowChartDelay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ognitive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7802574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dirty="0" smtClean="0">
                <a:solidFill>
                  <a:srgbClr val="FFFF66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Summary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MOTOR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Structural </a:t>
            </a:r>
            <a:r>
              <a:rPr lang="en-US" sz="20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 smtClean="0">
                <a:solidFill>
                  <a:schemeClr val="tx2"/>
                </a:solidFill>
              </a:rPr>
              <a:t> and functional </a:t>
            </a:r>
            <a:r>
              <a:rPr lang="en-US" sz="20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Wingdings"/>
                <a:cs typeface="Arial"/>
                <a:sym typeface="Wingdings"/>
              </a:rPr>
              <a:t>.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en-US" sz="2000">
                <a:solidFill>
                  <a:schemeClr val="tx2"/>
                </a:solidFill>
                <a:sym typeface="Wingdings"/>
              </a:rPr>
              <a:t>M</a:t>
            </a:r>
            <a:r>
              <a:rPr lang="en-US" sz="2000" smtClean="0">
                <a:solidFill>
                  <a:schemeClr val="tx2"/>
                </a:solidFill>
              </a:rPr>
              <a:t>otor activation correlates </a:t>
            </a:r>
            <a:r>
              <a:rPr lang="en-US" sz="2000" dirty="0" smtClean="0">
                <a:solidFill>
                  <a:schemeClr val="tx2"/>
                </a:solidFill>
              </a:rPr>
              <a:t>with the degree of motor dysfunction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SENSORY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Reduced affected hand representation, no difference in activation, </a:t>
            </a:r>
            <a:r>
              <a:rPr lang="en-US" sz="2000" dirty="0" err="1" smtClean="0">
                <a:solidFill>
                  <a:schemeClr val="tx2"/>
                </a:solidFill>
              </a:rPr>
              <a:t>disinhibition</a:t>
            </a:r>
            <a:r>
              <a:rPr lang="en-US" sz="2000" dirty="0" smtClean="0">
                <a:solidFill>
                  <a:schemeClr val="tx2"/>
                </a:solidFill>
              </a:rPr>
              <a:t> or latency of S1 responses  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RESTING STATE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Spatial alterations in connectivity in DMN, sensorimotor and with </a:t>
            </a:r>
            <a:r>
              <a:rPr lang="en-US" sz="2000" dirty="0" err="1" smtClean="0">
                <a:solidFill>
                  <a:schemeClr val="tx2"/>
                </a:solidFill>
              </a:rPr>
              <a:t>intraparietal</a:t>
            </a:r>
            <a:r>
              <a:rPr lang="en-US" sz="2000" dirty="0" smtClean="0">
                <a:solidFill>
                  <a:schemeClr val="tx2"/>
                </a:solidFill>
              </a:rPr>
              <a:t> sulcus at rest 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COGNITIVE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dirty="0" smtClean="0">
                <a:solidFill>
                  <a:schemeClr val="tx2"/>
                </a:solidFill>
              </a:rPr>
              <a:t> grey </a:t>
            </a:r>
            <a:r>
              <a:rPr lang="en-US" sz="2000" dirty="0" smtClean="0">
                <a:solidFill>
                  <a:schemeClr val="tx2"/>
                </a:solidFill>
              </a:rPr>
              <a:t>matter </a:t>
            </a:r>
            <a:r>
              <a:rPr lang="en-US" sz="2000" dirty="0">
                <a:solidFill>
                  <a:schemeClr val="tx2"/>
                </a:solidFill>
              </a:rPr>
              <a:t>in </a:t>
            </a:r>
            <a:r>
              <a:rPr lang="en-US" sz="2000" dirty="0" smtClean="0">
                <a:solidFill>
                  <a:schemeClr val="tx2"/>
                </a:solidFill>
              </a:rPr>
              <a:t>VM/DLPFC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and L posterior hippocampus and amygdala. </a:t>
            </a:r>
            <a:r>
              <a:rPr lang="en-US" sz="20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 smtClean="0">
                <a:solidFill>
                  <a:schemeClr val="tx2"/>
                </a:solidFill>
                <a:latin typeface="Arial"/>
                <a:ea typeface="Wingdings"/>
                <a:cs typeface="Arial"/>
                <a:sym typeface="Wingdings"/>
              </a:rPr>
              <a:t> DMPFC. </a:t>
            </a:r>
            <a:r>
              <a:rPr lang="en-US" sz="2000" dirty="0" smtClean="0">
                <a:solidFill>
                  <a:schemeClr val="tx2"/>
                </a:solidFill>
              </a:rPr>
              <a:t>Disease </a:t>
            </a:r>
            <a:r>
              <a:rPr lang="en-US" sz="2000" dirty="0" smtClean="0">
                <a:solidFill>
                  <a:schemeClr val="tx2"/>
                </a:solidFill>
              </a:rPr>
              <a:t>duration correlated </a:t>
            </a:r>
            <a:r>
              <a:rPr lang="en-US" sz="2000" dirty="0">
                <a:solidFill>
                  <a:schemeClr val="tx2"/>
                </a:solidFill>
              </a:rPr>
              <a:t>with </a:t>
            </a:r>
            <a:r>
              <a:rPr lang="en-US" sz="2000" dirty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dirty="0">
                <a:solidFill>
                  <a:schemeClr val="tx2"/>
                </a:solidFill>
              </a:rPr>
              <a:t> grey </a:t>
            </a:r>
            <a:r>
              <a:rPr lang="en-US" sz="2000" dirty="0" smtClean="0">
                <a:solidFill>
                  <a:schemeClr val="tx2"/>
                </a:solidFill>
              </a:rPr>
              <a:t>matter in Left hippocampus and amygdala </a:t>
            </a:r>
          </a:p>
          <a:p>
            <a:pPr algn="ctr"/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458" y="915354"/>
            <a:ext cx="8569104" cy="560653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Are central changes the cause or consequence of CRPS pain? </a:t>
            </a:r>
          </a:p>
          <a:p>
            <a:r>
              <a:rPr lang="en-US" dirty="0" smtClean="0"/>
              <a:t>What </a:t>
            </a:r>
            <a:r>
              <a:rPr lang="en-US" dirty="0"/>
              <a:t>is the relationship between </a:t>
            </a:r>
            <a:r>
              <a:rPr lang="en-US" dirty="0" smtClean="0"/>
              <a:t>MRI </a:t>
            </a:r>
            <a:r>
              <a:rPr lang="en-US" dirty="0"/>
              <a:t>and clinical features other than pain intensity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/>
              <a:t>cognitive function ?        </a:t>
            </a:r>
          </a:p>
          <a:p>
            <a:pPr marL="0" indent="0">
              <a:buNone/>
            </a:pPr>
            <a:r>
              <a:rPr lang="en-US" dirty="0"/>
              <a:t>                      - and can distinct fMRI patterns differentiate between subtypes in CRPS? (e.g. sensory gain versus sensory loss)</a:t>
            </a:r>
          </a:p>
          <a:p>
            <a:r>
              <a:rPr lang="en-US" dirty="0"/>
              <a:t>Which motor areas are involved?</a:t>
            </a:r>
          </a:p>
          <a:p>
            <a:r>
              <a:rPr lang="en-US" dirty="0"/>
              <a:t>Is there </a:t>
            </a:r>
            <a:r>
              <a:rPr lang="en-US" dirty="0" err="1"/>
              <a:t>reorganisation</a:t>
            </a:r>
            <a:r>
              <a:rPr lang="en-US" dirty="0"/>
              <a:t> in higher cortical areas (</a:t>
            </a:r>
            <a:r>
              <a:rPr lang="en-US" dirty="0" err="1"/>
              <a:t>eg</a:t>
            </a:r>
            <a:r>
              <a:rPr lang="en-US" dirty="0"/>
              <a:t> posterior parietal cortex)</a:t>
            </a:r>
          </a:p>
          <a:p>
            <a:r>
              <a:rPr lang="en-US" dirty="0" smtClean="0"/>
              <a:t>What are </a:t>
            </a:r>
            <a:r>
              <a:rPr lang="en-US" dirty="0"/>
              <a:t>the </a:t>
            </a:r>
            <a:r>
              <a:rPr lang="en-US" dirty="0" smtClean="0"/>
              <a:t>difference in cortical patterns </a:t>
            </a:r>
            <a:r>
              <a:rPr lang="en-US" dirty="0"/>
              <a:t>between CRPS and neuropathic </a:t>
            </a:r>
            <a:r>
              <a:rPr lang="en-US" dirty="0" smtClean="0"/>
              <a:t>pain?</a:t>
            </a:r>
            <a:endParaRPr lang="en-US" dirty="0"/>
          </a:p>
          <a:p>
            <a:r>
              <a:rPr lang="en-US" dirty="0" smtClean="0"/>
              <a:t>To what extent does medication contribute to these changes? </a:t>
            </a:r>
          </a:p>
          <a:p>
            <a:r>
              <a:rPr lang="en-US" dirty="0" smtClean="0"/>
              <a:t>How </a:t>
            </a:r>
            <a:r>
              <a:rPr lang="en-US" dirty="0"/>
              <a:t>do treatment responses correlate to fMRI findings?</a:t>
            </a:r>
          </a:p>
          <a:p>
            <a:r>
              <a:rPr lang="en-US" dirty="0" smtClean="0"/>
              <a:t>Which </a:t>
            </a:r>
            <a:r>
              <a:rPr lang="en-US" dirty="0"/>
              <a:t>changes can be found at the level of the spinal cord?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47"/>
            <a:ext cx="8229600" cy="79442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Considerations and future </a:t>
            </a:r>
            <a:r>
              <a:rPr lang="en-US" dirty="0" smtClean="0">
                <a:solidFill>
                  <a:schemeClr val="tx2"/>
                </a:solidFill>
              </a:rPr>
              <a:t>questions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3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507</TotalTime>
  <Words>602</Words>
  <Application>Microsoft Macintosh PowerPoint</Application>
  <PresentationFormat>On-screen Show (4:3)</PresentationFormat>
  <Paragraphs>118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Considerations and future questions</vt:lpstr>
    </vt:vector>
  </TitlesOfParts>
  <Company>bailbrook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Lewis</dc:creator>
  <cp:lastModifiedBy>J Lewis</cp:lastModifiedBy>
  <cp:revision>42</cp:revision>
  <cp:lastPrinted>2014-05-10T19:11:50Z</cp:lastPrinted>
  <dcterms:created xsi:type="dcterms:W3CDTF">2014-05-07T15:27:34Z</dcterms:created>
  <dcterms:modified xsi:type="dcterms:W3CDTF">2014-05-15T22:45:42Z</dcterms:modified>
</cp:coreProperties>
</file>