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72" r:id="rId12"/>
    <p:sldId id="267" r:id="rId13"/>
    <p:sldId id="268" r:id="rId14"/>
    <p:sldId id="273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3A431-0408-4EAD-A7B1-79AC6223CBC4}" type="datetimeFigureOut">
              <a:rPr lang="en-GB" smtClean="0"/>
              <a:t>23/07/2014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77468-6F8E-4899-B479-31EDC4C2E0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134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References not added as it would over complicated the slide</a:t>
            </a:r>
          </a:p>
          <a:p>
            <a:r>
              <a:rPr lang="en-GB" dirty="0" smtClean="0"/>
              <a:t>Mention</a:t>
            </a:r>
            <a:r>
              <a:rPr lang="en-GB" baseline="0" dirty="0" smtClean="0"/>
              <a:t> Stearns, Gribble, Faircloth and </a:t>
            </a:r>
            <a:r>
              <a:rPr lang="en-GB" baseline="0" dirty="0" err="1" smtClean="0"/>
              <a:t>healthtalkonline</a:t>
            </a:r>
            <a:r>
              <a:rPr lang="en-GB" baseline="0" dirty="0" smtClean="0"/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77468-6F8E-4899-B479-31EDC4C2E0B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310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94FD-32BC-4A0F-AE1E-7F0D535AD526}" type="datetimeFigureOut">
              <a:rPr lang="en-GB" smtClean="0"/>
              <a:t>23/07/2014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18A-CCD9-4E22-B063-D719E3FDE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445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94FD-32BC-4A0F-AE1E-7F0D535AD526}" type="datetimeFigureOut">
              <a:rPr lang="en-GB" smtClean="0"/>
              <a:t>23/07/2014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18A-CCD9-4E22-B063-D719E3FDE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180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94FD-32BC-4A0F-AE1E-7F0D535AD526}" type="datetimeFigureOut">
              <a:rPr lang="en-GB" smtClean="0"/>
              <a:t>23/07/2014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18A-CCD9-4E22-B063-D719E3FDE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877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94FD-32BC-4A0F-AE1E-7F0D535AD526}" type="datetimeFigureOut">
              <a:rPr lang="en-GB" smtClean="0"/>
              <a:t>23/07/2014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18A-CCD9-4E22-B063-D719E3FDE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761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94FD-32BC-4A0F-AE1E-7F0D535AD526}" type="datetimeFigureOut">
              <a:rPr lang="en-GB" smtClean="0"/>
              <a:t>23/07/2014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18A-CCD9-4E22-B063-D719E3FDE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596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94FD-32BC-4A0F-AE1E-7F0D535AD526}" type="datetimeFigureOut">
              <a:rPr lang="en-GB" smtClean="0"/>
              <a:t>23/07/2014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18A-CCD9-4E22-B063-D719E3FDE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320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94FD-32BC-4A0F-AE1E-7F0D535AD526}" type="datetimeFigureOut">
              <a:rPr lang="en-GB" smtClean="0"/>
              <a:t>23/07/2014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18A-CCD9-4E22-B063-D719E3FDE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999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94FD-32BC-4A0F-AE1E-7F0D535AD526}" type="datetimeFigureOut">
              <a:rPr lang="en-GB" smtClean="0"/>
              <a:t>23/07/2014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18A-CCD9-4E22-B063-D719E3FDE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508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94FD-32BC-4A0F-AE1E-7F0D535AD526}" type="datetimeFigureOut">
              <a:rPr lang="en-GB" smtClean="0"/>
              <a:t>23/07/2014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18A-CCD9-4E22-B063-D719E3FDE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821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94FD-32BC-4A0F-AE1E-7F0D535AD526}" type="datetimeFigureOut">
              <a:rPr lang="en-GB" smtClean="0"/>
              <a:t>23/07/2014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18A-CCD9-4E22-B063-D719E3FDE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787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94FD-32BC-4A0F-AE1E-7F0D535AD526}" type="datetimeFigureOut">
              <a:rPr lang="en-GB" smtClean="0"/>
              <a:t>23/07/2014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18A-CCD9-4E22-B063-D719E3FDE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336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194FD-32BC-4A0F-AE1E-7F0D535AD526}" type="datetimeFigureOut">
              <a:rPr lang="en-GB" smtClean="0"/>
              <a:t>23/07/2014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2018A-CCD9-4E22-B063-D719E3FDE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875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sally.dowling@uwe.ac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200" dirty="0"/>
              <a:t>Using liminality to understand mothers’ experiences of long-term breastfeeding: </a:t>
            </a:r>
            <a:br>
              <a:rPr lang="en-GB" sz="3200" dirty="0"/>
            </a:br>
            <a:r>
              <a:rPr lang="en-GB" sz="3200" dirty="0"/>
              <a:t>‘betwixt and between’, and 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‘</a:t>
            </a:r>
            <a:r>
              <a:rPr lang="en-GB" sz="3200" dirty="0"/>
              <a:t>matter out of place’.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Dr Sally Dowling</a:t>
            </a:r>
          </a:p>
          <a:p>
            <a:r>
              <a:rPr lang="en-GB" dirty="0" smtClean="0"/>
              <a:t>University of the West of England, Bristol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78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Discussion – liminality and long-term breastfeeding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GB" sz="2400" dirty="0" smtClean="0"/>
              <a:t>Most breastfeeding women experience integration fairly rapidly; the women in this study remained in a liminal state for some time.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Experience continues to be different from those who breastfed and stopped and those who never breastfed.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Participants recognised that they were in a different place when other mothers were returning to ‘normal’.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They talked about entering a phase from which an exit was not apparent.  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It was hard to see how to move into another place.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They talked about being apart from other mothers.	</a:t>
            </a:r>
          </a:p>
          <a:p>
            <a:pPr lvl="1">
              <a:lnSpc>
                <a:spcPct val="100000"/>
              </a:lnSpc>
            </a:pPr>
            <a:r>
              <a:rPr lang="en-GB" sz="2000" dirty="0" smtClean="0"/>
              <a:t>Committed to a way of life without a clear end, a phase with no end</a:t>
            </a:r>
          </a:p>
        </p:txBody>
      </p:sp>
    </p:spTree>
    <p:extLst>
      <p:ext uri="{BB962C8B-B14F-4D97-AF65-F5344CB8AC3E}">
        <p14:creationId xmlns:p14="http://schemas.microsoft.com/office/powerpoint/2010/main" val="273557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solidFill>
                  <a:prstClr val="black"/>
                </a:solidFill>
              </a:rPr>
              <a:t>Discussion – liminality and long-term breastfeeding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New understandings of themselves and new ways of communicating with others about their ‘new world’</a:t>
            </a:r>
          </a:p>
          <a:p>
            <a:r>
              <a:rPr lang="en-GB" sz="2400" dirty="0" smtClean="0"/>
              <a:t>Use of space when breastfeeding – where, who with and moving in and out of different spaces.</a:t>
            </a:r>
          </a:p>
          <a:p>
            <a:r>
              <a:rPr lang="en-GB" sz="2400" dirty="0" smtClean="0"/>
              <a:t>How spaces are interpreted as both public and private.</a:t>
            </a:r>
          </a:p>
          <a:p>
            <a:r>
              <a:rPr lang="en-GB" sz="2400" dirty="0" smtClean="0"/>
              <a:t>The use of strategies to bf in public.</a:t>
            </a:r>
          </a:p>
          <a:p>
            <a:r>
              <a:rPr lang="en-GB" sz="2400" dirty="0" smtClean="0"/>
              <a:t>The use of support groups, ‘like-minded people’ as secure liminal spaces; shared sense of community (virtual as well as ‘real’).</a:t>
            </a:r>
          </a:p>
          <a:p>
            <a:r>
              <a:rPr lang="en-GB" sz="2400" dirty="0" smtClean="0"/>
              <a:t>The recognition that life would never be the same again; building of new identities.</a:t>
            </a:r>
          </a:p>
          <a:p>
            <a:endParaRPr lang="en-GB" sz="24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7910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solidFill>
                  <a:prstClr val="black"/>
                </a:solidFill>
              </a:rPr>
              <a:t>Discussion – liminality and long-term breastfeeding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Findings support those of Mahon-Daly and Andrews.</a:t>
            </a:r>
          </a:p>
          <a:p>
            <a:r>
              <a:rPr lang="en-GB" sz="2400" dirty="0" smtClean="0"/>
              <a:t>Breastfeeding can be seen as a time of transition between states – ‘both/either’, ‘not-quite-either’</a:t>
            </a:r>
          </a:p>
          <a:p>
            <a:r>
              <a:rPr lang="en-GB" sz="2400" i="1" dirty="0" smtClean="0"/>
              <a:t>Communitas</a:t>
            </a:r>
            <a:r>
              <a:rPr lang="en-GB" sz="2400" dirty="0" smtClean="0"/>
              <a:t> – inhabiting a common space, identifying with others, sense of belonging.</a:t>
            </a:r>
          </a:p>
          <a:p>
            <a:r>
              <a:rPr lang="en-GB" sz="2400" dirty="0" smtClean="0"/>
              <a:t>Women feel themselves marked out as different, between social identities.</a:t>
            </a:r>
          </a:p>
          <a:p>
            <a:r>
              <a:rPr lang="en-GB" sz="2400" dirty="0" smtClean="0"/>
              <a:t>‘...at once no longer classified and not yet classified…’ (Mahdi et al., 1987)</a:t>
            </a:r>
          </a:p>
          <a:p>
            <a:r>
              <a:rPr lang="en-GB" sz="2400" dirty="0" smtClean="0"/>
              <a:t>Societal expectations about liminal states – these women continue to breastfeed despite societal pressure to wean.</a:t>
            </a:r>
          </a:p>
          <a:p>
            <a:endParaRPr lang="en-GB" dirty="0" smtClean="0"/>
          </a:p>
          <a:p>
            <a:endParaRPr lang="en-GB" i="1" dirty="0" smtClean="0"/>
          </a:p>
        </p:txBody>
      </p:sp>
    </p:spTree>
    <p:extLst>
      <p:ext uri="{BB962C8B-B14F-4D97-AF65-F5344CB8AC3E}">
        <p14:creationId xmlns:p14="http://schemas.microsoft.com/office/powerpoint/2010/main" val="221037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solidFill>
                  <a:prstClr val="black"/>
                </a:solidFill>
              </a:rPr>
              <a:t>Discussion – liminality and long-term breastfeeding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Liminal states can be unsettling</a:t>
            </a:r>
          </a:p>
          <a:p>
            <a:pPr lvl="1"/>
            <a:r>
              <a:rPr lang="en-GB" sz="2000" dirty="0" smtClean="0"/>
              <a:t>For others</a:t>
            </a:r>
          </a:p>
          <a:p>
            <a:pPr lvl="1"/>
            <a:r>
              <a:rPr lang="en-GB" sz="2000" dirty="0" smtClean="0"/>
              <a:t>For breastfeeding women</a:t>
            </a:r>
          </a:p>
          <a:p>
            <a:r>
              <a:rPr lang="en-GB" sz="2400" dirty="0" smtClean="0"/>
              <a:t>‘Matter out of place’</a:t>
            </a:r>
          </a:p>
          <a:p>
            <a:pPr lvl="1"/>
            <a:r>
              <a:rPr lang="en-GB" sz="2000" dirty="0" err="1" smtClean="0"/>
              <a:t>Breastmilk</a:t>
            </a:r>
            <a:r>
              <a:rPr lang="en-GB" sz="2000" dirty="0" smtClean="0"/>
              <a:t> inappropriate in specific places</a:t>
            </a:r>
          </a:p>
          <a:p>
            <a:pPr lvl="1"/>
            <a:r>
              <a:rPr lang="en-GB" sz="2000" dirty="0" smtClean="0"/>
              <a:t>Feeding publicly ‘breaching a cultural taboo’ (Stewart-Knox et al, 2003:267)</a:t>
            </a:r>
          </a:p>
          <a:p>
            <a:pPr lvl="1"/>
            <a:r>
              <a:rPr lang="en-GB" sz="2000" dirty="0" smtClean="0"/>
              <a:t>Uncontained </a:t>
            </a:r>
            <a:r>
              <a:rPr lang="en-GB" sz="2000" dirty="0" err="1" smtClean="0"/>
              <a:t>breastmilk</a:t>
            </a:r>
            <a:r>
              <a:rPr lang="en-GB" sz="2000" dirty="0" smtClean="0"/>
              <a:t> interpreted as lack of control; continuing to breastfeed seen as lacking control</a:t>
            </a:r>
          </a:p>
          <a:p>
            <a:pPr lvl="1"/>
            <a:r>
              <a:rPr lang="en-GB" sz="2000" dirty="0" smtClean="0"/>
              <a:t>Older children (with teeth and speech) – culturally disturbing and inappropriate </a:t>
            </a:r>
          </a:p>
          <a:p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87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</a:pPr>
            <a:r>
              <a:rPr lang="en-GB" dirty="0" smtClean="0"/>
              <a:t>Breastfeeding women can be seen to be in a liminal space and place, some remain like this for extended periods.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Some never reincorporate into society as they were before.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Women who breastfeed long-term are ‘betwixt and between’ and their actions make their </a:t>
            </a:r>
            <a:r>
              <a:rPr lang="en-GB" dirty="0" err="1" smtClean="0"/>
              <a:t>breastmilk</a:t>
            </a:r>
            <a:r>
              <a:rPr lang="en-GB" dirty="0" smtClean="0"/>
              <a:t> and their bodies ‘matter out of place’. 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Support </a:t>
            </a:r>
            <a:r>
              <a:rPr lang="en-GB" dirty="0" smtClean="0"/>
              <a:t>helps </a:t>
            </a:r>
            <a:r>
              <a:rPr lang="en-GB" dirty="0" smtClean="0"/>
              <a:t>women manage the cultural taboos.  </a:t>
            </a:r>
            <a:r>
              <a:rPr lang="en-GB" i="1" dirty="0" smtClean="0"/>
              <a:t>Communitas</a:t>
            </a:r>
            <a:r>
              <a:rPr lang="en-GB" dirty="0" smtClean="0"/>
              <a:t> is a helpful concept to understand the role of support groups.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Being in a liminal phase stigmatises these women and reinforces their status as people engaging in threatening behaviour – no apparent end.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Confirms </a:t>
            </a:r>
            <a:r>
              <a:rPr lang="en-GB" dirty="0" smtClean="0"/>
              <a:t>the need to make long-term breastfeeding more culturally acceptable – may encourage more women to breastfeed for longer.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5572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References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64395"/>
            <a:ext cx="7886700" cy="50016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/>
              <a:t>Douglas, M. (1966) Purity and danger.  Reprint: London/New York, Routledge, 2002</a:t>
            </a:r>
            <a:r>
              <a:rPr lang="en-GB" sz="1800" dirty="0" smtClean="0"/>
              <a:t>.</a:t>
            </a:r>
          </a:p>
          <a:p>
            <a:pPr marL="0" indent="0">
              <a:buNone/>
            </a:pPr>
            <a:r>
              <a:rPr lang="en-GB" sz="1800" dirty="0"/>
              <a:t>Dykes, F. (2006) The education of health practitioners supporting breastfeeding women: time for critical reflection. Maternal and Child Nutrition, 2:204-216.</a:t>
            </a:r>
            <a:endParaRPr lang="en-GB" sz="1800" dirty="0" smtClean="0"/>
          </a:p>
          <a:p>
            <a:pPr marL="0" indent="0">
              <a:buNone/>
            </a:pPr>
            <a:r>
              <a:rPr lang="en-GB" sz="1800" dirty="0" err="1"/>
              <a:t>Forss</a:t>
            </a:r>
            <a:r>
              <a:rPr lang="en-GB" sz="1800" dirty="0"/>
              <a:t>, A., </a:t>
            </a:r>
            <a:r>
              <a:rPr lang="en-GB" sz="1800" dirty="0" err="1"/>
              <a:t>Tishelman</a:t>
            </a:r>
            <a:r>
              <a:rPr lang="en-GB" sz="1800" dirty="0"/>
              <a:t>, C., </a:t>
            </a:r>
            <a:r>
              <a:rPr lang="en-GB" sz="1800" dirty="0" err="1"/>
              <a:t>Widmark</a:t>
            </a:r>
            <a:r>
              <a:rPr lang="en-GB" sz="1800" dirty="0"/>
              <a:t>, C. &amp; Sachs, L. (2004).  Women’s experiences of cervical cellular changes: an unintentional transition from health to liminality?  Sociology of Health and Illness, 26(3):306-325</a:t>
            </a:r>
            <a:r>
              <a:rPr lang="en-GB" sz="1800" dirty="0" smtClean="0"/>
              <a:t>.</a:t>
            </a:r>
          </a:p>
          <a:p>
            <a:pPr marL="0" indent="0">
              <a:buNone/>
            </a:pPr>
            <a:r>
              <a:rPr lang="en-GB" sz="1800" dirty="0"/>
              <a:t>Hogan, S. (2008) Breasts and the beestings: Re-thinking breastfeeding practices, maternity rituals and maternal attachment in Britain and Ireland. Journal of International Women’s Studies, 10(2):141-160.</a:t>
            </a:r>
            <a:endParaRPr lang="en-GB" sz="1800" dirty="0" smtClean="0"/>
          </a:p>
          <a:p>
            <a:pPr marL="0" indent="0">
              <a:buNone/>
            </a:pPr>
            <a:r>
              <a:rPr lang="en-GB" sz="1800" dirty="0"/>
              <a:t>Madge, C. &amp; O’Connor, H. (2005) Mothers in the making? Exploring liminality in cyber/space.  Transactions of the Institute of British Geographers, 30(1):83-97</a:t>
            </a:r>
            <a:r>
              <a:rPr lang="en-GB" sz="1800" dirty="0" smtClean="0"/>
              <a:t>.</a:t>
            </a:r>
          </a:p>
          <a:p>
            <a:pPr marL="0" indent="0">
              <a:buNone/>
            </a:pPr>
            <a:r>
              <a:rPr lang="en-GB" sz="1800" dirty="0"/>
              <a:t>Mahdi, L.C., Foster, S. &amp; Little, M. eds. (1987) Betwixt &amp; Between: Patterns of Masculine and Feminine Initiation. </a:t>
            </a:r>
            <a:r>
              <a:rPr lang="en-GB" sz="1800" dirty="0" err="1"/>
              <a:t>Chicago:Open</a:t>
            </a:r>
            <a:r>
              <a:rPr lang="en-GB" sz="1800" dirty="0"/>
              <a:t> Court Publishing Co</a:t>
            </a:r>
            <a:r>
              <a:rPr lang="en-GB" sz="1800" dirty="0" smtClean="0"/>
              <a:t>.</a:t>
            </a:r>
          </a:p>
          <a:p>
            <a:pPr marL="0" indent="0">
              <a:buNone/>
            </a:pPr>
            <a:r>
              <a:rPr lang="en-GB" sz="1800" dirty="0"/>
              <a:t>Mahon-Daly, P. &amp; Andrews, G. (2002) Liminality and breastfeeding: women negotiating space and two bodies.  Health and Place, 8: 61-76.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91399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solidFill>
                  <a:prstClr val="black"/>
                </a:solidFill>
              </a:rPr>
              <a:t>References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591537"/>
            <a:ext cx="7886700" cy="4351338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GB" sz="5500" dirty="0" err="1" smtClean="0"/>
              <a:t>McAndrew</a:t>
            </a:r>
            <a:r>
              <a:rPr lang="en-GB" sz="5500" dirty="0"/>
              <a:t>, F., Thompson, J., Fellows, L., Large, A., Speed, M. &amp; Renfrew, M.J. (2012) Infant Feeding Survey: 2010. NHS Information Centre (online). Available from: http://data.gov.uk/dataset/infant-feeding-survey-2010 [Accessed 13 July 2014]. qualitative analysis of infant feeding perceptions. Journal of human nutrition and dietetics, 16(4):265-273.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sz="5500" dirty="0"/>
              <a:t>Taylor, L.S. (2008) A Rites of Passage analysis of the families’ experience of premature birth.  Journal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sz="5500" dirty="0" smtClean="0"/>
              <a:t>Stewart-Knox</a:t>
            </a:r>
            <a:r>
              <a:rPr lang="en-GB" sz="5500" dirty="0"/>
              <a:t>, B, Gardiner, K. &amp; Wright, M. (2003) What is the problem with breast-feeding? A </a:t>
            </a:r>
            <a:r>
              <a:rPr lang="en-GB" sz="5500" dirty="0" smtClean="0"/>
              <a:t>of </a:t>
            </a:r>
            <a:r>
              <a:rPr lang="en-GB" sz="5500" dirty="0"/>
              <a:t>Neonatal Nursing, 14:56-60.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sz="5500" dirty="0"/>
              <a:t>Turner, V. (1969) The Ritual Process.  Reprint: New York/London: Aldine Transaction, 2009.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sz="5500" dirty="0"/>
              <a:t>World Health Organisation (2003) Global strategy for infant and young child feeding (online).  Available from: http://www.who.int/child_adolescent_health/documents/9241562218/en/index.html [Accessed 13 July 2014].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462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Thanks also to Professor David </a:t>
            </a:r>
            <a:r>
              <a:rPr lang="en-GB" dirty="0" err="1" smtClean="0"/>
              <a:t>Pontin</a:t>
            </a:r>
            <a:r>
              <a:rPr lang="en-GB" dirty="0" smtClean="0"/>
              <a:t>.</a:t>
            </a:r>
            <a:endParaRPr lang="en-GB" dirty="0" smtClean="0">
              <a:hlinkClick r:id="rId2"/>
            </a:endParaRPr>
          </a:p>
          <a:p>
            <a:pPr marL="0" indent="0">
              <a:buNone/>
            </a:pPr>
            <a:endParaRPr lang="en-GB" dirty="0">
              <a:hlinkClick r:id="rId2"/>
            </a:endParaRPr>
          </a:p>
          <a:p>
            <a:pPr marL="0" indent="0">
              <a:buNone/>
            </a:pPr>
            <a:r>
              <a:rPr lang="en-GB" dirty="0" smtClean="0">
                <a:hlinkClick r:id="rId2"/>
              </a:rPr>
              <a:t>sally.dowling@uwe.ac.uk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913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Outline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Context/background</a:t>
            </a:r>
          </a:p>
          <a:p>
            <a:r>
              <a:rPr lang="en-GB" sz="2400" dirty="0" smtClean="0"/>
              <a:t>Long-term breastfeeding</a:t>
            </a:r>
          </a:p>
          <a:p>
            <a:r>
              <a:rPr lang="en-GB" sz="2400" dirty="0" smtClean="0"/>
              <a:t>Liminality</a:t>
            </a:r>
          </a:p>
          <a:p>
            <a:pPr lvl="1"/>
            <a:r>
              <a:rPr lang="en-GB" sz="2000" dirty="0" smtClean="0"/>
              <a:t>Overview</a:t>
            </a:r>
          </a:p>
          <a:p>
            <a:pPr lvl="1"/>
            <a:r>
              <a:rPr lang="en-GB" sz="2000" dirty="0" smtClean="0"/>
              <a:t>Liminality and health</a:t>
            </a:r>
          </a:p>
          <a:p>
            <a:pPr lvl="1"/>
            <a:r>
              <a:rPr lang="en-GB" sz="2000" dirty="0" smtClean="0"/>
              <a:t>Liminality and breastfeeding</a:t>
            </a:r>
          </a:p>
          <a:p>
            <a:r>
              <a:rPr lang="en-GB" sz="2400" dirty="0" smtClean="0"/>
              <a:t>Study methods</a:t>
            </a:r>
          </a:p>
          <a:p>
            <a:r>
              <a:rPr lang="en-GB" sz="2400" dirty="0" smtClean="0"/>
              <a:t>Findings and discussion</a:t>
            </a:r>
          </a:p>
          <a:p>
            <a:pPr lvl="1"/>
            <a:r>
              <a:rPr lang="en-GB" sz="2000" dirty="0" smtClean="0"/>
              <a:t>Using liminality to think about long-term breastfeeding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027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Context/background 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err="1" smtClean="0"/>
              <a:t>Breastmilk</a:t>
            </a:r>
            <a:r>
              <a:rPr lang="en-GB" sz="2400" dirty="0" smtClean="0"/>
              <a:t> is the optimum nutrition source for babies.</a:t>
            </a:r>
          </a:p>
          <a:p>
            <a:r>
              <a:rPr lang="en-GB" sz="2400" dirty="0" smtClean="0"/>
              <a:t>Important in improving public health and reducing inequalities; UK policy priority.</a:t>
            </a:r>
          </a:p>
          <a:p>
            <a:r>
              <a:rPr lang="en-GB" sz="2400" dirty="0" smtClean="0"/>
              <a:t>WHO guidance</a:t>
            </a:r>
          </a:p>
          <a:p>
            <a:pPr lvl="1"/>
            <a:r>
              <a:rPr lang="en-GB" sz="2000" dirty="0" smtClean="0"/>
              <a:t>Exclusive bf for 6 months</a:t>
            </a:r>
          </a:p>
          <a:p>
            <a:pPr lvl="1"/>
            <a:r>
              <a:rPr lang="en-GB" sz="2000" dirty="0" smtClean="0"/>
              <a:t>Continue for ‘up to two years of age of beyond’ (WHO, 2003:7-8)</a:t>
            </a:r>
          </a:p>
          <a:p>
            <a:r>
              <a:rPr lang="en-GB" sz="2400" dirty="0" smtClean="0"/>
              <a:t>UK bf initiation rates are high but decline </a:t>
            </a:r>
            <a:r>
              <a:rPr lang="en-GB" sz="2400" dirty="0" smtClean="0"/>
              <a:t>rapidly - </a:t>
            </a:r>
            <a:r>
              <a:rPr lang="en-GB" sz="2400" dirty="0" smtClean="0"/>
              <a:t>34% still bf at 6 months, only 1% exclusively (</a:t>
            </a:r>
            <a:r>
              <a:rPr lang="en-GB" sz="2400" dirty="0" err="1" smtClean="0"/>
              <a:t>McAndrew</a:t>
            </a:r>
            <a:r>
              <a:rPr lang="en-GB" sz="2400" dirty="0" smtClean="0"/>
              <a:t> et al, 2012).</a:t>
            </a:r>
          </a:p>
          <a:p>
            <a:r>
              <a:rPr lang="en-GB" sz="2400" dirty="0" smtClean="0"/>
              <a:t>Long-term breastfeeding is uncommon</a:t>
            </a:r>
          </a:p>
          <a:p>
            <a:pPr lvl="1"/>
            <a:r>
              <a:rPr lang="en-GB" sz="2000" dirty="0" smtClean="0"/>
              <a:t>Women who do this are considered unusual or odd</a:t>
            </a:r>
          </a:p>
          <a:p>
            <a:pPr lvl="1"/>
            <a:r>
              <a:rPr lang="en-GB" sz="2000" dirty="0" smtClean="0"/>
              <a:t>This work thinks about bf beyond ‘usual’ limits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7106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Long-term breastfeeding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GB" sz="2400" dirty="0" smtClean="0"/>
              <a:t>Small amount of research, mostly from North America/Australia, some recently from the UK</a:t>
            </a:r>
          </a:p>
          <a:p>
            <a:r>
              <a:rPr lang="en-GB" sz="2400" dirty="0" smtClean="0"/>
              <a:t>Focus on:</a:t>
            </a:r>
          </a:p>
          <a:p>
            <a:pPr lvl="1"/>
            <a:r>
              <a:rPr lang="en-GB" sz="2000" dirty="0" smtClean="0"/>
              <a:t>Difficulties carrying out socially unacceptable/stigmatised practice</a:t>
            </a:r>
          </a:p>
          <a:p>
            <a:pPr lvl="1"/>
            <a:r>
              <a:rPr lang="en-GB" sz="2000" dirty="0" smtClean="0"/>
              <a:t>Gradual withdrawal of support from 6-8 months</a:t>
            </a:r>
          </a:p>
          <a:p>
            <a:pPr lvl="1"/>
            <a:r>
              <a:rPr lang="en-GB" sz="2000" dirty="0" smtClean="0"/>
              <a:t>Increasing pressure/coercion to wean 12 months and beyond</a:t>
            </a:r>
          </a:p>
          <a:p>
            <a:pPr lvl="1"/>
            <a:r>
              <a:rPr lang="en-GB" sz="2000" dirty="0" smtClean="0"/>
              <a:t>Importance of La </a:t>
            </a:r>
            <a:r>
              <a:rPr lang="en-GB" sz="2000" dirty="0" err="1" smtClean="0"/>
              <a:t>Leche</a:t>
            </a:r>
            <a:r>
              <a:rPr lang="en-GB" sz="2000" dirty="0" smtClean="0"/>
              <a:t> League support</a:t>
            </a:r>
          </a:p>
          <a:p>
            <a:pPr lvl="1"/>
            <a:r>
              <a:rPr lang="en-GB" sz="2000" dirty="0" smtClean="0"/>
              <a:t>Secretive/hidden nature of the practice (concealed from health professionals and wider family)</a:t>
            </a:r>
          </a:p>
          <a:p>
            <a:pPr lvl="1"/>
            <a:r>
              <a:rPr lang="en-GB" sz="2000" dirty="0" smtClean="0"/>
              <a:t>Experience of emotional benefits – bonding, close relationships</a:t>
            </a:r>
          </a:p>
          <a:p>
            <a:pPr lvl="1"/>
            <a:r>
              <a:rPr lang="en-GB" sz="2000" dirty="0" smtClean="0"/>
              <a:t>How women make sense of what they do</a:t>
            </a:r>
          </a:p>
          <a:p>
            <a:pPr lvl="1"/>
            <a:r>
              <a:rPr lang="en-GB" sz="2000" dirty="0" smtClean="0"/>
              <a:t>The relationship between long-term bf and other parenting practices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020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Liminality - overview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GB" sz="1800" dirty="0" smtClean="0"/>
              <a:t>Related ideas – ‘betwixt and between’ Turner, 1969) and ‘matter out of place’ (Douglas, 1966).</a:t>
            </a:r>
          </a:p>
          <a:p>
            <a:pPr lvl="1">
              <a:lnSpc>
                <a:spcPct val="110000"/>
              </a:lnSpc>
            </a:pPr>
            <a:r>
              <a:rPr lang="en-GB" sz="1800" dirty="0" smtClean="0"/>
              <a:t>‘Neither here nor there’ </a:t>
            </a:r>
          </a:p>
          <a:p>
            <a:pPr>
              <a:lnSpc>
                <a:spcPct val="110000"/>
              </a:lnSpc>
            </a:pPr>
            <a:r>
              <a:rPr lang="en-GB" sz="1800" dirty="0" smtClean="0"/>
              <a:t>Building on work on rites of passage – separation, transition and incorporation.</a:t>
            </a:r>
          </a:p>
          <a:p>
            <a:pPr>
              <a:lnSpc>
                <a:spcPct val="110000"/>
              </a:lnSpc>
            </a:pPr>
            <a:r>
              <a:rPr lang="en-GB" sz="1800" dirty="0" smtClean="0"/>
              <a:t>In the liminal state existence is neither how it was before or how it will be afterwards.</a:t>
            </a:r>
          </a:p>
          <a:p>
            <a:pPr>
              <a:lnSpc>
                <a:spcPct val="110000"/>
              </a:lnSpc>
            </a:pPr>
            <a:r>
              <a:rPr lang="en-GB" sz="1800" dirty="0" smtClean="0"/>
              <a:t>Culturally prescribed/shared rites of passage enable people to develop new identities.</a:t>
            </a:r>
          </a:p>
          <a:p>
            <a:pPr>
              <a:lnSpc>
                <a:spcPct val="110000"/>
              </a:lnSpc>
            </a:pPr>
            <a:r>
              <a:rPr lang="en-GB" sz="1800" dirty="0" smtClean="0"/>
              <a:t>Liminal states can suggest danger/threat</a:t>
            </a:r>
            <a:r>
              <a:rPr lang="en-GB" sz="1600" dirty="0" smtClean="0"/>
              <a:t>.</a:t>
            </a:r>
          </a:p>
          <a:p>
            <a:pPr>
              <a:lnSpc>
                <a:spcPct val="110000"/>
              </a:lnSpc>
            </a:pPr>
            <a:r>
              <a:rPr lang="en-GB" sz="1800" dirty="0" smtClean="0"/>
              <a:t>Social consequences of crossing boundaries</a:t>
            </a:r>
          </a:p>
          <a:p>
            <a:pPr lvl="1">
              <a:lnSpc>
                <a:spcPct val="110000"/>
              </a:lnSpc>
            </a:pPr>
            <a:r>
              <a:rPr lang="en-GB" sz="1600" dirty="0" smtClean="0"/>
              <a:t>‘Matter out of place’ – ‘me’ and ‘not me’ products – taboo</a:t>
            </a:r>
          </a:p>
          <a:p>
            <a:pPr>
              <a:lnSpc>
                <a:spcPct val="110000"/>
              </a:lnSpc>
            </a:pPr>
            <a:r>
              <a:rPr lang="en-GB" sz="1800" i="1" dirty="0" smtClean="0"/>
              <a:t>Communitas</a:t>
            </a:r>
            <a:r>
              <a:rPr lang="en-GB" sz="1800" dirty="0" smtClean="0"/>
              <a:t> – shared space occupied by those in the liminal phase (also associated with structure and anti-structure).</a:t>
            </a:r>
            <a:endParaRPr lang="en-GB" sz="1800" i="1" dirty="0" smtClean="0"/>
          </a:p>
        </p:txBody>
      </p:sp>
    </p:spTree>
    <p:extLst>
      <p:ext uri="{BB962C8B-B14F-4D97-AF65-F5344CB8AC3E}">
        <p14:creationId xmlns:p14="http://schemas.microsoft.com/office/powerpoint/2010/main" val="380925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Liminality and health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Used to examine a range of health issues</a:t>
            </a:r>
          </a:p>
          <a:p>
            <a:pPr lvl="1"/>
            <a:r>
              <a:rPr lang="en-GB" sz="2000" dirty="0" smtClean="0"/>
              <a:t>Examples include: the </a:t>
            </a:r>
            <a:r>
              <a:rPr lang="en-GB" sz="2000" dirty="0"/>
              <a:t>sick role, refugees’ status, living with chronic pain and fertility </a:t>
            </a:r>
            <a:r>
              <a:rPr lang="en-GB" sz="2000" dirty="0" smtClean="0"/>
              <a:t>treatment, cancer treatment, mental health issues </a:t>
            </a:r>
          </a:p>
          <a:p>
            <a:r>
              <a:rPr lang="en-GB" sz="2400" dirty="0" smtClean="0"/>
              <a:t>Explicit links made about being between social identities…</a:t>
            </a:r>
          </a:p>
          <a:p>
            <a:pPr lvl="1"/>
            <a:r>
              <a:rPr lang="en-GB" sz="2000" dirty="0" smtClean="0"/>
              <a:t>Pregnant/not pregnant; fertile/infertile</a:t>
            </a:r>
          </a:p>
          <a:p>
            <a:r>
              <a:rPr lang="en-GB" sz="2400" dirty="0" smtClean="0"/>
              <a:t>…and to think about space and time</a:t>
            </a:r>
          </a:p>
          <a:p>
            <a:pPr lvl="1"/>
            <a:r>
              <a:rPr lang="en-GB" sz="2000" dirty="0" smtClean="0"/>
              <a:t>Madge and O’Connor ‘a time out of time’ (2005:84)</a:t>
            </a:r>
          </a:p>
          <a:p>
            <a:r>
              <a:rPr lang="en-GB" sz="2400" dirty="0" smtClean="0"/>
              <a:t>Has also has been used to think about women’s health issues</a:t>
            </a:r>
          </a:p>
          <a:p>
            <a:pPr lvl="1"/>
            <a:r>
              <a:rPr lang="en-GB" sz="2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cervical </a:t>
            </a:r>
            <a:r>
              <a:rPr lang="en-GB" sz="2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cancer screening (</a:t>
            </a:r>
            <a:r>
              <a:rPr lang="en-GB" sz="20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Forss</a:t>
            </a:r>
            <a:r>
              <a:rPr lang="en-GB" sz="2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 al., 2004), childbirth rituals (Hogan, 2008) and premature birth (Taylor, 2008). </a:t>
            </a:r>
            <a:endParaRPr lang="en-GB" sz="2000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473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Liminality and breastfeeding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400" dirty="0" smtClean="0"/>
              <a:t>Mahon-Daly and Andrews (2002)</a:t>
            </a:r>
          </a:p>
          <a:p>
            <a:pPr lvl="1">
              <a:lnSpc>
                <a:spcPct val="100000"/>
              </a:lnSpc>
            </a:pPr>
            <a:r>
              <a:rPr lang="en-GB" sz="2000" dirty="0" smtClean="0"/>
              <a:t>Space and place in relation to contemporary experiences of bf.</a:t>
            </a:r>
          </a:p>
          <a:p>
            <a:pPr lvl="1">
              <a:lnSpc>
                <a:spcPct val="100000"/>
              </a:lnSpc>
            </a:pPr>
            <a:r>
              <a:rPr lang="en-GB" sz="2000" dirty="0" smtClean="0"/>
              <a:t>Very well cited paper – findings often referred to but liminality not discussed in depth.</a:t>
            </a:r>
          </a:p>
          <a:p>
            <a:pPr lvl="1">
              <a:lnSpc>
                <a:spcPct val="100000"/>
              </a:lnSpc>
            </a:pPr>
            <a:r>
              <a:rPr lang="en-GB" sz="2000" dirty="0" smtClean="0"/>
              <a:t>Breastfeeding in many communities is a ‘marginal and liminal activity, rarely seen and barely spoken about’ (Dykes, 2006:206).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Breastfeeding and liminal experience discussed </a:t>
            </a:r>
            <a:r>
              <a:rPr lang="en-GB" sz="2400" dirty="0" smtClean="0"/>
              <a:t>by Mahon-Daly and Andrews in </a:t>
            </a:r>
            <a:r>
              <a:rPr lang="en-GB" sz="2400" dirty="0" smtClean="0"/>
              <a:t>three ways:</a:t>
            </a:r>
          </a:p>
          <a:p>
            <a:pPr lvl="1">
              <a:lnSpc>
                <a:spcPct val="100000"/>
              </a:lnSpc>
            </a:pPr>
            <a:r>
              <a:rPr lang="en-GB" sz="2000" dirty="0" smtClean="0"/>
              <a:t>Post-natal period - not pregnant, not ‘normal’; lasts until women stop lactating and reintegrate.</a:t>
            </a:r>
          </a:p>
          <a:p>
            <a:pPr lvl="1">
              <a:lnSpc>
                <a:spcPct val="100000"/>
              </a:lnSpc>
            </a:pPr>
            <a:r>
              <a:rPr lang="en-GB" sz="2000" dirty="0" smtClean="0"/>
              <a:t>Breastfeeding changes women for life – ‘reach new understandings of themselves and their bodies’ (2002:65).</a:t>
            </a:r>
          </a:p>
          <a:p>
            <a:pPr lvl="1">
              <a:lnSpc>
                <a:spcPct val="100000"/>
              </a:lnSpc>
            </a:pPr>
            <a:r>
              <a:rPr lang="en-GB" sz="2000" dirty="0" smtClean="0"/>
              <a:t>Behavioural rituals in which women move in and out of places comfortable to breastfeed.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55381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Study methods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400" dirty="0" smtClean="0"/>
              <a:t>Qualitative design using micro-ethnographic methods</a:t>
            </a:r>
          </a:p>
          <a:p>
            <a:pPr lvl="1"/>
            <a:r>
              <a:rPr lang="en-GB" dirty="0" smtClean="0"/>
              <a:t>Participant observation</a:t>
            </a:r>
          </a:p>
          <a:p>
            <a:pPr lvl="2"/>
            <a:r>
              <a:rPr lang="en-GB" dirty="0" smtClean="0"/>
              <a:t>3 groups, over 80 women</a:t>
            </a:r>
          </a:p>
          <a:p>
            <a:pPr lvl="2"/>
            <a:r>
              <a:rPr lang="en-GB" dirty="0" smtClean="0"/>
              <a:t>Bf new-borns to 4 year olds</a:t>
            </a:r>
          </a:p>
          <a:p>
            <a:pPr lvl="1"/>
            <a:r>
              <a:rPr lang="en-GB" dirty="0" smtClean="0"/>
              <a:t>Face-to-face interviews</a:t>
            </a:r>
          </a:p>
          <a:p>
            <a:pPr lvl="2"/>
            <a:r>
              <a:rPr lang="en-GB" dirty="0" smtClean="0"/>
              <a:t>6 women</a:t>
            </a:r>
          </a:p>
          <a:p>
            <a:pPr lvl="2"/>
            <a:r>
              <a:rPr lang="en-GB" dirty="0" smtClean="0"/>
              <a:t>Bf 11 children, 18 months to 4.5 years</a:t>
            </a:r>
          </a:p>
          <a:p>
            <a:pPr lvl="1"/>
            <a:r>
              <a:rPr lang="en-GB" dirty="0" smtClean="0"/>
              <a:t>Online asynchronous interviews using email</a:t>
            </a:r>
          </a:p>
          <a:p>
            <a:pPr lvl="2"/>
            <a:r>
              <a:rPr lang="en-GB" dirty="0" smtClean="0"/>
              <a:t>4 women</a:t>
            </a:r>
          </a:p>
          <a:p>
            <a:pPr lvl="2"/>
            <a:r>
              <a:rPr lang="en-GB" dirty="0" smtClean="0"/>
              <a:t>Bf 4 children, 14 months to 6.5 years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Intention – to explore women’s experience of successfully breastfeeding their babies for over six months and whether this could be used to help more women to breastfeed for longer.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850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Findings - overview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400" dirty="0" smtClean="0"/>
              <a:t>Findings concur with earlier studies</a:t>
            </a:r>
          </a:p>
          <a:p>
            <a:r>
              <a:rPr lang="en-GB" sz="2400" dirty="0" smtClean="0"/>
              <a:t>Group of strong-willed, determined women, ‘doing the right thing’</a:t>
            </a:r>
          </a:p>
          <a:p>
            <a:r>
              <a:rPr lang="en-GB" sz="2400" dirty="0" smtClean="0"/>
              <a:t>Most ‘always knew’ they would bf, felt that it was ‘natural’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For most, long-term bf happened gradually; many found it ‘shocking’ before they bf long-term</a:t>
            </a:r>
          </a:p>
          <a:p>
            <a:r>
              <a:rPr lang="en-GB" sz="2400" dirty="0" smtClean="0"/>
              <a:t>Links between long-term bf and other decisions about parenting and child-care</a:t>
            </a:r>
          </a:p>
          <a:p>
            <a:r>
              <a:rPr lang="en-GB" sz="2400" dirty="0" smtClean="0"/>
              <a:t>Difficult consequences for many (personal well-being, relationships and paid employment)</a:t>
            </a:r>
          </a:p>
          <a:p>
            <a:r>
              <a:rPr lang="en-GB" sz="2400" dirty="0" smtClean="0"/>
              <a:t>Some had support but for many it is isolating</a:t>
            </a:r>
          </a:p>
          <a:p>
            <a:r>
              <a:rPr lang="en-GB" sz="2400" dirty="0" smtClean="0"/>
              <a:t>Breastfeeding in public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0323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</TotalTime>
  <Words>1677</Words>
  <Application>Microsoft Office PowerPoint</Application>
  <PresentationFormat>On-screen Show (4:3)</PresentationFormat>
  <Paragraphs>144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Using liminality to understand mothers’ experiences of long-term breastfeeding:  ‘betwixt and between’, and  ‘matter out of place’.</vt:lpstr>
      <vt:lpstr>Outline</vt:lpstr>
      <vt:lpstr>Context/background </vt:lpstr>
      <vt:lpstr>Long-term breastfeeding</vt:lpstr>
      <vt:lpstr>Liminality - overview</vt:lpstr>
      <vt:lpstr>Liminality and health</vt:lpstr>
      <vt:lpstr>Liminality and breastfeeding</vt:lpstr>
      <vt:lpstr>Study methods</vt:lpstr>
      <vt:lpstr>Findings - overview</vt:lpstr>
      <vt:lpstr>Discussion – liminality and long-term breastfeeding</vt:lpstr>
      <vt:lpstr>Discussion – liminality and long-term breastfeeding</vt:lpstr>
      <vt:lpstr>Discussion – liminality and long-term breastfeeding</vt:lpstr>
      <vt:lpstr>Discussion – liminality and long-term breastfeeding</vt:lpstr>
      <vt:lpstr>Conclusions</vt:lpstr>
      <vt:lpstr>References</vt:lpstr>
      <vt:lpstr>References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liminality to understand mothers’ experiences of long-term breastfeeding:  ‘betwixt and between’, and ‘matter out of place’.</dc:title>
  <dc:creator>Sally Dowling</dc:creator>
  <cp:lastModifiedBy>Sally Dowling</cp:lastModifiedBy>
  <cp:revision>21</cp:revision>
  <dcterms:created xsi:type="dcterms:W3CDTF">2014-07-17T09:04:54Z</dcterms:created>
  <dcterms:modified xsi:type="dcterms:W3CDTF">2014-07-23T13:32:50Z</dcterms:modified>
</cp:coreProperties>
</file>