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7" r:id="rId2"/>
  </p:sldIdLst>
  <p:sldSz cx="21388388" cy="30279975"/>
  <p:notesSz cx="6858000" cy="9144000"/>
  <p:defaultTextStyle>
    <a:defPPr>
      <a:defRPr lang="en-GB"/>
    </a:defPPr>
    <a:lvl1pPr algn="l" rtl="0" eaLnBrk="0" fontAlgn="base" hangingPunct="0">
      <a:spcBef>
        <a:spcPct val="0"/>
      </a:spcBef>
      <a:spcAft>
        <a:spcPct val="0"/>
      </a:spcAft>
      <a:defRPr sz="3200" b="1" kern="1200">
        <a:solidFill>
          <a:schemeClr val="tx1"/>
        </a:solidFill>
        <a:latin typeface="Arial" charset="0"/>
        <a:ea typeface="+mn-ea"/>
        <a:cs typeface="+mn-cs"/>
      </a:defRPr>
    </a:lvl1pPr>
    <a:lvl2pPr marL="457200" algn="l" rtl="0" eaLnBrk="0" fontAlgn="base" hangingPunct="0">
      <a:spcBef>
        <a:spcPct val="0"/>
      </a:spcBef>
      <a:spcAft>
        <a:spcPct val="0"/>
      </a:spcAft>
      <a:defRPr sz="3200" b="1" kern="1200">
        <a:solidFill>
          <a:schemeClr val="tx1"/>
        </a:solidFill>
        <a:latin typeface="Arial" charset="0"/>
        <a:ea typeface="+mn-ea"/>
        <a:cs typeface="+mn-cs"/>
      </a:defRPr>
    </a:lvl2pPr>
    <a:lvl3pPr marL="914400" algn="l" rtl="0" eaLnBrk="0" fontAlgn="base" hangingPunct="0">
      <a:spcBef>
        <a:spcPct val="0"/>
      </a:spcBef>
      <a:spcAft>
        <a:spcPct val="0"/>
      </a:spcAft>
      <a:defRPr sz="3200" b="1" kern="1200">
        <a:solidFill>
          <a:schemeClr val="tx1"/>
        </a:solidFill>
        <a:latin typeface="Arial" charset="0"/>
        <a:ea typeface="+mn-ea"/>
        <a:cs typeface="+mn-cs"/>
      </a:defRPr>
    </a:lvl3pPr>
    <a:lvl4pPr marL="1371600" algn="l" rtl="0" eaLnBrk="0" fontAlgn="base" hangingPunct="0">
      <a:spcBef>
        <a:spcPct val="0"/>
      </a:spcBef>
      <a:spcAft>
        <a:spcPct val="0"/>
      </a:spcAft>
      <a:defRPr sz="3200" b="1" kern="1200">
        <a:solidFill>
          <a:schemeClr val="tx1"/>
        </a:solidFill>
        <a:latin typeface="Arial" charset="0"/>
        <a:ea typeface="+mn-ea"/>
        <a:cs typeface="+mn-cs"/>
      </a:defRPr>
    </a:lvl4pPr>
    <a:lvl5pPr marL="1828800" algn="l" rtl="0" eaLnBrk="0" fontAlgn="base" hangingPunct="0">
      <a:spcBef>
        <a:spcPct val="0"/>
      </a:spcBef>
      <a:spcAft>
        <a:spcPct val="0"/>
      </a:spcAft>
      <a:defRPr sz="3200" b="1" kern="1200">
        <a:solidFill>
          <a:schemeClr val="tx1"/>
        </a:solidFill>
        <a:latin typeface="Arial" charset="0"/>
        <a:ea typeface="+mn-ea"/>
        <a:cs typeface="+mn-cs"/>
      </a:defRPr>
    </a:lvl5pPr>
    <a:lvl6pPr marL="2286000" algn="l" defTabSz="914400" rtl="0" eaLnBrk="1" latinLnBrk="0" hangingPunct="1">
      <a:defRPr sz="3200" b="1" kern="1200">
        <a:solidFill>
          <a:schemeClr val="tx1"/>
        </a:solidFill>
        <a:latin typeface="Arial" charset="0"/>
        <a:ea typeface="+mn-ea"/>
        <a:cs typeface="+mn-cs"/>
      </a:defRPr>
    </a:lvl6pPr>
    <a:lvl7pPr marL="2743200" algn="l" defTabSz="914400" rtl="0" eaLnBrk="1" latinLnBrk="0" hangingPunct="1">
      <a:defRPr sz="3200" b="1" kern="1200">
        <a:solidFill>
          <a:schemeClr val="tx1"/>
        </a:solidFill>
        <a:latin typeface="Arial" charset="0"/>
        <a:ea typeface="+mn-ea"/>
        <a:cs typeface="+mn-cs"/>
      </a:defRPr>
    </a:lvl7pPr>
    <a:lvl8pPr marL="3200400" algn="l" defTabSz="914400" rtl="0" eaLnBrk="1" latinLnBrk="0" hangingPunct="1">
      <a:defRPr sz="3200" b="1" kern="1200">
        <a:solidFill>
          <a:schemeClr val="tx1"/>
        </a:solidFill>
        <a:latin typeface="Arial" charset="0"/>
        <a:ea typeface="+mn-ea"/>
        <a:cs typeface="+mn-cs"/>
      </a:defRPr>
    </a:lvl8pPr>
    <a:lvl9pPr marL="3657600" algn="l" defTabSz="914400" rtl="0" eaLnBrk="1" latinLnBrk="0" hangingPunct="1">
      <a:defRPr sz="32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76" autoAdjust="0"/>
    <p:restoredTop sz="90929"/>
  </p:normalViewPr>
  <p:slideViewPr>
    <p:cSldViewPr showGuides="1">
      <p:cViewPr>
        <p:scale>
          <a:sx n="40" d="100"/>
          <a:sy n="40" d="100"/>
        </p:scale>
        <p:origin x="-912" y="-60"/>
      </p:cViewPr>
      <p:guideLst>
        <p:guide orient="horz" pos="9536"/>
        <p:guide pos="673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descr="swoosh wht.jpg"/>
          <p:cNvPicPr>
            <a:picLocks noChangeAspect="1"/>
          </p:cNvPicPr>
          <p:nvPr userDrawn="1"/>
        </p:nvPicPr>
        <p:blipFill>
          <a:blip r:embed="rId3" cstate="print"/>
          <a:srcRect l="1312" r="1268"/>
          <a:stretch>
            <a:fillRect/>
          </a:stretch>
        </p:blipFill>
        <p:spPr>
          <a:xfrm>
            <a:off x="0" y="26896695"/>
            <a:ext cx="21388388" cy="3383280"/>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2085975" rtl="0" eaLnBrk="0" fontAlgn="base" hangingPunct="0">
        <a:spcBef>
          <a:spcPct val="0"/>
        </a:spcBef>
        <a:spcAft>
          <a:spcPct val="0"/>
        </a:spcAft>
        <a:defRPr sz="10000">
          <a:solidFill>
            <a:schemeClr val="tx2"/>
          </a:solidFill>
          <a:latin typeface="+mj-lt"/>
          <a:ea typeface="+mj-ea"/>
          <a:cs typeface="+mj-cs"/>
        </a:defRPr>
      </a:lvl1pPr>
      <a:lvl2pPr algn="ctr" defTabSz="2085975" rtl="0" eaLnBrk="0" fontAlgn="base" hangingPunct="0">
        <a:spcBef>
          <a:spcPct val="0"/>
        </a:spcBef>
        <a:spcAft>
          <a:spcPct val="0"/>
        </a:spcAft>
        <a:defRPr sz="10000">
          <a:solidFill>
            <a:schemeClr val="tx2"/>
          </a:solidFill>
          <a:latin typeface="Times" charset="0"/>
        </a:defRPr>
      </a:lvl2pPr>
      <a:lvl3pPr algn="ctr" defTabSz="2085975" rtl="0" eaLnBrk="0" fontAlgn="base" hangingPunct="0">
        <a:spcBef>
          <a:spcPct val="0"/>
        </a:spcBef>
        <a:spcAft>
          <a:spcPct val="0"/>
        </a:spcAft>
        <a:defRPr sz="10000">
          <a:solidFill>
            <a:schemeClr val="tx2"/>
          </a:solidFill>
          <a:latin typeface="Times" charset="0"/>
        </a:defRPr>
      </a:lvl3pPr>
      <a:lvl4pPr algn="ctr" defTabSz="2085975" rtl="0" eaLnBrk="0" fontAlgn="base" hangingPunct="0">
        <a:spcBef>
          <a:spcPct val="0"/>
        </a:spcBef>
        <a:spcAft>
          <a:spcPct val="0"/>
        </a:spcAft>
        <a:defRPr sz="10000">
          <a:solidFill>
            <a:schemeClr val="tx2"/>
          </a:solidFill>
          <a:latin typeface="Times" charset="0"/>
        </a:defRPr>
      </a:lvl4pPr>
      <a:lvl5pPr algn="ctr" defTabSz="2085975" rtl="0" eaLnBrk="0" fontAlgn="base" hangingPunct="0">
        <a:spcBef>
          <a:spcPct val="0"/>
        </a:spcBef>
        <a:spcAft>
          <a:spcPct val="0"/>
        </a:spcAft>
        <a:defRPr sz="10000">
          <a:solidFill>
            <a:schemeClr val="tx2"/>
          </a:solidFill>
          <a:latin typeface="Times" charset="0"/>
        </a:defRPr>
      </a:lvl5pPr>
      <a:lvl6pPr marL="457200" algn="ctr" defTabSz="2085975" rtl="0" fontAlgn="base">
        <a:spcBef>
          <a:spcPct val="0"/>
        </a:spcBef>
        <a:spcAft>
          <a:spcPct val="0"/>
        </a:spcAft>
        <a:defRPr sz="10000">
          <a:solidFill>
            <a:schemeClr val="tx2"/>
          </a:solidFill>
          <a:latin typeface="Times" charset="0"/>
        </a:defRPr>
      </a:lvl6pPr>
      <a:lvl7pPr marL="914400" algn="ctr" defTabSz="2085975" rtl="0" fontAlgn="base">
        <a:spcBef>
          <a:spcPct val="0"/>
        </a:spcBef>
        <a:spcAft>
          <a:spcPct val="0"/>
        </a:spcAft>
        <a:defRPr sz="10000">
          <a:solidFill>
            <a:schemeClr val="tx2"/>
          </a:solidFill>
          <a:latin typeface="Times" charset="0"/>
        </a:defRPr>
      </a:lvl7pPr>
      <a:lvl8pPr marL="1371600" algn="ctr" defTabSz="2085975" rtl="0" fontAlgn="base">
        <a:spcBef>
          <a:spcPct val="0"/>
        </a:spcBef>
        <a:spcAft>
          <a:spcPct val="0"/>
        </a:spcAft>
        <a:defRPr sz="10000">
          <a:solidFill>
            <a:schemeClr val="tx2"/>
          </a:solidFill>
          <a:latin typeface="Times" charset="0"/>
        </a:defRPr>
      </a:lvl8pPr>
      <a:lvl9pPr marL="1828800" algn="ctr" defTabSz="2085975" rtl="0" fontAlgn="base">
        <a:spcBef>
          <a:spcPct val="0"/>
        </a:spcBef>
        <a:spcAft>
          <a:spcPct val="0"/>
        </a:spcAft>
        <a:defRPr sz="10000">
          <a:solidFill>
            <a:schemeClr val="tx2"/>
          </a:solidFill>
          <a:latin typeface="Times" charset="0"/>
        </a:defRPr>
      </a:lvl9pPr>
    </p:titleStyle>
    <p:bodyStyle>
      <a:lvl1pPr marL="782638" indent="-782638" algn="l" defTabSz="2085975" rtl="0" eaLnBrk="0" fontAlgn="base" hangingPunct="0">
        <a:spcBef>
          <a:spcPct val="20000"/>
        </a:spcBef>
        <a:spcAft>
          <a:spcPct val="0"/>
        </a:spcAft>
        <a:buChar char="•"/>
        <a:defRPr sz="7300">
          <a:solidFill>
            <a:schemeClr val="tx1"/>
          </a:solidFill>
          <a:latin typeface="+mn-lt"/>
          <a:ea typeface="+mn-ea"/>
          <a:cs typeface="+mn-cs"/>
        </a:defRPr>
      </a:lvl1pPr>
      <a:lvl2pPr marL="1695450" indent="-652463" algn="l" defTabSz="2085975" rtl="0" eaLnBrk="0" fontAlgn="base" hangingPunct="0">
        <a:spcBef>
          <a:spcPct val="20000"/>
        </a:spcBef>
        <a:spcAft>
          <a:spcPct val="0"/>
        </a:spcAft>
        <a:buChar char="–"/>
        <a:defRPr sz="6400">
          <a:solidFill>
            <a:schemeClr val="tx1"/>
          </a:solidFill>
          <a:latin typeface="+mn-lt"/>
        </a:defRPr>
      </a:lvl2pPr>
      <a:lvl3pPr marL="2608263" indent="-522288" algn="l" defTabSz="2085975" rtl="0" eaLnBrk="0" fontAlgn="base" hangingPunct="0">
        <a:spcBef>
          <a:spcPct val="20000"/>
        </a:spcBef>
        <a:spcAft>
          <a:spcPct val="0"/>
        </a:spcAft>
        <a:buChar char="•"/>
        <a:defRPr sz="5500">
          <a:solidFill>
            <a:schemeClr val="tx1"/>
          </a:solidFill>
          <a:latin typeface="+mn-lt"/>
        </a:defRPr>
      </a:lvl3pPr>
      <a:lvl4pPr marL="3651250" indent="-522288" algn="l" defTabSz="2085975" rtl="0" eaLnBrk="0" fontAlgn="base" hangingPunct="0">
        <a:spcBef>
          <a:spcPct val="20000"/>
        </a:spcBef>
        <a:spcAft>
          <a:spcPct val="0"/>
        </a:spcAft>
        <a:buChar char="–"/>
        <a:defRPr sz="4600">
          <a:solidFill>
            <a:schemeClr val="tx1"/>
          </a:solidFill>
          <a:latin typeface="+mn-lt"/>
        </a:defRPr>
      </a:lvl4pPr>
      <a:lvl5pPr marL="4694238" indent="-520700" algn="l" defTabSz="2085975" rtl="0" eaLnBrk="0" fontAlgn="base" hangingPunct="0">
        <a:spcBef>
          <a:spcPct val="20000"/>
        </a:spcBef>
        <a:spcAft>
          <a:spcPct val="0"/>
        </a:spcAft>
        <a:buChar char="»"/>
        <a:defRPr sz="4600">
          <a:solidFill>
            <a:schemeClr val="tx1"/>
          </a:solidFill>
          <a:latin typeface="+mn-lt"/>
        </a:defRPr>
      </a:lvl5pPr>
      <a:lvl6pPr marL="5151438" indent="-520700" algn="l" defTabSz="2085975" rtl="0" fontAlgn="base">
        <a:spcBef>
          <a:spcPct val="20000"/>
        </a:spcBef>
        <a:spcAft>
          <a:spcPct val="0"/>
        </a:spcAft>
        <a:buChar char="»"/>
        <a:defRPr sz="4600">
          <a:solidFill>
            <a:schemeClr val="tx1"/>
          </a:solidFill>
          <a:latin typeface="+mn-lt"/>
        </a:defRPr>
      </a:lvl6pPr>
      <a:lvl7pPr marL="5608638" indent="-520700" algn="l" defTabSz="2085975" rtl="0" fontAlgn="base">
        <a:spcBef>
          <a:spcPct val="20000"/>
        </a:spcBef>
        <a:spcAft>
          <a:spcPct val="0"/>
        </a:spcAft>
        <a:buChar char="»"/>
        <a:defRPr sz="4600">
          <a:solidFill>
            <a:schemeClr val="tx1"/>
          </a:solidFill>
          <a:latin typeface="+mn-lt"/>
        </a:defRPr>
      </a:lvl7pPr>
      <a:lvl8pPr marL="6065838" indent="-520700" algn="l" defTabSz="2085975" rtl="0" fontAlgn="base">
        <a:spcBef>
          <a:spcPct val="20000"/>
        </a:spcBef>
        <a:spcAft>
          <a:spcPct val="0"/>
        </a:spcAft>
        <a:buChar char="»"/>
        <a:defRPr sz="4600">
          <a:solidFill>
            <a:schemeClr val="tx1"/>
          </a:solidFill>
          <a:latin typeface="+mn-lt"/>
        </a:defRPr>
      </a:lvl8pPr>
      <a:lvl9pPr marL="6523038" indent="-520700" algn="l" defTabSz="2085975" rtl="0" fontAlgn="base">
        <a:spcBef>
          <a:spcPct val="20000"/>
        </a:spcBef>
        <a:spcAft>
          <a:spcPct val="0"/>
        </a:spcAft>
        <a:buChar char="»"/>
        <a:defRPr sz="4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10196" y="4194771"/>
            <a:ext cx="20162239" cy="21744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10196" y="594371"/>
            <a:ext cx="20162240" cy="2862322"/>
          </a:xfrm>
          <a:prstGeom prst="rect">
            <a:avLst/>
          </a:prstGeom>
          <a:noFill/>
        </p:spPr>
        <p:txBody>
          <a:bodyPr wrap="square" rtlCol="0">
            <a:spAutoFit/>
          </a:bodyPr>
          <a:lstStyle/>
          <a:p>
            <a:pPr algn="ctr"/>
            <a:r>
              <a:rPr lang="en-US" sz="4800" dirty="0">
                <a:solidFill>
                  <a:srgbClr val="FF0000"/>
                </a:solidFill>
              </a:rPr>
              <a:t>Diagnosis, management </a:t>
            </a:r>
            <a:r>
              <a:rPr lang="en-US" sz="4800" dirty="0" smtClean="0">
                <a:solidFill>
                  <a:srgbClr val="FF0000"/>
                </a:solidFill>
              </a:rPr>
              <a:t>&amp; </a:t>
            </a:r>
            <a:r>
              <a:rPr lang="en-US" sz="4800" dirty="0">
                <a:solidFill>
                  <a:srgbClr val="FF0000"/>
                </a:solidFill>
              </a:rPr>
              <a:t>assessment of adults with joint hypermobility syndrome: </a:t>
            </a:r>
            <a:r>
              <a:rPr lang="en-US" sz="4800" dirty="0" smtClean="0">
                <a:solidFill>
                  <a:srgbClr val="FF0000"/>
                </a:solidFill>
              </a:rPr>
              <a:t>UK-wide </a:t>
            </a:r>
            <a:r>
              <a:rPr lang="en-US" sz="4800" dirty="0">
                <a:solidFill>
                  <a:srgbClr val="FF0000"/>
                </a:solidFill>
              </a:rPr>
              <a:t>survey of physiotherapy </a:t>
            </a:r>
            <a:r>
              <a:rPr lang="en-US" sz="4800" dirty="0" smtClean="0">
                <a:solidFill>
                  <a:srgbClr val="FF0000"/>
                </a:solidFill>
              </a:rPr>
              <a:t>practice</a:t>
            </a:r>
          </a:p>
          <a:p>
            <a:pPr algn="ctr"/>
            <a:r>
              <a:rPr lang="en-US" sz="3600" dirty="0" err="1" smtClean="0"/>
              <a:t>Shea</a:t>
            </a:r>
            <a:r>
              <a:rPr lang="en-US" sz="3600" dirty="0" smtClean="0"/>
              <a:t> </a:t>
            </a:r>
            <a:r>
              <a:rPr lang="en-US" sz="3600" dirty="0" err="1" smtClean="0"/>
              <a:t>Palmer</a:t>
            </a:r>
            <a:r>
              <a:rPr lang="en-US" sz="3600" baseline="30000" dirty="0" err="1" smtClean="0"/>
              <a:t>a</a:t>
            </a:r>
            <a:r>
              <a:rPr lang="en-US" sz="3600" dirty="0" smtClean="0"/>
              <a:t>, Fiona </a:t>
            </a:r>
            <a:r>
              <a:rPr lang="en-US" sz="3600" dirty="0" err="1" smtClean="0"/>
              <a:t>Cramp</a:t>
            </a:r>
            <a:r>
              <a:rPr lang="en-US" sz="3600" baseline="30000" dirty="0" err="1" smtClean="0"/>
              <a:t>a</a:t>
            </a:r>
            <a:r>
              <a:rPr lang="en-US" sz="3600" dirty="0" smtClean="0"/>
              <a:t>, Rachel </a:t>
            </a:r>
            <a:r>
              <a:rPr lang="en-US" sz="3600" dirty="0" err="1" smtClean="0"/>
              <a:t>Lewis</a:t>
            </a:r>
            <a:r>
              <a:rPr lang="en-US" sz="3600" baseline="30000" dirty="0" err="1" smtClean="0"/>
              <a:t>b</a:t>
            </a:r>
            <a:r>
              <a:rPr lang="en-US" sz="3600" dirty="0" smtClean="0"/>
              <a:t>, </a:t>
            </a:r>
            <a:r>
              <a:rPr lang="en-US" sz="3600" dirty="0" err="1" smtClean="0"/>
              <a:t>Shahid</a:t>
            </a:r>
            <a:r>
              <a:rPr lang="en-US" sz="3600" dirty="0" smtClean="0"/>
              <a:t> </a:t>
            </a:r>
            <a:r>
              <a:rPr lang="en-US" sz="3600" dirty="0" err="1" smtClean="0"/>
              <a:t>Muhammad</a:t>
            </a:r>
            <a:r>
              <a:rPr lang="en-US" sz="3600" baseline="30000" dirty="0" err="1" smtClean="0"/>
              <a:t>a</a:t>
            </a:r>
            <a:r>
              <a:rPr lang="en-US" sz="3600" dirty="0" smtClean="0"/>
              <a:t>, Emma </a:t>
            </a:r>
            <a:r>
              <a:rPr lang="en-US" sz="3600" dirty="0" err="1" smtClean="0"/>
              <a:t>Clark</a:t>
            </a:r>
            <a:r>
              <a:rPr lang="en-US" sz="3600" baseline="30000" dirty="0" err="1" smtClean="0"/>
              <a:t>c</a:t>
            </a:r>
            <a:endParaRPr lang="en-US" sz="3600" dirty="0" smtClean="0"/>
          </a:p>
          <a:p>
            <a:pPr algn="ctr"/>
            <a:r>
              <a:rPr lang="en-US" sz="2400" baseline="30000" dirty="0" err="1" smtClean="0"/>
              <a:t>a</a:t>
            </a:r>
            <a:r>
              <a:rPr lang="en-US" sz="2400" dirty="0" err="1" smtClean="0"/>
              <a:t>Department</a:t>
            </a:r>
            <a:r>
              <a:rPr lang="en-US" sz="2400" dirty="0" smtClean="0"/>
              <a:t> </a:t>
            </a:r>
            <a:r>
              <a:rPr lang="en-US" sz="2400" dirty="0"/>
              <a:t>of Allied Health Professions, </a:t>
            </a:r>
            <a:r>
              <a:rPr lang="en-US" sz="2400" dirty="0" smtClean="0"/>
              <a:t>University of the West of England, Bristol. </a:t>
            </a:r>
            <a:r>
              <a:rPr lang="en-US" sz="2400" baseline="30000" dirty="0" err="1" smtClean="0"/>
              <a:t>b</a:t>
            </a:r>
            <a:r>
              <a:rPr lang="en-US" sz="2400" dirty="0" err="1" smtClean="0"/>
              <a:t>Physiotherapy</a:t>
            </a:r>
            <a:r>
              <a:rPr lang="en-US" sz="2400" dirty="0" smtClean="0"/>
              <a:t> Department, North Bristol NHS Trust. </a:t>
            </a:r>
            <a:r>
              <a:rPr lang="en-US" sz="2400" baseline="30000" dirty="0" err="1" smtClean="0"/>
              <a:t>c</a:t>
            </a:r>
            <a:r>
              <a:rPr lang="en-US" sz="2400" dirty="0" err="1" smtClean="0"/>
              <a:t>Musculoskeletal</a:t>
            </a:r>
            <a:r>
              <a:rPr lang="en-US" sz="2400" dirty="0" smtClean="0"/>
              <a:t> Research Unit, University of Bristol.</a:t>
            </a:r>
            <a:endParaRPr lang="en-GB" sz="2400" dirty="0"/>
          </a:p>
        </p:txBody>
      </p:sp>
      <p:sp>
        <p:nvSpPr>
          <p:cNvPr id="3" name="TextBox 2"/>
          <p:cNvSpPr txBox="1"/>
          <p:nvPr/>
        </p:nvSpPr>
        <p:spPr>
          <a:xfrm>
            <a:off x="610196" y="4194771"/>
            <a:ext cx="20162240" cy="32531983"/>
          </a:xfrm>
          <a:prstGeom prst="rect">
            <a:avLst/>
          </a:prstGeom>
          <a:noFill/>
          <a:ln w="38100">
            <a:noFill/>
          </a:ln>
          <a:effectLst/>
        </p:spPr>
        <p:txBody>
          <a:bodyPr wrap="square" numCol="2" spcCol="360000" rtlCol="0">
            <a:spAutoFit/>
          </a:bodyPr>
          <a:lstStyle/>
          <a:p>
            <a:pPr algn="just"/>
            <a:r>
              <a:rPr lang="en-GB" sz="3000" dirty="0" smtClean="0">
                <a:solidFill>
                  <a:srgbClr val="FF0000"/>
                </a:solidFill>
              </a:rPr>
              <a:t>Introduction</a:t>
            </a:r>
          </a:p>
          <a:p>
            <a:pPr algn="just"/>
            <a:r>
              <a:rPr lang="en-US" sz="3000" b="0" dirty="0"/>
              <a:t>Joint Hypermobility Syndrome (JHS</a:t>
            </a:r>
            <a:r>
              <a:rPr lang="en-US" sz="3000" b="0" dirty="0" smtClean="0"/>
              <a:t>) is </a:t>
            </a:r>
            <a:r>
              <a:rPr lang="en-US" sz="3000" b="0" dirty="0"/>
              <a:t>a heritable disorder associated with excessive joint range of motion and pain in the absence of inflammatory joint disease. Symptomatic joint hypermobility </a:t>
            </a:r>
            <a:r>
              <a:rPr lang="en-US" sz="3000" b="0" dirty="0" smtClean="0"/>
              <a:t>is reported </a:t>
            </a:r>
            <a:r>
              <a:rPr lang="en-US" sz="3000" b="0" dirty="0"/>
              <a:t>to affect approximately 5% of women and 0.6% of </a:t>
            </a:r>
            <a:r>
              <a:rPr lang="en-US" sz="3000" b="0" dirty="0" smtClean="0"/>
              <a:t>men</a:t>
            </a:r>
            <a:r>
              <a:rPr lang="en-US" sz="3000" b="0" baseline="30000" dirty="0" smtClean="0"/>
              <a:t>1</a:t>
            </a:r>
            <a:r>
              <a:rPr lang="en-US" sz="3000" b="0" dirty="0" smtClean="0"/>
              <a:t>. </a:t>
            </a:r>
            <a:r>
              <a:rPr lang="en-US" sz="3000" b="0" dirty="0"/>
              <a:t>Although </a:t>
            </a:r>
            <a:r>
              <a:rPr lang="en-US" sz="3000" b="0" dirty="0" smtClean="0"/>
              <a:t>a common </a:t>
            </a:r>
            <a:r>
              <a:rPr lang="en-US" sz="3000" b="0" dirty="0"/>
              <a:t>cause of </a:t>
            </a:r>
            <a:r>
              <a:rPr lang="en-US" sz="3000" b="0" dirty="0" smtClean="0"/>
              <a:t>pain </a:t>
            </a:r>
            <a:r>
              <a:rPr lang="en-US" sz="3000" b="0" dirty="0"/>
              <a:t>it is generally understood to be under-</a:t>
            </a:r>
            <a:r>
              <a:rPr lang="en-US" sz="3000" b="0" dirty="0" err="1"/>
              <a:t>recognised</a:t>
            </a:r>
            <a:r>
              <a:rPr lang="en-US" sz="3000" b="0" dirty="0"/>
              <a:t> and poorly managed in clinical practice</a:t>
            </a:r>
            <a:r>
              <a:rPr lang="en-US" sz="3000" b="0" dirty="0" smtClean="0"/>
              <a:t>. We need a much better understanding of current physiotherapy practice to </a:t>
            </a:r>
            <a:r>
              <a:rPr lang="en-US" sz="3000" b="0" dirty="0"/>
              <a:t>inform </a:t>
            </a:r>
            <a:r>
              <a:rPr lang="en-US" sz="3000" b="0" dirty="0" smtClean="0"/>
              <a:t>research </a:t>
            </a:r>
            <a:r>
              <a:rPr lang="en-US" sz="3000" b="0" dirty="0"/>
              <a:t>and </a:t>
            </a:r>
            <a:r>
              <a:rPr lang="en-US" sz="3000" b="0" dirty="0" smtClean="0"/>
              <a:t>training.</a:t>
            </a:r>
          </a:p>
          <a:p>
            <a:pPr algn="just"/>
            <a:endParaRPr lang="en-US" sz="2000" b="0" dirty="0" smtClean="0"/>
          </a:p>
          <a:p>
            <a:pPr algn="just"/>
            <a:r>
              <a:rPr lang="en-US" sz="3000" dirty="0" smtClean="0">
                <a:solidFill>
                  <a:srgbClr val="FF0000"/>
                </a:solidFill>
              </a:rPr>
              <a:t>Aim</a:t>
            </a:r>
            <a:endParaRPr lang="en-US" sz="3000" dirty="0">
              <a:solidFill>
                <a:srgbClr val="FF0000"/>
              </a:solidFill>
            </a:endParaRPr>
          </a:p>
          <a:p>
            <a:pPr algn="just"/>
            <a:r>
              <a:rPr lang="en-US" sz="3000" b="0" dirty="0" smtClean="0"/>
              <a:t>To </a:t>
            </a:r>
            <a:r>
              <a:rPr lang="en-US" sz="3000" b="0" dirty="0"/>
              <a:t>identify how JHS is diagnosed, managed and assessed in routine physiotherapy practice</a:t>
            </a:r>
            <a:r>
              <a:rPr lang="en-US" sz="3000" b="0" dirty="0" smtClean="0"/>
              <a:t>. </a:t>
            </a:r>
            <a:endParaRPr lang="en-US" sz="2000" b="0" dirty="0" smtClean="0"/>
          </a:p>
          <a:p>
            <a:pPr algn="just"/>
            <a:endParaRPr lang="en-US" sz="2000" b="0" dirty="0"/>
          </a:p>
          <a:p>
            <a:pPr algn="just"/>
            <a:r>
              <a:rPr lang="en-US" sz="3000" dirty="0" smtClean="0">
                <a:solidFill>
                  <a:srgbClr val="FF0000"/>
                </a:solidFill>
              </a:rPr>
              <a:t>Methods</a:t>
            </a:r>
          </a:p>
          <a:p>
            <a:pPr algn="just"/>
            <a:r>
              <a:rPr lang="en-US" sz="3000" b="0" dirty="0" smtClean="0"/>
              <a:t>The survey was </a:t>
            </a:r>
            <a:r>
              <a:rPr lang="en-US" sz="3000" b="0" dirty="0"/>
              <a:t>developed from similar </a:t>
            </a:r>
            <a:r>
              <a:rPr lang="en-US" sz="3000" b="0" dirty="0" smtClean="0"/>
              <a:t>practice surveys, </a:t>
            </a:r>
            <a:r>
              <a:rPr lang="en-US" sz="3000" b="0" dirty="0"/>
              <a:t>a </a:t>
            </a:r>
            <a:r>
              <a:rPr lang="en-US" sz="3000" b="0" dirty="0" smtClean="0"/>
              <a:t>literature review </a:t>
            </a:r>
            <a:r>
              <a:rPr lang="en-US" sz="3000" b="0" dirty="0"/>
              <a:t>and consultation with researchers and </a:t>
            </a:r>
            <a:r>
              <a:rPr lang="en-US" sz="3000" b="0" dirty="0" smtClean="0"/>
              <a:t>clinicians. Paper </a:t>
            </a:r>
            <a:r>
              <a:rPr lang="en-US" sz="3000" b="0" dirty="0"/>
              <a:t>copies </a:t>
            </a:r>
            <a:r>
              <a:rPr lang="en-US" sz="3000" b="0" dirty="0" smtClean="0"/>
              <a:t>were </a:t>
            </a:r>
            <a:r>
              <a:rPr lang="en-US" sz="3000" b="0" dirty="0"/>
              <a:t>sent to 201 randomly selected secondary care </a:t>
            </a:r>
            <a:r>
              <a:rPr lang="en-US" sz="3000" b="0" dirty="0" err="1"/>
              <a:t>organisations</a:t>
            </a:r>
            <a:r>
              <a:rPr lang="en-US" sz="3000" b="0" dirty="0"/>
              <a:t> across the United Kingdom (UK) and an electronic version was advertised through physiotherapy professional networks. Results were </a:t>
            </a:r>
            <a:r>
              <a:rPr lang="en-US" sz="3000" b="0" dirty="0" err="1"/>
              <a:t>analysed</a:t>
            </a:r>
            <a:r>
              <a:rPr lang="en-US" sz="3000" b="0" dirty="0"/>
              <a:t> and presented using descriptive </a:t>
            </a:r>
            <a:r>
              <a:rPr lang="en-US" sz="3000" b="0" dirty="0" smtClean="0"/>
              <a:t>statistics (% of valid responses).</a:t>
            </a:r>
            <a:endParaRPr lang="en-US" sz="2000" b="0" dirty="0" smtClean="0"/>
          </a:p>
          <a:p>
            <a:pPr algn="just"/>
            <a:endParaRPr lang="en-US" sz="2000" b="0" dirty="0" smtClean="0"/>
          </a:p>
          <a:p>
            <a:pPr algn="just"/>
            <a:r>
              <a:rPr lang="en-US" sz="3000" dirty="0" smtClean="0">
                <a:solidFill>
                  <a:srgbClr val="FF0000"/>
                </a:solidFill>
              </a:rPr>
              <a:t>Results</a:t>
            </a:r>
          </a:p>
          <a:p>
            <a:pPr algn="just"/>
            <a:r>
              <a:rPr lang="en-US" sz="3000" b="0" dirty="0" smtClean="0"/>
              <a:t>A </a:t>
            </a:r>
            <a:r>
              <a:rPr lang="en-US" sz="3000" b="0" dirty="0"/>
              <a:t>total of 66 responses (80% women) were received from across the </a:t>
            </a:r>
            <a:r>
              <a:rPr lang="en-US" sz="3000" b="0" dirty="0" smtClean="0"/>
              <a:t>UK from physiotherapists </a:t>
            </a:r>
            <a:r>
              <a:rPr lang="en-US" sz="3000" b="0" dirty="0"/>
              <a:t>with a wide range of clinical </a:t>
            </a:r>
            <a:r>
              <a:rPr lang="en-US" sz="3000" b="0" dirty="0" smtClean="0"/>
              <a:t>experience. </a:t>
            </a:r>
            <a:r>
              <a:rPr lang="en-US" sz="3000" b="0" dirty="0"/>
              <a:t>68% </a:t>
            </a:r>
            <a:r>
              <a:rPr lang="en-US" sz="3000" b="0" dirty="0" smtClean="0"/>
              <a:t>reported no formal </a:t>
            </a:r>
            <a:r>
              <a:rPr lang="en-US" sz="3000" b="0" dirty="0"/>
              <a:t>training in JHS management. 69% </a:t>
            </a:r>
            <a:r>
              <a:rPr lang="en-US" sz="3000" b="0" dirty="0" smtClean="0"/>
              <a:t>reported </a:t>
            </a:r>
            <a:r>
              <a:rPr lang="en-US" sz="3000" b="0" dirty="0"/>
              <a:t>not using the recommended Brighton diagnostic criteria for JHS. </a:t>
            </a:r>
            <a:r>
              <a:rPr lang="en-US" sz="3000" b="0" dirty="0" smtClean="0"/>
              <a:t>An ‘average’ service offers a </a:t>
            </a:r>
            <a:r>
              <a:rPr lang="en-US" sz="3000" b="0" dirty="0"/>
              <a:t>first </a:t>
            </a:r>
            <a:r>
              <a:rPr lang="en-US" sz="3000" b="0" dirty="0" smtClean="0"/>
              <a:t>assessment of at least 40 minutes, follow-up appointments of 30 minutes or less, with a maximum of six sessions across 4 months (Table 1). 30% of respondents offer maintenance reviews ‘always’ or ‘frequently’.</a:t>
            </a:r>
          </a:p>
          <a:p>
            <a:pPr algn="just"/>
            <a:endParaRPr lang="en-US" sz="3000" b="0" dirty="0" smtClean="0"/>
          </a:p>
          <a:p>
            <a:pPr algn="just"/>
            <a:endParaRPr lang="en-US" sz="3000" b="0" dirty="0"/>
          </a:p>
          <a:p>
            <a:pPr algn="just"/>
            <a:endParaRPr lang="en-US" sz="2000" b="0" dirty="0" smtClean="0"/>
          </a:p>
          <a:p>
            <a:pPr algn="just"/>
            <a:endParaRPr lang="en-US" sz="2000" b="0" dirty="0" smtClean="0"/>
          </a:p>
          <a:p>
            <a:pPr algn="just"/>
            <a:endParaRPr lang="en-US" sz="2000" b="0" dirty="0" smtClean="0"/>
          </a:p>
          <a:p>
            <a:pPr algn="just"/>
            <a:endParaRPr lang="en-US" sz="2000" b="0" dirty="0"/>
          </a:p>
          <a:p>
            <a:pPr algn="just"/>
            <a:endParaRPr lang="en-US" sz="2000" b="0" dirty="0" smtClean="0"/>
          </a:p>
          <a:p>
            <a:pPr algn="just"/>
            <a:r>
              <a:rPr lang="en-US" sz="2000" dirty="0" smtClean="0"/>
              <a:t>Table 1. Information about service delivery</a:t>
            </a:r>
            <a:r>
              <a:rPr lang="en-US" sz="2000" b="0" dirty="0" smtClean="0"/>
              <a:t> (% of valid responses)</a:t>
            </a:r>
          </a:p>
          <a:p>
            <a:pPr algn="just"/>
            <a:endParaRPr lang="en-US" sz="2000" dirty="0"/>
          </a:p>
          <a:p>
            <a:pPr algn="just"/>
            <a:r>
              <a:rPr lang="en-US" sz="3000" b="0" dirty="0"/>
              <a:t>The stated aims of physiotherapy and the specific interventions employed seemed well matched, with a focus on advice, education, exercise and self-management (Tables 2 and 3). </a:t>
            </a:r>
            <a:endParaRPr lang="en-US" sz="3000" b="0" dirty="0" smtClean="0"/>
          </a:p>
          <a:p>
            <a:pPr algn="just"/>
            <a:endParaRPr lang="en-US" sz="2000" b="0" dirty="0"/>
          </a:p>
          <a:p>
            <a:pPr algn="just"/>
            <a:endParaRPr lang="en-US" sz="2000" b="0" dirty="0" smtClean="0"/>
          </a:p>
          <a:p>
            <a:pPr algn="just"/>
            <a:endParaRPr lang="en-US" sz="2000" b="0" dirty="0"/>
          </a:p>
          <a:p>
            <a:pPr algn="just"/>
            <a:endParaRPr lang="en-US" sz="2000" b="0" dirty="0" smtClean="0"/>
          </a:p>
          <a:p>
            <a:pPr algn="just"/>
            <a:endParaRPr lang="en-US" sz="2000" b="0" dirty="0"/>
          </a:p>
          <a:p>
            <a:pPr algn="just"/>
            <a:endParaRPr lang="en-US" sz="2000" b="0" dirty="0" smtClean="0"/>
          </a:p>
          <a:p>
            <a:pPr algn="just"/>
            <a:endParaRPr lang="en-US" sz="2000" b="0" dirty="0"/>
          </a:p>
          <a:p>
            <a:pPr algn="just"/>
            <a:endParaRPr lang="en-US" sz="2000" b="0" dirty="0" smtClean="0"/>
          </a:p>
          <a:p>
            <a:pPr algn="just"/>
            <a:endParaRPr lang="en-US" sz="2000" b="0" dirty="0"/>
          </a:p>
          <a:p>
            <a:pPr algn="just"/>
            <a:endParaRPr lang="en-US" sz="2000" b="0" dirty="0" smtClean="0"/>
          </a:p>
          <a:p>
            <a:pPr algn="just"/>
            <a:endParaRPr lang="en-US" sz="2000" b="0" dirty="0" smtClean="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US" sz="2000" dirty="0" smtClean="0">
              <a:solidFill>
                <a:srgbClr val="FF0000"/>
              </a:solidFill>
            </a:endParaRPr>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a:p>
          <a:p>
            <a:pPr algn="just"/>
            <a:endParaRPr lang="en-GB" sz="2000" dirty="0" smtClean="0"/>
          </a:p>
          <a:p>
            <a:pPr algn="just"/>
            <a:endParaRPr lang="en-GB" sz="2000" dirty="0" smtClean="0"/>
          </a:p>
          <a:p>
            <a:pPr algn="just"/>
            <a:endParaRPr lang="en-GB" sz="2000"/>
          </a:p>
          <a:p>
            <a:pPr algn="just"/>
            <a:r>
              <a:rPr lang="en-GB" sz="2000" smtClean="0"/>
              <a:t>Table </a:t>
            </a:r>
            <a:r>
              <a:rPr lang="en-GB" sz="2000" dirty="0"/>
              <a:t>2. </a:t>
            </a:r>
            <a:r>
              <a:rPr lang="en-US" sz="2000" dirty="0"/>
              <a:t>“What do you consider to be the aims of physiotherapy for JHS?” </a:t>
            </a:r>
            <a:r>
              <a:rPr lang="en-US" sz="2000" b="0" dirty="0"/>
              <a:t>(</a:t>
            </a:r>
            <a:r>
              <a:rPr lang="en-GB" sz="2000" b="0" dirty="0"/>
              <a:t>10 most popular </a:t>
            </a:r>
            <a:r>
              <a:rPr lang="en-GB" sz="2000" b="0" dirty="0" smtClean="0"/>
              <a:t>responses, % of valid responses)</a:t>
            </a:r>
          </a:p>
          <a:p>
            <a:pPr algn="just"/>
            <a:endParaRPr lang="en-GB" sz="2000" b="0" dirty="0" smtClean="0"/>
          </a:p>
          <a:p>
            <a:pPr algn="just"/>
            <a:endParaRPr lang="en-GB" sz="2000" b="0" dirty="0"/>
          </a:p>
          <a:p>
            <a:pPr algn="just"/>
            <a:endParaRPr lang="en-GB" sz="2000" b="0" dirty="0" smtClean="0"/>
          </a:p>
          <a:p>
            <a:pPr algn="just"/>
            <a:endParaRPr lang="en-GB" sz="2000" b="0" dirty="0"/>
          </a:p>
          <a:p>
            <a:pPr algn="just"/>
            <a:endParaRPr lang="en-US" sz="2000" dirty="0">
              <a:solidFill>
                <a:srgbClr val="FF0000"/>
              </a:solidFill>
            </a:endParaRPr>
          </a:p>
          <a:p>
            <a:pPr algn="just"/>
            <a:endParaRPr lang="en-US" sz="2000" dirty="0" smtClean="0"/>
          </a:p>
          <a:p>
            <a:pPr algn="just"/>
            <a:endParaRPr lang="en-US" sz="2000" dirty="0"/>
          </a:p>
          <a:p>
            <a:pPr algn="just"/>
            <a:endParaRPr lang="en-US" sz="2000" dirty="0" smtClean="0"/>
          </a:p>
          <a:p>
            <a:pPr algn="just"/>
            <a:endParaRPr lang="en-US" sz="2000" dirty="0"/>
          </a:p>
          <a:p>
            <a:pPr algn="just"/>
            <a:endParaRPr lang="en-US" sz="2000" dirty="0" smtClean="0"/>
          </a:p>
          <a:p>
            <a:pPr algn="just"/>
            <a:r>
              <a:rPr lang="en-US" sz="2000" dirty="0" smtClean="0"/>
              <a:t>Table 3. “What </a:t>
            </a:r>
            <a:r>
              <a:rPr lang="en-US" sz="2000" dirty="0"/>
              <a:t>interventions do you use for JHS?” </a:t>
            </a:r>
            <a:r>
              <a:rPr lang="en-US" sz="2000" b="0" dirty="0" smtClean="0"/>
              <a:t>(10 most popular responses, % of valid responses))</a:t>
            </a:r>
          </a:p>
          <a:p>
            <a:pPr algn="just"/>
            <a:endParaRPr lang="en-US" sz="2000" b="0" dirty="0" smtClean="0"/>
          </a:p>
          <a:p>
            <a:pPr algn="just"/>
            <a:r>
              <a:rPr lang="en-US" sz="3000" b="0" dirty="0" smtClean="0"/>
              <a:t>Although </a:t>
            </a:r>
            <a:r>
              <a:rPr lang="en-US" sz="3000" b="0" dirty="0"/>
              <a:t>pain relief was not reported as a high priority in terms of treatment aims, pain was most often assessed as an outcome (Table </a:t>
            </a:r>
            <a:r>
              <a:rPr lang="en-US" sz="3000" b="0" dirty="0" smtClean="0"/>
              <a:t>4), </a:t>
            </a:r>
            <a:r>
              <a:rPr lang="en-US" sz="3000" b="0" dirty="0"/>
              <a:t>suggesting a mismatch between what clinicians aim to achieve and what they measure.</a:t>
            </a:r>
            <a:endParaRPr lang="en-US" sz="2000" b="0" dirty="0"/>
          </a:p>
          <a:p>
            <a:pPr algn="just"/>
            <a:endParaRPr lang="en-US" sz="2000" b="0" dirty="0" smtClean="0"/>
          </a:p>
          <a:p>
            <a:pPr algn="just"/>
            <a:endParaRPr lang="en-US" sz="2000" dirty="0"/>
          </a:p>
          <a:p>
            <a:pPr algn="just"/>
            <a:endParaRPr lang="en-US" sz="2000" dirty="0"/>
          </a:p>
          <a:p>
            <a:pPr algn="just"/>
            <a:endParaRPr lang="en-US" sz="2000" b="0" dirty="0" smtClean="0"/>
          </a:p>
          <a:p>
            <a:pPr algn="just"/>
            <a:endParaRPr lang="en-US" sz="2000" b="0" dirty="0"/>
          </a:p>
          <a:p>
            <a:pPr algn="just"/>
            <a:endParaRPr lang="en-US" sz="2000" b="0" dirty="0" smtClean="0"/>
          </a:p>
          <a:p>
            <a:pPr algn="just"/>
            <a:endParaRPr lang="en-US" sz="2000" b="0" dirty="0"/>
          </a:p>
          <a:p>
            <a:pPr algn="just"/>
            <a:endParaRPr lang="en-US" sz="2000" b="0" dirty="0" smtClean="0"/>
          </a:p>
          <a:p>
            <a:pPr algn="just"/>
            <a:endParaRPr lang="en-US" sz="2000" dirty="0" smtClean="0"/>
          </a:p>
          <a:p>
            <a:pPr algn="just"/>
            <a:endParaRPr lang="en-US" sz="2000" dirty="0"/>
          </a:p>
          <a:p>
            <a:pPr algn="just"/>
            <a:r>
              <a:rPr lang="en-US" sz="2000" dirty="0" smtClean="0"/>
              <a:t>Table 4. </a:t>
            </a:r>
            <a:r>
              <a:rPr lang="en-US" sz="2000" dirty="0"/>
              <a:t>“What outcome measures do you use for individuals with JHS?” </a:t>
            </a:r>
            <a:r>
              <a:rPr lang="en-US" sz="2000" b="0" dirty="0"/>
              <a:t>(10 most popular </a:t>
            </a:r>
            <a:r>
              <a:rPr lang="en-US" sz="2000" b="0" dirty="0" smtClean="0"/>
              <a:t>responses, % of valid responses)</a:t>
            </a:r>
            <a:endParaRPr lang="en-US" sz="2000" b="0" dirty="0"/>
          </a:p>
          <a:p>
            <a:pPr algn="just"/>
            <a:endParaRPr lang="en-US" sz="2000" b="0" dirty="0" smtClean="0"/>
          </a:p>
          <a:p>
            <a:pPr algn="just"/>
            <a:r>
              <a:rPr lang="en-US" sz="3000" dirty="0" smtClean="0">
                <a:solidFill>
                  <a:srgbClr val="FF0000"/>
                </a:solidFill>
              </a:rPr>
              <a:t>Conclusions</a:t>
            </a:r>
          </a:p>
          <a:p>
            <a:pPr algn="just"/>
            <a:r>
              <a:rPr lang="en-US" sz="3000" b="0" dirty="0"/>
              <a:t>The results suggest that reported management strategies are broadly appropriate to long term musculoskeletal conditions but that additional training specific to JHS may be required, particularly in relation to diagnosis and assessment</a:t>
            </a:r>
            <a:r>
              <a:rPr lang="en-US" sz="3000" b="0" dirty="0" smtClean="0"/>
              <a:t>. It is not possible to comment on the appropriateness or effectiveness of the reported service delivery patterns but they seem similar to those described for other musculoskeletal outpatient services</a:t>
            </a:r>
            <a:r>
              <a:rPr lang="en-US" sz="3000" b="0" baseline="30000" dirty="0" smtClean="0"/>
              <a:t>2</a:t>
            </a:r>
            <a:r>
              <a:rPr lang="en-US" sz="3000" b="0" dirty="0" smtClean="0"/>
              <a:t>. Further research is required to establish optimal physiotherapy interventions for JHS</a:t>
            </a:r>
            <a:r>
              <a:rPr lang="en-US" sz="3000" b="0" baseline="30000" dirty="0" smtClean="0"/>
              <a:t>3</a:t>
            </a:r>
            <a:r>
              <a:rPr lang="en-US" sz="3000" b="0" dirty="0" smtClean="0"/>
              <a:t>.</a:t>
            </a:r>
            <a:endParaRPr lang="en-GB" sz="3000" b="0" dirty="0"/>
          </a:p>
          <a:p>
            <a:pPr algn="just"/>
            <a:endParaRPr lang="en-GB" sz="3000" b="0" dirty="0" smtClean="0"/>
          </a:p>
          <a:p>
            <a:pPr algn="just"/>
            <a:r>
              <a:rPr lang="en-GB" sz="2000" dirty="0" smtClean="0">
                <a:solidFill>
                  <a:srgbClr val="FF0000"/>
                </a:solidFill>
              </a:rPr>
              <a:t>References: </a:t>
            </a:r>
            <a:r>
              <a:rPr lang="en-GB" sz="2000" b="0" dirty="0" smtClean="0"/>
              <a:t>1. Simpson MR (2006) </a:t>
            </a:r>
            <a:r>
              <a:rPr lang="en-GB" sz="2000" b="0" dirty="0"/>
              <a:t>Benign joint hypermobility syndrome: evaluation</a:t>
            </a:r>
            <a:r>
              <a:rPr lang="en-GB" sz="2000" b="0" dirty="0" smtClean="0"/>
              <a:t>, diagnosis</a:t>
            </a:r>
            <a:r>
              <a:rPr lang="en-GB" sz="2000" b="0" dirty="0"/>
              <a:t>, and management. J Am Osteopath </a:t>
            </a:r>
            <a:r>
              <a:rPr lang="en-GB" sz="2000" b="0" dirty="0" err="1"/>
              <a:t>Assoc</a:t>
            </a:r>
            <a:r>
              <a:rPr lang="en-GB" sz="2000" b="0" dirty="0"/>
              <a:t> </a:t>
            </a:r>
            <a:r>
              <a:rPr lang="en-GB" sz="2000" b="0" dirty="0" err="1"/>
              <a:t>Clin</a:t>
            </a:r>
            <a:r>
              <a:rPr lang="en-GB" sz="2000" b="0" dirty="0"/>
              <a:t> </a:t>
            </a:r>
            <a:r>
              <a:rPr lang="en-GB" sz="2000" b="0" dirty="0" err="1" smtClean="0"/>
              <a:t>Pract</a:t>
            </a:r>
            <a:r>
              <a:rPr lang="en-GB" sz="2000" b="0" dirty="0" smtClean="0"/>
              <a:t>, 106(9</a:t>
            </a:r>
            <a:r>
              <a:rPr lang="en-GB" sz="2000" b="0" dirty="0"/>
              <a:t>):</a:t>
            </a:r>
            <a:r>
              <a:rPr lang="en-GB" sz="2000" b="0" dirty="0" smtClean="0"/>
              <a:t>531-6.</a:t>
            </a:r>
          </a:p>
          <a:p>
            <a:pPr algn="just"/>
            <a:r>
              <a:rPr lang="en-GB" sz="2000" b="0" dirty="0" smtClean="0"/>
              <a:t>2. CSP (2011) A survey of NHS Physiotherapy waiting times, workforce and caseloads in the UK 2010-2011. Chartered Society of Physiotherapy, London. </a:t>
            </a:r>
          </a:p>
          <a:p>
            <a:pPr algn="just"/>
            <a:r>
              <a:rPr lang="en-GB" sz="2000" b="0" dirty="0" smtClean="0"/>
              <a:t>3. Palmer S et al (2014) </a:t>
            </a:r>
            <a:r>
              <a:rPr lang="en-US" sz="2000" b="0" dirty="0"/>
              <a:t>The effectiveness of therapeutic exercise for joint hypermobility syndrome: a systematic review. Physiotherapy, 100:220-227 </a:t>
            </a:r>
            <a:r>
              <a:rPr lang="en-US" sz="2000" b="0" dirty="0" smtClean="0"/>
              <a:t>.</a:t>
            </a:r>
            <a:endParaRPr lang="en-GB" sz="2000" b="0" dirty="0" smtClean="0"/>
          </a:p>
          <a:p>
            <a:pPr algn="just"/>
            <a:r>
              <a:rPr lang="en-US" sz="2000" dirty="0" smtClean="0">
                <a:solidFill>
                  <a:srgbClr val="FF0000"/>
                </a:solidFill>
              </a:rPr>
              <a:t>Funding:</a:t>
            </a:r>
            <a:r>
              <a:rPr lang="en-US" sz="2000" dirty="0" smtClean="0"/>
              <a:t> T</a:t>
            </a:r>
            <a:r>
              <a:rPr lang="en-US" sz="2000" b="0" dirty="0" smtClean="0"/>
              <a:t>he University </a:t>
            </a:r>
            <a:r>
              <a:rPr lang="en-US" sz="2000" b="0" dirty="0"/>
              <a:t>of the West of England, Faculty of Health &amp; Life Sciences</a:t>
            </a:r>
            <a:r>
              <a:rPr lang="en-US" sz="2000" b="0" dirty="0" smtClean="0"/>
              <a:t>.</a:t>
            </a:r>
          </a:p>
          <a:p>
            <a:pPr algn="just"/>
            <a:r>
              <a:rPr lang="en-US" sz="2000" dirty="0" smtClean="0">
                <a:solidFill>
                  <a:srgbClr val="FF0000"/>
                </a:solidFill>
              </a:rPr>
              <a:t>Ethical Approval</a:t>
            </a:r>
            <a:r>
              <a:rPr lang="en-US" sz="2000" dirty="0">
                <a:solidFill>
                  <a:srgbClr val="FF0000"/>
                </a:solidFill>
              </a:rPr>
              <a:t>: </a:t>
            </a:r>
            <a:r>
              <a:rPr lang="en-US" sz="2000" b="0" dirty="0"/>
              <a:t>Faculty of Health &amp; Life Sciences Ethics Subcommittee, University of the West of England, Bristol (HLS/13/05/67</a:t>
            </a:r>
            <a:r>
              <a:rPr lang="en-US" sz="2000" b="0" dirty="0" smtClean="0"/>
              <a:t>).</a:t>
            </a:r>
            <a:endParaRPr lang="en-GB" sz="2000" b="0" dirty="0" smtClean="0"/>
          </a:p>
          <a:p>
            <a:pPr algn="just"/>
            <a:endParaRPr lang="en-GB" sz="3000" b="0" dirty="0"/>
          </a:p>
          <a:p>
            <a:pPr algn="just"/>
            <a:endParaRPr lang="en-GB" sz="3000" dirty="0" smtClean="0"/>
          </a:p>
          <a:p>
            <a:pPr algn="just"/>
            <a:endParaRPr lang="en-GB" sz="3000" dirty="0"/>
          </a:p>
          <a:p>
            <a:pPr algn="just"/>
            <a:endParaRPr lang="en-GB" sz="3000" dirty="0" smtClean="0"/>
          </a:p>
          <a:p>
            <a:pPr algn="just"/>
            <a:endParaRPr lang="en-GB" sz="3000" dirty="0"/>
          </a:p>
          <a:p>
            <a:pPr algn="just"/>
            <a:endParaRPr lang="en-GB" sz="3000" dirty="0" smtClean="0"/>
          </a:p>
          <a:p>
            <a:pPr algn="just"/>
            <a:endParaRPr lang="en-GB" sz="3000" dirty="0" smtClean="0"/>
          </a:p>
          <a:p>
            <a:pPr algn="just"/>
            <a:endParaRPr lang="en-GB" sz="3000" dirty="0"/>
          </a:p>
          <a:p>
            <a:pPr algn="just"/>
            <a:endParaRPr lang="en-GB" sz="3000" dirty="0" smtClean="0"/>
          </a:p>
          <a:p>
            <a:pPr algn="just"/>
            <a:endParaRPr lang="en-GB" sz="3000" dirty="0"/>
          </a:p>
          <a:p>
            <a:pPr algn="just"/>
            <a:endParaRPr lang="en-GB" sz="3000" dirty="0" smtClean="0"/>
          </a:p>
          <a:p>
            <a:pPr algn="just"/>
            <a:endParaRPr lang="en-GB" sz="3000" dirty="0"/>
          </a:p>
          <a:p>
            <a:pPr algn="just"/>
            <a:endParaRPr lang="en-GB" sz="3000" dirty="0" smtClean="0"/>
          </a:p>
          <a:p>
            <a:pPr algn="just"/>
            <a:endParaRPr lang="en-GB" sz="3000" dirty="0"/>
          </a:p>
          <a:p>
            <a:pPr algn="just"/>
            <a:endParaRPr lang="en-GB" sz="3000" dirty="0" smtClean="0"/>
          </a:p>
          <a:p>
            <a:pPr algn="just"/>
            <a:endParaRPr lang="en-GB" sz="3000" dirty="0"/>
          </a:p>
          <a:p>
            <a:pPr algn="just"/>
            <a:endParaRPr lang="en-GB" sz="3000" dirty="0"/>
          </a:p>
        </p:txBody>
      </p:sp>
      <p:graphicFrame>
        <p:nvGraphicFramePr>
          <p:cNvPr id="4" name="Table 3"/>
          <p:cNvGraphicFramePr>
            <a:graphicFrameLocks noGrp="1"/>
          </p:cNvGraphicFramePr>
          <p:nvPr>
            <p:extLst>
              <p:ext uri="{D42A27DB-BD31-4B8C-83A1-F6EECF244321}">
                <p14:modId xmlns:p14="http://schemas.microsoft.com/office/powerpoint/2010/main" val="4032371996"/>
              </p:ext>
            </p:extLst>
          </p:nvPr>
        </p:nvGraphicFramePr>
        <p:xfrm>
          <a:off x="10910216" y="7723163"/>
          <a:ext cx="9862220" cy="2842393"/>
        </p:xfrm>
        <a:graphic>
          <a:graphicData uri="http://schemas.openxmlformats.org/drawingml/2006/table">
            <a:tbl>
              <a:tblPr>
                <a:tableStyleId>{5940675A-B579-460E-94D1-54222C63F5DA}</a:tableStyleId>
              </a:tblPr>
              <a:tblGrid>
                <a:gridCol w="2900654"/>
                <a:gridCol w="1160261"/>
                <a:gridCol w="1160261"/>
                <a:gridCol w="1160261"/>
                <a:gridCol w="1160261"/>
                <a:gridCol w="1160261"/>
                <a:gridCol w="1160261"/>
              </a:tblGrid>
              <a:tr h="327793">
                <a:tc>
                  <a:txBody>
                    <a:bodyPr/>
                    <a:lstStyle/>
                    <a:p>
                      <a:pPr algn="ctr" fontAlgn="b"/>
                      <a:endParaRPr lang="en-GB" sz="1600" b="1"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Always</a:t>
                      </a:r>
                      <a:endParaRPr lang="en-GB" sz="1600" b="1"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Frequently</a:t>
                      </a:r>
                      <a:endParaRPr lang="en-GB" sz="1600" b="1"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Sometimes</a:t>
                      </a:r>
                      <a:endParaRPr lang="en-GB" sz="1600" b="1"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Rarely</a:t>
                      </a:r>
                      <a:endParaRPr lang="en-GB" sz="1600" b="1"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Never</a:t>
                      </a:r>
                      <a:endParaRPr lang="en-GB" sz="1600" b="1"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N/A</a:t>
                      </a:r>
                      <a:endParaRPr lang="en-GB" sz="1600" b="1"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dirty="0">
                          <a:ln>
                            <a:noFill/>
                          </a:ln>
                          <a:effectLst/>
                          <a:latin typeface="Arial" panose="020B0604020202020204" pitchFamily="34" charset="0"/>
                          <a:cs typeface="Arial" panose="020B0604020202020204" pitchFamily="34" charset="0"/>
                        </a:rPr>
                        <a:t>Education</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96.9</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3.1</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dirty="0">
                          <a:ln>
                            <a:noFill/>
                          </a:ln>
                          <a:effectLst/>
                          <a:latin typeface="Arial" panose="020B0604020202020204" pitchFamily="34" charset="0"/>
                          <a:cs typeface="Arial" panose="020B0604020202020204" pitchFamily="34" charset="0"/>
                        </a:rPr>
                        <a:t>Enhance self-management </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93.8</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4.6</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1.5</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dirty="0">
                          <a:ln>
                            <a:noFill/>
                          </a:ln>
                          <a:effectLst/>
                          <a:latin typeface="Arial" panose="020B0604020202020204" pitchFamily="34" charset="0"/>
                          <a:cs typeface="Arial" panose="020B0604020202020204" pitchFamily="34" charset="0"/>
                        </a:rPr>
                        <a:t>Encourage long-term exercise </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90.8</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9.2</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dirty="0">
                          <a:ln>
                            <a:noFill/>
                          </a:ln>
                          <a:effectLst/>
                          <a:latin typeface="Arial" panose="020B0604020202020204" pitchFamily="34" charset="0"/>
                          <a:cs typeface="Arial" panose="020B0604020202020204" pitchFamily="34" charset="0"/>
                        </a:rPr>
                        <a:t>Improve muscle control </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76.9</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21.5</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1.5</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dirty="0">
                          <a:ln>
                            <a:noFill/>
                          </a:ln>
                          <a:effectLst/>
                          <a:latin typeface="Arial" panose="020B0604020202020204" pitchFamily="34" charset="0"/>
                          <a:cs typeface="Arial" panose="020B0604020202020204" pitchFamily="34" charset="0"/>
                        </a:rPr>
                        <a:t>Improve posture/ergonomics </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73.8</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23.1</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3.1</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dirty="0">
                          <a:ln>
                            <a:noFill/>
                          </a:ln>
                          <a:effectLst/>
                          <a:latin typeface="Arial" panose="020B0604020202020204" pitchFamily="34" charset="0"/>
                          <a:cs typeface="Arial" panose="020B0604020202020204" pitchFamily="34" charset="0"/>
                        </a:rPr>
                        <a:t>Teach joint protection </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71.4</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25.4</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1.6</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1.6</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dirty="0">
                          <a:ln>
                            <a:noFill/>
                          </a:ln>
                          <a:effectLst/>
                          <a:latin typeface="Arial" panose="020B0604020202020204" pitchFamily="34" charset="0"/>
                          <a:cs typeface="Arial" panose="020B0604020202020204" pitchFamily="34" charset="0"/>
                        </a:rPr>
                        <a:t>Improve function </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67.7</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23.1</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9.2</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a:ln>
                            <a:noFill/>
                          </a:ln>
                          <a:effectLst/>
                          <a:latin typeface="Arial" panose="020B0604020202020204" pitchFamily="34" charset="0"/>
                          <a:cs typeface="Arial" panose="020B0604020202020204" pitchFamily="34" charset="0"/>
                        </a:rPr>
                        <a:t>Increase strength </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55.6</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39.7</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4.8</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dirty="0">
                          <a:ln>
                            <a:noFill/>
                          </a:ln>
                          <a:effectLst/>
                          <a:latin typeface="Arial" panose="020B0604020202020204" pitchFamily="34" charset="0"/>
                          <a:cs typeface="Arial" panose="020B0604020202020204" pitchFamily="34" charset="0"/>
                        </a:rPr>
                        <a:t>Reduce fear avoidance</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52.3</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35.4</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10.8</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1.5</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74823">
                <a:tc>
                  <a:txBody>
                    <a:bodyPr/>
                    <a:lstStyle/>
                    <a:p>
                      <a:pPr algn="l" fontAlgn="b"/>
                      <a:r>
                        <a:rPr lang="en-GB" sz="1600" u="none" strike="noStrike" dirty="0">
                          <a:ln>
                            <a:noFill/>
                          </a:ln>
                          <a:effectLst/>
                          <a:latin typeface="Arial" panose="020B0604020202020204" pitchFamily="34" charset="0"/>
                          <a:cs typeface="Arial" panose="020B0604020202020204" pitchFamily="34" charset="0"/>
                        </a:rPr>
                        <a:t>Improve balance </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50.0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28.1</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21.9</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ln>
                            <a:noFill/>
                          </a:ln>
                          <a:effectLst/>
                          <a:latin typeface="Arial" panose="020B0604020202020204" pitchFamily="34" charset="0"/>
                          <a:cs typeface="Arial" panose="020B0604020202020204" pitchFamily="34" charset="0"/>
                        </a:rPr>
                        <a:t>0.0</a:t>
                      </a:r>
                      <a:endParaRPr lang="en-GB" sz="1600" b="0" i="0" u="none" strike="noStrike">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ln>
                            <a:noFill/>
                          </a:ln>
                          <a:effectLst/>
                          <a:latin typeface="Arial" panose="020B0604020202020204" pitchFamily="34" charset="0"/>
                          <a:cs typeface="Arial" panose="020B0604020202020204" pitchFamily="34" charset="0"/>
                        </a:rPr>
                        <a:t>0.0</a:t>
                      </a:r>
                      <a:endParaRPr lang="en-GB" sz="1600" b="0" i="0" u="none" strike="noStrike" dirty="0">
                        <a:ln>
                          <a:noFill/>
                        </a:ln>
                        <a:solidFill>
                          <a:schemeClr val="tx1"/>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57686154"/>
              </p:ext>
            </p:extLst>
          </p:nvPr>
        </p:nvGraphicFramePr>
        <p:xfrm>
          <a:off x="10910220" y="4194771"/>
          <a:ext cx="9862216" cy="2766060"/>
        </p:xfrm>
        <a:graphic>
          <a:graphicData uri="http://schemas.openxmlformats.org/drawingml/2006/table">
            <a:tbl>
              <a:tblPr>
                <a:tableStyleId>{5940675A-B579-460E-94D1-54222C63F5DA}</a:tableStyleId>
              </a:tblPr>
              <a:tblGrid>
                <a:gridCol w="2538070"/>
                <a:gridCol w="1220691"/>
                <a:gridCol w="1220691"/>
                <a:gridCol w="1220691"/>
                <a:gridCol w="1220691"/>
                <a:gridCol w="1220691"/>
                <a:gridCol w="1220691"/>
              </a:tblGrid>
              <a:tr h="182880">
                <a:tc>
                  <a:txBody>
                    <a:bodyPr/>
                    <a:lstStyle/>
                    <a:p>
                      <a:pPr algn="ctr" fontAlgn="b"/>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Always</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Frequently</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Sometimes</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Rarely</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Never</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N/A</a:t>
                      </a:r>
                      <a:endParaRPr lang="en-GB" sz="16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Advice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96.9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3.1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Education</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96.9</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3.1</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Self-management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89.1</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4.7</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3.1</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1.6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1.6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a:effectLst/>
                          <a:latin typeface="Arial" panose="020B0604020202020204" pitchFamily="34" charset="0"/>
                          <a:cs typeface="Arial" panose="020B0604020202020204" pitchFamily="34" charset="0"/>
                        </a:rPr>
                        <a:t>Exercise (muscle control)</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67.7</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30.8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1.5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a:effectLst/>
                          <a:latin typeface="Arial" panose="020B0604020202020204" pitchFamily="34" charset="0"/>
                          <a:cs typeface="Arial" panose="020B0604020202020204" pitchFamily="34" charset="0"/>
                        </a:rPr>
                        <a:t>Posture re-education</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62.5</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31.3</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6.3</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Exercise (proprioception)</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61.5</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27.7</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9.2</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1.5</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a:effectLst/>
                          <a:latin typeface="Arial" panose="020B0604020202020204" pitchFamily="34" charset="0"/>
                          <a:cs typeface="Arial" panose="020B0604020202020204" pitchFamily="34" charset="0"/>
                        </a:rPr>
                        <a:t>Goal setting</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60.9</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14.1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21.9</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3.1</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a:effectLst/>
                          <a:latin typeface="Arial" panose="020B0604020202020204" pitchFamily="34" charset="0"/>
                          <a:cs typeface="Arial" panose="020B0604020202020204" pitchFamily="34" charset="0"/>
                        </a:rPr>
                        <a:t>Physical activity</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59.4</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31.3</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7.8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1.6</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Pacing</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52.3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36.9</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10.8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Exercise (functional)</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50.8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39.7</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9.5</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23963308"/>
              </p:ext>
            </p:extLst>
          </p:nvPr>
        </p:nvGraphicFramePr>
        <p:xfrm>
          <a:off x="10924353" y="13627819"/>
          <a:ext cx="9862221" cy="2766060"/>
        </p:xfrm>
        <a:graphic>
          <a:graphicData uri="http://schemas.openxmlformats.org/drawingml/2006/table">
            <a:tbl>
              <a:tblPr>
                <a:tableStyleId>{5940675A-B579-460E-94D1-54222C63F5DA}</a:tableStyleId>
              </a:tblPr>
              <a:tblGrid>
                <a:gridCol w="2514117"/>
                <a:gridCol w="1224684"/>
                <a:gridCol w="1224684"/>
                <a:gridCol w="1224684"/>
                <a:gridCol w="1224684"/>
                <a:gridCol w="1224684"/>
                <a:gridCol w="1224684"/>
              </a:tblGrid>
              <a:tr h="182880">
                <a:tc>
                  <a:txBody>
                    <a:bodyPr/>
                    <a:lstStyle/>
                    <a:p>
                      <a:pPr algn="l" fontAlgn="b"/>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Always</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Frequently</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Sometimes</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Rarely</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Never</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N/A</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Pain scale</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57.6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25.4</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6.8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3.4</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6.8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a:effectLst/>
                          <a:latin typeface="Arial" panose="020B0604020202020204" pitchFamily="34" charset="0"/>
                          <a:cs typeface="Arial" panose="020B0604020202020204" pitchFamily="34" charset="0"/>
                        </a:rPr>
                        <a:t>Patient agreed</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52.9</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13.7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9.8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2.0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19.6</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2.0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Strength</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46.8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21.3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8.5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6.4</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14.9</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2.1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Functional test</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38.0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22.0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4.0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4.0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2.0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a:effectLst/>
                          <a:latin typeface="Arial" panose="020B0604020202020204" pitchFamily="34" charset="0"/>
                          <a:cs typeface="Arial" panose="020B0604020202020204" pitchFamily="34" charset="0"/>
                        </a:rPr>
                        <a:t>Range of movement</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37.8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17.8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22.2</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0.0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22.2</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EQ5D</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34.0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11.3</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11.3</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3.8</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37.7</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1.9</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a:effectLst/>
                          <a:latin typeface="Arial" panose="020B0604020202020204" pitchFamily="34" charset="0"/>
                          <a:cs typeface="Arial" panose="020B0604020202020204" pitchFamily="34" charset="0"/>
                        </a:rPr>
                        <a:t>Other</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20.0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5.0</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45.0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10.0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a:effectLst/>
                          <a:latin typeface="Arial" panose="020B0604020202020204" pitchFamily="34" charset="0"/>
                          <a:cs typeface="Arial" panose="020B0604020202020204" pitchFamily="34" charset="0"/>
                        </a:rPr>
                        <a:t>Proprioception</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18.2</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31.8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13.6</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2.3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29.5</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4.5</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MYMOP</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14.9</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19.1</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21.3</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4.3</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38.3</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2.1</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r h="182880">
                <a:tc>
                  <a:txBody>
                    <a:bodyPr/>
                    <a:lstStyle/>
                    <a:p>
                      <a:pPr algn="l" fontAlgn="b"/>
                      <a:r>
                        <a:rPr lang="en-GB" sz="1600" u="none" strike="noStrike" dirty="0">
                          <a:effectLst/>
                          <a:latin typeface="Arial" panose="020B0604020202020204" pitchFamily="34" charset="0"/>
                          <a:cs typeface="Arial" panose="020B0604020202020204" pitchFamily="34" charset="0"/>
                        </a:rPr>
                        <a:t>SF12/SF36</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11.6</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7.0</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9.3</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a:effectLst/>
                          <a:latin typeface="Arial" panose="020B0604020202020204" pitchFamily="34" charset="0"/>
                          <a:cs typeface="Arial" panose="020B0604020202020204" pitchFamily="34" charset="0"/>
                        </a:rPr>
                        <a:t>62.8</a:t>
                      </a:r>
                      <a:endParaRPr lang="en-GB" sz="16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c>
                  <a:txBody>
                    <a:bodyPr/>
                    <a:lstStyle/>
                    <a:p>
                      <a:pPr algn="ctr" fontAlgn="b"/>
                      <a:r>
                        <a:rPr lang="en-GB" sz="1600" u="none" strike="noStrike" dirty="0">
                          <a:effectLst/>
                          <a:latin typeface="Arial" panose="020B0604020202020204" pitchFamily="34" charset="0"/>
                          <a:cs typeface="Arial" panose="020B0604020202020204" pitchFamily="34" charset="0"/>
                        </a:rPr>
                        <a:t>4.7</a:t>
                      </a:r>
                      <a:endParaRPr lang="en-GB" sz="16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solidFill>
                      <a:srgbClr val="FF0000">
                        <a:alpha val="10000"/>
                      </a:srgb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134632552"/>
              </p:ext>
            </p:extLst>
          </p:nvPr>
        </p:nvGraphicFramePr>
        <p:xfrm>
          <a:off x="610196" y="20464740"/>
          <a:ext cx="9867974" cy="2164080"/>
        </p:xfrm>
        <a:graphic>
          <a:graphicData uri="http://schemas.openxmlformats.org/drawingml/2006/table">
            <a:tbl>
              <a:tblPr firstRow="1" bandRow="1">
                <a:tableStyleId>{5940675A-B579-460E-94D1-54222C63F5DA}</a:tableStyleId>
              </a:tblPr>
              <a:tblGrid>
                <a:gridCol w="7100087"/>
                <a:gridCol w="2767887"/>
              </a:tblGrid>
              <a:tr h="216024">
                <a:tc>
                  <a:txBody>
                    <a:bodyPr/>
                    <a:lstStyle/>
                    <a:p>
                      <a:r>
                        <a:rPr lang="en-US" sz="1600" dirty="0" smtClean="0">
                          <a:latin typeface="Arial" panose="020B0604020202020204" pitchFamily="34" charset="0"/>
                          <a:cs typeface="Arial" panose="020B0604020202020204" pitchFamily="34" charset="0"/>
                        </a:rPr>
                        <a:t>“What is the duration (on average) of the first assessment?”</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Arial" panose="020B0604020202020204" pitchFamily="34" charset="0"/>
                          <a:cs typeface="Arial" panose="020B0604020202020204" pitchFamily="34" charset="0"/>
                        </a:rPr>
                        <a:t>86% ≥40 minutes</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r>
              <a:tr h="0">
                <a:tc>
                  <a:txBody>
                    <a:bodyPr/>
                    <a:lstStyle/>
                    <a:p>
                      <a:r>
                        <a:rPr lang="en-US" sz="1600" dirty="0" smtClean="0">
                          <a:latin typeface="Arial" panose="020B0604020202020204" pitchFamily="34" charset="0"/>
                          <a:cs typeface="Arial" panose="020B0604020202020204" pitchFamily="34" charset="0"/>
                        </a:rPr>
                        <a:t>“What is the duration (on average) of each treatment session?” </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Arial" panose="020B0604020202020204" pitchFamily="34" charset="0"/>
                          <a:cs typeface="Arial" panose="020B0604020202020204" pitchFamily="34" charset="0"/>
                        </a:rPr>
                        <a:t>95% ≤30 minutes</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r>
              <a:tr h="337552">
                <a:tc>
                  <a:txBody>
                    <a:bodyPr/>
                    <a:lstStyle/>
                    <a:p>
                      <a:r>
                        <a:rPr lang="en-US" sz="1600" dirty="0" smtClean="0">
                          <a:latin typeface="Arial" panose="020B0604020202020204" pitchFamily="34" charset="0"/>
                          <a:cs typeface="Arial" panose="020B0604020202020204" pitchFamily="34" charset="0"/>
                        </a:rPr>
                        <a:t>“How many sessions (on average) do you offer (including the first assessment)?”</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Arial" panose="020B0604020202020204" pitchFamily="34" charset="0"/>
                          <a:cs typeface="Arial" panose="020B0604020202020204" pitchFamily="34" charset="0"/>
                        </a:rPr>
                        <a:t>79% ≤6 sessions</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r>
              <a:tr h="190480">
                <a:tc>
                  <a:txBody>
                    <a:bodyPr/>
                    <a:lstStyle/>
                    <a:p>
                      <a:r>
                        <a:rPr lang="en-US" sz="1600" dirty="0" smtClean="0">
                          <a:latin typeface="Arial" panose="020B0604020202020204" pitchFamily="34" charset="0"/>
                          <a:cs typeface="Arial" panose="020B0604020202020204" pitchFamily="34" charset="0"/>
                        </a:rPr>
                        <a:t>“Over what duration (on average) do you treat each individual with JHS?” </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Arial" panose="020B0604020202020204" pitchFamily="34" charset="0"/>
                          <a:cs typeface="Arial" panose="020B0604020202020204" pitchFamily="34" charset="0"/>
                        </a:rPr>
                        <a:t>72% ≤4 months</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r>
              <a:tr h="359256">
                <a:tc>
                  <a:txBody>
                    <a:bodyPr/>
                    <a:lstStyle/>
                    <a:p>
                      <a:r>
                        <a:rPr lang="en-US" sz="1600" dirty="0" smtClean="0">
                          <a:latin typeface="Arial" panose="020B0604020202020204" pitchFamily="34" charset="0"/>
                          <a:cs typeface="Arial" panose="020B0604020202020204" pitchFamily="34" charset="0"/>
                        </a:rPr>
                        <a:t>“Do you provide a follow-up maintenance review for individuals with JHS?” </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c>
                  <a:txBody>
                    <a:bodyPr/>
                    <a:lstStyle/>
                    <a:p>
                      <a:r>
                        <a:rPr lang="en-GB" sz="1600" dirty="0" smtClean="0">
                          <a:latin typeface="Arial" panose="020B0604020202020204" pitchFamily="34" charset="0"/>
                          <a:cs typeface="Arial" panose="020B0604020202020204" pitchFamily="34" charset="0"/>
                        </a:rPr>
                        <a:t>39% ‘rarely’ or ‘never’</a:t>
                      </a:r>
                    </a:p>
                    <a:p>
                      <a:r>
                        <a:rPr lang="en-GB" sz="1600" dirty="0" smtClean="0">
                          <a:latin typeface="Arial" panose="020B0604020202020204" pitchFamily="34" charset="0"/>
                          <a:cs typeface="Arial" panose="020B0604020202020204" pitchFamily="34" charset="0"/>
                        </a:rPr>
                        <a:t>30% ‘always’ or ‘frequently’</a:t>
                      </a:r>
                      <a:endParaRPr lang="en-GB" sz="1600" dirty="0">
                        <a:latin typeface="Arial" panose="020B0604020202020204" pitchFamily="34" charset="0"/>
                        <a:cs typeface="Arial" panose="020B0604020202020204" pitchFamily="34" charset="0"/>
                      </a:endParaRPr>
                    </a:p>
                  </a:txBody>
                  <a:tcPr>
                    <a:solidFill>
                      <a:srgbClr val="FF0000">
                        <a:alpha val="10000"/>
                      </a:srgbClr>
                    </a:solidFill>
                  </a:tcPr>
                </a:tc>
              </a:tr>
            </a:tbl>
          </a:graphicData>
        </a:graphic>
      </p:graphicFrame>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63344" y="26336792"/>
            <a:ext cx="310909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82426" y="26336792"/>
            <a:ext cx="4153846"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15815517" y="29181547"/>
            <a:ext cx="4967113" cy="553998"/>
          </a:xfrm>
          <a:prstGeom prst="rect">
            <a:avLst/>
          </a:prstGeom>
          <a:noFill/>
        </p:spPr>
        <p:txBody>
          <a:bodyPr wrap="square" rtlCol="0">
            <a:spAutoFit/>
          </a:bodyPr>
          <a:lstStyle/>
          <a:p>
            <a:pPr algn="r"/>
            <a:r>
              <a:rPr lang="en-GB" sz="3000" b="0" dirty="0" smtClean="0">
                <a:sym typeface="Wingdings"/>
              </a:rPr>
              <a:t> S</a:t>
            </a:r>
            <a:r>
              <a:rPr lang="en-GB" sz="3000" b="0" dirty="0" smtClean="0"/>
              <a:t>hea.Palmer@uwe.ac.uk</a:t>
            </a:r>
            <a:endParaRPr lang="en-GB" sz="30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3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3200" b="1"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636</TotalTime>
  <Words>1062</Words>
  <Application>Microsoft Office PowerPoint</Application>
  <PresentationFormat>Custom</PresentationFormat>
  <Paragraphs>359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PowerPoint Presentation</vt:lpstr>
    </vt:vector>
  </TitlesOfParts>
  <Company>UWE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Annette Haycox</dc:creator>
  <cp:lastModifiedBy>Veronica Morin-Quintal</cp:lastModifiedBy>
  <cp:revision>59</cp:revision>
  <dcterms:created xsi:type="dcterms:W3CDTF">2009-07-07T14:16:59Z</dcterms:created>
  <dcterms:modified xsi:type="dcterms:W3CDTF">2015-01-06T10:38:00Z</dcterms:modified>
</cp:coreProperties>
</file>