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2.xml" ContentType="application/vnd.openxmlformats-officedocument.presentationml.comments+xml"/>
  <Override PartName="/ppt/notesSlides/notesSlide12.xml" ContentType="application/vnd.openxmlformats-officedocument.presentationml.notesSlide+xml"/>
  <Override PartName="/ppt/comments/comment3.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notesSlides/notesSlide16.xml" ContentType="application/vnd.openxmlformats-officedocument.presentationml.notesSlide+xml"/>
  <Override PartName="/ppt/charts/chart4.xml" ContentType="application/vnd.openxmlformats-officedocument.drawingml.chart+xml"/>
  <Override PartName="/ppt/notesSlides/notesSlide17.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0" r:id="rId4"/>
    <p:sldId id="258" r:id="rId5"/>
    <p:sldId id="259" r:id="rId6"/>
    <p:sldId id="270" r:id="rId7"/>
    <p:sldId id="271" r:id="rId8"/>
    <p:sldId id="261" r:id="rId9"/>
    <p:sldId id="265" r:id="rId10"/>
    <p:sldId id="262" r:id="rId11"/>
    <p:sldId id="263" r:id="rId12"/>
    <p:sldId id="266" r:id="rId13"/>
    <p:sldId id="264" r:id="rId14"/>
    <p:sldId id="267" r:id="rId15"/>
    <p:sldId id="272" r:id="rId16"/>
    <p:sldId id="274" r:id="rId17"/>
    <p:sldId id="277" r:id="rId18"/>
    <p:sldId id="275" r:id="rId19"/>
    <p:sldId id="276" r:id="rId20"/>
    <p:sldId id="278" r:id="rId21"/>
    <p:sldId id="279" r:id="rId22"/>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D Booker" initials="JB" lastIdx="18" clrIdx="0">
    <p:extLst/>
  </p:cmAuthor>
  <p:cmAuthor id="2" name="Fay Lewis" initials="F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21" autoAdjust="0"/>
    <p:restoredTop sz="73552" autoAdjust="0"/>
  </p:normalViewPr>
  <p:slideViewPr>
    <p:cSldViewPr snapToGrid="0">
      <p:cViewPr>
        <p:scale>
          <a:sx n="50" d="100"/>
          <a:sy n="50" d="100"/>
        </p:scale>
        <p:origin x="1290"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engineering%20project\data\Teacher%20self-efficacy%20from%20laura.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D:\engineering%20project\data\Teacher%20self-efficacy%20from%20laura.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file:///F:\Children%20As%20Engineers%20TP%20Results\Copy%20of%20Teacher%20self-efficacy%20and%20my%20bi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Children%20As%20Engineers%20TP%20Results\Copy%20of%20Teacher%20self-efficacy%20and%20my%20bi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Children%20As%20Engineers%20TP%20Results\Copy%20of%20Teacher%20self-efficacy%20and%20my%20bi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Pre mean</c:v>
          </c:tx>
          <c:invertIfNegative val="0"/>
          <c:errBars>
            <c:errBarType val="both"/>
            <c:errValType val="cust"/>
            <c:noEndCap val="0"/>
            <c:plus>
              <c:numRef>
                <c:f>'All means and graphs'!$C$2</c:f>
                <c:numCache>
                  <c:formatCode>General</c:formatCode>
                  <c:ptCount val="1"/>
                  <c:pt idx="0">
                    <c:v>1.7864925288272402</c:v>
                  </c:pt>
                </c:numCache>
              </c:numRef>
            </c:plus>
            <c:minus>
              <c:numRef>
                <c:f>'All means and graphs'!$C$2</c:f>
                <c:numCache>
                  <c:formatCode>General</c:formatCode>
                  <c:ptCount val="1"/>
                  <c:pt idx="0">
                    <c:v>1.7864925288272402</c:v>
                  </c:pt>
                </c:numCache>
              </c:numRef>
            </c:minus>
          </c:errBars>
          <c:cat>
            <c:strRef>
              <c:f>'All means and graphs'!$A$2</c:f>
              <c:strCache>
                <c:ptCount val="1"/>
                <c:pt idx="0">
                  <c:v>Science subject knowledge confidence</c:v>
                </c:pt>
              </c:strCache>
            </c:strRef>
          </c:cat>
          <c:val>
            <c:numRef>
              <c:f>'All means and graphs'!$B$2</c:f>
              <c:numCache>
                <c:formatCode>General</c:formatCode>
                <c:ptCount val="1"/>
                <c:pt idx="0">
                  <c:v>5.5400000000000009</c:v>
                </c:pt>
              </c:numCache>
            </c:numRef>
          </c:val>
        </c:ser>
        <c:ser>
          <c:idx val="1"/>
          <c:order val="1"/>
          <c:tx>
            <c:v>Post mean</c:v>
          </c:tx>
          <c:spPr>
            <a:solidFill>
              <a:srgbClr val="FFC000"/>
            </a:solidFill>
          </c:spPr>
          <c:invertIfNegative val="0"/>
          <c:errBars>
            <c:errBarType val="both"/>
            <c:errValType val="cust"/>
            <c:noEndCap val="0"/>
            <c:plus>
              <c:numRef>
                <c:f>'All means and graphs'!$E$2</c:f>
                <c:numCache>
                  <c:formatCode>General</c:formatCode>
                  <c:ptCount val="1"/>
                  <c:pt idx="0">
                    <c:v>1.0834102536794634</c:v>
                  </c:pt>
                </c:numCache>
              </c:numRef>
            </c:plus>
            <c:minus>
              <c:numRef>
                <c:f>'All means and graphs'!$E$2</c:f>
                <c:numCache>
                  <c:formatCode>General</c:formatCode>
                  <c:ptCount val="1"/>
                  <c:pt idx="0">
                    <c:v>1.0834102536794634</c:v>
                  </c:pt>
                </c:numCache>
              </c:numRef>
            </c:minus>
          </c:errBars>
          <c:cat>
            <c:strRef>
              <c:f>'All means and graphs'!$A$2</c:f>
              <c:strCache>
                <c:ptCount val="1"/>
                <c:pt idx="0">
                  <c:v>Science subject knowledge confidence</c:v>
                </c:pt>
              </c:strCache>
            </c:strRef>
          </c:cat>
          <c:val>
            <c:numRef>
              <c:f>'All means and graphs'!$D$2</c:f>
              <c:numCache>
                <c:formatCode>General</c:formatCode>
                <c:ptCount val="1"/>
                <c:pt idx="0">
                  <c:v>7.5399999999999991</c:v>
                </c:pt>
              </c:numCache>
            </c:numRef>
          </c:val>
        </c:ser>
        <c:dLbls>
          <c:showLegendKey val="0"/>
          <c:showVal val="0"/>
          <c:showCatName val="0"/>
          <c:showSerName val="0"/>
          <c:showPercent val="0"/>
          <c:showBubbleSize val="0"/>
        </c:dLbls>
        <c:gapWidth val="150"/>
        <c:axId val="151164752"/>
        <c:axId val="151139080"/>
      </c:barChart>
      <c:catAx>
        <c:axId val="151164752"/>
        <c:scaling>
          <c:orientation val="minMax"/>
        </c:scaling>
        <c:delete val="0"/>
        <c:axPos val="b"/>
        <c:numFmt formatCode="General" sourceLinked="0"/>
        <c:majorTickMark val="out"/>
        <c:minorTickMark val="none"/>
        <c:tickLblPos val="nextTo"/>
        <c:txPr>
          <a:bodyPr/>
          <a:lstStyle/>
          <a:p>
            <a:pPr>
              <a:defRPr sz="2040" baseline="0"/>
            </a:pPr>
            <a:endParaRPr lang="en-US"/>
          </a:p>
        </c:txPr>
        <c:crossAx val="151139080"/>
        <c:crosses val="autoZero"/>
        <c:auto val="1"/>
        <c:lblAlgn val="ctr"/>
        <c:lblOffset val="100"/>
        <c:noMultiLvlLbl val="0"/>
      </c:catAx>
      <c:valAx>
        <c:axId val="151139080"/>
        <c:scaling>
          <c:orientation val="minMax"/>
          <c:max val="10"/>
        </c:scaling>
        <c:delete val="0"/>
        <c:axPos val="l"/>
        <c:majorGridlines/>
        <c:title>
          <c:tx>
            <c:rich>
              <a:bodyPr rot="-5400000" vert="horz"/>
              <a:lstStyle/>
              <a:p>
                <a:pPr>
                  <a:defRPr/>
                </a:pPr>
                <a:r>
                  <a:rPr lang="en-GB" sz="2000" dirty="0"/>
                  <a:t>Confidence</a:t>
                </a:r>
                <a:r>
                  <a:rPr lang="en-GB" sz="2000" baseline="0" dirty="0"/>
                  <a:t> in Science Subject Knowledge, where 1 is Not at All and 10 is Completely</a:t>
                </a:r>
                <a:endParaRPr lang="en-GB" sz="2000" dirty="0"/>
              </a:p>
            </c:rich>
          </c:tx>
          <c:layout/>
          <c:overlay val="0"/>
        </c:title>
        <c:numFmt formatCode="0" sourceLinked="0"/>
        <c:majorTickMark val="out"/>
        <c:minorTickMark val="none"/>
        <c:tickLblPos val="nextTo"/>
        <c:crossAx val="151164752"/>
        <c:crosses val="autoZero"/>
        <c:crossBetween val="between"/>
        <c:minorUnit val="0.2"/>
      </c:valAx>
    </c:plotArea>
    <c:legend>
      <c:legendPos val="r"/>
      <c:layout/>
      <c:overlay val="0"/>
      <c:txPr>
        <a:bodyPr/>
        <a:lstStyle/>
        <a:p>
          <a:pPr>
            <a:defRPr sz="1970" baseline="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'Science SE means'!$B$20</c:f>
              <c:strCache>
                <c:ptCount val="1"/>
                <c:pt idx="0">
                  <c:v>Pre</c:v>
                </c:pt>
              </c:strCache>
            </c:strRef>
          </c:tx>
          <c:spPr>
            <a:solidFill>
              <a:srgbClr val="00B0F0"/>
            </a:solidFill>
            <a:ln>
              <a:noFill/>
            </a:ln>
            <a:effectLst/>
          </c:spPr>
          <c:invertIfNegative val="0"/>
          <c:errBars>
            <c:errBarType val="both"/>
            <c:errValType val="cust"/>
            <c:noEndCap val="0"/>
            <c:plus>
              <c:numRef>
                <c:f>'Science SE means'!$C$21:$D$21</c:f>
                <c:numCache>
                  <c:formatCode>General</c:formatCode>
                  <c:ptCount val="1"/>
                  <c:pt idx="0">
                    <c:v>0.90713974317675394</c:v>
                  </c:pt>
                </c:numCache>
              </c:numRef>
            </c:plus>
            <c:minus>
              <c:numRef>
                <c:f>'Science SE means'!$C$23:$D$23</c:f>
                <c:numCache>
                  <c:formatCode>General</c:formatCode>
                  <c:ptCount val="1"/>
                  <c:pt idx="0">
                    <c:v>0.93011043530053494</c:v>
                  </c:pt>
                </c:numCache>
              </c:numRef>
            </c:minus>
            <c:spPr>
              <a:solidFill>
                <a:schemeClr val="tx1"/>
              </a:solidFill>
              <a:ln w="9525" cap="flat" cmpd="sng" algn="ctr">
                <a:solidFill>
                  <a:schemeClr val="tx1">
                    <a:shade val="95000"/>
                    <a:satMod val="105000"/>
                  </a:schemeClr>
                </a:solidFill>
                <a:prstDash val="solid"/>
                <a:round/>
              </a:ln>
              <a:effectLst/>
            </c:spPr>
          </c:errBars>
          <c:cat>
            <c:strRef>
              <c:f>'Science SE means'!$C$19:$D$19</c:f>
              <c:strCache>
                <c:ptCount val="1"/>
                <c:pt idx="0">
                  <c:v>Mean Science Teaching Self-Efficacy</c:v>
                </c:pt>
              </c:strCache>
            </c:strRef>
          </c:cat>
          <c:val>
            <c:numRef>
              <c:f>'Science SE means'!$C$20:$D$20</c:f>
              <c:numCache>
                <c:formatCode>0.00</c:formatCode>
                <c:ptCount val="1"/>
                <c:pt idx="0">
                  <c:v>6.2999999914285718</c:v>
                </c:pt>
              </c:numCache>
            </c:numRef>
          </c:val>
        </c:ser>
        <c:ser>
          <c:idx val="1"/>
          <c:order val="1"/>
          <c:tx>
            <c:strRef>
              <c:f>'Science SE means'!$B$22</c:f>
              <c:strCache>
                <c:ptCount val="1"/>
                <c:pt idx="0">
                  <c:v>Post</c:v>
                </c:pt>
              </c:strCache>
            </c:strRef>
          </c:tx>
          <c:spPr>
            <a:solidFill>
              <a:srgbClr val="FFC000"/>
            </a:solidFill>
            <a:ln>
              <a:noFill/>
            </a:ln>
            <a:effectLst/>
          </c:spPr>
          <c:invertIfNegative val="0"/>
          <c:errBars>
            <c:errBarType val="both"/>
            <c:errValType val="cust"/>
            <c:noEndCap val="0"/>
            <c:plus>
              <c:numRef>
                <c:f>'Science SE means'!$C$23:$D$23</c:f>
                <c:numCache>
                  <c:formatCode>General</c:formatCode>
                  <c:ptCount val="1"/>
                  <c:pt idx="0">
                    <c:v>0.93011043530053494</c:v>
                  </c:pt>
                </c:numCache>
              </c:numRef>
            </c:plus>
            <c:minus>
              <c:numRef>
                <c:f>'Science SE means'!$C$23:$D$23</c:f>
                <c:numCache>
                  <c:formatCode>General</c:formatCode>
                  <c:ptCount val="1"/>
                  <c:pt idx="0">
                    <c:v>0.93011043530053494</c:v>
                  </c:pt>
                </c:numCache>
              </c:numRef>
            </c:minus>
            <c:spPr>
              <a:solidFill>
                <a:schemeClr val="tx1"/>
              </a:solidFill>
              <a:ln w="9525" cap="flat" cmpd="sng" algn="ctr">
                <a:solidFill>
                  <a:schemeClr val="tx1">
                    <a:shade val="95000"/>
                    <a:satMod val="105000"/>
                  </a:schemeClr>
                </a:solidFill>
                <a:prstDash val="solid"/>
                <a:round/>
              </a:ln>
              <a:effectLst/>
            </c:spPr>
          </c:errBars>
          <c:cat>
            <c:strRef>
              <c:f>'Science SE means'!$C$19:$D$19</c:f>
              <c:strCache>
                <c:ptCount val="1"/>
                <c:pt idx="0">
                  <c:v>Mean Science Teaching Self-Efficacy</c:v>
                </c:pt>
              </c:strCache>
            </c:strRef>
          </c:cat>
          <c:val>
            <c:numRef>
              <c:f>'Science SE means'!$C$22:$D$22</c:f>
              <c:numCache>
                <c:formatCode>0.00</c:formatCode>
                <c:ptCount val="1"/>
                <c:pt idx="0">
                  <c:v>8.2142857142857135</c:v>
                </c:pt>
              </c:numCache>
            </c:numRef>
          </c:val>
        </c:ser>
        <c:dLbls>
          <c:showLegendKey val="0"/>
          <c:showVal val="0"/>
          <c:showCatName val="0"/>
          <c:showSerName val="0"/>
          <c:showPercent val="0"/>
          <c:showBubbleSize val="0"/>
        </c:dLbls>
        <c:gapWidth val="150"/>
        <c:axId val="83142832"/>
        <c:axId val="151357344"/>
      </c:barChart>
      <c:catAx>
        <c:axId val="83142832"/>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2100" b="0" i="0" u="none" strike="noStrike" kern="1200" baseline="0">
                <a:solidFill>
                  <a:schemeClr val="tx1"/>
                </a:solidFill>
                <a:latin typeface="+mn-lt"/>
                <a:ea typeface="+mn-ea"/>
                <a:cs typeface="+mn-cs"/>
              </a:defRPr>
            </a:pPr>
            <a:endParaRPr lang="en-US"/>
          </a:p>
        </c:txPr>
        <c:crossAx val="151357344"/>
        <c:crosses val="autoZero"/>
        <c:auto val="1"/>
        <c:lblAlgn val="ctr"/>
        <c:lblOffset val="100"/>
        <c:noMultiLvlLbl val="0"/>
      </c:catAx>
      <c:valAx>
        <c:axId val="151357344"/>
        <c:scaling>
          <c:orientation val="minMax"/>
          <c:max val="10"/>
        </c:scaling>
        <c:delete val="0"/>
        <c:axPos val="l"/>
        <c:title>
          <c:tx>
            <c:rich>
              <a:bodyPr rot="-5400000" spcFirstLastPara="1" vertOverflow="ellipsis" vert="horz" wrap="square" anchor="ctr" anchorCtr="1"/>
              <a:lstStyle/>
              <a:p>
                <a:pPr>
                  <a:defRPr sz="2040" b="1" i="0" u="none" strike="noStrike" kern="1200" baseline="0">
                    <a:solidFill>
                      <a:schemeClr val="tx1"/>
                    </a:solidFill>
                    <a:latin typeface="+mn-lt"/>
                    <a:ea typeface="+mn-ea"/>
                    <a:cs typeface="+mn-cs"/>
                  </a:defRPr>
                </a:pPr>
                <a:r>
                  <a:rPr lang="en-GB" sz="2040" b="1" i="0" baseline="0">
                    <a:effectLst/>
                  </a:rPr>
                  <a:t>Confidence in Subject Knowledge where 1 = Not at all Confident and 10 = Totally Confident</a:t>
                </a:r>
                <a:endParaRPr lang="en-GB" sz="2040" baseline="0">
                  <a:effectLst/>
                </a:endParaRPr>
              </a:p>
            </c:rich>
          </c:tx>
          <c:layout/>
          <c:overlay val="0"/>
          <c:spPr>
            <a:noFill/>
            <a:ln>
              <a:noFill/>
            </a:ln>
            <a:effectLst/>
          </c:spPr>
          <c:txPr>
            <a:bodyPr rot="-5400000" spcFirstLastPara="1" vertOverflow="ellipsis" vert="horz" wrap="square" anchor="ctr" anchorCtr="1"/>
            <a:lstStyle/>
            <a:p>
              <a:pPr>
                <a:defRPr sz="2040" b="1"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83142832"/>
        <c:crosses val="autoZero"/>
        <c:crossBetween val="between"/>
        <c:majorUnit val="1"/>
        <c:minorUnit val="1"/>
      </c:valAx>
      <c:spPr>
        <a:noFill/>
        <a:ln>
          <a:noFill/>
        </a:ln>
        <a:effectLst/>
      </c:spPr>
    </c:plotArea>
    <c:legend>
      <c:legendPos val="r"/>
      <c:layout>
        <c:manualLayout>
          <c:xMode val="edge"/>
          <c:yMode val="edge"/>
          <c:x val="0.811678704597107"/>
          <c:y val="0.43254273354409528"/>
          <c:w val="0.14433399316983453"/>
          <c:h val="0.21054268325766104"/>
        </c:manualLayout>
      </c:layout>
      <c:overlay val="0"/>
      <c:spPr>
        <a:noFill/>
        <a:ln>
          <a:noFill/>
        </a:ln>
        <a:effectLst/>
      </c:spPr>
      <c:txPr>
        <a:bodyPr rot="0" spcFirstLastPara="1" vertOverflow="ellipsis" vert="horz" wrap="square" anchor="ctr" anchorCtr="1"/>
        <a:lstStyle/>
        <a:p>
          <a:pPr>
            <a:defRPr sz="209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GB"/>
              <a:t>Do you like...?</a:t>
            </a:r>
          </a:p>
        </c:rich>
      </c:tx>
      <c:layout/>
      <c:overlay val="0"/>
    </c:title>
    <c:autoTitleDeleted val="0"/>
    <c:plotArea>
      <c:layout/>
      <c:barChart>
        <c:barDir val="col"/>
        <c:grouping val="clustered"/>
        <c:varyColors val="0"/>
        <c:ser>
          <c:idx val="0"/>
          <c:order val="0"/>
          <c:tx>
            <c:strRef>
              <c:f>Sheet1!$A$3</c:f>
              <c:strCache>
                <c:ptCount val="1"/>
                <c:pt idx="0">
                  <c:v>Doing technology</c:v>
                </c:pt>
              </c:strCache>
            </c:strRef>
          </c:tx>
          <c:spPr>
            <a:solidFill>
              <a:srgbClr val="00B0F0"/>
            </a:solidFill>
          </c:spPr>
          <c:invertIfNegative val="0"/>
          <c:errBars>
            <c:errBarType val="both"/>
            <c:errValType val="stdDev"/>
            <c:noEndCap val="0"/>
            <c:val val="1"/>
          </c:errBars>
          <c:cat>
            <c:strRef>
              <c:f>Sheet1!$B$2:$C$2</c:f>
              <c:strCache>
                <c:ptCount val="2"/>
                <c:pt idx="0">
                  <c:v>Pre-project</c:v>
                </c:pt>
                <c:pt idx="1">
                  <c:v>Post project</c:v>
                </c:pt>
              </c:strCache>
            </c:strRef>
          </c:cat>
          <c:val>
            <c:numRef>
              <c:f>Sheet1!$B$3:$C$3</c:f>
              <c:numCache>
                <c:formatCode>General</c:formatCode>
                <c:ptCount val="2"/>
                <c:pt idx="0">
                  <c:v>4.198999999999999</c:v>
                </c:pt>
                <c:pt idx="1">
                  <c:v>4.3149999999999995</c:v>
                </c:pt>
              </c:numCache>
            </c:numRef>
          </c:val>
        </c:ser>
        <c:ser>
          <c:idx val="1"/>
          <c:order val="1"/>
          <c:tx>
            <c:strRef>
              <c:f>Sheet1!$A$4</c:f>
              <c:strCache>
                <c:ptCount val="1"/>
                <c:pt idx="0">
                  <c:v>Doing science</c:v>
                </c:pt>
              </c:strCache>
            </c:strRef>
          </c:tx>
          <c:spPr>
            <a:solidFill>
              <a:srgbClr val="FFC000"/>
            </a:solidFill>
          </c:spPr>
          <c:invertIfNegative val="0"/>
          <c:errBars>
            <c:errBarType val="both"/>
            <c:errValType val="stdDev"/>
            <c:noEndCap val="0"/>
            <c:val val="1"/>
          </c:errBars>
          <c:cat>
            <c:strRef>
              <c:f>Sheet1!$B$2:$C$2</c:f>
              <c:strCache>
                <c:ptCount val="2"/>
                <c:pt idx="0">
                  <c:v>Pre-project</c:v>
                </c:pt>
                <c:pt idx="1">
                  <c:v>Post project</c:v>
                </c:pt>
              </c:strCache>
            </c:strRef>
          </c:cat>
          <c:val>
            <c:numRef>
              <c:f>Sheet1!$B$4:$C$4</c:f>
              <c:numCache>
                <c:formatCode>General</c:formatCode>
                <c:ptCount val="2"/>
                <c:pt idx="0">
                  <c:v>4.2699999999999996</c:v>
                </c:pt>
                <c:pt idx="1">
                  <c:v>4.601</c:v>
                </c:pt>
              </c:numCache>
            </c:numRef>
          </c:val>
        </c:ser>
        <c:dLbls>
          <c:showLegendKey val="0"/>
          <c:showVal val="0"/>
          <c:showCatName val="0"/>
          <c:showSerName val="0"/>
          <c:showPercent val="0"/>
          <c:showBubbleSize val="0"/>
        </c:dLbls>
        <c:gapWidth val="150"/>
        <c:axId val="151778728"/>
        <c:axId val="151469504"/>
      </c:barChart>
      <c:catAx>
        <c:axId val="151778728"/>
        <c:scaling>
          <c:orientation val="minMax"/>
        </c:scaling>
        <c:delete val="0"/>
        <c:axPos val="b"/>
        <c:title>
          <c:tx>
            <c:rich>
              <a:bodyPr/>
              <a:lstStyle/>
              <a:p>
                <a:pPr>
                  <a:defRPr sz="2000" baseline="0"/>
                </a:pPr>
                <a:r>
                  <a:rPr lang="en-GB" sz="2000" baseline="0"/>
                  <a:t>Pre and post project</a:t>
                </a:r>
              </a:p>
            </c:rich>
          </c:tx>
          <c:layout/>
          <c:overlay val="0"/>
        </c:title>
        <c:numFmt formatCode="General" sourceLinked="0"/>
        <c:majorTickMark val="none"/>
        <c:minorTickMark val="none"/>
        <c:tickLblPos val="nextTo"/>
        <c:crossAx val="151469504"/>
        <c:crosses val="autoZero"/>
        <c:auto val="1"/>
        <c:lblAlgn val="ctr"/>
        <c:lblOffset val="100"/>
        <c:noMultiLvlLbl val="0"/>
      </c:catAx>
      <c:valAx>
        <c:axId val="151469504"/>
        <c:scaling>
          <c:orientation val="minMax"/>
        </c:scaling>
        <c:delete val="0"/>
        <c:axPos val="l"/>
        <c:majorGridlines/>
        <c:title>
          <c:tx>
            <c:rich>
              <a:bodyPr/>
              <a:lstStyle/>
              <a:p>
                <a:pPr>
                  <a:defRPr sz="2000" baseline="0"/>
                </a:pPr>
                <a:r>
                  <a:rPr lang="en-GB" sz="2000" baseline="0" dirty="0"/>
                  <a:t>Agreement with statement  5=A lot 1= Not at all</a:t>
                </a:r>
              </a:p>
            </c:rich>
          </c:tx>
          <c:layout/>
          <c:overlay val="0"/>
        </c:title>
        <c:numFmt formatCode="General" sourceLinked="1"/>
        <c:majorTickMark val="out"/>
        <c:minorTickMark val="none"/>
        <c:tickLblPos val="nextTo"/>
        <c:crossAx val="151778728"/>
        <c:crosses val="autoZero"/>
        <c:crossBetween val="between"/>
      </c:valAx>
    </c:plotArea>
    <c:legend>
      <c:legendPos val="r"/>
      <c:layout/>
      <c:overlay val="0"/>
      <c:txPr>
        <a:bodyPr/>
        <a:lstStyle/>
        <a:p>
          <a:pPr>
            <a:defRPr sz="2000" baseline="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GB"/>
              <a:t>What Engineers do</a:t>
            </a:r>
          </a:p>
        </c:rich>
      </c:tx>
      <c:layout/>
      <c:overlay val="0"/>
    </c:title>
    <c:autoTitleDeleted val="0"/>
    <c:plotArea>
      <c:layout>
        <c:manualLayout>
          <c:layoutTarget val="inner"/>
          <c:xMode val="edge"/>
          <c:yMode val="edge"/>
          <c:x val="7.1586650627004964E-2"/>
          <c:y val="0.11807100499937803"/>
          <c:w val="0.81046223388743077"/>
          <c:h val="0.73248897527443335"/>
        </c:manualLayout>
      </c:layout>
      <c:barChart>
        <c:barDir val="col"/>
        <c:grouping val="clustered"/>
        <c:varyColors val="0"/>
        <c:ser>
          <c:idx val="0"/>
          <c:order val="0"/>
          <c:tx>
            <c:strRef>
              <c:f>Sheet3!$B$1</c:f>
              <c:strCache>
                <c:ptCount val="1"/>
                <c:pt idx="0">
                  <c:v>Pre-project</c:v>
                </c:pt>
              </c:strCache>
            </c:strRef>
          </c:tx>
          <c:spPr>
            <a:solidFill>
              <a:srgbClr val="00B0F0"/>
            </a:solidFill>
          </c:spPr>
          <c:invertIfNegative val="0"/>
          <c:errBars>
            <c:errBarType val="both"/>
            <c:errValType val="stdDev"/>
            <c:noEndCap val="0"/>
            <c:val val="1"/>
          </c:errBars>
          <c:cat>
            <c:strRef>
              <c:f>Sheet3!$A$2:$A$5</c:f>
              <c:strCache>
                <c:ptCount val="4"/>
                <c:pt idx="0">
                  <c:v>Engineering can make the world a better place</c:v>
                </c:pt>
                <c:pt idx="1">
                  <c:v>Engineers help design and make things</c:v>
                </c:pt>
                <c:pt idx="2">
                  <c:v>Engineers need to know about science</c:v>
                </c:pt>
                <c:pt idx="3">
                  <c:v>Engineering makes living easier</c:v>
                </c:pt>
              </c:strCache>
            </c:strRef>
          </c:cat>
          <c:val>
            <c:numRef>
              <c:f>Sheet3!$B$2:$B$5</c:f>
              <c:numCache>
                <c:formatCode>General</c:formatCode>
                <c:ptCount val="4"/>
                <c:pt idx="0">
                  <c:v>4.0350000000000001</c:v>
                </c:pt>
                <c:pt idx="1">
                  <c:v>4.3090000000000002</c:v>
                </c:pt>
                <c:pt idx="2">
                  <c:v>4.3179999999999996</c:v>
                </c:pt>
                <c:pt idx="3">
                  <c:v>3.7869999999999999</c:v>
                </c:pt>
              </c:numCache>
            </c:numRef>
          </c:val>
        </c:ser>
        <c:ser>
          <c:idx val="1"/>
          <c:order val="1"/>
          <c:tx>
            <c:strRef>
              <c:f>Sheet3!$C$1</c:f>
              <c:strCache>
                <c:ptCount val="1"/>
                <c:pt idx="0">
                  <c:v>Post project</c:v>
                </c:pt>
              </c:strCache>
            </c:strRef>
          </c:tx>
          <c:spPr>
            <a:solidFill>
              <a:srgbClr val="FFC000"/>
            </a:solidFill>
            <a:ln>
              <a:solidFill>
                <a:srgbClr val="FFC000"/>
              </a:solidFill>
            </a:ln>
          </c:spPr>
          <c:invertIfNegative val="0"/>
          <c:errBars>
            <c:errBarType val="both"/>
            <c:errValType val="stdDev"/>
            <c:noEndCap val="0"/>
            <c:val val="1"/>
          </c:errBars>
          <c:cat>
            <c:strRef>
              <c:f>Sheet3!$A$2:$A$5</c:f>
              <c:strCache>
                <c:ptCount val="4"/>
                <c:pt idx="0">
                  <c:v>Engineering can make the world a better place</c:v>
                </c:pt>
                <c:pt idx="1">
                  <c:v>Engineers help design and make things</c:v>
                </c:pt>
                <c:pt idx="2">
                  <c:v>Engineers need to know about science</c:v>
                </c:pt>
                <c:pt idx="3">
                  <c:v>Engineering makes living easier</c:v>
                </c:pt>
              </c:strCache>
            </c:strRef>
          </c:cat>
          <c:val>
            <c:numRef>
              <c:f>Sheet3!$C$2:$C$5</c:f>
              <c:numCache>
                <c:formatCode>General</c:formatCode>
                <c:ptCount val="4"/>
                <c:pt idx="0">
                  <c:v>4.0979999999999999</c:v>
                </c:pt>
                <c:pt idx="1">
                  <c:v>4.6849999999999996</c:v>
                </c:pt>
                <c:pt idx="2">
                  <c:v>4.5789999999999997</c:v>
                </c:pt>
                <c:pt idx="3">
                  <c:v>4.1289999999999996</c:v>
                </c:pt>
              </c:numCache>
            </c:numRef>
          </c:val>
        </c:ser>
        <c:dLbls>
          <c:showLegendKey val="0"/>
          <c:showVal val="0"/>
          <c:showCatName val="0"/>
          <c:showSerName val="0"/>
          <c:showPercent val="0"/>
          <c:showBubbleSize val="0"/>
        </c:dLbls>
        <c:gapWidth val="150"/>
        <c:axId val="66463128"/>
        <c:axId val="66463520"/>
      </c:barChart>
      <c:catAx>
        <c:axId val="66463128"/>
        <c:scaling>
          <c:orientation val="minMax"/>
        </c:scaling>
        <c:delete val="0"/>
        <c:axPos val="b"/>
        <c:numFmt formatCode="General" sourceLinked="0"/>
        <c:majorTickMark val="none"/>
        <c:minorTickMark val="none"/>
        <c:tickLblPos val="nextTo"/>
        <c:txPr>
          <a:bodyPr/>
          <a:lstStyle/>
          <a:p>
            <a:pPr>
              <a:defRPr sz="2000" baseline="0"/>
            </a:pPr>
            <a:endParaRPr lang="en-US"/>
          </a:p>
        </c:txPr>
        <c:crossAx val="66463520"/>
        <c:crosses val="autoZero"/>
        <c:auto val="1"/>
        <c:lblAlgn val="ctr"/>
        <c:lblOffset val="100"/>
        <c:noMultiLvlLbl val="0"/>
      </c:catAx>
      <c:valAx>
        <c:axId val="66463520"/>
        <c:scaling>
          <c:orientation val="minMax"/>
        </c:scaling>
        <c:delete val="0"/>
        <c:axPos val="l"/>
        <c:majorGridlines/>
        <c:title>
          <c:tx>
            <c:rich>
              <a:bodyPr/>
              <a:lstStyle/>
              <a:p>
                <a:pPr>
                  <a:defRPr sz="2000" baseline="0"/>
                </a:pPr>
                <a:r>
                  <a:rPr lang="en-GB" sz="2000" baseline="0"/>
                  <a:t>Agreement with Statement . 5= absolutely yes and 1- No not at all</a:t>
                </a:r>
              </a:p>
              <a:p>
                <a:pPr>
                  <a:defRPr sz="2000" baseline="0"/>
                </a:pPr>
                <a:endParaRPr lang="en-GB" sz="2000" baseline="0"/>
              </a:p>
            </c:rich>
          </c:tx>
          <c:layout>
            <c:manualLayout>
              <c:xMode val="edge"/>
              <c:yMode val="edge"/>
              <c:x val="1.666666666666668E-2"/>
              <c:y val="8.8322032662583927E-2"/>
            </c:manualLayout>
          </c:layout>
          <c:overlay val="0"/>
        </c:title>
        <c:numFmt formatCode="General" sourceLinked="1"/>
        <c:majorTickMark val="out"/>
        <c:minorTickMark val="none"/>
        <c:tickLblPos val="nextTo"/>
        <c:crossAx val="66463128"/>
        <c:crosses val="autoZero"/>
        <c:crossBetween val="between"/>
      </c:valAx>
    </c:plotArea>
    <c:legend>
      <c:legendPos val="r"/>
      <c:layout>
        <c:manualLayout>
          <c:xMode val="edge"/>
          <c:yMode val="edge"/>
          <c:x val="0.85323071595217281"/>
          <c:y val="0.40548365066174874"/>
          <c:w val="0.14561187664041994"/>
          <c:h val="0.16932042970744568"/>
        </c:manualLayout>
      </c:layout>
      <c:overlay val="0"/>
      <c:txPr>
        <a:bodyPr/>
        <a:lstStyle/>
        <a:p>
          <a:pPr>
            <a:defRPr sz="2000" baseline="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GB"/>
              <a:t>Attitudes to Science and Engineering Careers</a:t>
            </a:r>
          </a:p>
          <a:p>
            <a:pPr>
              <a:defRPr/>
            </a:pPr>
            <a:endParaRPr lang="en-GB"/>
          </a:p>
        </c:rich>
      </c:tx>
      <c:layout>
        <c:manualLayout>
          <c:xMode val="edge"/>
          <c:yMode val="edge"/>
          <c:x val="0.12357633420822405"/>
          <c:y val="0"/>
        </c:manualLayout>
      </c:layout>
      <c:overlay val="0"/>
    </c:title>
    <c:autoTitleDeleted val="0"/>
    <c:plotArea>
      <c:layout>
        <c:manualLayout>
          <c:layoutTarget val="inner"/>
          <c:xMode val="edge"/>
          <c:yMode val="edge"/>
          <c:x val="7.4699113697744304E-2"/>
          <c:y val="0.18694640591009018"/>
          <c:w val="0.72999923922553156"/>
          <c:h val="0.6552961410949919"/>
        </c:manualLayout>
      </c:layout>
      <c:barChart>
        <c:barDir val="col"/>
        <c:grouping val="clustered"/>
        <c:varyColors val="0"/>
        <c:ser>
          <c:idx val="0"/>
          <c:order val="0"/>
          <c:tx>
            <c:strRef>
              <c:f>Sheet4!$B$5</c:f>
              <c:strCache>
                <c:ptCount val="1"/>
                <c:pt idx="0">
                  <c:v>Pre-project</c:v>
                </c:pt>
              </c:strCache>
            </c:strRef>
          </c:tx>
          <c:spPr>
            <a:solidFill>
              <a:srgbClr val="00B0F0"/>
            </a:solidFill>
          </c:spPr>
          <c:invertIfNegative val="0"/>
          <c:errBars>
            <c:errBarType val="both"/>
            <c:errValType val="stdDev"/>
            <c:noEndCap val="0"/>
            <c:val val="1"/>
          </c:errBars>
          <c:cat>
            <c:strRef>
              <c:f>Sheet4!$A$6:$A$7</c:f>
              <c:strCache>
                <c:ptCount val="2"/>
                <c:pt idx="0">
                  <c:v>I could be an engineer when I grow up</c:v>
                </c:pt>
                <c:pt idx="1">
                  <c:v>I would enjoy being a scientist</c:v>
                </c:pt>
              </c:strCache>
            </c:strRef>
          </c:cat>
          <c:val>
            <c:numRef>
              <c:f>Sheet4!$B$6:$B$7</c:f>
              <c:numCache>
                <c:formatCode>General</c:formatCode>
                <c:ptCount val="2"/>
                <c:pt idx="0">
                  <c:v>3.3039999999999998</c:v>
                </c:pt>
                <c:pt idx="1">
                  <c:v>3.66</c:v>
                </c:pt>
              </c:numCache>
            </c:numRef>
          </c:val>
        </c:ser>
        <c:ser>
          <c:idx val="1"/>
          <c:order val="1"/>
          <c:tx>
            <c:strRef>
              <c:f>Sheet4!$C$5</c:f>
              <c:strCache>
                <c:ptCount val="1"/>
                <c:pt idx="0">
                  <c:v>Post-project</c:v>
                </c:pt>
              </c:strCache>
            </c:strRef>
          </c:tx>
          <c:spPr>
            <a:solidFill>
              <a:srgbClr val="FFC000"/>
            </a:solidFill>
          </c:spPr>
          <c:invertIfNegative val="0"/>
          <c:errBars>
            <c:errBarType val="both"/>
            <c:errValType val="stdDev"/>
            <c:noEndCap val="0"/>
            <c:val val="1"/>
          </c:errBars>
          <c:cat>
            <c:strRef>
              <c:f>Sheet4!$A$6:$A$7</c:f>
              <c:strCache>
                <c:ptCount val="2"/>
                <c:pt idx="0">
                  <c:v>I could be an engineer when I grow up</c:v>
                </c:pt>
                <c:pt idx="1">
                  <c:v>I would enjoy being a scientist</c:v>
                </c:pt>
              </c:strCache>
            </c:strRef>
          </c:cat>
          <c:val>
            <c:numRef>
              <c:f>Sheet4!$C$6:$C$7</c:f>
              <c:numCache>
                <c:formatCode>General</c:formatCode>
                <c:ptCount val="2"/>
                <c:pt idx="0">
                  <c:v>3.7130000000000001</c:v>
                </c:pt>
                <c:pt idx="1">
                  <c:v>3.86</c:v>
                </c:pt>
              </c:numCache>
            </c:numRef>
          </c:val>
        </c:ser>
        <c:dLbls>
          <c:showLegendKey val="0"/>
          <c:showVal val="0"/>
          <c:showCatName val="0"/>
          <c:showSerName val="0"/>
          <c:showPercent val="0"/>
          <c:showBubbleSize val="0"/>
        </c:dLbls>
        <c:gapWidth val="150"/>
        <c:axId val="66464304"/>
        <c:axId val="66464696"/>
      </c:barChart>
      <c:catAx>
        <c:axId val="66464304"/>
        <c:scaling>
          <c:orientation val="minMax"/>
        </c:scaling>
        <c:delete val="0"/>
        <c:axPos val="b"/>
        <c:numFmt formatCode="General" sourceLinked="0"/>
        <c:majorTickMark val="none"/>
        <c:minorTickMark val="none"/>
        <c:tickLblPos val="nextTo"/>
        <c:txPr>
          <a:bodyPr/>
          <a:lstStyle/>
          <a:p>
            <a:pPr>
              <a:defRPr sz="2000" baseline="0"/>
            </a:pPr>
            <a:endParaRPr lang="en-US"/>
          </a:p>
        </c:txPr>
        <c:crossAx val="66464696"/>
        <c:crosses val="autoZero"/>
        <c:auto val="1"/>
        <c:lblAlgn val="ctr"/>
        <c:lblOffset val="100"/>
        <c:noMultiLvlLbl val="0"/>
      </c:catAx>
      <c:valAx>
        <c:axId val="66464696"/>
        <c:scaling>
          <c:orientation val="minMax"/>
        </c:scaling>
        <c:delete val="0"/>
        <c:axPos val="l"/>
        <c:majorGridlines/>
        <c:title>
          <c:tx>
            <c:rich>
              <a:bodyPr/>
              <a:lstStyle/>
              <a:p>
                <a:pPr>
                  <a:defRPr sz="2000" baseline="0"/>
                </a:pPr>
                <a:r>
                  <a:rPr lang="en-GB" sz="2000" baseline="0"/>
                  <a:t>Agreement with Statement . 5= absolutely yes and 1- No not at all</a:t>
                </a:r>
              </a:p>
            </c:rich>
          </c:tx>
          <c:layout>
            <c:manualLayout>
              <c:xMode val="edge"/>
              <c:yMode val="edge"/>
              <c:x val="3.6111111111111129E-2"/>
              <c:y val="0.15818314377369505"/>
            </c:manualLayout>
          </c:layout>
          <c:overlay val="0"/>
        </c:title>
        <c:numFmt formatCode="General" sourceLinked="1"/>
        <c:majorTickMark val="out"/>
        <c:minorTickMark val="none"/>
        <c:tickLblPos val="nextTo"/>
        <c:crossAx val="66464304"/>
        <c:crosses val="autoZero"/>
        <c:crossBetween val="between"/>
      </c:valAx>
    </c:plotArea>
    <c:legend>
      <c:legendPos val="r"/>
      <c:layout/>
      <c:overlay val="0"/>
      <c:txPr>
        <a:bodyPr/>
        <a:lstStyle/>
        <a:p>
          <a:pPr>
            <a:defRPr sz="2000" baseline="0"/>
          </a:pPr>
          <a:endParaRPr lang="en-US"/>
        </a:p>
      </c:txPr>
    </c:legend>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1">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8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2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5-08-31T20:54:37.986" idx="7">
    <p:pos x="10" y="10"/>
    <p:text>aim to crerate a community of prctice abd evaluate the impact of this on attitudes of the participating children and teachers to science</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5-08-31T21:52:15.634" idx="15">
    <p:pos x="10" y="282"/>
    <p:text>Teachers who have positive attitudes and are enthusiastic about a subject, engage in research based instructional strategies, seek out growth opportunities, stay current and create connections with the subject matter that are meaningful to their students (Singh and Stoloff 2008).  This highlights the importance of addressing and positively influencing pre-service teacher’ attitudes to teaching science by cultivating positive dispositions and beliefs (Jung and Rhodes 2008) as they may be as crucial for pre-service teacher’s achievements as pedagogical and content knowledge.  However, at present teacher education programmes appear to have little impact upon the way in which new and pre-service teachers view themselves as teachers. (Ballantyne, et al, 2012).</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5-08-31T22:06:21.932" idx="18">
    <p:pos x="10" y="282"/>
    <p:text>Qualitative responses were analysed separately by two of the project researchers using Thematic Analysis (Braun &amp; Clarke 2006) in QSR nVivo 10. Using a process of inter-coder constant comparison, the thematic hierarchies were combined, and the responses from the pre-service teachers and student engineers were triangulated into one coding frame which can be seen in Table 3. Qualitative responses from the children were analysed separately.</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0FE1F833-8AF6-412C-9F70-6D2CB0DC2D03}" type="datetimeFigureOut">
              <a:rPr lang="en-GB" smtClean="0"/>
              <a:t>09/09/2015</a:t>
            </a:fld>
            <a:endParaRPr lang="en-GB"/>
          </a:p>
        </p:txBody>
      </p:sp>
      <p:sp>
        <p:nvSpPr>
          <p:cNvPr id="4" name="Slide Image Placeholder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51219"/>
            <a:ext cx="5335270" cy="38873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vl1pPr>
          </a:lstStyle>
          <a:p>
            <a:fld id="{E800E03B-4902-40BC-9C0E-5B9960E84224}" type="slidenum">
              <a:rPr lang="en-GB" smtClean="0"/>
              <a:t>‹#›</a:t>
            </a:fld>
            <a:endParaRPr lang="en-GB"/>
          </a:p>
        </p:txBody>
      </p:sp>
    </p:spTree>
    <p:extLst>
      <p:ext uri="{BB962C8B-B14F-4D97-AF65-F5344CB8AC3E}">
        <p14:creationId xmlns:p14="http://schemas.microsoft.com/office/powerpoint/2010/main" val="128465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800E03B-4902-40BC-9C0E-5B9960E84224}" type="slidenum">
              <a:rPr lang="en-GB" smtClean="0"/>
              <a:t>1</a:t>
            </a:fld>
            <a:endParaRPr lang="en-GB"/>
          </a:p>
        </p:txBody>
      </p:sp>
    </p:spTree>
    <p:extLst>
      <p:ext uri="{BB962C8B-B14F-4D97-AF65-F5344CB8AC3E}">
        <p14:creationId xmlns:p14="http://schemas.microsoft.com/office/powerpoint/2010/main" val="3653896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Analysis of the qualitative data confirmed that there had been a significant increase in the levels of confidence that the pre-service teachers had in their science subject knowledge.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Quantitative data indicated that the mean level of confidence in the pre-service teachers’ Science Subject Knowledge before the project was 5.5 out of 10 (</a:t>
            </a:r>
            <a:r>
              <a:rPr lang="en-US" sz="1200" b="0" i="1" u="none" strike="noStrike" kern="1200" baseline="0" dirty="0" smtClean="0">
                <a:solidFill>
                  <a:schemeClr val="tx1"/>
                </a:solidFill>
                <a:latin typeface="+mn-lt"/>
                <a:ea typeface="+mn-ea"/>
                <a:cs typeface="+mn-cs"/>
              </a:rPr>
              <a:t>SD = </a:t>
            </a:r>
            <a:r>
              <a:rPr lang="en-US" sz="1200" b="0" i="0" u="none" strike="noStrike" kern="1200" baseline="0" dirty="0" smtClean="0">
                <a:solidFill>
                  <a:schemeClr val="tx1"/>
                </a:solidFill>
                <a:latin typeface="+mn-lt"/>
                <a:ea typeface="+mn-ea"/>
                <a:cs typeface="+mn-cs"/>
              </a:rPr>
              <a:t>1.8). Following the project, the mean Science Subject Knowledge value was 7.5 (</a:t>
            </a:r>
            <a:r>
              <a:rPr lang="en-US" sz="1200" b="0" i="1" u="none" strike="noStrike" kern="1200" baseline="0" dirty="0" smtClean="0">
                <a:solidFill>
                  <a:schemeClr val="tx1"/>
                </a:solidFill>
                <a:latin typeface="+mn-lt"/>
                <a:ea typeface="+mn-ea"/>
                <a:cs typeface="+mn-cs"/>
              </a:rPr>
              <a:t>SD = </a:t>
            </a:r>
            <a:r>
              <a:rPr lang="en-US" sz="1200" b="0" i="0" u="none" strike="noStrike" kern="1200" baseline="0" dirty="0" smtClean="0">
                <a:solidFill>
                  <a:schemeClr val="tx1"/>
                </a:solidFill>
                <a:latin typeface="+mn-lt"/>
                <a:ea typeface="+mn-ea"/>
                <a:cs typeface="+mn-cs"/>
              </a:rPr>
              <a:t>1.1). There was therefore a highly significant increase </a:t>
            </a:r>
            <a:r>
              <a:rPr lang="en-US" sz="1200" b="0" i="1" u="none" strike="noStrike" kern="1200" baseline="0" dirty="0" smtClean="0">
                <a:solidFill>
                  <a:schemeClr val="tx1"/>
                </a:solidFill>
                <a:latin typeface="+mn-lt"/>
                <a:ea typeface="+mn-ea"/>
                <a:cs typeface="+mn-cs"/>
              </a:rPr>
              <a:t>Z </a:t>
            </a:r>
            <a:r>
              <a:rPr lang="en-US" sz="1200" b="0" i="0" u="none" strike="noStrike" kern="1200" baseline="0" dirty="0" smtClean="0">
                <a:solidFill>
                  <a:schemeClr val="tx1"/>
                </a:solidFill>
                <a:latin typeface="+mn-lt"/>
                <a:ea typeface="+mn-ea"/>
                <a:cs typeface="+mn-cs"/>
              </a:rPr>
              <a:t>= -2.82, </a:t>
            </a:r>
            <a:r>
              <a:rPr lang="en-US" sz="1200" b="0" i="1" u="none" strike="noStrike" kern="1200" baseline="0" dirty="0" smtClean="0">
                <a:solidFill>
                  <a:schemeClr val="tx1"/>
                </a:solidFill>
                <a:latin typeface="+mn-lt"/>
                <a:ea typeface="+mn-ea"/>
                <a:cs typeface="+mn-cs"/>
              </a:rPr>
              <a:t>p= </a:t>
            </a:r>
            <a:r>
              <a:rPr lang="en-US" sz="1200" b="0" i="0" u="none" strike="noStrike" kern="1200" baseline="0" dirty="0" smtClean="0">
                <a:solidFill>
                  <a:schemeClr val="tx1"/>
                </a:solidFill>
                <a:latin typeface="+mn-lt"/>
                <a:ea typeface="+mn-ea"/>
                <a:cs typeface="+mn-cs"/>
              </a:rPr>
              <a:t>.005 in Science Subject Knowledge </a:t>
            </a:r>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10</a:t>
            </a:fld>
            <a:endParaRPr lang="en-GB"/>
          </a:p>
        </p:txBody>
      </p:sp>
    </p:spTree>
    <p:extLst>
      <p:ext uri="{BB962C8B-B14F-4D97-AF65-F5344CB8AC3E}">
        <p14:creationId xmlns:p14="http://schemas.microsoft.com/office/powerpoint/2010/main" val="979326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smtClean="0"/>
              <a:t>Qualitative data also showed that the pre-service teachers felt significantly more confident</a:t>
            </a:r>
            <a:r>
              <a:rPr lang="en-GB" baseline="0" dirty="0" smtClean="0"/>
              <a:t> about their ability to teach science following participation in the project (their science teaching self-efficacy)</a:t>
            </a:r>
          </a:p>
          <a:p>
            <a:pPr marL="0" indent="0">
              <a:buNone/>
            </a:pPr>
            <a:endParaRPr lang="en-GB" baseline="0" dirty="0" smtClean="0"/>
          </a:p>
          <a:p>
            <a:pPr marL="0" indent="0">
              <a:buNone/>
            </a:pPr>
            <a:r>
              <a:rPr lang="en-GB" dirty="0" smtClean="0"/>
              <a:t>(</a:t>
            </a:r>
            <a:r>
              <a:rPr lang="en-US" dirty="0" smtClean="0"/>
              <a:t>Quantitative data indicated that the mean PSE for the pre-service teachers to teach science before the project was 6.3 out of 10 (SD = 0.9). Following the project, the mean PSE value was 8.2 (SD = 1.0). There was therefore a highly significant increase Z = -2.81, p= .005 in PSE for pre-service teachers to teach science following the project.)</a:t>
            </a:r>
          </a:p>
          <a:p>
            <a:pPr marL="0" indent="0">
              <a:buNone/>
            </a:pPr>
            <a:endParaRPr lang="en-US" dirty="0" smtClean="0"/>
          </a:p>
          <a:p>
            <a:pPr marL="0" indent="0">
              <a:buNone/>
            </a:pPr>
            <a:r>
              <a:rPr lang="en-US" dirty="0" smtClean="0"/>
              <a:t>it would therefore appear that participating in the project is beneficial for the pre-service teachers in terms of increased levels of confidence</a:t>
            </a:r>
          </a:p>
          <a:p>
            <a:pPr marL="0" indent="0">
              <a:buNone/>
            </a:pPr>
            <a:endParaRPr lang="en-US" dirty="0" smtClean="0"/>
          </a:p>
          <a:p>
            <a:pPr marL="0" indent="0">
              <a:buNone/>
            </a:pPr>
            <a:r>
              <a:rPr lang="en-US" dirty="0" smtClean="0"/>
              <a:t>This is significant as it has been shown that teachers who have positive attitudes and are enthusiastic about a subject, engage in research based instructional strategies, seek out growth opportunities, stay current and create connections with the subject matter that are meaningful to their students (Singh and </a:t>
            </a:r>
            <a:r>
              <a:rPr lang="en-US" dirty="0" err="1" smtClean="0"/>
              <a:t>Stoloff</a:t>
            </a:r>
            <a:r>
              <a:rPr lang="en-US" dirty="0" smtClean="0"/>
              <a:t> 2008).  </a:t>
            </a:r>
          </a:p>
          <a:p>
            <a:pPr marL="0" indent="0">
              <a:buNone/>
            </a:pPr>
            <a:r>
              <a:rPr lang="en-US" dirty="0" smtClean="0"/>
              <a:t>This highlights the importance of addressing and positively influencing pre-service teacher’ attitudes to teaching science by cultivating positive dispositions and beliefs (Jung and Rhodes 2008) as they may be as crucial for pre-service teacher’s achievements as pedagogical and content knowledge.  </a:t>
            </a:r>
          </a:p>
          <a:p>
            <a:pPr marL="0" indent="0">
              <a:buNone/>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However, at present teacher education </a:t>
            </a:r>
            <a:r>
              <a:rPr lang="en-US" dirty="0" err="1" smtClean="0"/>
              <a:t>programmes</a:t>
            </a:r>
            <a:r>
              <a:rPr lang="en-US" dirty="0" smtClean="0"/>
              <a:t> appear to have little impact upon the way in which new and pre-service teachers view themselves as teachers. (Ballantyne, et al, 2012). Initial teacher education therefore presents a critical opportunity to influence future capabilities for science teaching. if the successful impact of this project is to be replicated (one of its aims) then deeper analysis of which elements contributed to this change should occur. Therefore, what was it from this project that could be brought forward into ITT?</a:t>
            </a:r>
          </a:p>
          <a:p>
            <a:pPr marL="0" indent="0">
              <a:buNone/>
            </a:pPr>
            <a:endParaRPr lang="en-GB" dirty="0"/>
          </a:p>
        </p:txBody>
      </p:sp>
      <p:sp>
        <p:nvSpPr>
          <p:cNvPr id="4" name="Slide Number Placeholder 3"/>
          <p:cNvSpPr>
            <a:spLocks noGrp="1"/>
          </p:cNvSpPr>
          <p:nvPr>
            <p:ph type="sldNum" sz="quarter" idx="10"/>
          </p:nvPr>
        </p:nvSpPr>
        <p:spPr/>
        <p:txBody>
          <a:bodyPr/>
          <a:lstStyle/>
          <a:p>
            <a:fld id="{7432351E-9F25-4522-B7B3-B644582D1A2E}" type="slidenum">
              <a:rPr lang="en-GB" smtClean="0"/>
              <a:t>11</a:t>
            </a:fld>
            <a:endParaRPr lang="en-GB"/>
          </a:p>
        </p:txBody>
      </p:sp>
    </p:spTree>
    <p:extLst>
      <p:ext uri="{BB962C8B-B14F-4D97-AF65-F5344CB8AC3E}">
        <p14:creationId xmlns:p14="http://schemas.microsoft.com/office/powerpoint/2010/main" val="13604147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Qualitative responses (from the reflective diaries and responses</a:t>
            </a:r>
            <a:r>
              <a:rPr lang="en-US" baseline="0" dirty="0" smtClean="0"/>
              <a:t> to open questions in the questionnaires) </a:t>
            </a:r>
            <a:r>
              <a:rPr lang="en-US" dirty="0" smtClean="0"/>
              <a:t>were </a:t>
            </a:r>
            <a:r>
              <a:rPr lang="en-US" dirty="0" err="1" smtClean="0"/>
              <a:t>analysed</a:t>
            </a:r>
            <a:r>
              <a:rPr lang="en-US" dirty="0" smtClean="0"/>
              <a:t> separately by two of the project researchers using Thematic Analysis (Braun &amp; Clarke 2006) in QSR </a:t>
            </a:r>
            <a:r>
              <a:rPr lang="en-US" dirty="0" err="1" smtClean="0"/>
              <a:t>nVivo</a:t>
            </a:r>
            <a:r>
              <a:rPr lang="en-US" dirty="0" smtClean="0"/>
              <a:t> 10. Using a process of inter-coder constant comparison, the thematic hierarchies were combined, and the responses from the pre-service teachers were triangulated into one coding frame. Qualitative responses from the children were </a:t>
            </a:r>
            <a:r>
              <a:rPr lang="en-US" dirty="0" err="1" smtClean="0"/>
              <a:t>analysed</a:t>
            </a:r>
            <a:r>
              <a:rPr lang="en-US" dirty="0" smtClean="0"/>
              <a:t> separately.</a:t>
            </a:r>
            <a:endParaRPr lang="en-GB"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Pleasingly, there was a lot of focus on the impact that the project had had on the pre-service teachers personally (i.e. subject knowledge and teaching confidence) and the enjoyment of the children,</a:t>
            </a:r>
            <a:r>
              <a:rPr lang="en-US" baseline="0" dirty="0" smtClean="0"/>
              <a:t> but also on the element of sharing expertise. </a:t>
            </a:r>
            <a:r>
              <a:rPr lang="en-GB" dirty="0" smtClean="0"/>
              <a:t>Rather than deskilling the teachers by pairing them with an ‘expert’ the experience had in fact upskilled them.</a:t>
            </a:r>
          </a:p>
          <a:p>
            <a:endParaRPr lang="en-US" baseline="0" dirty="0" smtClean="0"/>
          </a:p>
          <a:p>
            <a:endParaRPr lang="en-US" dirty="0" smtClean="0"/>
          </a:p>
          <a:p>
            <a:r>
              <a:rPr lang="en-US" dirty="0" smtClean="0"/>
              <a:t>when evaluating the project the students rated the usefulness of working with an 'expert peer' highly and the usefulness of working with a partner (M = 4.9, SD = 0.4) were rated particularly highly</a:t>
            </a:r>
            <a:r>
              <a:rPr lang="en-US" baseline="0" dirty="0" smtClean="0"/>
              <a:t> </a:t>
            </a:r>
            <a:r>
              <a:rPr lang="en-US" dirty="0" smtClean="0"/>
              <a:t>and the usefulness of working with a partner (M = 4.9, SD = 0.4) were rated particularly highly</a:t>
            </a:r>
          </a:p>
          <a:p>
            <a:endParaRPr lang="en-US" dirty="0" smtClean="0"/>
          </a:p>
        </p:txBody>
      </p:sp>
      <p:sp>
        <p:nvSpPr>
          <p:cNvPr id="4" name="Slide Number Placeholder 3"/>
          <p:cNvSpPr>
            <a:spLocks noGrp="1"/>
          </p:cNvSpPr>
          <p:nvPr>
            <p:ph type="sldNum" sz="quarter" idx="10"/>
          </p:nvPr>
        </p:nvSpPr>
        <p:spPr/>
        <p:txBody>
          <a:bodyPr/>
          <a:lstStyle/>
          <a:p>
            <a:fld id="{E800E03B-4902-40BC-9C0E-5B9960E84224}" type="slidenum">
              <a:rPr lang="en-GB" smtClean="0"/>
              <a:t>12</a:t>
            </a:fld>
            <a:endParaRPr lang="en-GB"/>
          </a:p>
        </p:txBody>
      </p:sp>
    </p:spTree>
    <p:extLst>
      <p:ext uri="{BB962C8B-B14F-4D97-AF65-F5344CB8AC3E}">
        <p14:creationId xmlns:p14="http://schemas.microsoft.com/office/powerpoint/2010/main" val="2353495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13</a:t>
            </a:fld>
            <a:endParaRPr lang="en-GB"/>
          </a:p>
        </p:txBody>
      </p:sp>
    </p:spTree>
    <p:extLst>
      <p:ext uri="{BB962C8B-B14F-4D97-AF65-F5344CB8AC3E}">
        <p14:creationId xmlns:p14="http://schemas.microsoft.com/office/powerpoint/2010/main" val="4162875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has enabled us to develop a toolkit for other HE institutions</a:t>
            </a:r>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14</a:t>
            </a:fld>
            <a:endParaRPr lang="en-GB"/>
          </a:p>
        </p:txBody>
      </p:sp>
    </p:spTree>
    <p:extLst>
      <p:ext uri="{BB962C8B-B14F-4D97-AF65-F5344CB8AC3E}">
        <p14:creationId xmlns:p14="http://schemas.microsoft.com/office/powerpoint/2010/main" val="4292241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15</a:t>
            </a:fld>
            <a:endParaRPr lang="en-GB"/>
          </a:p>
        </p:txBody>
      </p:sp>
    </p:spTree>
    <p:extLst>
      <p:ext uri="{BB962C8B-B14F-4D97-AF65-F5344CB8AC3E}">
        <p14:creationId xmlns:p14="http://schemas.microsoft.com/office/powerpoint/2010/main" val="1026217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16</a:t>
            </a:fld>
            <a:endParaRPr lang="en-GB"/>
          </a:p>
        </p:txBody>
      </p:sp>
    </p:spTree>
    <p:extLst>
      <p:ext uri="{BB962C8B-B14F-4D97-AF65-F5344CB8AC3E}">
        <p14:creationId xmlns:p14="http://schemas.microsoft.com/office/powerpoint/2010/main" val="1331429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Exciting data</a:t>
            </a:r>
            <a:r>
              <a:rPr lang="en-GB" baseline="0" dirty="0" smtClean="0"/>
              <a:t> . We found girls particularly interested in the idea of engineering making life easier an the aspect of designing and making items.</a:t>
            </a:r>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18</a:t>
            </a:fld>
            <a:endParaRPr lang="en-GB"/>
          </a:p>
        </p:txBody>
      </p:sp>
    </p:spTree>
    <p:extLst>
      <p:ext uri="{BB962C8B-B14F-4D97-AF65-F5344CB8AC3E}">
        <p14:creationId xmlns:p14="http://schemas.microsoft.com/office/powerpoint/2010/main" val="1290164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describes and evaluates a Paired Peer Mentors project, which has enabled innovative engineering education outreach in primary schools. </a:t>
            </a:r>
          </a:p>
          <a:p>
            <a:r>
              <a:rPr lang="en-US" dirty="0" smtClean="0"/>
              <a:t>The project aimed to develop a model of collaborative, sustainable engineering education for Higher Education courses. </a:t>
            </a:r>
          </a:p>
          <a:p>
            <a:r>
              <a:rPr lang="en-US" dirty="0" smtClean="0"/>
              <a:t>Undergraduate pre-service teachers and student engineers were paired</a:t>
            </a:r>
            <a:r>
              <a:rPr lang="en-US" baseline="0" dirty="0" smtClean="0"/>
              <a:t> up and shared the </a:t>
            </a:r>
            <a:r>
              <a:rPr lang="en-US" dirty="0" smtClean="0"/>
              <a:t>delivery of enquiry based engineering challenges into primary schools, </a:t>
            </a:r>
          </a:p>
          <a:p>
            <a:r>
              <a:rPr lang="en-US" dirty="0" smtClean="0"/>
              <a:t>It was</a:t>
            </a:r>
            <a:r>
              <a:rPr lang="en-US" baseline="0" dirty="0" smtClean="0"/>
              <a:t> hoped that</a:t>
            </a:r>
            <a:r>
              <a:rPr lang="en-US" dirty="0" smtClean="0"/>
              <a:t> the complementary skills of the students could be shared and exchanged during collaborative work.</a:t>
            </a:r>
          </a:p>
          <a:p>
            <a:r>
              <a:rPr lang="en-US" dirty="0" smtClean="0"/>
              <a:t>The project aimed to evaluate the impact that participation in the project had on the attitudes of the participants towards teaching and learning STEM subjects, and</a:t>
            </a:r>
            <a:r>
              <a:rPr lang="en-US" baseline="0" dirty="0" smtClean="0"/>
              <a:t> in particular science</a:t>
            </a:r>
            <a:r>
              <a:rPr lang="en-US" dirty="0" smtClean="0"/>
              <a:t>.</a:t>
            </a:r>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2</a:t>
            </a:fld>
            <a:endParaRPr lang="en-GB"/>
          </a:p>
        </p:txBody>
      </p:sp>
    </p:spTree>
    <p:extLst>
      <p:ext uri="{BB962C8B-B14F-4D97-AF65-F5344CB8AC3E}">
        <p14:creationId xmlns:p14="http://schemas.microsoft.com/office/powerpoint/2010/main" val="385977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challenges delivered in</a:t>
            </a:r>
            <a:r>
              <a:rPr lang="en-US" baseline="0" dirty="0" smtClean="0"/>
              <a:t> schools were based on the EDP.  The children were presented with ‘real-life’ scenarios which presented a problem to be solved.  They are encouraged to imagine a range of possible solutions, ask questions about possible constraints and detail e.g. materials available </a:t>
            </a:r>
            <a:r>
              <a:rPr lang="en-US" baseline="0" dirty="0" err="1" smtClean="0"/>
              <a:t>etc</a:t>
            </a:r>
            <a:r>
              <a:rPr lang="en-US" baseline="0" dirty="0" smtClean="0"/>
              <a:t>, plan, create and improve on a product.  In this example the challenge is to create a table using only newspaper and a small amount of sticky tape.</a:t>
            </a:r>
          </a:p>
          <a:p>
            <a:r>
              <a:rPr lang="en-US" baseline="0" dirty="0" smtClean="0"/>
              <a:t>This provides an opportunity for directed science teaching at points where the children have a need to know and understand the concepts in order to create a successful product.  E.g. in this example</a:t>
            </a:r>
            <a:endParaRPr lang="en-US" dirty="0" smtClean="0"/>
          </a:p>
          <a:p>
            <a:r>
              <a:rPr lang="en-US" dirty="0" smtClean="0"/>
              <a:t>properties of materials:-</a:t>
            </a:r>
            <a:r>
              <a:rPr lang="en-US" baseline="0" dirty="0" smtClean="0"/>
              <a:t> </a:t>
            </a:r>
            <a:r>
              <a:rPr lang="en-US" dirty="0" smtClean="0"/>
              <a:t>Strengths of different  shapes,</a:t>
            </a:r>
            <a:r>
              <a:rPr lang="en-US" baseline="0" dirty="0" smtClean="0"/>
              <a:t> </a:t>
            </a:r>
            <a:r>
              <a:rPr lang="en-US" dirty="0" smtClean="0"/>
              <a:t>weight Rigidity,</a:t>
            </a:r>
            <a:r>
              <a:rPr lang="en-US" baseline="0" dirty="0" smtClean="0"/>
              <a:t> </a:t>
            </a:r>
            <a:r>
              <a:rPr lang="en-US" dirty="0" smtClean="0"/>
              <a:t>Flexibility,</a:t>
            </a:r>
            <a:r>
              <a:rPr lang="en-US" baseline="0" dirty="0" smtClean="0"/>
              <a:t> </a:t>
            </a:r>
            <a:r>
              <a:rPr lang="en-US" dirty="0" smtClean="0"/>
              <a:t>Waterproofing and </a:t>
            </a:r>
            <a:r>
              <a:rPr lang="en-US" dirty="0" err="1" smtClean="0"/>
              <a:t>absorbtion</a:t>
            </a:r>
            <a:endParaRPr lang="en-US" dirty="0" smtClean="0"/>
          </a:p>
          <a:p>
            <a:endParaRPr lang="en-US" dirty="0" smtClean="0"/>
          </a:p>
          <a:p>
            <a:r>
              <a:rPr lang="en-US" dirty="0" smtClean="0"/>
              <a:t>forces-Gravity,</a:t>
            </a:r>
            <a:r>
              <a:rPr lang="en-US" baseline="0" dirty="0" smtClean="0"/>
              <a:t> </a:t>
            </a:r>
            <a:r>
              <a:rPr lang="en-US" dirty="0" smtClean="0"/>
              <a:t>Balanced forces (</a:t>
            </a:r>
            <a:r>
              <a:rPr lang="en-US" dirty="0" err="1" smtClean="0"/>
              <a:t>Newtons</a:t>
            </a:r>
            <a:r>
              <a:rPr lang="en-US" dirty="0" smtClean="0"/>
              <a:t>),</a:t>
            </a:r>
            <a:r>
              <a:rPr lang="en-US" baseline="0" dirty="0" smtClean="0"/>
              <a:t> </a:t>
            </a:r>
            <a:r>
              <a:rPr lang="en-US" dirty="0" smtClean="0"/>
              <a:t>Weight/mass and measuring</a:t>
            </a:r>
          </a:p>
          <a:p>
            <a:endParaRPr lang="en-US" dirty="0" smtClean="0"/>
          </a:p>
          <a:p>
            <a:r>
              <a:rPr lang="en-US" dirty="0" smtClean="0"/>
              <a:t>science skills- observing, </a:t>
            </a:r>
            <a:r>
              <a:rPr lang="en-US" dirty="0" err="1" smtClean="0"/>
              <a:t>hypothesising</a:t>
            </a:r>
            <a:r>
              <a:rPr lang="en-US" dirty="0" smtClean="0"/>
              <a:t>, controlling variables in testing.</a:t>
            </a:r>
            <a:endParaRPr lang="en-GB" dirty="0"/>
          </a:p>
        </p:txBody>
      </p:sp>
      <p:sp>
        <p:nvSpPr>
          <p:cNvPr id="4" name="Slide Number Placeholder 3"/>
          <p:cNvSpPr>
            <a:spLocks noGrp="1"/>
          </p:cNvSpPr>
          <p:nvPr>
            <p:ph type="sldNum" sz="quarter" idx="10"/>
          </p:nvPr>
        </p:nvSpPr>
        <p:spPr/>
        <p:txBody>
          <a:bodyPr/>
          <a:lstStyle/>
          <a:p>
            <a:fld id="{1FA32B24-1F86-42EE-8B58-4F28849F035B}" type="slidenum">
              <a:rPr lang="en-GB" smtClean="0"/>
              <a:t>3</a:t>
            </a:fld>
            <a:endParaRPr lang="en-GB"/>
          </a:p>
        </p:txBody>
      </p:sp>
    </p:spTree>
    <p:extLst>
      <p:ext uri="{BB962C8B-B14F-4D97-AF65-F5344CB8AC3E}">
        <p14:creationId xmlns:p14="http://schemas.microsoft.com/office/powerpoint/2010/main" val="761885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present in the UK science is rarely taught in this way- i.e. when there is a specific need to learn it, but rather in a more prescriptive curriculum lead way.  There may be many reasons for this but the one consideration</a:t>
            </a:r>
            <a:r>
              <a:rPr lang="en-US" baseline="0" dirty="0" smtClean="0"/>
              <a:t> must be the levels of scientific literacy of the primary school workforce.</a:t>
            </a:r>
            <a:endParaRPr lang="en-US" dirty="0" smtClean="0"/>
          </a:p>
          <a:p>
            <a:r>
              <a:rPr lang="en-US" dirty="0" smtClean="0"/>
              <a:t>Only 5% of primary school teachers have a science related degree (</a:t>
            </a:r>
            <a:r>
              <a:rPr lang="en-US" dirty="0" err="1" smtClean="0"/>
              <a:t>DfE</a:t>
            </a:r>
            <a:r>
              <a:rPr lang="en-US" dirty="0" smtClean="0"/>
              <a:t>, 2013). Although subject knowledge is not seen as essential for effective pedagogy, a lack of confidence and understanding of science subject knowledge can result in didactic, ‘cautious’ teaching (</a:t>
            </a:r>
            <a:r>
              <a:rPr lang="en-US" dirty="0" err="1" smtClean="0"/>
              <a:t>Bleicher</a:t>
            </a:r>
            <a:r>
              <a:rPr lang="en-US" dirty="0" smtClean="0"/>
              <a:t> &amp; Lindgren, 2005;) which reduces pupils’ performance, engagement and enjoyment with the subject (</a:t>
            </a:r>
            <a:r>
              <a:rPr lang="en-US" dirty="0" err="1" smtClean="0"/>
              <a:t>Ofsted</a:t>
            </a:r>
            <a:r>
              <a:rPr lang="en-US" dirty="0" smtClean="0"/>
              <a:t>, 2011). </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Pupils interest in science  wanes as they reach the end of primary school (Murphy and </a:t>
            </a:r>
            <a:r>
              <a:rPr lang="en-GB" dirty="0" err="1" smtClean="0"/>
              <a:t>Beggs</a:t>
            </a:r>
            <a:r>
              <a:rPr lang="en-GB" dirty="0" smtClean="0"/>
              <a:t>, 2003).</a:t>
            </a:r>
            <a:r>
              <a:rPr lang="en-GB" baseline="0" dirty="0" smtClean="0"/>
              <a:t>  </a:t>
            </a:r>
            <a:r>
              <a:rPr lang="en-US" dirty="0" smtClean="0"/>
              <a:t>Children’s attitudes at primary school influence later interest in science in general but also as a career; girls in particular make early value judgements (before aged 11) on the suitability of STEM as a future career choice (</a:t>
            </a:r>
            <a:r>
              <a:rPr lang="en-US" dirty="0" err="1" smtClean="0"/>
              <a:t>EngineeringUK</a:t>
            </a:r>
            <a:r>
              <a:rPr lang="en-US" dirty="0" smtClean="0"/>
              <a:t>, 2015; Jarvis &amp; Pell, 2001; Murphy &amp; </a:t>
            </a:r>
            <a:r>
              <a:rPr lang="en-US" dirty="0" err="1" smtClean="0"/>
              <a:t>Beggs</a:t>
            </a:r>
            <a:r>
              <a:rPr lang="en-US" dirty="0" smtClean="0"/>
              <a:t>, 2003). </a:t>
            </a:r>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4</a:t>
            </a:fld>
            <a:endParaRPr lang="en-GB"/>
          </a:p>
        </p:txBody>
      </p:sp>
    </p:spTree>
    <p:extLst>
      <p:ext uri="{BB962C8B-B14F-4D97-AF65-F5344CB8AC3E}">
        <p14:creationId xmlns:p14="http://schemas.microsoft.com/office/powerpoint/2010/main" val="1394038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aim to create a community of practice and evaluate the impact of this on attitudes of the participating children and teachers to science</a:t>
            </a:r>
          </a:p>
          <a:p>
            <a:r>
              <a:rPr lang="en-US" sz="1200" kern="1200" dirty="0" smtClean="0">
                <a:solidFill>
                  <a:schemeClr val="tx1"/>
                </a:solidFill>
                <a:effectLst/>
                <a:latin typeface="+mn-lt"/>
                <a:ea typeface="+mn-ea"/>
                <a:cs typeface="+mn-cs"/>
              </a:rPr>
              <a:t>several layers of evaluative research </a:t>
            </a:r>
          </a:p>
          <a:p>
            <a:pPr marL="0" indent="0">
              <a:buNone/>
            </a:pPr>
            <a:endParaRPr lang="en-US" sz="1200" kern="1200" dirty="0" smtClean="0">
              <a:solidFill>
                <a:schemeClr val="tx1"/>
              </a:solidFill>
              <a:effectLst/>
              <a:latin typeface="+mn-lt"/>
              <a:ea typeface="+mn-ea"/>
              <a:cs typeface="+mn-cs"/>
            </a:endParaRPr>
          </a:p>
          <a:p>
            <a:pPr marL="0" indent="0">
              <a:buNone/>
            </a:pPr>
            <a:r>
              <a:rPr lang="en-US" sz="1200" kern="1200" dirty="0" smtClean="0">
                <a:solidFill>
                  <a:schemeClr val="tx1"/>
                </a:solidFill>
                <a:effectLst/>
                <a:latin typeface="+mn-lt"/>
                <a:ea typeface="+mn-ea"/>
                <a:cs typeface="+mn-cs"/>
              </a:rPr>
              <a:t>3)</a:t>
            </a:r>
            <a:r>
              <a:rPr lang="en-US" sz="1200" kern="1200" baseline="0" dirty="0" smtClean="0">
                <a:solidFill>
                  <a:schemeClr val="tx1"/>
                </a:solidFill>
                <a:effectLst/>
                <a:latin typeface="+mn-lt"/>
                <a:ea typeface="+mn-ea"/>
                <a:cs typeface="+mn-cs"/>
              </a:rPr>
              <a:t> One of the possible purposes of the research is to create a tool kit which can be rolled out to other HE institutions- vital that this is evaluated in order to produce best model possible</a:t>
            </a:r>
            <a:endParaRPr lang="en-US" sz="1200" kern="1200" dirty="0" smtClean="0">
              <a:solidFill>
                <a:schemeClr val="tx1"/>
              </a:solidFill>
              <a:effectLst/>
              <a:latin typeface="+mn-lt"/>
              <a:ea typeface="+mn-ea"/>
              <a:cs typeface="+mn-cs"/>
            </a:endParaRPr>
          </a:p>
          <a:p>
            <a:pPr marL="228600" indent="-228600">
              <a:buAutoNum type="arabicParenR"/>
            </a:pPr>
            <a:endParaRPr lang="en-GB" dirty="0"/>
          </a:p>
        </p:txBody>
      </p:sp>
      <p:sp>
        <p:nvSpPr>
          <p:cNvPr id="4" name="Slide Number Placeholder 3"/>
          <p:cNvSpPr>
            <a:spLocks noGrp="1"/>
          </p:cNvSpPr>
          <p:nvPr>
            <p:ph type="sldNum" sz="quarter" idx="10"/>
          </p:nvPr>
        </p:nvSpPr>
        <p:spPr/>
        <p:txBody>
          <a:bodyPr/>
          <a:lstStyle/>
          <a:p>
            <a:fld id="{7432351E-9F25-4522-B7B3-B644582D1A2E}" type="slidenum">
              <a:rPr lang="en-GB" smtClean="0"/>
              <a:t>5</a:t>
            </a:fld>
            <a:endParaRPr lang="en-GB"/>
          </a:p>
        </p:txBody>
      </p:sp>
    </p:spTree>
    <p:extLst>
      <p:ext uri="{BB962C8B-B14F-4D97-AF65-F5344CB8AC3E}">
        <p14:creationId xmlns:p14="http://schemas.microsoft.com/office/powerpoint/2010/main" val="518372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Interpretive research</a:t>
            </a:r>
            <a:r>
              <a:rPr lang="en-GB" baseline="0" dirty="0" smtClean="0"/>
              <a:t> drawing on mixed methods. </a:t>
            </a:r>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6</a:t>
            </a:fld>
            <a:endParaRPr lang="en-GB"/>
          </a:p>
        </p:txBody>
      </p:sp>
    </p:spTree>
    <p:extLst>
      <p:ext uri="{BB962C8B-B14F-4D97-AF65-F5344CB8AC3E}">
        <p14:creationId xmlns:p14="http://schemas.microsoft.com/office/powerpoint/2010/main" val="213528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is perceived self efficacy</a:t>
            </a:r>
            <a:r>
              <a:rPr lang="en-GB" baseline="0" dirty="0" smtClean="0"/>
              <a:t> and why does it matter in this research?</a:t>
            </a:r>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7</a:t>
            </a:fld>
            <a:endParaRPr lang="en-GB"/>
          </a:p>
        </p:txBody>
      </p:sp>
    </p:spTree>
    <p:extLst>
      <p:ext uri="{BB962C8B-B14F-4D97-AF65-F5344CB8AC3E}">
        <p14:creationId xmlns:p14="http://schemas.microsoft.com/office/powerpoint/2010/main" val="3687949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The relative sizes of the words relates to the frequency that they were selected by the pre-service teachers to report their feelings towards the teaching of science. It appears that initially this was seen as fascinating and challenging but also frightening, complex and in some cases daunting. </a:t>
            </a:r>
          </a:p>
          <a:p>
            <a:pPr marL="0" indent="0">
              <a:buNone/>
            </a:pPr>
            <a:r>
              <a:rPr lang="en-US" dirty="0" smtClean="0"/>
              <a:t>After participation in the project teaching science was still viewed as challenging, but this was not so dominant, with words such as exciting, rewarding and important also being highly </a:t>
            </a:r>
            <a:r>
              <a:rPr lang="en-US" dirty="0" err="1" smtClean="0"/>
              <a:t>favoured</a:t>
            </a:r>
            <a:r>
              <a:rPr lang="en-US" dirty="0" smtClean="0"/>
              <a:t>. </a:t>
            </a:r>
          </a:p>
          <a:p>
            <a:pPr marL="0" indent="0">
              <a:buNone/>
            </a:pPr>
            <a:r>
              <a:rPr lang="en-US" dirty="0" smtClean="0"/>
              <a:t>Indeed, 80% of the pre-service teachers who participated stated that they would undertake similar work with children in the future. This indicates that participation in the project was valued and has helped the pre-service teachers to develop a more positive view of teaching science.  This indicated that a possible change in attitude towards science had come about- need to examine exactly what the nature of this change is.</a:t>
            </a:r>
            <a:endParaRPr lang="en-GB" dirty="0"/>
          </a:p>
        </p:txBody>
      </p:sp>
      <p:sp>
        <p:nvSpPr>
          <p:cNvPr id="4" name="Slide Number Placeholder 3"/>
          <p:cNvSpPr>
            <a:spLocks noGrp="1"/>
          </p:cNvSpPr>
          <p:nvPr>
            <p:ph type="sldNum" sz="quarter" idx="10"/>
          </p:nvPr>
        </p:nvSpPr>
        <p:spPr/>
        <p:txBody>
          <a:bodyPr/>
          <a:lstStyle/>
          <a:p>
            <a:fld id="{7432351E-9F25-4522-B7B3-B644582D1A2E}" type="slidenum">
              <a:rPr lang="en-GB" smtClean="0"/>
              <a:t>8</a:t>
            </a:fld>
            <a:endParaRPr lang="en-GB"/>
          </a:p>
        </p:txBody>
      </p:sp>
    </p:spTree>
    <p:extLst>
      <p:ext uri="{BB962C8B-B14F-4D97-AF65-F5344CB8AC3E}">
        <p14:creationId xmlns:p14="http://schemas.microsoft.com/office/powerpoint/2010/main" val="651390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Analysis of the qualitative data from open questions in the questionnaire and the reflective diaries revealed that confidence in their subject knowledge was a commonly occurring theme amongst the pre-service teachers. Prior to the project, the pre-service teachers indicated a lack of confidence in their science subject knowledge.</a:t>
            </a:r>
          </a:p>
          <a:p>
            <a:endParaRPr lang="en-US" dirty="0" smtClean="0"/>
          </a:p>
          <a:p>
            <a:r>
              <a:rPr lang="en-US" dirty="0" smtClean="0"/>
              <a:t>whereas the post project qualitative data appeared to indicated that confidence in science subject knowledge had increased</a:t>
            </a:r>
            <a:endParaRPr lang="en-GB" dirty="0"/>
          </a:p>
        </p:txBody>
      </p:sp>
      <p:sp>
        <p:nvSpPr>
          <p:cNvPr id="4" name="Slide Number Placeholder 3"/>
          <p:cNvSpPr>
            <a:spLocks noGrp="1"/>
          </p:cNvSpPr>
          <p:nvPr>
            <p:ph type="sldNum" sz="quarter" idx="10"/>
          </p:nvPr>
        </p:nvSpPr>
        <p:spPr/>
        <p:txBody>
          <a:bodyPr/>
          <a:lstStyle/>
          <a:p>
            <a:fld id="{E800E03B-4902-40BC-9C0E-5B9960E84224}" type="slidenum">
              <a:rPr lang="en-GB" smtClean="0"/>
              <a:t>9</a:t>
            </a:fld>
            <a:endParaRPr lang="en-GB"/>
          </a:p>
        </p:txBody>
      </p:sp>
    </p:spTree>
    <p:extLst>
      <p:ext uri="{BB962C8B-B14F-4D97-AF65-F5344CB8AC3E}">
        <p14:creationId xmlns:p14="http://schemas.microsoft.com/office/powerpoint/2010/main" val="3096745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231D9B-ECA2-44E7-BBB9-1984BB2489E9}"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346730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31D9B-ECA2-44E7-BBB9-1984BB2489E9}"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138191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31D9B-ECA2-44E7-BBB9-1984BB2489E9}"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3624205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31D9B-ECA2-44E7-BBB9-1984BB2489E9}"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47624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31D9B-ECA2-44E7-BBB9-1984BB2489E9}"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293080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231D9B-ECA2-44E7-BBB9-1984BB2489E9}" type="datetimeFigureOut">
              <a:rPr lang="en-GB" smtClean="0"/>
              <a:t>09/09/2015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864894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231D9B-ECA2-44E7-BBB9-1984BB2489E9}" type="datetimeFigureOut">
              <a:rPr lang="en-GB" smtClean="0"/>
              <a:t>09/09/2015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3983694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231D9B-ECA2-44E7-BBB9-1984BB2489E9}" type="datetimeFigureOut">
              <a:rPr lang="en-GB" smtClean="0"/>
              <a:t>09/09/2015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1730991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31D9B-ECA2-44E7-BBB9-1984BB2489E9}" type="datetimeFigureOut">
              <a:rPr lang="en-GB" smtClean="0"/>
              <a:t>09/09/2015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282995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31D9B-ECA2-44E7-BBB9-1984BB2489E9}" type="datetimeFigureOut">
              <a:rPr lang="en-GB" smtClean="0"/>
              <a:t>09/09/2015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2618707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31D9B-ECA2-44E7-BBB9-1984BB2489E9}" type="datetimeFigureOut">
              <a:rPr lang="en-GB" smtClean="0"/>
              <a:t>09/09/2015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BF94A4-3CDC-4B1D-8286-3F5A49ACEEA8}" type="slidenum">
              <a:rPr lang="en-GB" smtClean="0"/>
              <a:t>‹#›</a:t>
            </a:fld>
            <a:endParaRPr lang="en-GB"/>
          </a:p>
        </p:txBody>
      </p:sp>
    </p:spTree>
    <p:extLst>
      <p:ext uri="{BB962C8B-B14F-4D97-AF65-F5344CB8AC3E}">
        <p14:creationId xmlns:p14="http://schemas.microsoft.com/office/powerpoint/2010/main" val="3612966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231D9B-ECA2-44E7-BBB9-1984BB2489E9}" type="datetimeFigureOut">
              <a:rPr lang="en-GB" smtClean="0"/>
              <a:t>09/09/2015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F94A4-3CDC-4B1D-8286-3F5A49ACEEA8}" type="slidenum">
              <a:rPr lang="en-GB" smtClean="0"/>
              <a:t>‹#›</a:t>
            </a:fld>
            <a:endParaRPr lang="en-GB"/>
          </a:p>
        </p:txBody>
      </p:sp>
    </p:spTree>
    <p:extLst>
      <p:ext uri="{BB962C8B-B14F-4D97-AF65-F5344CB8AC3E}">
        <p14:creationId xmlns:p14="http://schemas.microsoft.com/office/powerpoint/2010/main" val="4144155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comments" Target="../comments/commen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comments" Target="../comments/commen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199" y="4190999"/>
            <a:ext cx="9144000" cy="2401471"/>
          </a:xfrm>
        </p:spPr>
        <p:txBody>
          <a:bodyPr>
            <a:normAutofit fontScale="40000" lnSpcReduction="20000"/>
          </a:bodyPr>
          <a:lstStyle/>
          <a:p>
            <a:pPr lvl="0" algn="l" eaLnBrk="0" fontAlgn="base" hangingPunct="0">
              <a:lnSpc>
                <a:spcPct val="100000"/>
              </a:lnSpc>
              <a:spcBef>
                <a:spcPct val="0"/>
              </a:spcBef>
              <a:spcAft>
                <a:spcPct val="0"/>
              </a:spcAft>
            </a:pPr>
            <a:r>
              <a:rPr lang="en-GB" altLang="en-US" sz="8000" dirty="0">
                <a:latin typeface="Times New Roman" pitchFamily="18" charset="0"/>
                <a:ea typeface="Times New Roman" pitchFamily="18" charset="0"/>
                <a:cs typeface="Times New Roman" pitchFamily="18" charset="0"/>
              </a:rPr>
              <a:t>Dr Fay Lewis Senior Lecturer in </a:t>
            </a:r>
            <a:r>
              <a:rPr lang="en-GB" altLang="en-US" sz="8000" dirty="0" smtClean="0">
                <a:latin typeface="Times New Roman" pitchFamily="18" charset="0"/>
                <a:ea typeface="Times New Roman" pitchFamily="18" charset="0"/>
                <a:cs typeface="Times New Roman" pitchFamily="18" charset="0"/>
              </a:rPr>
              <a:t>Science </a:t>
            </a:r>
            <a:r>
              <a:rPr lang="en-GB" altLang="en-US" sz="8000" dirty="0">
                <a:latin typeface="Times New Roman" pitchFamily="18" charset="0"/>
                <a:ea typeface="Times New Roman" pitchFamily="18" charset="0"/>
                <a:cs typeface="Times New Roman" pitchFamily="18" charset="0"/>
              </a:rPr>
              <a:t>Education. </a:t>
            </a:r>
            <a:r>
              <a:rPr lang="en-GB" altLang="en-US" sz="8000" dirty="0" smtClean="0">
                <a:latin typeface="Times New Roman" pitchFamily="18" charset="0"/>
                <a:ea typeface="Times New Roman" pitchFamily="18" charset="0"/>
                <a:cs typeface="Times New Roman" pitchFamily="18" charset="0"/>
              </a:rPr>
              <a:t>Fay.lewis@uwe.ac.uk</a:t>
            </a:r>
            <a:endParaRPr lang="en-GB" altLang="en-US" sz="8000" dirty="0">
              <a:latin typeface="Arial" pitchFamily="34" charset="0"/>
              <a:cs typeface="Arial" pitchFamily="34" charset="0"/>
            </a:endParaRPr>
          </a:p>
          <a:p>
            <a:pPr lvl="0" algn="l" eaLnBrk="0" fontAlgn="base" hangingPunct="0">
              <a:lnSpc>
                <a:spcPct val="100000"/>
              </a:lnSpc>
              <a:spcBef>
                <a:spcPct val="0"/>
              </a:spcBef>
              <a:spcAft>
                <a:spcPct val="0"/>
              </a:spcAft>
            </a:pPr>
            <a:r>
              <a:rPr lang="en-GB" altLang="en-US" sz="8000" dirty="0" smtClean="0">
                <a:latin typeface="Times New Roman" pitchFamily="18" charset="0"/>
                <a:ea typeface="Times New Roman" pitchFamily="18" charset="0"/>
                <a:cs typeface="Times New Roman" pitchFamily="18" charset="0"/>
              </a:rPr>
              <a:t>Juliet </a:t>
            </a:r>
            <a:r>
              <a:rPr lang="en-GB" altLang="en-US" sz="8000" dirty="0">
                <a:latin typeface="Times New Roman" pitchFamily="18" charset="0"/>
                <a:ea typeface="Times New Roman" pitchFamily="18" charset="0"/>
                <a:cs typeface="Times New Roman" pitchFamily="18" charset="0"/>
              </a:rPr>
              <a:t>Edmonds Senior Lecturer in </a:t>
            </a:r>
            <a:r>
              <a:rPr lang="en-GB" altLang="en-US" sz="8000" dirty="0" smtClean="0">
                <a:latin typeface="Times New Roman" pitchFamily="18" charset="0"/>
                <a:ea typeface="Times New Roman" pitchFamily="18" charset="0"/>
                <a:cs typeface="Times New Roman" pitchFamily="18" charset="0"/>
              </a:rPr>
              <a:t>Science </a:t>
            </a:r>
            <a:r>
              <a:rPr lang="en-GB" altLang="en-US" sz="8000" dirty="0">
                <a:latin typeface="Times New Roman" pitchFamily="18" charset="0"/>
                <a:ea typeface="Times New Roman" pitchFamily="18" charset="0"/>
                <a:cs typeface="Times New Roman" pitchFamily="18" charset="0"/>
              </a:rPr>
              <a:t>Education. </a:t>
            </a:r>
            <a:r>
              <a:rPr lang="en-GB" altLang="en-US" sz="8000" dirty="0" smtClean="0">
                <a:latin typeface="Times New Roman" pitchFamily="18" charset="0"/>
                <a:ea typeface="Times New Roman" pitchFamily="18" charset="0"/>
                <a:cs typeface="Times New Roman" pitchFamily="18" charset="0"/>
              </a:rPr>
              <a:t>Juliet.edmonds@uwe.ac.uk</a:t>
            </a:r>
            <a:endParaRPr lang="en-GB" altLang="en-US" sz="8000" dirty="0">
              <a:latin typeface="Arial" pitchFamily="34" charset="0"/>
              <a:cs typeface="Arial" pitchFamily="34" charset="0"/>
            </a:endParaRPr>
          </a:p>
          <a:p>
            <a:pPr lvl="0" algn="l" eaLnBrk="0" fontAlgn="base" hangingPunct="0">
              <a:lnSpc>
                <a:spcPct val="100000"/>
              </a:lnSpc>
              <a:spcBef>
                <a:spcPct val="0"/>
              </a:spcBef>
              <a:spcAft>
                <a:spcPct val="0"/>
              </a:spcAft>
            </a:pPr>
            <a:r>
              <a:rPr lang="en-GB" altLang="en-US" sz="8000" dirty="0" smtClean="0">
                <a:latin typeface="Times New Roman" pitchFamily="18" charset="0"/>
                <a:ea typeface="Times New Roman" pitchFamily="18" charset="0"/>
                <a:cs typeface="Times New Roman" pitchFamily="18" charset="0"/>
              </a:rPr>
              <a:t>Laura </a:t>
            </a:r>
            <a:r>
              <a:rPr lang="en-GB" altLang="en-US" sz="8000" dirty="0">
                <a:latin typeface="Times New Roman" pitchFamily="18" charset="0"/>
                <a:ea typeface="Times New Roman" pitchFamily="18" charset="0"/>
                <a:cs typeface="Times New Roman" pitchFamily="18" charset="0"/>
              </a:rPr>
              <a:t>Fogg-Rogers . Science Communication Unit. </a:t>
            </a:r>
            <a:endParaRPr lang="en-GB" dirty="0"/>
          </a:p>
        </p:txBody>
      </p:sp>
      <p:pic>
        <p:nvPicPr>
          <p:cNvPr id="4" name="Picture 3"/>
          <p:cNvPicPr>
            <a:picLocks noChangeAspect="1"/>
          </p:cNvPicPr>
          <p:nvPr/>
        </p:nvPicPr>
        <p:blipFill>
          <a:blip r:embed="rId3"/>
          <a:stretch>
            <a:fillRect/>
          </a:stretch>
        </p:blipFill>
        <p:spPr>
          <a:xfrm>
            <a:off x="9760991" y="5764587"/>
            <a:ext cx="2156073" cy="827884"/>
          </a:xfrm>
          <a:prstGeom prst="rect">
            <a:avLst/>
          </a:prstGeom>
        </p:spPr>
      </p:pic>
      <p:sp>
        <p:nvSpPr>
          <p:cNvPr id="6" name="TextBox 5"/>
          <p:cNvSpPr txBox="1"/>
          <p:nvPr/>
        </p:nvSpPr>
        <p:spPr>
          <a:xfrm rot="16200000">
            <a:off x="4280405" y="-3448879"/>
            <a:ext cx="3508653" cy="11459864"/>
          </a:xfrm>
          <a:prstGeom prst="rect">
            <a:avLst/>
          </a:prstGeo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vert" wrap="square" rtlCol="0">
            <a:spAutoFit/>
          </a:bodyPr>
          <a:lstStyle/>
          <a:p>
            <a:pPr algn="ctr"/>
            <a:r>
              <a:rPr lang="en-GB" altLang="en-US" sz="5400" b="1" dirty="0">
                <a:latin typeface="Times New Roman" pitchFamily="18" charset="0"/>
                <a:ea typeface="Times New Roman" pitchFamily="18" charset="0"/>
                <a:cs typeface="Times New Roman" pitchFamily="18" charset="0"/>
              </a:rPr>
              <a:t>Primary Pre-service teachers and Engineering Students </a:t>
            </a:r>
            <a:br>
              <a:rPr lang="en-GB" altLang="en-US" sz="5400" b="1" dirty="0">
                <a:latin typeface="Times New Roman" pitchFamily="18" charset="0"/>
                <a:ea typeface="Times New Roman" pitchFamily="18" charset="0"/>
                <a:cs typeface="Times New Roman" pitchFamily="18" charset="0"/>
              </a:rPr>
            </a:br>
            <a:r>
              <a:rPr lang="en-GB" altLang="en-US" sz="5400" b="1" dirty="0">
                <a:latin typeface="Times New Roman" pitchFamily="18" charset="0"/>
                <a:ea typeface="Times New Roman" pitchFamily="18" charset="0"/>
                <a:cs typeface="Times New Roman" pitchFamily="18" charset="0"/>
              </a:rPr>
              <a:t>Learning to Teach Science- </a:t>
            </a:r>
            <a:br>
              <a:rPr lang="en-GB" altLang="en-US" sz="5400" b="1" dirty="0">
                <a:latin typeface="Times New Roman" pitchFamily="18" charset="0"/>
                <a:ea typeface="Times New Roman" pitchFamily="18" charset="0"/>
                <a:cs typeface="Times New Roman" pitchFamily="18" charset="0"/>
              </a:rPr>
            </a:br>
            <a:r>
              <a:rPr lang="en-GB" altLang="en-US" sz="5400" b="1" dirty="0">
                <a:latin typeface="Times New Roman" pitchFamily="18" charset="0"/>
                <a:ea typeface="Times New Roman" pitchFamily="18" charset="0"/>
                <a:cs typeface="Times New Roman" pitchFamily="18" charset="0"/>
              </a:rPr>
              <a:t>A Match Made in Heaven or Hell?</a:t>
            </a:r>
            <a:endParaRPr lang="en-GB" sz="5400" dirty="0"/>
          </a:p>
        </p:txBody>
      </p:sp>
    </p:spTree>
    <p:extLst>
      <p:ext uri="{BB962C8B-B14F-4D97-AF65-F5344CB8AC3E}">
        <p14:creationId xmlns:p14="http://schemas.microsoft.com/office/powerpoint/2010/main" val="2590129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142792223"/>
              </p:ext>
            </p:extLst>
          </p:nvPr>
        </p:nvGraphicFramePr>
        <p:xfrm>
          <a:off x="533400" y="1295400"/>
          <a:ext cx="7665720" cy="499872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8595360" y="1295400"/>
            <a:ext cx="2880360" cy="4308872"/>
          </a:xfrm>
          <a:prstGeom prst="rect">
            <a:avLst/>
          </a:prstGeom>
          <a:noFill/>
        </p:spPr>
        <p:txBody>
          <a:bodyPr wrap="square" rtlCol="0">
            <a:spAutoFit/>
          </a:bodyPr>
          <a:lstStyle/>
          <a:p>
            <a:pPr algn="ctr"/>
            <a:r>
              <a:rPr lang="en-GB" sz="3200" dirty="0" smtClean="0"/>
              <a:t>A statistically </a:t>
            </a:r>
            <a:r>
              <a:rPr lang="en-GB" sz="3200" dirty="0"/>
              <a:t>significant increase in </a:t>
            </a:r>
            <a:r>
              <a:rPr lang="en-GB" sz="3200" dirty="0" smtClean="0"/>
              <a:t>the confidence that the pre-service teachers had in their subject knowledge.</a:t>
            </a:r>
            <a:endParaRPr lang="en-GB" sz="3200" dirty="0"/>
          </a:p>
          <a:p>
            <a:endParaRPr lang="en-GB" dirty="0"/>
          </a:p>
        </p:txBody>
      </p:sp>
      <p:pic>
        <p:nvPicPr>
          <p:cNvPr id="6" name="Picture 5"/>
          <p:cNvPicPr>
            <a:picLocks noChangeAspect="1"/>
          </p:cNvPicPr>
          <p:nvPr/>
        </p:nvPicPr>
        <p:blipFill>
          <a:blip r:embed="rId4"/>
          <a:stretch>
            <a:fillRect/>
          </a:stretch>
        </p:blipFill>
        <p:spPr>
          <a:xfrm>
            <a:off x="9760991" y="5764587"/>
            <a:ext cx="2156073" cy="827884"/>
          </a:xfrm>
          <a:prstGeom prst="rect">
            <a:avLst/>
          </a:prstGeom>
        </p:spPr>
      </p:pic>
    </p:spTree>
    <p:extLst>
      <p:ext uri="{BB962C8B-B14F-4D97-AF65-F5344CB8AC3E}">
        <p14:creationId xmlns:p14="http://schemas.microsoft.com/office/powerpoint/2010/main" val="2856255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05192" y="1875064"/>
            <a:ext cx="2396259" cy="3108543"/>
          </a:xfrm>
          <a:prstGeom prst="rect">
            <a:avLst/>
          </a:prstGeom>
          <a:noFill/>
        </p:spPr>
        <p:txBody>
          <a:bodyPr wrap="square" rtlCol="0">
            <a:spAutoFit/>
          </a:bodyPr>
          <a:lstStyle/>
          <a:p>
            <a:pPr algn="ctr"/>
            <a:r>
              <a:rPr lang="en-GB" sz="2800" dirty="0" smtClean="0"/>
              <a:t>Statistically significant increase in ITE students confidence in their ability to teach science</a:t>
            </a:r>
            <a:endParaRPr lang="en-GB" sz="2800" dirty="0"/>
          </a:p>
        </p:txBody>
      </p:sp>
      <p:graphicFrame>
        <p:nvGraphicFramePr>
          <p:cNvPr id="11" name="Chart 10"/>
          <p:cNvGraphicFramePr>
            <a:graphicFrameLocks/>
          </p:cNvGraphicFramePr>
          <p:nvPr>
            <p:extLst>
              <p:ext uri="{D42A27DB-BD31-4B8C-83A1-F6EECF244321}">
                <p14:modId xmlns:p14="http://schemas.microsoft.com/office/powerpoint/2010/main" val="3132481066"/>
              </p:ext>
            </p:extLst>
          </p:nvPr>
        </p:nvGraphicFramePr>
        <p:xfrm>
          <a:off x="649967" y="626710"/>
          <a:ext cx="8219713" cy="4534026"/>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p:cNvPicPr>
            <a:picLocks noChangeAspect="1"/>
          </p:cNvPicPr>
          <p:nvPr/>
        </p:nvPicPr>
        <p:blipFill>
          <a:blip r:embed="rId4"/>
          <a:stretch>
            <a:fillRect/>
          </a:stretch>
        </p:blipFill>
        <p:spPr>
          <a:xfrm>
            <a:off x="9760991" y="5764587"/>
            <a:ext cx="2156073" cy="827884"/>
          </a:xfrm>
          <a:prstGeom prst="rect">
            <a:avLst/>
          </a:prstGeom>
        </p:spPr>
      </p:pic>
      <p:sp>
        <p:nvSpPr>
          <p:cNvPr id="2" name="Rectangle 1"/>
          <p:cNvSpPr/>
          <p:nvPr/>
        </p:nvSpPr>
        <p:spPr>
          <a:xfrm>
            <a:off x="800100" y="5302922"/>
            <a:ext cx="7473042" cy="1200329"/>
          </a:xfrm>
          <a:prstGeom prst="rect">
            <a:avLst/>
          </a:prstGeom>
        </p:spPr>
        <p:txBody>
          <a:bodyPr wrap="square">
            <a:spAutoFit/>
          </a:bodyPr>
          <a:lstStyle/>
          <a:p>
            <a:r>
              <a:rPr lang="en-US" sz="2400" b="1" i="1" u="sng" dirty="0">
                <a:solidFill>
                  <a:srgbClr val="000000"/>
                </a:solidFill>
                <a:latin typeface="Arial" panose="020B0604020202020204" pitchFamily="34" charset="0"/>
              </a:rPr>
              <a:t>Teacher 3</a:t>
            </a:r>
            <a:r>
              <a:rPr lang="en-US" sz="2400" i="1" dirty="0">
                <a:solidFill>
                  <a:srgbClr val="000000"/>
                </a:solidFill>
                <a:latin typeface="Arial" panose="020B0604020202020204" pitchFamily="34" charset="0"/>
              </a:rPr>
              <a:t>: </a:t>
            </a:r>
            <a:r>
              <a:rPr lang="en-US" sz="2400" i="1" dirty="0" smtClean="0">
                <a:solidFill>
                  <a:srgbClr val="000000"/>
                </a:solidFill>
                <a:latin typeface="Arial" panose="020B0604020202020204" pitchFamily="34" charset="0"/>
              </a:rPr>
              <a:t>‘I </a:t>
            </a:r>
            <a:r>
              <a:rPr lang="en-US" sz="2400" i="1" dirty="0">
                <a:solidFill>
                  <a:srgbClr val="000000"/>
                </a:solidFill>
                <a:latin typeface="Arial" panose="020B0604020202020204" pitchFamily="34" charset="0"/>
              </a:rPr>
              <a:t>feel excited and much more confident. I think inquiry based learning makes it much more accessible and contextual to children's </a:t>
            </a:r>
            <a:r>
              <a:rPr lang="en-US" sz="2400" i="1" dirty="0" smtClean="0">
                <a:solidFill>
                  <a:srgbClr val="000000"/>
                </a:solidFill>
                <a:latin typeface="Arial" panose="020B0604020202020204" pitchFamily="34" charset="0"/>
              </a:rPr>
              <a:t>learning.’ </a:t>
            </a:r>
            <a:endParaRPr lang="en-GB" sz="2400" dirty="0"/>
          </a:p>
        </p:txBody>
      </p:sp>
    </p:spTree>
    <p:extLst>
      <p:ext uri="{BB962C8B-B14F-4D97-AF65-F5344CB8AC3E}">
        <p14:creationId xmlns:p14="http://schemas.microsoft.com/office/powerpoint/2010/main" val="4177841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44200303"/>
              </p:ext>
            </p:extLst>
          </p:nvPr>
        </p:nvGraphicFramePr>
        <p:xfrm>
          <a:off x="685800" y="361953"/>
          <a:ext cx="10382249" cy="6209052"/>
        </p:xfrm>
        <a:graphic>
          <a:graphicData uri="http://schemas.openxmlformats.org/drawingml/2006/table">
            <a:tbl>
              <a:tblPr firstRow="1" firstCol="1" bandRow="1">
                <a:tableStyleId>{3B4B98B0-60AC-42C2-AFA5-B58CD77FA1E5}</a:tableStyleId>
              </a:tblPr>
              <a:tblGrid>
                <a:gridCol w="4063386"/>
                <a:gridCol w="4063386"/>
                <a:gridCol w="2255477"/>
              </a:tblGrid>
              <a:tr h="1016790">
                <a:tc>
                  <a:txBody>
                    <a:bodyPr/>
                    <a:lstStyle/>
                    <a:p>
                      <a:pPr algn="ctr">
                        <a:lnSpc>
                          <a:spcPct val="115000"/>
                        </a:lnSpc>
                        <a:spcAft>
                          <a:spcPts val="0"/>
                        </a:spcAft>
                      </a:pPr>
                      <a:r>
                        <a:rPr lang="en-GB" sz="2800" dirty="0">
                          <a:effectLst/>
                        </a:rPr>
                        <a:t>Theme</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2800" dirty="0">
                          <a:effectLst/>
                        </a:rPr>
                        <a:t>Code</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2800" dirty="0">
                          <a:effectLst/>
                        </a:rPr>
                        <a:t>Number of References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2168">
                <a:tc rowSpan="5">
                  <a:txBody>
                    <a:bodyPr/>
                    <a:lstStyle/>
                    <a:p>
                      <a:pPr algn="ctr">
                        <a:lnSpc>
                          <a:spcPct val="115000"/>
                        </a:lnSpc>
                        <a:spcAft>
                          <a:spcPts val="0"/>
                        </a:spcAft>
                      </a:pPr>
                      <a:r>
                        <a:rPr lang="en-GB" sz="2800" dirty="0" err="1">
                          <a:effectLst/>
                        </a:rPr>
                        <a:t>Childrens</a:t>
                      </a:r>
                      <a:r>
                        <a:rPr lang="en-GB" sz="2800" dirty="0">
                          <a:effectLst/>
                        </a:rPr>
                        <a:t>’ Responses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400" b="1" dirty="0" err="1">
                          <a:effectLst/>
                        </a:rPr>
                        <a:t>Childrens</a:t>
                      </a:r>
                      <a:r>
                        <a:rPr lang="en-GB" sz="2400" b="1" dirty="0">
                          <a:effectLst/>
                        </a:rPr>
                        <a:t>’ enjoyment</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400" b="1">
                          <a:effectLst/>
                        </a:rPr>
                        <a:t>7</a:t>
                      </a:r>
                      <a:endParaRPr lang="en-GB" sz="2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2168">
                <a:tc vMerge="1">
                  <a:txBody>
                    <a:bodyPr/>
                    <a:lstStyle/>
                    <a:p>
                      <a:endParaRPr lang="en-GB"/>
                    </a:p>
                  </a:txBody>
                  <a:tcPr/>
                </a:tc>
                <a:tc>
                  <a:txBody>
                    <a:bodyPr/>
                    <a:lstStyle/>
                    <a:p>
                      <a:pPr>
                        <a:lnSpc>
                          <a:spcPct val="115000"/>
                        </a:lnSpc>
                        <a:spcAft>
                          <a:spcPts val="0"/>
                        </a:spcAft>
                      </a:pPr>
                      <a:r>
                        <a:rPr lang="en-GB" sz="2400" b="1" dirty="0">
                          <a:effectLst/>
                        </a:rPr>
                        <a:t>Gender</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15000"/>
                        </a:lnSpc>
                        <a:spcAft>
                          <a:spcPts val="0"/>
                        </a:spcAft>
                      </a:pPr>
                      <a:r>
                        <a:rPr lang="en-GB" sz="2400" b="1" dirty="0">
                          <a:effectLst/>
                        </a:rPr>
                        <a:t>2</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r>
              <a:tr h="352168">
                <a:tc vMerge="1">
                  <a:txBody>
                    <a:bodyPr/>
                    <a:lstStyle/>
                    <a:p>
                      <a:endParaRPr lang="en-GB"/>
                    </a:p>
                  </a:txBody>
                  <a:tcPr/>
                </a:tc>
                <a:tc>
                  <a:txBody>
                    <a:bodyPr/>
                    <a:lstStyle/>
                    <a:p>
                      <a:pPr>
                        <a:lnSpc>
                          <a:spcPct val="115000"/>
                        </a:lnSpc>
                        <a:spcAft>
                          <a:spcPts val="0"/>
                        </a:spcAft>
                      </a:pPr>
                      <a:r>
                        <a:rPr lang="en-GB" sz="2400" b="1" dirty="0">
                          <a:effectLst/>
                        </a:rPr>
                        <a:t>Inspiring children</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400" b="1">
                          <a:effectLst/>
                        </a:rPr>
                        <a:t>3</a:t>
                      </a:r>
                      <a:endParaRPr lang="en-GB" sz="2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2168">
                <a:tc vMerge="1">
                  <a:txBody>
                    <a:bodyPr/>
                    <a:lstStyle/>
                    <a:p>
                      <a:endParaRPr lang="en-GB"/>
                    </a:p>
                  </a:txBody>
                  <a:tcPr/>
                </a:tc>
                <a:tc>
                  <a:txBody>
                    <a:bodyPr/>
                    <a:lstStyle/>
                    <a:p>
                      <a:pPr>
                        <a:lnSpc>
                          <a:spcPct val="115000"/>
                        </a:lnSpc>
                        <a:spcAft>
                          <a:spcPts val="0"/>
                        </a:spcAft>
                      </a:pPr>
                      <a:r>
                        <a:rPr lang="en-GB" sz="2400" b="1" dirty="0" err="1">
                          <a:effectLst/>
                        </a:rPr>
                        <a:t>Childrens</a:t>
                      </a:r>
                      <a:r>
                        <a:rPr lang="en-GB" sz="2400" b="1" dirty="0">
                          <a:effectLst/>
                        </a:rPr>
                        <a:t>’ learning</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15000"/>
                        </a:lnSpc>
                        <a:spcAft>
                          <a:spcPts val="0"/>
                        </a:spcAft>
                      </a:pPr>
                      <a:r>
                        <a:rPr lang="en-GB" sz="2400" b="1" dirty="0">
                          <a:effectLst/>
                        </a:rPr>
                        <a:t>7</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r>
              <a:tr h="352168">
                <a:tc vMerge="1">
                  <a:txBody>
                    <a:bodyPr/>
                    <a:lstStyle/>
                    <a:p>
                      <a:endParaRPr lang="en-GB"/>
                    </a:p>
                  </a:txBody>
                  <a:tcPr/>
                </a:tc>
                <a:tc>
                  <a:txBody>
                    <a:bodyPr/>
                    <a:lstStyle/>
                    <a:p>
                      <a:pPr>
                        <a:lnSpc>
                          <a:spcPct val="115000"/>
                        </a:lnSpc>
                        <a:spcAft>
                          <a:spcPts val="0"/>
                        </a:spcAft>
                      </a:pPr>
                      <a:r>
                        <a:rPr lang="en-GB" sz="2400" b="1" dirty="0">
                          <a:effectLst/>
                        </a:rPr>
                        <a:t>Responses to the students</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400" b="1">
                          <a:effectLst/>
                        </a:rPr>
                        <a:t>6</a:t>
                      </a:r>
                      <a:endParaRPr lang="en-GB" sz="2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2168">
                <a:tc rowSpan="2">
                  <a:txBody>
                    <a:bodyPr/>
                    <a:lstStyle/>
                    <a:p>
                      <a:pPr algn="ctr">
                        <a:lnSpc>
                          <a:spcPct val="115000"/>
                        </a:lnSpc>
                        <a:spcAft>
                          <a:spcPts val="0"/>
                        </a:spcAft>
                      </a:pPr>
                      <a:r>
                        <a:rPr lang="en-GB" sz="2800" dirty="0">
                          <a:effectLst/>
                        </a:rPr>
                        <a:t>Materials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nSpc>
                          <a:spcPct val="115000"/>
                        </a:lnSpc>
                        <a:spcAft>
                          <a:spcPts val="0"/>
                        </a:spcAft>
                      </a:pPr>
                      <a:r>
                        <a:rPr lang="en-GB" sz="2400" b="1" dirty="0">
                          <a:effectLst/>
                        </a:rPr>
                        <a:t>Resources</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nSpc>
                          <a:spcPct val="115000"/>
                        </a:lnSpc>
                        <a:spcAft>
                          <a:spcPts val="0"/>
                        </a:spcAft>
                      </a:pPr>
                      <a:r>
                        <a:rPr lang="en-GB" sz="2400" b="1" dirty="0">
                          <a:effectLst/>
                        </a:rPr>
                        <a:t>5</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r>
              <a:tr h="352168">
                <a:tc vMerge="1">
                  <a:txBody>
                    <a:bodyPr/>
                    <a:lstStyle/>
                    <a:p>
                      <a:endParaRPr lang="en-GB"/>
                    </a:p>
                  </a:txBody>
                  <a:tcPr/>
                </a:tc>
                <a:tc>
                  <a:txBody>
                    <a:bodyPr/>
                    <a:lstStyle/>
                    <a:p>
                      <a:pPr>
                        <a:lnSpc>
                          <a:spcPct val="115000"/>
                        </a:lnSpc>
                        <a:spcAft>
                          <a:spcPts val="0"/>
                        </a:spcAft>
                      </a:pPr>
                      <a:r>
                        <a:rPr lang="en-GB" sz="2400" b="1" dirty="0">
                          <a:effectLst/>
                        </a:rPr>
                        <a:t>Engineer materials</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nSpc>
                          <a:spcPct val="115000"/>
                        </a:lnSpc>
                        <a:spcAft>
                          <a:spcPts val="0"/>
                        </a:spcAft>
                      </a:pPr>
                      <a:r>
                        <a:rPr lang="en-GB" sz="2400" b="1" dirty="0">
                          <a:effectLst/>
                        </a:rPr>
                        <a:t>6</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r>
              <a:tr h="352168">
                <a:tc rowSpan="3">
                  <a:txBody>
                    <a:bodyPr/>
                    <a:lstStyle/>
                    <a:p>
                      <a:pPr algn="ctr">
                        <a:lnSpc>
                          <a:spcPct val="115000"/>
                        </a:lnSpc>
                        <a:spcAft>
                          <a:spcPts val="0"/>
                        </a:spcAft>
                      </a:pPr>
                      <a:r>
                        <a:rPr lang="en-GB" sz="2800" dirty="0">
                          <a:effectLst/>
                        </a:rPr>
                        <a:t>Personal Reflections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lnSpc>
                          <a:spcPct val="115000"/>
                        </a:lnSpc>
                        <a:spcAft>
                          <a:spcPts val="0"/>
                        </a:spcAft>
                      </a:pPr>
                      <a:r>
                        <a:rPr lang="en-GB" sz="2400" b="1" dirty="0">
                          <a:effectLst/>
                        </a:rPr>
                        <a:t>Personal enjoyment</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lnSpc>
                          <a:spcPct val="115000"/>
                        </a:lnSpc>
                        <a:spcAft>
                          <a:spcPts val="0"/>
                        </a:spcAft>
                      </a:pPr>
                      <a:r>
                        <a:rPr lang="en-GB" sz="2400" b="1" dirty="0">
                          <a:effectLst/>
                        </a:rPr>
                        <a:t>6</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r>
              <a:tr h="352168">
                <a:tc vMerge="1">
                  <a:txBody>
                    <a:bodyPr/>
                    <a:lstStyle/>
                    <a:p>
                      <a:endParaRPr lang="en-GB"/>
                    </a:p>
                  </a:txBody>
                  <a:tcPr/>
                </a:tc>
                <a:tc>
                  <a:txBody>
                    <a:bodyPr/>
                    <a:lstStyle/>
                    <a:p>
                      <a:pPr>
                        <a:lnSpc>
                          <a:spcPct val="115000"/>
                        </a:lnSpc>
                        <a:spcAft>
                          <a:spcPts val="0"/>
                        </a:spcAft>
                      </a:pPr>
                      <a:r>
                        <a:rPr lang="en-GB" sz="2400" b="1" dirty="0">
                          <a:effectLst/>
                        </a:rPr>
                        <a:t>Future practice of teaching</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lnSpc>
                          <a:spcPct val="115000"/>
                        </a:lnSpc>
                        <a:spcAft>
                          <a:spcPts val="0"/>
                        </a:spcAft>
                      </a:pPr>
                      <a:r>
                        <a:rPr lang="en-GB" sz="2400" b="1" dirty="0">
                          <a:effectLst/>
                        </a:rPr>
                        <a:t>20</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r>
              <a:tr h="352168">
                <a:tc vMerge="1">
                  <a:txBody>
                    <a:bodyPr/>
                    <a:lstStyle/>
                    <a:p>
                      <a:endParaRPr lang="en-GB"/>
                    </a:p>
                  </a:txBody>
                  <a:tcPr/>
                </a:tc>
                <a:tc>
                  <a:txBody>
                    <a:bodyPr/>
                    <a:lstStyle/>
                    <a:p>
                      <a:pPr>
                        <a:lnSpc>
                          <a:spcPct val="115000"/>
                        </a:lnSpc>
                        <a:spcAft>
                          <a:spcPts val="0"/>
                        </a:spcAft>
                      </a:pPr>
                      <a:r>
                        <a:rPr lang="en-GB" sz="2400" b="1" dirty="0">
                          <a:effectLst/>
                        </a:rPr>
                        <a:t>Personal learning</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lnSpc>
                          <a:spcPct val="115000"/>
                        </a:lnSpc>
                        <a:spcAft>
                          <a:spcPts val="0"/>
                        </a:spcAft>
                      </a:pPr>
                      <a:r>
                        <a:rPr lang="en-GB" sz="2400" b="1" dirty="0">
                          <a:effectLst/>
                        </a:rPr>
                        <a:t>10</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r>
              <a:tr h="493011">
                <a:tc>
                  <a:txBody>
                    <a:bodyPr/>
                    <a:lstStyle/>
                    <a:p>
                      <a:pPr algn="ctr">
                        <a:lnSpc>
                          <a:spcPct val="115000"/>
                        </a:lnSpc>
                        <a:spcAft>
                          <a:spcPts val="0"/>
                        </a:spcAft>
                      </a:pPr>
                      <a:r>
                        <a:rPr lang="en-GB" sz="2800" dirty="0">
                          <a:effectLst/>
                        </a:rPr>
                        <a:t>Working with a Peer</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nSpc>
                          <a:spcPct val="115000"/>
                        </a:lnSpc>
                        <a:spcAft>
                          <a:spcPts val="0"/>
                        </a:spcAft>
                      </a:pPr>
                      <a:r>
                        <a:rPr lang="en-GB" sz="2400" b="1" dirty="0">
                          <a:effectLst/>
                        </a:rPr>
                        <a:t>Shared workload</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nSpc>
                          <a:spcPct val="115000"/>
                        </a:lnSpc>
                        <a:spcAft>
                          <a:spcPts val="0"/>
                        </a:spcAft>
                      </a:pPr>
                      <a:r>
                        <a:rPr lang="en-GB" sz="2400" b="1" dirty="0">
                          <a:effectLst/>
                        </a:rPr>
                        <a:t>4</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r>
              <a:tr h="493011">
                <a:tc>
                  <a:txBody>
                    <a:bodyPr/>
                    <a:lstStyle/>
                    <a:p>
                      <a:pPr algn="ctr">
                        <a:lnSpc>
                          <a:spcPct val="115000"/>
                        </a:lnSpc>
                        <a:spcAft>
                          <a:spcPts val="0"/>
                        </a:spcAft>
                      </a:pPr>
                      <a:r>
                        <a:rPr lang="en-GB"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nSpc>
                          <a:spcPct val="115000"/>
                        </a:lnSpc>
                        <a:spcAft>
                          <a:spcPts val="0"/>
                        </a:spcAft>
                      </a:pPr>
                      <a:r>
                        <a:rPr lang="en-GB" sz="2400" b="1" dirty="0">
                          <a:effectLst/>
                        </a:rPr>
                        <a:t>Sharing expertise</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nSpc>
                          <a:spcPct val="115000"/>
                        </a:lnSpc>
                        <a:spcAft>
                          <a:spcPts val="0"/>
                        </a:spcAft>
                      </a:pPr>
                      <a:r>
                        <a:rPr lang="en-GB" sz="2400" b="1" dirty="0">
                          <a:effectLst/>
                        </a:rPr>
                        <a:t>10</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r>
            </a:tbl>
          </a:graphicData>
        </a:graphic>
      </p:graphicFrame>
      <p:pic>
        <p:nvPicPr>
          <p:cNvPr id="3" name="Picture 2"/>
          <p:cNvPicPr>
            <a:picLocks noChangeAspect="1"/>
          </p:cNvPicPr>
          <p:nvPr/>
        </p:nvPicPr>
        <p:blipFill>
          <a:blip r:embed="rId3"/>
          <a:stretch>
            <a:fillRect/>
          </a:stretch>
        </p:blipFill>
        <p:spPr>
          <a:xfrm>
            <a:off x="9760991" y="5764587"/>
            <a:ext cx="2156073" cy="827884"/>
          </a:xfrm>
          <a:prstGeom prst="rect">
            <a:avLst/>
          </a:prstGeom>
        </p:spPr>
      </p:pic>
    </p:spTree>
    <p:extLst>
      <p:ext uri="{BB962C8B-B14F-4D97-AF65-F5344CB8AC3E}">
        <p14:creationId xmlns:p14="http://schemas.microsoft.com/office/powerpoint/2010/main" val="1709670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5300"/>
            <a:ext cx="10515600" cy="5681663"/>
          </a:xfrm>
        </p:spPr>
        <p:txBody>
          <a:bodyPr>
            <a:normAutofit/>
          </a:bodyPr>
          <a:lstStyle/>
          <a:p>
            <a:r>
              <a:rPr lang="en-US" i="1" dirty="0" smtClean="0"/>
              <a:t>Teacher 4: It </a:t>
            </a:r>
            <a:r>
              <a:rPr lang="en-US" i="1" dirty="0"/>
              <a:t>was useful having an engineer during certain aspects of the teaching lesson, as he was able to explain the scientific terms regarding forces like: lift, weight, mass and thrust. He also supported the children’s knowledge during the testing stage as he would say to the children whether more/ less weight needed to be added. </a:t>
            </a:r>
            <a:endParaRPr lang="en-US" dirty="0"/>
          </a:p>
          <a:p>
            <a:r>
              <a:rPr lang="en-US" i="1" dirty="0"/>
              <a:t>Teacher 2: My partner and I worked well together and I felt that it helped because it meant that as he was an engineer, any knowledge needed to help describe the activity could be shared; so I would explain the task and what would need to be done and he could go into more detail about some of the technical parts. </a:t>
            </a:r>
            <a:endParaRPr lang="en-US" dirty="0"/>
          </a:p>
          <a:p>
            <a:r>
              <a:rPr lang="en-US" i="1" dirty="0"/>
              <a:t>Teacher 7: I found it very interesting and also beneficial to learn and also to work with an expert. </a:t>
            </a:r>
            <a:endParaRPr lang="en-US" i="1" dirty="0" smtClean="0"/>
          </a:p>
          <a:p>
            <a:endParaRPr lang="en-GB" dirty="0"/>
          </a:p>
        </p:txBody>
      </p:sp>
      <p:pic>
        <p:nvPicPr>
          <p:cNvPr id="4" name="Picture 3"/>
          <p:cNvPicPr>
            <a:picLocks noChangeAspect="1"/>
          </p:cNvPicPr>
          <p:nvPr/>
        </p:nvPicPr>
        <p:blipFill>
          <a:blip r:embed="rId3"/>
          <a:stretch>
            <a:fillRect/>
          </a:stretch>
        </p:blipFill>
        <p:spPr>
          <a:xfrm>
            <a:off x="9760991" y="5764587"/>
            <a:ext cx="2156073" cy="827884"/>
          </a:xfrm>
          <a:prstGeom prst="rect">
            <a:avLst/>
          </a:prstGeom>
        </p:spPr>
      </p:pic>
    </p:spTree>
    <p:extLst>
      <p:ext uri="{BB962C8B-B14F-4D97-AF65-F5344CB8AC3E}">
        <p14:creationId xmlns:p14="http://schemas.microsoft.com/office/powerpoint/2010/main" val="3599748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95300"/>
            <a:ext cx="4171950" cy="6096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chemeClr val="tx1"/>
                </a:solidFill>
              </a:rPr>
              <a:t>Student Training</a:t>
            </a:r>
            <a:endParaRPr lang="en-GB" sz="3200" b="1" dirty="0">
              <a:solidFill>
                <a:schemeClr val="tx1"/>
              </a:solidFill>
            </a:endParaRPr>
          </a:p>
        </p:txBody>
      </p:sp>
      <p:sp>
        <p:nvSpPr>
          <p:cNvPr id="3" name="Rectangle 2"/>
          <p:cNvSpPr/>
          <p:nvPr/>
        </p:nvSpPr>
        <p:spPr>
          <a:xfrm>
            <a:off x="304800" y="1352550"/>
            <a:ext cx="4171950" cy="9906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Engineers- training on public engagement, working with children and use of effective questioning techniques.</a:t>
            </a:r>
            <a:endParaRPr lang="en-GB" dirty="0">
              <a:solidFill>
                <a:schemeClr val="tx1"/>
              </a:solidFill>
            </a:endParaRPr>
          </a:p>
        </p:txBody>
      </p:sp>
      <p:sp>
        <p:nvSpPr>
          <p:cNvPr id="4" name="Rectangle 3"/>
          <p:cNvSpPr/>
          <p:nvPr/>
        </p:nvSpPr>
        <p:spPr>
          <a:xfrm>
            <a:off x="304800" y="2647950"/>
            <a:ext cx="4171950" cy="108585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Pre-service teachers- training on the EDP and the roles of an engineer</a:t>
            </a:r>
            <a:endParaRPr lang="en-GB" dirty="0">
              <a:solidFill>
                <a:schemeClr val="tx1"/>
              </a:solidFill>
            </a:endParaRPr>
          </a:p>
        </p:txBody>
      </p:sp>
      <p:sp>
        <p:nvSpPr>
          <p:cNvPr id="5" name="Rectangle 4"/>
          <p:cNvSpPr/>
          <p:nvPr/>
        </p:nvSpPr>
        <p:spPr>
          <a:xfrm>
            <a:off x="304800" y="3962400"/>
            <a:ext cx="4171950" cy="24003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Engineers + Preservice teachers</a:t>
            </a:r>
          </a:p>
          <a:p>
            <a:pPr algn="ctr"/>
            <a:r>
              <a:rPr lang="en-GB" dirty="0" smtClean="0">
                <a:solidFill>
                  <a:schemeClr val="tx1"/>
                </a:solidFill>
              </a:rPr>
              <a:t>Sharing of expertise through working with the materials and planning for classroom experience</a:t>
            </a:r>
            <a:endParaRPr lang="en-GB" dirty="0">
              <a:solidFill>
                <a:schemeClr val="tx1"/>
              </a:solidFill>
            </a:endParaRPr>
          </a:p>
        </p:txBody>
      </p:sp>
      <p:sp>
        <p:nvSpPr>
          <p:cNvPr id="6" name="Rectangle 5"/>
          <p:cNvSpPr/>
          <p:nvPr/>
        </p:nvSpPr>
        <p:spPr>
          <a:xfrm>
            <a:off x="4629150" y="495300"/>
            <a:ext cx="4171950" cy="6096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chemeClr val="tx1"/>
                </a:solidFill>
              </a:rPr>
              <a:t>Classroom Experience</a:t>
            </a:r>
            <a:endParaRPr lang="en-GB" sz="2400" b="1" dirty="0">
              <a:solidFill>
                <a:schemeClr val="tx1"/>
              </a:solidFill>
            </a:endParaRPr>
          </a:p>
        </p:txBody>
      </p:sp>
      <p:sp>
        <p:nvSpPr>
          <p:cNvPr id="7" name="Rectangle 6"/>
          <p:cNvSpPr/>
          <p:nvPr/>
        </p:nvSpPr>
        <p:spPr>
          <a:xfrm>
            <a:off x="4629150" y="1352550"/>
            <a:ext cx="4171950" cy="9906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Session 1</a:t>
            </a:r>
          </a:p>
          <a:p>
            <a:pPr algn="ctr"/>
            <a:r>
              <a:rPr lang="en-GB" dirty="0" smtClean="0">
                <a:solidFill>
                  <a:schemeClr val="tx1"/>
                </a:solidFill>
              </a:rPr>
              <a:t>Introduction and working through the EDP</a:t>
            </a:r>
            <a:endParaRPr lang="en-GB" dirty="0">
              <a:solidFill>
                <a:schemeClr val="tx1"/>
              </a:solidFill>
            </a:endParaRPr>
          </a:p>
        </p:txBody>
      </p:sp>
      <p:sp>
        <p:nvSpPr>
          <p:cNvPr id="8" name="Rectangle 7"/>
          <p:cNvSpPr/>
          <p:nvPr/>
        </p:nvSpPr>
        <p:spPr>
          <a:xfrm>
            <a:off x="4629150" y="2647950"/>
            <a:ext cx="4171950" cy="108585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Session 2</a:t>
            </a:r>
          </a:p>
          <a:p>
            <a:pPr algn="ctr"/>
            <a:r>
              <a:rPr lang="en-GB" dirty="0" smtClean="0">
                <a:solidFill>
                  <a:schemeClr val="tx1"/>
                </a:solidFill>
              </a:rPr>
              <a:t>Introduction to the ‘Engineer’ challenge and science conceptual understanding</a:t>
            </a:r>
            <a:endParaRPr lang="en-GB" dirty="0">
              <a:solidFill>
                <a:schemeClr val="tx1"/>
              </a:solidFill>
            </a:endParaRPr>
          </a:p>
        </p:txBody>
      </p:sp>
      <p:sp>
        <p:nvSpPr>
          <p:cNvPr id="9" name="Rectangle 8"/>
          <p:cNvSpPr/>
          <p:nvPr/>
        </p:nvSpPr>
        <p:spPr>
          <a:xfrm>
            <a:off x="4629150" y="3962400"/>
            <a:ext cx="4171950" cy="24003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Session 3</a:t>
            </a:r>
          </a:p>
          <a:p>
            <a:pPr algn="ctr"/>
            <a:r>
              <a:rPr lang="en-GB" dirty="0" smtClean="0">
                <a:solidFill>
                  <a:schemeClr val="tx1"/>
                </a:solidFill>
              </a:rPr>
              <a:t>Supported working through then EDP and exploration of the science involved in the individual challenges.</a:t>
            </a:r>
            <a:endParaRPr lang="en-GB" dirty="0">
              <a:solidFill>
                <a:schemeClr val="tx1"/>
              </a:solidFill>
            </a:endParaRPr>
          </a:p>
        </p:txBody>
      </p:sp>
      <p:pic>
        <p:nvPicPr>
          <p:cNvPr id="10" name="Picture 9"/>
          <p:cNvPicPr>
            <a:picLocks noChangeAspect="1"/>
          </p:cNvPicPr>
          <p:nvPr/>
        </p:nvPicPr>
        <p:blipFill>
          <a:blip r:embed="rId3"/>
          <a:stretch>
            <a:fillRect/>
          </a:stretch>
        </p:blipFill>
        <p:spPr>
          <a:xfrm>
            <a:off x="9760991" y="5764587"/>
            <a:ext cx="2156073" cy="827884"/>
          </a:xfrm>
          <a:prstGeom prst="rect">
            <a:avLst/>
          </a:prstGeom>
        </p:spPr>
      </p:pic>
      <p:sp>
        <p:nvSpPr>
          <p:cNvPr id="11" name="TextBox 10"/>
          <p:cNvSpPr txBox="1"/>
          <p:nvPr/>
        </p:nvSpPr>
        <p:spPr>
          <a:xfrm>
            <a:off x="9250680" y="1104900"/>
            <a:ext cx="2499360" cy="954107"/>
          </a:xfrm>
          <a:prstGeom prst="rect">
            <a:avLst/>
          </a:prstGeom>
          <a:noFill/>
        </p:spPr>
        <p:txBody>
          <a:bodyPr wrap="square" rtlCol="0">
            <a:spAutoFit/>
          </a:bodyPr>
          <a:lstStyle/>
          <a:p>
            <a:pPr algn="ctr"/>
            <a:r>
              <a:rPr lang="en-GB" sz="2800" b="1" dirty="0" smtClean="0"/>
              <a:t>Children as Engineers</a:t>
            </a:r>
            <a:endParaRPr lang="en-GB" sz="2800" b="1" dirty="0"/>
          </a:p>
        </p:txBody>
      </p:sp>
    </p:spTree>
    <p:extLst>
      <p:ext uri="{BB962C8B-B14F-4D97-AF65-F5344CB8AC3E}">
        <p14:creationId xmlns:p14="http://schemas.microsoft.com/office/powerpoint/2010/main" val="3759707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Children’s responses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3227508"/>
              </p:ext>
            </p:extLst>
          </p:nvPr>
        </p:nvGraphicFramePr>
        <p:xfrm>
          <a:off x="609600" y="1600201"/>
          <a:ext cx="10972800" cy="4525963"/>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stretch>
            <a:fillRect/>
          </a:stretch>
        </p:blipFill>
        <p:spPr>
          <a:xfrm>
            <a:off x="9760991" y="5764587"/>
            <a:ext cx="2156073" cy="827884"/>
          </a:xfrm>
          <a:prstGeom prst="rect">
            <a:avLst/>
          </a:prstGeom>
        </p:spPr>
      </p:pic>
    </p:spTree>
    <p:extLst>
      <p:ext uri="{BB962C8B-B14F-4D97-AF65-F5344CB8AC3E}">
        <p14:creationId xmlns:p14="http://schemas.microsoft.com/office/powerpoint/2010/main" val="81341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Ideas about what engineers </a:t>
            </a:r>
            <a:r>
              <a:rPr lang="en-GB" dirty="0" smtClean="0"/>
              <a:t>do with science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278858"/>
              </p:ext>
            </p:extLst>
          </p:nvPr>
        </p:nvGraphicFramePr>
        <p:xfrm>
          <a:off x="182880" y="1652566"/>
          <a:ext cx="11742420" cy="4525963"/>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stretch>
            <a:fillRect/>
          </a:stretch>
        </p:blipFill>
        <p:spPr>
          <a:xfrm>
            <a:off x="9547631" y="5764587"/>
            <a:ext cx="2156073" cy="827884"/>
          </a:xfrm>
          <a:prstGeom prst="rect">
            <a:avLst/>
          </a:prstGeom>
        </p:spPr>
      </p:pic>
    </p:spTree>
    <p:extLst>
      <p:ext uri="{BB962C8B-B14F-4D97-AF65-F5344CB8AC3E}">
        <p14:creationId xmlns:p14="http://schemas.microsoft.com/office/powerpoint/2010/main" val="1715690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Qualitative data on pupil’s ideas about Engineering on the ideas wall</a:t>
            </a:r>
            <a:endParaRPr lang="en-GB" dirty="0"/>
          </a:p>
        </p:txBody>
      </p:sp>
      <p:sp>
        <p:nvSpPr>
          <p:cNvPr id="3" name="Content Placeholder 2"/>
          <p:cNvSpPr>
            <a:spLocks noGrp="1"/>
          </p:cNvSpPr>
          <p:nvPr>
            <p:ph sz="half" idx="1"/>
          </p:nvPr>
        </p:nvSpPr>
        <p:spPr/>
        <p:txBody>
          <a:bodyPr>
            <a:normAutofit/>
          </a:bodyPr>
          <a:lstStyle/>
          <a:p>
            <a:pPr marL="0" indent="0">
              <a:buNone/>
            </a:pPr>
            <a:r>
              <a:rPr lang="en-GB" i="1" dirty="0" smtClean="0"/>
              <a:t>Before:</a:t>
            </a:r>
          </a:p>
          <a:p>
            <a:r>
              <a:rPr lang="en-GB" i="1" dirty="0" smtClean="0"/>
              <a:t>Engineers </a:t>
            </a:r>
            <a:r>
              <a:rPr lang="en-GB" i="1" dirty="0"/>
              <a:t>fix cars</a:t>
            </a:r>
            <a:endParaRPr lang="en-GB" dirty="0"/>
          </a:p>
          <a:p>
            <a:r>
              <a:rPr lang="en-GB" i="1" dirty="0"/>
              <a:t>They build bridges</a:t>
            </a:r>
            <a:endParaRPr lang="en-GB" dirty="0"/>
          </a:p>
          <a:p>
            <a:r>
              <a:rPr lang="en-GB" i="1" dirty="0"/>
              <a:t>They always get very oily</a:t>
            </a:r>
            <a:endParaRPr lang="en-GB" dirty="0"/>
          </a:p>
          <a:p>
            <a:r>
              <a:rPr lang="en-GB" i="1" dirty="0"/>
              <a:t>They use spanners</a:t>
            </a:r>
            <a:endParaRPr lang="en-GB" dirty="0"/>
          </a:p>
          <a:p>
            <a:r>
              <a:rPr lang="en-GB" i="1" dirty="0"/>
              <a:t>An engineer fixed my Mum’s boiler</a:t>
            </a:r>
            <a:endParaRPr lang="en-GB" dirty="0"/>
          </a:p>
          <a:p>
            <a:endParaRPr lang="en-GB" dirty="0"/>
          </a:p>
        </p:txBody>
      </p:sp>
      <p:sp>
        <p:nvSpPr>
          <p:cNvPr id="4" name="Content Placeholder 3"/>
          <p:cNvSpPr>
            <a:spLocks noGrp="1"/>
          </p:cNvSpPr>
          <p:nvPr>
            <p:ph sz="half" idx="2"/>
          </p:nvPr>
        </p:nvSpPr>
        <p:spPr>
          <a:xfrm>
            <a:off x="5227320" y="1813559"/>
            <a:ext cx="5181600" cy="4348163"/>
          </a:xfrm>
        </p:spPr>
        <p:txBody>
          <a:bodyPr>
            <a:normAutofit/>
          </a:bodyPr>
          <a:lstStyle/>
          <a:p>
            <a:pPr marL="0" indent="0">
              <a:buNone/>
            </a:pPr>
            <a:r>
              <a:rPr lang="en-GB" i="1" dirty="0" smtClean="0"/>
              <a:t>After:</a:t>
            </a:r>
          </a:p>
          <a:p>
            <a:r>
              <a:rPr lang="en-GB" i="1" dirty="0" smtClean="0"/>
              <a:t>Engineers </a:t>
            </a:r>
            <a:r>
              <a:rPr lang="en-GB" i="1" dirty="0"/>
              <a:t>solve problems</a:t>
            </a:r>
            <a:endParaRPr lang="en-GB" dirty="0"/>
          </a:p>
          <a:p>
            <a:r>
              <a:rPr lang="en-GB" i="1" dirty="0"/>
              <a:t>They design and make things we need</a:t>
            </a:r>
            <a:endParaRPr lang="en-GB" dirty="0"/>
          </a:p>
          <a:p>
            <a:r>
              <a:rPr lang="en-GB" i="1" dirty="0"/>
              <a:t>They make things better</a:t>
            </a:r>
            <a:endParaRPr lang="en-GB" dirty="0"/>
          </a:p>
          <a:p>
            <a:r>
              <a:rPr lang="en-GB" i="1" dirty="0"/>
              <a:t>They keep improving </a:t>
            </a:r>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27820" y="3327082"/>
            <a:ext cx="2125980" cy="2834640"/>
          </a:xfrm>
          <a:prstGeom prst="rect">
            <a:avLst/>
          </a:prstGeom>
        </p:spPr>
      </p:pic>
    </p:spTree>
    <p:extLst>
      <p:ext uri="{BB962C8B-B14F-4D97-AF65-F5344CB8AC3E}">
        <p14:creationId xmlns:p14="http://schemas.microsoft.com/office/powerpoint/2010/main" val="1188775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Plans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569695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stretch>
            <a:fillRect/>
          </a:stretch>
        </p:blipFill>
        <p:spPr>
          <a:xfrm>
            <a:off x="9760991" y="5831876"/>
            <a:ext cx="2156073" cy="827884"/>
          </a:xfrm>
          <a:prstGeom prst="rect">
            <a:avLst/>
          </a:prstGeom>
        </p:spPr>
      </p:pic>
    </p:spTree>
    <p:extLst>
      <p:ext uri="{BB962C8B-B14F-4D97-AF65-F5344CB8AC3E}">
        <p14:creationId xmlns:p14="http://schemas.microsoft.com/office/powerpoint/2010/main" val="127621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Outcomes for Pupils</a:t>
            </a:r>
            <a:endParaRPr lang="en-GB" dirty="0"/>
          </a:p>
        </p:txBody>
      </p:sp>
      <p:sp>
        <p:nvSpPr>
          <p:cNvPr id="3" name="Content Placeholder 2"/>
          <p:cNvSpPr>
            <a:spLocks noGrp="1"/>
          </p:cNvSpPr>
          <p:nvPr>
            <p:ph idx="1"/>
          </p:nvPr>
        </p:nvSpPr>
        <p:spPr/>
        <p:txBody>
          <a:bodyPr/>
          <a:lstStyle/>
          <a:p>
            <a:r>
              <a:rPr lang="en-GB" dirty="0" smtClean="0"/>
              <a:t>Similar results in pupils to the EU Engineer evaluation as far as enjoyment,  understanding of the range of engineering activity and gender expectations.</a:t>
            </a:r>
          </a:p>
          <a:p>
            <a:r>
              <a:rPr lang="en-GB" dirty="0" smtClean="0"/>
              <a:t>Had a more positive impact on their ideas about whether they would want to be an </a:t>
            </a:r>
            <a:r>
              <a:rPr lang="en-GB" dirty="0" smtClean="0"/>
              <a:t>scientist</a:t>
            </a:r>
            <a:r>
              <a:rPr lang="en-GB" dirty="0" smtClean="0"/>
              <a:t>. EU Engineer had no impact on ideas of future Stem careers. Perhaps the role model nearer to them in age and/or female engineer/ engineers from a range of backgrounds had an impact. </a:t>
            </a:r>
          </a:p>
          <a:p>
            <a:r>
              <a:rPr lang="en-GB" dirty="0" smtClean="0"/>
              <a:t>There is variety in schools’ data but small samples.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2960" y="4754880"/>
            <a:ext cx="2600960" cy="1950720"/>
          </a:xfrm>
          <a:prstGeom prst="rect">
            <a:avLst/>
          </a:prstGeom>
        </p:spPr>
      </p:pic>
    </p:spTree>
    <p:extLst>
      <p:ext uri="{BB962C8B-B14F-4D97-AF65-F5344CB8AC3E}">
        <p14:creationId xmlns:p14="http://schemas.microsoft.com/office/powerpoint/2010/main" val="303811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701" y="1297672"/>
            <a:ext cx="2557462" cy="155733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8296276" y="1297672"/>
            <a:ext cx="2557462" cy="155733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1092994" y="1383843"/>
            <a:ext cx="2428875" cy="1384995"/>
          </a:xfrm>
          <a:prstGeom prst="rect">
            <a:avLst/>
          </a:prstGeom>
          <a:noFill/>
        </p:spPr>
        <p:txBody>
          <a:bodyPr wrap="square" rtlCol="0">
            <a:spAutoFit/>
          </a:bodyPr>
          <a:lstStyle/>
          <a:p>
            <a:pPr algn="ctr"/>
            <a:r>
              <a:rPr lang="en-GB" sz="2800" dirty="0" smtClean="0"/>
              <a:t>Undergraduate</a:t>
            </a:r>
          </a:p>
          <a:p>
            <a:pPr algn="ctr"/>
            <a:r>
              <a:rPr lang="en-GB" sz="2800" dirty="0" smtClean="0"/>
              <a:t>Engineering Students</a:t>
            </a:r>
            <a:endParaRPr lang="en-GB" sz="2800" dirty="0"/>
          </a:p>
        </p:txBody>
      </p:sp>
      <p:sp>
        <p:nvSpPr>
          <p:cNvPr id="9" name="TextBox 8"/>
          <p:cNvSpPr txBox="1"/>
          <p:nvPr/>
        </p:nvSpPr>
        <p:spPr>
          <a:xfrm>
            <a:off x="8360569" y="1331038"/>
            <a:ext cx="2428875" cy="1384995"/>
          </a:xfrm>
          <a:prstGeom prst="rect">
            <a:avLst/>
          </a:prstGeom>
          <a:noFill/>
        </p:spPr>
        <p:txBody>
          <a:bodyPr wrap="square" rtlCol="0">
            <a:spAutoFit/>
          </a:bodyPr>
          <a:lstStyle/>
          <a:p>
            <a:pPr algn="ctr"/>
            <a:r>
              <a:rPr lang="en-GB" sz="2800" dirty="0" smtClean="0"/>
              <a:t>Undergraduate</a:t>
            </a:r>
          </a:p>
          <a:p>
            <a:pPr algn="ctr"/>
            <a:r>
              <a:rPr lang="en-GB" sz="2800" dirty="0" smtClean="0"/>
              <a:t>Pre-service Teachers</a:t>
            </a:r>
            <a:endParaRPr lang="en-GB" sz="2800" dirty="0"/>
          </a:p>
        </p:txBody>
      </p:sp>
      <p:sp>
        <p:nvSpPr>
          <p:cNvPr id="10" name="Right Arrow 9"/>
          <p:cNvSpPr/>
          <p:nvPr/>
        </p:nvSpPr>
        <p:spPr>
          <a:xfrm>
            <a:off x="4021931" y="1258269"/>
            <a:ext cx="3871912" cy="461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rot="10800000">
            <a:off x="4005263" y="2485107"/>
            <a:ext cx="3871912" cy="461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4005263" y="1598216"/>
            <a:ext cx="3855244" cy="954107"/>
          </a:xfrm>
          <a:prstGeom prst="rect">
            <a:avLst/>
          </a:prstGeom>
          <a:noFill/>
        </p:spPr>
        <p:txBody>
          <a:bodyPr wrap="square" rtlCol="0">
            <a:spAutoFit/>
          </a:bodyPr>
          <a:lstStyle/>
          <a:p>
            <a:pPr algn="ctr"/>
            <a:r>
              <a:rPr lang="en-GB" sz="2800" dirty="0" smtClean="0"/>
              <a:t>Knowledge and Skills Exchange</a:t>
            </a:r>
            <a:endParaRPr lang="en-GB" sz="2800" dirty="0"/>
          </a:p>
        </p:txBody>
      </p:sp>
      <p:sp>
        <p:nvSpPr>
          <p:cNvPr id="13" name="Up Arrow 12"/>
          <p:cNvSpPr/>
          <p:nvPr/>
        </p:nvSpPr>
        <p:spPr>
          <a:xfrm rot="10800000">
            <a:off x="3586163" y="3271838"/>
            <a:ext cx="914400" cy="1597685"/>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Up Arrow 13"/>
          <p:cNvSpPr/>
          <p:nvPr/>
        </p:nvSpPr>
        <p:spPr>
          <a:xfrm rot="10800000">
            <a:off x="7381876" y="3242628"/>
            <a:ext cx="914400" cy="1597685"/>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4517231" y="3159878"/>
            <a:ext cx="2881312" cy="1815882"/>
          </a:xfrm>
          <a:prstGeom prst="rect">
            <a:avLst/>
          </a:prstGeom>
          <a:noFill/>
        </p:spPr>
        <p:txBody>
          <a:bodyPr wrap="square" rtlCol="0">
            <a:spAutoFit/>
          </a:bodyPr>
          <a:lstStyle/>
          <a:p>
            <a:pPr algn="ctr"/>
            <a:r>
              <a:rPr lang="en-GB" sz="2800" dirty="0" smtClean="0"/>
              <a:t>Shared delivery of Enquiry based Engineering Challenges</a:t>
            </a:r>
            <a:endParaRPr lang="en-GB" sz="2800" dirty="0"/>
          </a:p>
        </p:txBody>
      </p:sp>
      <p:sp>
        <p:nvSpPr>
          <p:cNvPr id="16" name="Rectangle 15"/>
          <p:cNvSpPr/>
          <p:nvPr/>
        </p:nvSpPr>
        <p:spPr>
          <a:xfrm>
            <a:off x="4718447" y="5010385"/>
            <a:ext cx="2557462" cy="155733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4782741" y="5092400"/>
            <a:ext cx="2428875" cy="1384995"/>
          </a:xfrm>
          <a:prstGeom prst="rect">
            <a:avLst/>
          </a:prstGeom>
          <a:noFill/>
        </p:spPr>
        <p:txBody>
          <a:bodyPr wrap="square" rtlCol="0">
            <a:spAutoFit/>
          </a:bodyPr>
          <a:lstStyle/>
          <a:p>
            <a:pPr algn="ctr"/>
            <a:r>
              <a:rPr lang="en-GB" sz="2800" dirty="0" smtClean="0"/>
              <a:t>UK Primary School Children (8-11)</a:t>
            </a:r>
          </a:p>
        </p:txBody>
      </p:sp>
      <p:pic>
        <p:nvPicPr>
          <p:cNvPr id="18" name="Picture 17"/>
          <p:cNvPicPr>
            <a:picLocks noChangeAspect="1"/>
          </p:cNvPicPr>
          <p:nvPr/>
        </p:nvPicPr>
        <p:blipFill>
          <a:blip r:embed="rId3"/>
          <a:stretch>
            <a:fillRect/>
          </a:stretch>
        </p:blipFill>
        <p:spPr>
          <a:xfrm>
            <a:off x="9760991" y="5764587"/>
            <a:ext cx="2156073" cy="827884"/>
          </a:xfrm>
          <a:prstGeom prst="rect">
            <a:avLst/>
          </a:prstGeom>
        </p:spPr>
      </p:pic>
      <p:sp>
        <p:nvSpPr>
          <p:cNvPr id="19" name="TextBox 18"/>
          <p:cNvSpPr txBox="1"/>
          <p:nvPr/>
        </p:nvSpPr>
        <p:spPr>
          <a:xfrm rot="16200000">
            <a:off x="5307427" y="-3436630"/>
            <a:ext cx="1015663" cy="8329614"/>
          </a:xfrm>
          <a:prstGeom prst="rect">
            <a:avLst/>
          </a:prstGeo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vert" wrap="square" rtlCol="0">
            <a:spAutoFit/>
          </a:bodyPr>
          <a:lstStyle/>
          <a:p>
            <a:pPr algn="ctr"/>
            <a:r>
              <a:rPr lang="en-GB" sz="5400" dirty="0" smtClean="0"/>
              <a:t>Paired Peers Mentors</a:t>
            </a:r>
            <a:endParaRPr lang="en-GB" sz="5400" dirty="0"/>
          </a:p>
        </p:txBody>
      </p:sp>
    </p:spTree>
    <p:extLst>
      <p:ext uri="{BB962C8B-B14F-4D97-AF65-F5344CB8AC3E}">
        <p14:creationId xmlns:p14="http://schemas.microsoft.com/office/powerpoint/2010/main" val="2403448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raised</a:t>
            </a:r>
            <a:endParaRPr lang="en-GB" dirty="0"/>
          </a:p>
        </p:txBody>
      </p:sp>
      <p:sp>
        <p:nvSpPr>
          <p:cNvPr id="3" name="Content Placeholder 2"/>
          <p:cNvSpPr>
            <a:spLocks noGrp="1"/>
          </p:cNvSpPr>
          <p:nvPr>
            <p:ph idx="1"/>
          </p:nvPr>
        </p:nvSpPr>
        <p:spPr/>
        <p:txBody>
          <a:bodyPr/>
          <a:lstStyle/>
          <a:p>
            <a:r>
              <a:rPr lang="en-GB" dirty="0" smtClean="0"/>
              <a:t>Scientific cultural capital in the ideas of </a:t>
            </a:r>
            <a:r>
              <a:rPr lang="en-GB" dirty="0" err="1" smtClean="0"/>
              <a:t>Bordieau</a:t>
            </a:r>
            <a:r>
              <a:rPr lang="en-GB" dirty="0" smtClean="0"/>
              <a:t>- how do some children get this if they have no one in their family with a science career or background? Does contact with an engineering student of a not- so different age/ ethnicity/gender to them help to provide some science capital</a:t>
            </a:r>
            <a:r>
              <a:rPr lang="en-GB" dirty="0" smtClean="0"/>
              <a:t>?</a:t>
            </a:r>
          </a:p>
          <a:p>
            <a:r>
              <a:rPr lang="en-GB" dirty="0" smtClean="0"/>
              <a:t>Pairing of transforming experts from different fields appears to be an effective method of knowledge and skills exchange.  Is this because the partners were peers of similar age and experience?  Would the model work for non-peered pairs.</a:t>
            </a:r>
          </a:p>
          <a:p>
            <a:r>
              <a:rPr lang="en-GB" dirty="0" smtClean="0"/>
              <a:t>Is the model transferable to other subject areas?</a:t>
            </a:r>
            <a:endParaRPr lang="en-GB" dirty="0"/>
          </a:p>
        </p:txBody>
      </p:sp>
      <p:pic>
        <p:nvPicPr>
          <p:cNvPr id="4" name="Picture 3"/>
          <p:cNvPicPr>
            <a:picLocks noChangeAspect="1"/>
          </p:cNvPicPr>
          <p:nvPr/>
        </p:nvPicPr>
        <p:blipFill>
          <a:blip r:embed="rId2"/>
          <a:stretch>
            <a:fillRect/>
          </a:stretch>
        </p:blipFill>
        <p:spPr>
          <a:xfrm>
            <a:off x="9760991" y="5764587"/>
            <a:ext cx="2156073" cy="827884"/>
          </a:xfrm>
          <a:prstGeom prst="rect">
            <a:avLst/>
          </a:prstGeom>
        </p:spPr>
      </p:pic>
    </p:spTree>
    <p:extLst>
      <p:ext uri="{BB962C8B-B14F-4D97-AF65-F5344CB8AC3E}">
        <p14:creationId xmlns:p14="http://schemas.microsoft.com/office/powerpoint/2010/main" val="2479324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Bibliography</a:t>
            </a:r>
            <a:endParaRPr lang="en-GB" dirty="0"/>
          </a:p>
        </p:txBody>
      </p:sp>
      <p:sp>
        <p:nvSpPr>
          <p:cNvPr id="3" name="Content Placeholder 2"/>
          <p:cNvSpPr>
            <a:spLocks noGrp="1"/>
          </p:cNvSpPr>
          <p:nvPr>
            <p:ph idx="1"/>
          </p:nvPr>
        </p:nvSpPr>
        <p:spPr/>
        <p:txBody>
          <a:bodyPr>
            <a:normAutofit/>
          </a:bodyPr>
          <a:lstStyle/>
          <a:p>
            <a:r>
              <a:rPr lang="en-NZ" dirty="0" smtClean="0"/>
              <a:t>Bandura, A. (1997). Self-efficacy. [Article]. </a:t>
            </a:r>
            <a:r>
              <a:rPr lang="en-NZ" i="1" dirty="0" smtClean="0"/>
              <a:t>Harvard Mental Health Letter, 13</a:t>
            </a:r>
            <a:r>
              <a:rPr lang="en-NZ" dirty="0" smtClean="0"/>
              <a:t>(9), 4. </a:t>
            </a:r>
            <a:endParaRPr lang="en-GB" dirty="0"/>
          </a:p>
          <a:p>
            <a:r>
              <a:rPr lang="en-NZ" dirty="0" smtClean="0"/>
              <a:t>Gonzalez</a:t>
            </a:r>
            <a:r>
              <a:rPr lang="en-NZ" dirty="0"/>
              <a:t>, V. M., </a:t>
            </a:r>
            <a:r>
              <a:rPr lang="en-NZ" dirty="0" err="1"/>
              <a:t>Goeppinger</a:t>
            </a:r>
            <a:r>
              <a:rPr lang="en-NZ" dirty="0"/>
              <a:t>, J., &amp; </a:t>
            </a:r>
            <a:r>
              <a:rPr lang="en-NZ" dirty="0" err="1"/>
              <a:t>Lorig</a:t>
            </a:r>
            <a:r>
              <a:rPr lang="en-NZ" dirty="0"/>
              <a:t>, K. (1990). Four psychosocial theories and their application to patient education and clinical practice. [Review]. </a:t>
            </a:r>
            <a:r>
              <a:rPr lang="en-NZ" i="1" dirty="0"/>
              <a:t>Arthritis Care &amp; Research, 3</a:t>
            </a:r>
            <a:r>
              <a:rPr lang="en-NZ" dirty="0"/>
              <a:t>(3), 132-143. </a:t>
            </a:r>
            <a:endParaRPr lang="en-GB" dirty="0" smtClean="0"/>
          </a:p>
          <a:p>
            <a:r>
              <a:rPr lang="en-GB" dirty="0"/>
              <a:t>McKinnon, </a:t>
            </a:r>
            <a:r>
              <a:rPr lang="en-GB" dirty="0" err="1"/>
              <a:t>Merryn</a:t>
            </a:r>
            <a:r>
              <a:rPr lang="en-GB" dirty="0"/>
              <a:t>, and Rod Lamberts. 2013. “Influencing Science Teaching Self-Efficacy Beliefs of Primary School Teachers: A Longitudinal Case Study.” </a:t>
            </a:r>
            <a:r>
              <a:rPr lang="en-GB" i="1" dirty="0"/>
              <a:t>International Journal of Science Education, Part B</a:t>
            </a:r>
            <a:r>
              <a:rPr lang="en-GB" dirty="0"/>
              <a:t>: 1–23. </a:t>
            </a:r>
          </a:p>
        </p:txBody>
      </p:sp>
      <p:pic>
        <p:nvPicPr>
          <p:cNvPr id="4" name="Picture 3"/>
          <p:cNvPicPr>
            <a:picLocks noChangeAspect="1"/>
          </p:cNvPicPr>
          <p:nvPr/>
        </p:nvPicPr>
        <p:blipFill>
          <a:blip r:embed="rId2"/>
          <a:stretch>
            <a:fillRect/>
          </a:stretch>
        </p:blipFill>
        <p:spPr>
          <a:xfrm>
            <a:off x="9760991" y="5764587"/>
            <a:ext cx="2156073" cy="827884"/>
          </a:xfrm>
          <a:prstGeom prst="rect">
            <a:avLst/>
          </a:prstGeom>
        </p:spPr>
      </p:pic>
    </p:spTree>
    <p:extLst>
      <p:ext uri="{BB962C8B-B14F-4D97-AF65-F5344CB8AC3E}">
        <p14:creationId xmlns:p14="http://schemas.microsoft.com/office/powerpoint/2010/main" val="860617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316" y="219566"/>
            <a:ext cx="10372725" cy="994122"/>
          </a:xfrm>
        </p:spPr>
        <p:style>
          <a:lnRef idx="1">
            <a:schemeClr val="accent3"/>
          </a:lnRef>
          <a:fillRef idx="1003">
            <a:schemeClr val="lt1"/>
          </a:fillRef>
          <a:effectRef idx="1">
            <a:schemeClr val="accent3"/>
          </a:effectRef>
          <a:fontRef idx="minor">
            <a:schemeClr val="dk1"/>
          </a:fontRef>
        </p:style>
        <p:txBody>
          <a:bodyPr>
            <a:normAutofit fontScale="90000"/>
          </a:bodyPr>
          <a:lstStyle/>
          <a:p>
            <a:r>
              <a:rPr lang="en-GB" dirty="0" smtClean="0"/>
              <a:t>Science Through the </a:t>
            </a:r>
            <a:r>
              <a:rPr lang="en-GB" dirty="0"/>
              <a:t>Engineering Design </a:t>
            </a:r>
            <a:r>
              <a:rPr lang="en-GB" dirty="0" smtClean="0"/>
              <a:t>Process?</a:t>
            </a:r>
            <a:endParaRPr lang="en-GB"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42756" y="1377189"/>
            <a:ext cx="638611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680176" y="1281701"/>
            <a:ext cx="1440160" cy="923330"/>
          </a:xfrm>
          <a:prstGeom prst="rect">
            <a:avLst/>
          </a:prstGeom>
          <a:noFill/>
          <a:ln>
            <a:noFill/>
          </a:ln>
        </p:spPr>
        <p:txBody>
          <a:bodyPr wrap="square" rtlCol="0">
            <a:spAutoFit/>
          </a:bodyPr>
          <a:lstStyle/>
          <a:p>
            <a:r>
              <a:rPr lang="en-GB" dirty="0"/>
              <a:t>Criteria</a:t>
            </a:r>
          </a:p>
          <a:p>
            <a:r>
              <a:rPr lang="en-GB" dirty="0"/>
              <a:t>Constraints</a:t>
            </a:r>
          </a:p>
          <a:p>
            <a:r>
              <a:rPr lang="en-GB" dirty="0"/>
              <a:t>Sci. info</a:t>
            </a:r>
          </a:p>
        </p:txBody>
      </p:sp>
      <p:sp>
        <p:nvSpPr>
          <p:cNvPr id="5" name="TextBox 4"/>
          <p:cNvSpPr txBox="1"/>
          <p:nvPr/>
        </p:nvSpPr>
        <p:spPr>
          <a:xfrm>
            <a:off x="2927648" y="1778333"/>
            <a:ext cx="2088232" cy="646331"/>
          </a:xfrm>
          <a:prstGeom prst="rect">
            <a:avLst/>
          </a:prstGeom>
          <a:noFill/>
          <a:ln>
            <a:noFill/>
          </a:ln>
        </p:spPr>
        <p:txBody>
          <a:bodyPr wrap="square" rtlCol="0">
            <a:spAutoFit/>
          </a:bodyPr>
          <a:lstStyle/>
          <a:p>
            <a:r>
              <a:rPr lang="en-GB" dirty="0"/>
              <a:t>Brainstorming</a:t>
            </a:r>
          </a:p>
          <a:p>
            <a:r>
              <a:rPr lang="en-GB" dirty="0"/>
              <a:t>No evaluation</a:t>
            </a:r>
          </a:p>
        </p:txBody>
      </p:sp>
      <p:sp>
        <p:nvSpPr>
          <p:cNvPr id="6" name="TextBox 5"/>
          <p:cNvSpPr txBox="1"/>
          <p:nvPr/>
        </p:nvSpPr>
        <p:spPr>
          <a:xfrm>
            <a:off x="8435138" y="3426550"/>
            <a:ext cx="1224136" cy="1200329"/>
          </a:xfrm>
          <a:prstGeom prst="rect">
            <a:avLst/>
          </a:prstGeom>
          <a:noFill/>
        </p:spPr>
        <p:txBody>
          <a:bodyPr wrap="square" rtlCol="0">
            <a:spAutoFit/>
          </a:bodyPr>
          <a:lstStyle/>
          <a:p>
            <a:r>
              <a:rPr lang="en-GB" dirty="0"/>
              <a:t>Get</a:t>
            </a:r>
          </a:p>
          <a:p>
            <a:r>
              <a:rPr lang="en-GB" dirty="0"/>
              <a:t>specific</a:t>
            </a:r>
          </a:p>
          <a:p>
            <a:r>
              <a:rPr lang="en-GB" dirty="0"/>
              <a:t>with one</a:t>
            </a:r>
          </a:p>
          <a:p>
            <a:r>
              <a:rPr lang="en-GB" dirty="0"/>
              <a:t>idea</a:t>
            </a:r>
          </a:p>
        </p:txBody>
      </p:sp>
      <p:sp>
        <p:nvSpPr>
          <p:cNvPr id="7" name="TextBox 6"/>
          <p:cNvSpPr txBox="1"/>
          <p:nvPr/>
        </p:nvSpPr>
        <p:spPr>
          <a:xfrm>
            <a:off x="5843972" y="6049256"/>
            <a:ext cx="1296144" cy="369332"/>
          </a:xfrm>
          <a:prstGeom prst="rect">
            <a:avLst/>
          </a:prstGeom>
          <a:noFill/>
        </p:spPr>
        <p:txBody>
          <a:bodyPr wrap="square" rtlCol="0">
            <a:spAutoFit/>
          </a:bodyPr>
          <a:lstStyle/>
          <a:p>
            <a:r>
              <a:rPr lang="en-GB" dirty="0"/>
              <a:t>And test</a:t>
            </a:r>
          </a:p>
        </p:txBody>
      </p:sp>
      <p:sp>
        <p:nvSpPr>
          <p:cNvPr id="8" name="TextBox 7"/>
          <p:cNvSpPr txBox="1"/>
          <p:nvPr/>
        </p:nvSpPr>
        <p:spPr>
          <a:xfrm>
            <a:off x="4837209" y="2819756"/>
            <a:ext cx="2376264" cy="923330"/>
          </a:xfrm>
          <a:prstGeom prst="rect">
            <a:avLst/>
          </a:prstGeom>
          <a:noFill/>
        </p:spPr>
        <p:txBody>
          <a:bodyPr wrap="square" rtlCol="0">
            <a:spAutoFit/>
          </a:bodyPr>
          <a:lstStyle/>
          <a:p>
            <a:r>
              <a:rPr lang="en-GB" b="1" dirty="0"/>
              <a:t>THE GOAL</a:t>
            </a:r>
          </a:p>
          <a:p>
            <a:r>
              <a:rPr lang="en-GB" dirty="0" smtClean="0"/>
              <a:t>Make a table from newspaper</a:t>
            </a:r>
            <a:endParaRPr lang="en-GB" dirty="0"/>
          </a:p>
        </p:txBody>
      </p:sp>
      <p:sp>
        <p:nvSpPr>
          <p:cNvPr id="9" name="TextBox 8"/>
          <p:cNvSpPr txBox="1"/>
          <p:nvPr/>
        </p:nvSpPr>
        <p:spPr>
          <a:xfrm>
            <a:off x="3218378" y="2776006"/>
            <a:ext cx="1152128" cy="400110"/>
          </a:xfrm>
          <a:prstGeom prst="rect">
            <a:avLst/>
          </a:prstGeom>
          <a:noFill/>
        </p:spPr>
        <p:txBody>
          <a:bodyPr wrap="square" rtlCol="0">
            <a:spAutoFit/>
          </a:bodyPr>
          <a:lstStyle/>
          <a:p>
            <a:pPr algn="ctr"/>
            <a:r>
              <a:rPr lang="en-GB" sz="2000" b="1" dirty="0">
                <a:solidFill>
                  <a:schemeClr val="bg1"/>
                </a:solidFill>
              </a:rPr>
              <a:t>Imagine</a:t>
            </a:r>
            <a:endParaRPr lang="en-GB" sz="2000" dirty="0">
              <a:solidFill>
                <a:schemeClr val="bg1"/>
              </a:solidFill>
            </a:endParaRPr>
          </a:p>
        </p:txBody>
      </p:sp>
      <p:sp>
        <p:nvSpPr>
          <p:cNvPr id="10" name="TextBox 9"/>
          <p:cNvSpPr txBox="1"/>
          <p:nvPr/>
        </p:nvSpPr>
        <p:spPr>
          <a:xfrm>
            <a:off x="5966630" y="1568180"/>
            <a:ext cx="1152128" cy="523220"/>
          </a:xfrm>
          <a:prstGeom prst="rect">
            <a:avLst/>
          </a:prstGeom>
          <a:noFill/>
        </p:spPr>
        <p:txBody>
          <a:bodyPr wrap="square" rtlCol="0">
            <a:spAutoFit/>
          </a:bodyPr>
          <a:lstStyle/>
          <a:p>
            <a:pPr algn="ctr"/>
            <a:r>
              <a:rPr lang="en-GB" sz="2800" b="1" dirty="0">
                <a:solidFill>
                  <a:schemeClr val="bg1"/>
                </a:solidFill>
              </a:rPr>
              <a:t>Ask</a:t>
            </a:r>
            <a:endParaRPr lang="en-GB" sz="2800" dirty="0">
              <a:solidFill>
                <a:schemeClr val="bg1"/>
              </a:solidFill>
            </a:endParaRPr>
          </a:p>
        </p:txBody>
      </p:sp>
      <p:sp>
        <p:nvSpPr>
          <p:cNvPr id="11" name="TextBox 10"/>
          <p:cNvSpPr txBox="1"/>
          <p:nvPr/>
        </p:nvSpPr>
        <p:spPr>
          <a:xfrm>
            <a:off x="7536160" y="3475400"/>
            <a:ext cx="864096" cy="369332"/>
          </a:xfrm>
          <a:prstGeom prst="rect">
            <a:avLst/>
          </a:prstGeom>
          <a:noFill/>
        </p:spPr>
        <p:txBody>
          <a:bodyPr wrap="square" rtlCol="0">
            <a:spAutoFit/>
          </a:bodyPr>
          <a:lstStyle/>
          <a:p>
            <a:r>
              <a:rPr lang="en-GB" b="1" dirty="0">
                <a:solidFill>
                  <a:schemeClr val="bg1"/>
                </a:solidFill>
              </a:rPr>
              <a:t>PLAN</a:t>
            </a:r>
          </a:p>
        </p:txBody>
      </p:sp>
      <p:sp>
        <p:nvSpPr>
          <p:cNvPr id="12" name="TextBox 11"/>
          <p:cNvSpPr txBox="1"/>
          <p:nvPr/>
        </p:nvSpPr>
        <p:spPr>
          <a:xfrm>
            <a:off x="5334575" y="5006698"/>
            <a:ext cx="936104" cy="369332"/>
          </a:xfrm>
          <a:prstGeom prst="rect">
            <a:avLst/>
          </a:prstGeom>
          <a:noFill/>
        </p:spPr>
        <p:txBody>
          <a:bodyPr wrap="square" rtlCol="0">
            <a:spAutoFit/>
          </a:bodyPr>
          <a:lstStyle/>
          <a:p>
            <a:r>
              <a:rPr lang="en-GB" b="1" dirty="0">
                <a:solidFill>
                  <a:schemeClr val="bg1"/>
                </a:solidFill>
              </a:rPr>
              <a:t>CREATE</a:t>
            </a:r>
          </a:p>
        </p:txBody>
      </p:sp>
      <p:sp>
        <p:nvSpPr>
          <p:cNvPr id="13" name="TextBox 12"/>
          <p:cNvSpPr txBox="1"/>
          <p:nvPr/>
        </p:nvSpPr>
        <p:spPr>
          <a:xfrm>
            <a:off x="2315580" y="4924617"/>
            <a:ext cx="1224136" cy="369332"/>
          </a:xfrm>
          <a:prstGeom prst="rect">
            <a:avLst/>
          </a:prstGeom>
          <a:noFill/>
        </p:spPr>
        <p:txBody>
          <a:bodyPr wrap="square" rtlCol="0">
            <a:spAutoFit/>
          </a:bodyPr>
          <a:lstStyle/>
          <a:p>
            <a:r>
              <a:rPr lang="en-GB" b="1" dirty="0">
                <a:solidFill>
                  <a:schemeClr val="bg1"/>
                </a:solidFill>
              </a:rPr>
              <a:t>IMPROVE</a:t>
            </a:r>
          </a:p>
        </p:txBody>
      </p:sp>
      <p:sp>
        <p:nvSpPr>
          <p:cNvPr id="3" name="Up Arrow 2"/>
          <p:cNvSpPr/>
          <p:nvPr/>
        </p:nvSpPr>
        <p:spPr>
          <a:xfrm rot="15302533">
            <a:off x="8504948" y="1733706"/>
            <a:ext cx="1083664" cy="162310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Up Arrow 14"/>
          <p:cNvSpPr/>
          <p:nvPr/>
        </p:nvSpPr>
        <p:spPr>
          <a:xfrm rot="18175368">
            <a:off x="6705103" y="4481344"/>
            <a:ext cx="1388114" cy="112881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Up Arrow 15"/>
          <p:cNvSpPr/>
          <p:nvPr/>
        </p:nvSpPr>
        <p:spPr>
          <a:xfrm rot="3494463">
            <a:off x="2154218" y="5628452"/>
            <a:ext cx="1168717" cy="110015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4"/>
          <a:stretch>
            <a:fillRect/>
          </a:stretch>
        </p:blipFill>
        <p:spPr>
          <a:xfrm>
            <a:off x="9760991" y="5764587"/>
            <a:ext cx="2156073" cy="827884"/>
          </a:xfrm>
          <a:prstGeom prst="rect">
            <a:avLst/>
          </a:prstGeom>
        </p:spPr>
      </p:pic>
      <p:sp>
        <p:nvSpPr>
          <p:cNvPr id="14" name="Rectangle 13"/>
          <p:cNvSpPr/>
          <p:nvPr/>
        </p:nvSpPr>
        <p:spPr>
          <a:xfrm>
            <a:off x="9970685" y="1778333"/>
            <a:ext cx="1987953" cy="1279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Properties of materials</a:t>
            </a:r>
            <a:endParaRPr lang="en-GB" dirty="0"/>
          </a:p>
        </p:txBody>
      </p:sp>
      <p:sp>
        <p:nvSpPr>
          <p:cNvPr id="19" name="Rectangle 18"/>
          <p:cNvSpPr/>
          <p:nvPr/>
        </p:nvSpPr>
        <p:spPr>
          <a:xfrm>
            <a:off x="8193021" y="4849799"/>
            <a:ext cx="1987953" cy="800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Forces</a:t>
            </a:r>
            <a:endParaRPr lang="en-GB" dirty="0"/>
          </a:p>
        </p:txBody>
      </p:sp>
      <p:sp>
        <p:nvSpPr>
          <p:cNvPr id="20" name="Up Arrow 19"/>
          <p:cNvSpPr/>
          <p:nvPr/>
        </p:nvSpPr>
        <p:spPr>
          <a:xfrm rot="6864764">
            <a:off x="1522482" y="2894289"/>
            <a:ext cx="1168717" cy="110015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231704" y="4049646"/>
            <a:ext cx="1987953" cy="800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Science skills</a:t>
            </a:r>
            <a:endParaRPr lang="en-GB" dirty="0"/>
          </a:p>
        </p:txBody>
      </p:sp>
    </p:spTree>
    <p:extLst>
      <p:ext uri="{BB962C8B-B14F-4D97-AF65-F5344CB8AC3E}">
        <p14:creationId xmlns:p14="http://schemas.microsoft.com/office/powerpoint/2010/main" val="364028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animBg="1"/>
      <p:bldP spid="16" grpId="0" animBg="1"/>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1505" y="2567924"/>
            <a:ext cx="2704665" cy="222314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4436" y="2567924"/>
            <a:ext cx="2166477" cy="2372976"/>
          </a:xfrm>
          <a:prstGeom prst="rect">
            <a:avLst/>
          </a:prstGeom>
        </p:spPr>
      </p:pic>
      <p:sp>
        <p:nvSpPr>
          <p:cNvPr id="4" name="TextBox 3"/>
          <p:cNvSpPr txBox="1"/>
          <p:nvPr/>
        </p:nvSpPr>
        <p:spPr>
          <a:xfrm rot="16200000">
            <a:off x="5485773" y="-3194395"/>
            <a:ext cx="1015663" cy="8329614"/>
          </a:xfrm>
          <a:prstGeom prst="rect">
            <a:avLst/>
          </a:prstGeo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vert" wrap="square" rtlCol="0">
            <a:spAutoFit/>
          </a:bodyPr>
          <a:lstStyle/>
          <a:p>
            <a:pPr algn="ctr"/>
            <a:r>
              <a:rPr lang="en-GB" sz="5400" dirty="0" smtClean="0"/>
              <a:t>Science Education in the UK</a:t>
            </a:r>
            <a:endParaRPr lang="en-GB" sz="5400" dirty="0"/>
          </a:p>
        </p:txBody>
      </p:sp>
      <p:pic>
        <p:nvPicPr>
          <p:cNvPr id="5" name="Picture 4"/>
          <p:cNvPicPr>
            <a:picLocks noChangeAspect="1"/>
          </p:cNvPicPr>
          <p:nvPr/>
        </p:nvPicPr>
        <p:blipFill>
          <a:blip r:embed="rId5"/>
          <a:stretch>
            <a:fillRect/>
          </a:stretch>
        </p:blipFill>
        <p:spPr>
          <a:xfrm>
            <a:off x="9760991" y="5764587"/>
            <a:ext cx="2156073" cy="827884"/>
          </a:xfrm>
          <a:prstGeom prst="rect">
            <a:avLst/>
          </a:prstGeom>
        </p:spPr>
      </p:pic>
      <p:sp>
        <p:nvSpPr>
          <p:cNvPr id="6" name="TextBox 5"/>
          <p:cNvSpPr txBox="1"/>
          <p:nvPr/>
        </p:nvSpPr>
        <p:spPr>
          <a:xfrm>
            <a:off x="58226" y="4940900"/>
            <a:ext cx="3295650"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a:t>only 5% of primary school teachers have a science related degree (</a:t>
            </a:r>
            <a:r>
              <a:rPr lang="en-US" sz="2400" dirty="0" err="1"/>
              <a:t>DfE</a:t>
            </a:r>
            <a:r>
              <a:rPr lang="en-US" sz="2400" dirty="0"/>
              <a:t>, 2013). </a:t>
            </a:r>
            <a:endParaRPr lang="en-GB" sz="2400" dirty="0"/>
          </a:p>
        </p:txBody>
      </p:sp>
      <p:sp>
        <p:nvSpPr>
          <p:cNvPr id="7" name="TextBox 6"/>
          <p:cNvSpPr txBox="1"/>
          <p:nvPr/>
        </p:nvSpPr>
        <p:spPr>
          <a:xfrm>
            <a:off x="353719" y="1703727"/>
            <a:ext cx="2704665" cy="646331"/>
          </a:xfrm>
          <a:prstGeom prst="rect">
            <a:avLst/>
          </a:prstGeom>
          <a:noFill/>
        </p:spPr>
        <p:txBody>
          <a:bodyPr wrap="square" rtlCol="0">
            <a:spAutoFit/>
          </a:bodyPr>
          <a:lstStyle/>
          <a:p>
            <a:pPr algn="ctr"/>
            <a:r>
              <a:rPr lang="en-GB" sz="3600" b="1" dirty="0" smtClean="0">
                <a:effectLst>
                  <a:outerShdw blurRad="38100" dist="38100" dir="2700000" algn="tl">
                    <a:srgbClr val="000000">
                      <a:alpha val="43137"/>
                    </a:srgbClr>
                  </a:outerShdw>
                </a:effectLst>
              </a:rPr>
              <a:t>Teachers</a:t>
            </a:r>
            <a:endParaRPr lang="en-GB" sz="3600" b="1" dirty="0">
              <a:effectLst>
                <a:outerShdw blurRad="38100" dist="38100" dir="2700000" algn="tl">
                  <a:srgbClr val="000000">
                    <a:alpha val="43137"/>
                  </a:srgbClr>
                </a:outerShdw>
              </a:effectLst>
            </a:endParaRPr>
          </a:p>
        </p:txBody>
      </p:sp>
      <p:sp>
        <p:nvSpPr>
          <p:cNvPr id="8" name="TextBox 7"/>
          <p:cNvSpPr txBox="1"/>
          <p:nvPr/>
        </p:nvSpPr>
        <p:spPr>
          <a:xfrm>
            <a:off x="7048888" y="1842226"/>
            <a:ext cx="2739737" cy="646331"/>
          </a:xfrm>
          <a:prstGeom prst="rect">
            <a:avLst/>
          </a:prstGeom>
          <a:noFill/>
        </p:spPr>
        <p:txBody>
          <a:bodyPr wrap="square" rtlCol="0">
            <a:spAutoFit/>
          </a:bodyPr>
          <a:lstStyle/>
          <a:p>
            <a:r>
              <a:rPr lang="en-GB" sz="3600" b="1" dirty="0" smtClean="0">
                <a:effectLst>
                  <a:outerShdw blurRad="38100" dist="38100" dir="2700000" algn="tl">
                    <a:srgbClr val="000000">
                      <a:alpha val="43137"/>
                    </a:srgbClr>
                  </a:outerShdw>
                </a:effectLst>
              </a:rPr>
              <a:t>Children</a:t>
            </a:r>
            <a:endParaRPr lang="en-GB" sz="3600" b="1" dirty="0">
              <a:effectLst>
                <a:outerShdw blurRad="38100" dist="38100" dir="2700000" algn="tl">
                  <a:srgbClr val="000000">
                    <a:alpha val="43137"/>
                  </a:srgbClr>
                </a:outerShdw>
              </a:effectLst>
            </a:endParaRPr>
          </a:p>
        </p:txBody>
      </p:sp>
      <p:sp>
        <p:nvSpPr>
          <p:cNvPr id="9" name="TextBox 8"/>
          <p:cNvSpPr txBox="1"/>
          <p:nvPr/>
        </p:nvSpPr>
        <p:spPr>
          <a:xfrm>
            <a:off x="9071578" y="1842226"/>
            <a:ext cx="2845486" cy="2308324"/>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Pupils interest in science </a:t>
            </a:r>
            <a:r>
              <a:rPr lang="en-GB" sz="2400" dirty="0"/>
              <a:t> </a:t>
            </a:r>
            <a:r>
              <a:rPr lang="en-GB" sz="2400" dirty="0" smtClean="0"/>
              <a:t>wanes as they reach the end of primary school (Murphy and </a:t>
            </a:r>
            <a:r>
              <a:rPr lang="en-GB" sz="2400" dirty="0" err="1" smtClean="0"/>
              <a:t>Beggs</a:t>
            </a:r>
            <a:r>
              <a:rPr lang="en-GB" sz="2400" dirty="0" smtClean="0"/>
              <a:t>, 2003)</a:t>
            </a:r>
            <a:endParaRPr lang="en-GB" sz="2400" dirty="0"/>
          </a:p>
        </p:txBody>
      </p:sp>
      <p:sp>
        <p:nvSpPr>
          <p:cNvPr id="10" name="TextBox 9"/>
          <p:cNvSpPr txBox="1"/>
          <p:nvPr/>
        </p:nvSpPr>
        <p:spPr>
          <a:xfrm>
            <a:off x="3302640" y="1663277"/>
            <a:ext cx="3268555" cy="4154984"/>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t>lack </a:t>
            </a:r>
            <a:r>
              <a:rPr lang="en-US" sz="2400" dirty="0"/>
              <a:t>of confidence and understanding </a:t>
            </a:r>
            <a:r>
              <a:rPr lang="en-US" sz="2400" dirty="0" smtClean="0"/>
              <a:t>of science subject knowledge can </a:t>
            </a:r>
            <a:r>
              <a:rPr lang="en-US" sz="2400" dirty="0"/>
              <a:t>result in didactic, ‘cautious’ teaching (</a:t>
            </a:r>
            <a:r>
              <a:rPr lang="en-US" sz="2400" dirty="0" err="1"/>
              <a:t>Bleicher</a:t>
            </a:r>
            <a:r>
              <a:rPr lang="en-US" sz="2400" dirty="0"/>
              <a:t> </a:t>
            </a:r>
            <a:r>
              <a:rPr lang="en-US" sz="2400" dirty="0" smtClean="0"/>
              <a:t>and </a:t>
            </a:r>
            <a:r>
              <a:rPr lang="en-US" sz="2400" dirty="0"/>
              <a:t>Lindgren, </a:t>
            </a:r>
            <a:r>
              <a:rPr lang="en-US" sz="2400" dirty="0" smtClean="0"/>
              <a:t>2005) </a:t>
            </a:r>
            <a:r>
              <a:rPr lang="en-US" sz="2400" dirty="0"/>
              <a:t>which reduces pupils’ performance, </a:t>
            </a:r>
            <a:r>
              <a:rPr lang="en-US" sz="2400" dirty="0" smtClean="0"/>
              <a:t>and </a:t>
            </a:r>
            <a:r>
              <a:rPr lang="en-US" sz="2400" dirty="0"/>
              <a:t>enjoyment with the subject (</a:t>
            </a:r>
            <a:r>
              <a:rPr lang="en-US" sz="2400" dirty="0" err="1"/>
              <a:t>Ofsted</a:t>
            </a:r>
            <a:r>
              <a:rPr lang="en-US" sz="2400" dirty="0"/>
              <a:t>, 2011)</a:t>
            </a:r>
            <a:endParaRPr lang="en-GB" sz="2400" dirty="0"/>
          </a:p>
        </p:txBody>
      </p:sp>
    </p:spTree>
    <p:extLst>
      <p:ext uri="{BB962C8B-B14F-4D97-AF65-F5344CB8AC3E}">
        <p14:creationId xmlns:p14="http://schemas.microsoft.com/office/powerpoint/2010/main" val="189247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6694" y="1745957"/>
            <a:ext cx="11114756" cy="1384995"/>
          </a:xfrm>
          <a:prstGeom prst="rect">
            <a:avLst/>
          </a:prstGeom>
          <a:solidFill>
            <a:srgbClr val="FFFF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marL="342900" lvl="0" indent="-342900">
              <a:spcAft>
                <a:spcPts val="0"/>
              </a:spcAft>
              <a:buFont typeface="+mj-lt"/>
              <a:buAutoNum type="arabicParenR"/>
            </a:pPr>
            <a:r>
              <a:rPr lang="en-US" sz="28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Does participation in the project create a change in confidence of science subject knowledge of and attitudes towards the teaching of science in the pre-service teachers?</a:t>
            </a:r>
            <a:endParaRPr lang="en-GB" sz="2800" dirty="0">
              <a:effectLst/>
              <a:latin typeface="Times New Roman" panose="02020603050405020304" pitchFamily="18" charset="0"/>
              <a:ea typeface="Times New Roman" panose="02020603050405020304" pitchFamily="18" charset="0"/>
            </a:endParaRPr>
          </a:p>
        </p:txBody>
      </p:sp>
      <p:sp>
        <p:nvSpPr>
          <p:cNvPr id="7" name="Rectangle 6"/>
          <p:cNvSpPr/>
          <p:nvPr/>
        </p:nvSpPr>
        <p:spPr>
          <a:xfrm>
            <a:off x="486694" y="3454118"/>
            <a:ext cx="11114756" cy="954107"/>
          </a:xfrm>
          <a:prstGeom prst="rect">
            <a:avLst/>
          </a:prstGeom>
          <a:solidFill>
            <a:srgbClr val="FFFF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lvl="0">
              <a:spcAft>
                <a:spcPts val="0"/>
              </a:spcAft>
            </a:pPr>
            <a:r>
              <a:rPr lang="en-US" sz="28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 Does participation in the project create change in attitudes towards, science amongst participating children?</a:t>
            </a:r>
            <a:endParaRPr lang="en-GB" sz="2800" dirty="0">
              <a:effectLst/>
              <a:latin typeface="Times New Roman" panose="02020603050405020304" pitchFamily="18" charset="0"/>
              <a:ea typeface="Times New Roman" panose="02020603050405020304" pitchFamily="18" charset="0"/>
            </a:endParaRPr>
          </a:p>
        </p:txBody>
      </p:sp>
      <p:sp>
        <p:nvSpPr>
          <p:cNvPr id="9" name="Rectangle 8"/>
          <p:cNvSpPr/>
          <p:nvPr/>
        </p:nvSpPr>
        <p:spPr>
          <a:xfrm>
            <a:off x="486694" y="4731391"/>
            <a:ext cx="11114756" cy="954107"/>
          </a:xfrm>
          <a:prstGeom prst="rect">
            <a:avLst/>
          </a:prstGeom>
          <a:solidFill>
            <a:srgbClr val="FFFF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lvl="0">
              <a:spcAft>
                <a:spcPts val="0"/>
              </a:spcAft>
            </a:pPr>
            <a:r>
              <a:rPr lang="en-US" sz="2800" dirty="0">
                <a:solidFill>
                  <a:srgbClr val="000000"/>
                </a:solidFill>
                <a:latin typeface="Calibri" panose="020F0502020204030204" pitchFamily="34" charset="0"/>
                <a:ea typeface="Times New Roman" panose="02020603050405020304" pitchFamily="18" charset="0"/>
                <a:cs typeface="Arial" panose="020B0604020202020204" pitchFamily="34" charset="0"/>
              </a:rPr>
              <a:t>3</a:t>
            </a:r>
            <a:r>
              <a:rPr lang="en-US" sz="28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 </a:t>
            </a:r>
            <a:r>
              <a:rPr lang="en-US" sz="28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If change is seen which aspects of the project have been most influential in creating change?</a:t>
            </a:r>
            <a:endParaRPr lang="en-GB" sz="2800" dirty="0">
              <a:effectLst/>
              <a:latin typeface="Times New Roman" panose="02020603050405020304" pitchFamily="18" charset="0"/>
              <a:ea typeface="Times New Roman" panose="02020603050405020304" pitchFamily="18" charset="0"/>
            </a:endParaRPr>
          </a:p>
        </p:txBody>
      </p:sp>
      <p:sp>
        <p:nvSpPr>
          <p:cNvPr id="8" name="TextBox 7"/>
          <p:cNvSpPr txBox="1"/>
          <p:nvPr/>
        </p:nvSpPr>
        <p:spPr>
          <a:xfrm rot="16200000">
            <a:off x="5485773" y="-3194395"/>
            <a:ext cx="1015663" cy="8329614"/>
          </a:xfrm>
          <a:prstGeom prst="rect">
            <a:avLst/>
          </a:prstGeo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vert" wrap="square" rtlCol="0">
            <a:spAutoFit/>
          </a:bodyPr>
          <a:lstStyle/>
          <a:p>
            <a:pPr algn="ctr"/>
            <a:r>
              <a:rPr lang="en-GB" sz="5400" dirty="0" smtClean="0"/>
              <a:t>Research Aims</a:t>
            </a:r>
            <a:endParaRPr lang="en-GB" sz="5400" dirty="0"/>
          </a:p>
        </p:txBody>
      </p:sp>
      <p:pic>
        <p:nvPicPr>
          <p:cNvPr id="10" name="Picture 9"/>
          <p:cNvPicPr>
            <a:picLocks noChangeAspect="1"/>
          </p:cNvPicPr>
          <p:nvPr/>
        </p:nvPicPr>
        <p:blipFill>
          <a:blip r:embed="rId3"/>
          <a:stretch>
            <a:fillRect/>
          </a:stretch>
        </p:blipFill>
        <p:spPr>
          <a:xfrm>
            <a:off x="9684791" y="5900942"/>
            <a:ext cx="2156073" cy="827884"/>
          </a:xfrm>
          <a:prstGeom prst="rect">
            <a:avLst/>
          </a:prstGeom>
        </p:spPr>
      </p:pic>
    </p:spTree>
    <p:extLst>
      <p:ext uri="{BB962C8B-B14F-4D97-AF65-F5344CB8AC3E}">
        <p14:creationId xmlns:p14="http://schemas.microsoft.com/office/powerpoint/2010/main" val="3973785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10000"/>
          </a:bodyPr>
          <a:lstStyle/>
          <a:p>
            <a:r>
              <a:rPr lang="en-GB" sz="2800" dirty="0"/>
              <a:t>A pre and post longitudinal mixed methods design was employed to </a:t>
            </a:r>
            <a:r>
              <a:rPr lang="en-GB" sz="2800" dirty="0" smtClean="0"/>
              <a:t>measure:</a:t>
            </a:r>
          </a:p>
          <a:p>
            <a:pPr lvl="1"/>
            <a:r>
              <a:rPr lang="en-GB" sz="2400" dirty="0" smtClean="0"/>
              <a:t> </a:t>
            </a:r>
            <a:r>
              <a:rPr lang="en-GB" sz="2400" dirty="0"/>
              <a:t>change in attitudes and Education Outreach </a:t>
            </a:r>
            <a:r>
              <a:rPr lang="en-GB" sz="2400" dirty="0" smtClean="0"/>
              <a:t>Self-Efficacy </a:t>
            </a:r>
            <a:r>
              <a:rPr lang="en-GB" sz="2400" dirty="0"/>
              <a:t>in student engineers; </a:t>
            </a:r>
            <a:endParaRPr lang="en-GB" sz="2400" dirty="0" smtClean="0"/>
          </a:p>
          <a:p>
            <a:pPr lvl="1"/>
            <a:r>
              <a:rPr lang="en-GB" sz="2400" dirty="0" smtClean="0"/>
              <a:t>attitudes</a:t>
            </a:r>
            <a:r>
              <a:rPr lang="en-GB" sz="2400" dirty="0"/>
              <a:t>, Teaching Engineering </a:t>
            </a:r>
            <a:r>
              <a:rPr lang="en-GB" sz="2400" dirty="0" smtClean="0"/>
              <a:t>Self-Efficacy </a:t>
            </a:r>
            <a:r>
              <a:rPr lang="en-GB" sz="2400" dirty="0"/>
              <a:t>and Engineering Subject Knowledge Confidence in pre-service teachers</a:t>
            </a:r>
            <a:r>
              <a:rPr lang="en-GB" sz="2400" dirty="0" smtClean="0"/>
              <a:t>.</a:t>
            </a:r>
          </a:p>
          <a:p>
            <a:pPr lvl="1"/>
            <a:r>
              <a:rPr lang="en-GB" dirty="0"/>
              <a:t>p</a:t>
            </a:r>
            <a:r>
              <a:rPr lang="en-GB" sz="2400" dirty="0" smtClean="0"/>
              <a:t>upils’ attitudes to subjects and knowledge and confidence in science and  engineering and future careers</a:t>
            </a:r>
          </a:p>
          <a:p>
            <a:r>
              <a:rPr lang="en-GB" sz="2800" dirty="0" smtClean="0"/>
              <a:t>Use of Likert type scale questionnaires and </a:t>
            </a:r>
          </a:p>
          <a:p>
            <a:pPr marL="0" indent="0">
              <a:buNone/>
            </a:pPr>
            <a:r>
              <a:rPr lang="en-GB" dirty="0" smtClean="0"/>
              <a:t>    Open ended questions</a:t>
            </a:r>
          </a:p>
          <a:p>
            <a:r>
              <a:rPr lang="en-GB" sz="2800" dirty="0" smtClean="0"/>
              <a:t> Observation, collection of pupils’ ideas and </a:t>
            </a:r>
          </a:p>
          <a:p>
            <a:pPr marL="0" indent="0">
              <a:buNone/>
            </a:pPr>
            <a:r>
              <a:rPr lang="en-GB" sz="2800" dirty="0" smtClean="0"/>
              <a:t>    thoughts during activities</a:t>
            </a:r>
          </a:p>
          <a:p>
            <a:pPr marL="0" indent="0">
              <a:buNone/>
            </a:pPr>
            <a:endParaRPr lang="en-GB"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7080" y="3860482"/>
            <a:ext cx="3513666" cy="1976438"/>
          </a:xfrm>
          <a:prstGeom prst="rect">
            <a:avLst/>
          </a:prstGeom>
        </p:spPr>
      </p:pic>
      <p:sp>
        <p:nvSpPr>
          <p:cNvPr id="7" name="TextBox 6"/>
          <p:cNvSpPr txBox="1"/>
          <p:nvPr/>
        </p:nvSpPr>
        <p:spPr>
          <a:xfrm rot="16200000">
            <a:off x="5485773" y="-3194395"/>
            <a:ext cx="1015663" cy="8329614"/>
          </a:xfrm>
          <a:prstGeom prst="rect">
            <a:avLst/>
          </a:prstGeo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vert" wrap="square" rtlCol="0">
            <a:spAutoFit/>
          </a:bodyPr>
          <a:lstStyle/>
          <a:p>
            <a:pPr algn="ctr"/>
            <a:r>
              <a:rPr lang="en-GB" sz="5400" dirty="0" smtClean="0"/>
              <a:t>Methodology</a:t>
            </a:r>
            <a:endParaRPr lang="en-GB" sz="5400" dirty="0"/>
          </a:p>
        </p:txBody>
      </p:sp>
      <p:pic>
        <p:nvPicPr>
          <p:cNvPr id="8" name="Picture 7"/>
          <p:cNvPicPr>
            <a:picLocks noChangeAspect="1"/>
          </p:cNvPicPr>
          <p:nvPr/>
        </p:nvPicPr>
        <p:blipFill>
          <a:blip r:embed="rId4"/>
          <a:stretch>
            <a:fillRect/>
          </a:stretch>
        </p:blipFill>
        <p:spPr>
          <a:xfrm>
            <a:off x="9760991" y="5933043"/>
            <a:ext cx="2156073" cy="827884"/>
          </a:xfrm>
          <a:prstGeom prst="rect">
            <a:avLst/>
          </a:prstGeom>
        </p:spPr>
      </p:pic>
    </p:spTree>
    <p:extLst>
      <p:ext uri="{BB962C8B-B14F-4D97-AF65-F5344CB8AC3E}">
        <p14:creationId xmlns:p14="http://schemas.microsoft.com/office/powerpoint/2010/main" val="4260113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A belief </a:t>
            </a:r>
            <a:r>
              <a:rPr lang="en-GB" dirty="0"/>
              <a:t>in your own ability to perform specific actions, and it reflects a perception of capability rather than measuring actual performance (Gonzalez, </a:t>
            </a:r>
            <a:r>
              <a:rPr lang="en-GB" dirty="0" err="1"/>
              <a:t>Goeppinger</a:t>
            </a:r>
            <a:r>
              <a:rPr lang="en-GB" dirty="0"/>
              <a:t>, and </a:t>
            </a:r>
            <a:r>
              <a:rPr lang="en-GB" dirty="0" err="1"/>
              <a:t>Lorig</a:t>
            </a:r>
            <a:r>
              <a:rPr lang="en-GB" dirty="0"/>
              <a:t> 1990; Bandura et al. </a:t>
            </a:r>
            <a:r>
              <a:rPr lang="en-GB" dirty="0" smtClean="0"/>
              <a:t>1997)</a:t>
            </a:r>
          </a:p>
          <a:p>
            <a:r>
              <a:rPr lang="en-GB" dirty="0" smtClean="0"/>
              <a:t>Teacher </a:t>
            </a:r>
            <a:r>
              <a:rPr lang="en-GB" dirty="0" smtClean="0"/>
              <a:t>PSE </a:t>
            </a:r>
            <a:r>
              <a:rPr lang="en-GB" dirty="0"/>
              <a:t>in science </a:t>
            </a:r>
            <a:r>
              <a:rPr lang="en-GB" dirty="0" smtClean="0"/>
              <a:t>may </a:t>
            </a:r>
            <a:r>
              <a:rPr lang="en-GB" dirty="0"/>
              <a:t>well influence pupils’ attitudes, achievement, and motivations (McKinnon and Lamberts </a:t>
            </a:r>
            <a:r>
              <a:rPr lang="en-GB" dirty="0" smtClean="0"/>
              <a:t>2013)</a:t>
            </a:r>
          </a:p>
          <a:p>
            <a:r>
              <a:rPr lang="en-GB" dirty="0" smtClean="0"/>
              <a:t>Measured with a Likert scale pre and post intervention</a:t>
            </a:r>
            <a:endParaRPr lang="en-GB" dirty="0"/>
          </a:p>
        </p:txBody>
      </p:sp>
      <p:pic>
        <p:nvPicPr>
          <p:cNvPr id="4" name="Picture 3"/>
          <p:cNvPicPr>
            <a:picLocks noChangeAspect="1"/>
          </p:cNvPicPr>
          <p:nvPr/>
        </p:nvPicPr>
        <p:blipFill>
          <a:blip r:embed="rId3"/>
          <a:stretch>
            <a:fillRect/>
          </a:stretch>
        </p:blipFill>
        <p:spPr>
          <a:xfrm>
            <a:off x="9760991" y="5764587"/>
            <a:ext cx="2156073" cy="827884"/>
          </a:xfrm>
          <a:prstGeom prst="rect">
            <a:avLst/>
          </a:prstGeom>
        </p:spPr>
      </p:pic>
      <p:sp>
        <p:nvSpPr>
          <p:cNvPr id="6" name="TextBox 5"/>
          <p:cNvSpPr txBox="1"/>
          <p:nvPr/>
        </p:nvSpPr>
        <p:spPr>
          <a:xfrm rot="16200000">
            <a:off x="5485773" y="-3194395"/>
            <a:ext cx="1015663" cy="8329614"/>
          </a:xfrm>
          <a:prstGeom prst="rect">
            <a:avLst/>
          </a:prstGeo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vert" wrap="square" rtlCol="0">
            <a:spAutoFit/>
          </a:bodyPr>
          <a:lstStyle/>
          <a:p>
            <a:pPr algn="ctr"/>
            <a:r>
              <a:rPr lang="en-GB" sz="5400" dirty="0" smtClean="0"/>
              <a:t>Perceived Self-Efficacy</a:t>
            </a:r>
            <a:endParaRPr lang="en-GB" sz="5400" dirty="0"/>
          </a:p>
        </p:txBody>
      </p:sp>
    </p:spTree>
    <p:extLst>
      <p:ext uri="{BB962C8B-B14F-4D97-AF65-F5344CB8AC3E}">
        <p14:creationId xmlns:p14="http://schemas.microsoft.com/office/powerpoint/2010/main" val="1982267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6685" y="1866900"/>
            <a:ext cx="9660193" cy="954107"/>
          </a:xfrm>
          <a:prstGeom prst="rect">
            <a:avLst/>
          </a:prstGeom>
          <a:noFill/>
        </p:spPr>
        <p:txBody>
          <a:bodyPr wrap="square" rtlCol="0">
            <a:spAutoFit/>
          </a:bodyPr>
          <a:lstStyle/>
          <a:p>
            <a:pPr algn="ctr"/>
            <a:r>
              <a:rPr lang="en-GB" sz="2800" dirty="0" smtClean="0"/>
              <a:t>Initial results indicated that there has been a change in attitude towards STEM subjects amongst the pre-service teachers</a:t>
            </a:r>
            <a:endParaRPr lang="en-GB" sz="2800" dirty="0"/>
          </a:p>
        </p:txBody>
      </p:sp>
      <p:pic>
        <p:nvPicPr>
          <p:cNvPr id="4" name="Picture 3"/>
          <p:cNvPicPr>
            <a:picLocks noChangeAspect="1"/>
          </p:cNvPicPr>
          <p:nvPr/>
        </p:nvPicPr>
        <p:blipFill>
          <a:blip r:embed="rId3"/>
          <a:stretch>
            <a:fillRect/>
          </a:stretch>
        </p:blipFill>
        <p:spPr>
          <a:xfrm>
            <a:off x="486696" y="3216603"/>
            <a:ext cx="4371975" cy="2411735"/>
          </a:xfrm>
          <a:prstGeom prst="rect">
            <a:avLst/>
          </a:prstGeom>
        </p:spPr>
      </p:pic>
      <p:pic>
        <p:nvPicPr>
          <p:cNvPr id="5" name="Picture 4"/>
          <p:cNvPicPr>
            <a:picLocks noChangeAspect="1"/>
          </p:cNvPicPr>
          <p:nvPr/>
        </p:nvPicPr>
        <p:blipFill>
          <a:blip r:embed="rId4"/>
          <a:stretch>
            <a:fillRect/>
          </a:stretch>
        </p:blipFill>
        <p:spPr>
          <a:xfrm rot="5400000">
            <a:off x="6119912" y="2677877"/>
            <a:ext cx="3883847" cy="4170107"/>
          </a:xfrm>
          <a:prstGeom prst="rect">
            <a:avLst/>
          </a:prstGeom>
        </p:spPr>
      </p:pic>
      <p:pic>
        <p:nvPicPr>
          <p:cNvPr id="7" name="Picture 6"/>
          <p:cNvPicPr>
            <a:picLocks noChangeAspect="1"/>
          </p:cNvPicPr>
          <p:nvPr/>
        </p:nvPicPr>
        <p:blipFill>
          <a:blip r:embed="rId5"/>
          <a:stretch>
            <a:fillRect/>
          </a:stretch>
        </p:blipFill>
        <p:spPr>
          <a:xfrm>
            <a:off x="9760991" y="5764587"/>
            <a:ext cx="2156073" cy="827884"/>
          </a:xfrm>
          <a:prstGeom prst="rect">
            <a:avLst/>
          </a:prstGeom>
        </p:spPr>
      </p:pic>
      <p:sp>
        <p:nvSpPr>
          <p:cNvPr id="6" name="TextBox 5"/>
          <p:cNvSpPr txBox="1"/>
          <p:nvPr/>
        </p:nvSpPr>
        <p:spPr>
          <a:xfrm rot="16200000">
            <a:off x="5485773" y="-3194395"/>
            <a:ext cx="1015663" cy="8329614"/>
          </a:xfrm>
          <a:prstGeom prst="rect">
            <a:avLst/>
          </a:prstGeo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vert" wrap="square" rtlCol="0">
            <a:spAutoFit/>
          </a:bodyPr>
          <a:lstStyle/>
          <a:p>
            <a:pPr algn="ctr"/>
            <a:r>
              <a:rPr lang="en-GB" sz="5400" dirty="0" smtClean="0"/>
              <a:t>Initial Impact</a:t>
            </a:r>
            <a:endParaRPr lang="en-GB" sz="5400" dirty="0"/>
          </a:p>
        </p:txBody>
      </p:sp>
    </p:spTree>
    <p:extLst>
      <p:ext uri="{BB962C8B-B14F-4D97-AF65-F5344CB8AC3E}">
        <p14:creationId xmlns:p14="http://schemas.microsoft.com/office/powerpoint/2010/main" val="4274460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584" y="1005969"/>
            <a:ext cx="5887766" cy="5262979"/>
          </a:xfrm>
          <a:prstGeom prst="rect">
            <a:avLst/>
          </a:prstGeom>
        </p:spPr>
        <p:txBody>
          <a:bodyPr wrap="square">
            <a:spAutoFit/>
          </a:bodyPr>
          <a:lstStyle/>
          <a:p>
            <a:r>
              <a:rPr lang="en-US" sz="2400" i="1" dirty="0" smtClean="0">
                <a:solidFill>
                  <a:srgbClr val="000000"/>
                </a:solidFill>
                <a:latin typeface="Arial" panose="020B0604020202020204" pitchFamily="34" charset="0"/>
              </a:rPr>
              <a:t>‘I </a:t>
            </a:r>
            <a:r>
              <a:rPr lang="en-US" sz="2400" i="1" dirty="0">
                <a:solidFill>
                  <a:srgbClr val="000000"/>
                </a:solidFill>
                <a:latin typeface="Arial" panose="020B0604020202020204" pitchFamily="34" charset="0"/>
              </a:rPr>
              <a:t>am anxious about subject knowledge, how in depth could I answer questions</a:t>
            </a:r>
            <a:r>
              <a:rPr lang="en-US" sz="2400" i="1" dirty="0" smtClean="0">
                <a:solidFill>
                  <a:srgbClr val="000000"/>
                </a:solidFill>
                <a:latin typeface="Arial" panose="020B0604020202020204" pitchFamily="34" charset="0"/>
              </a:rPr>
              <a:t>.’</a:t>
            </a:r>
          </a:p>
          <a:p>
            <a:r>
              <a:rPr lang="en-US" sz="2400" i="1" dirty="0" smtClean="0">
                <a:solidFill>
                  <a:srgbClr val="000000"/>
                </a:solidFill>
                <a:latin typeface="Arial" panose="020B0604020202020204" pitchFamily="34" charset="0"/>
              </a:rPr>
              <a:t> </a:t>
            </a:r>
          </a:p>
          <a:p>
            <a:r>
              <a:rPr lang="en-US" sz="2400" i="1" dirty="0" smtClean="0">
                <a:solidFill>
                  <a:srgbClr val="000000"/>
                </a:solidFill>
                <a:latin typeface="Arial" panose="020B0604020202020204" pitchFamily="34" charset="0"/>
              </a:rPr>
              <a:t>‘I </a:t>
            </a:r>
            <a:r>
              <a:rPr lang="en-US" sz="2400" i="1" dirty="0">
                <a:solidFill>
                  <a:srgbClr val="000000"/>
                </a:solidFill>
                <a:latin typeface="Arial" panose="020B0604020202020204" pitchFamily="34" charset="0"/>
              </a:rPr>
              <a:t>need to gain more experience in teaching science so I know how to better answer questions</a:t>
            </a:r>
            <a:r>
              <a:rPr lang="en-US" sz="2400" i="1" dirty="0" smtClean="0">
                <a:solidFill>
                  <a:srgbClr val="000000"/>
                </a:solidFill>
                <a:latin typeface="Arial" panose="020B0604020202020204" pitchFamily="34" charset="0"/>
              </a:rPr>
              <a:t>.’ </a:t>
            </a:r>
          </a:p>
          <a:p>
            <a:endParaRPr lang="en-US" sz="2400" i="1" dirty="0" smtClean="0">
              <a:solidFill>
                <a:srgbClr val="000000"/>
              </a:solidFill>
              <a:latin typeface="Arial" panose="020B0604020202020204" pitchFamily="34" charset="0"/>
            </a:endParaRPr>
          </a:p>
          <a:p>
            <a:r>
              <a:rPr lang="en-US" sz="2400" i="1" dirty="0" smtClean="0">
                <a:solidFill>
                  <a:srgbClr val="000000"/>
                </a:solidFill>
                <a:latin typeface="Arial" panose="020B0604020202020204" pitchFamily="34" charset="0"/>
              </a:rPr>
              <a:t>‘I </a:t>
            </a:r>
            <a:r>
              <a:rPr lang="en-US" sz="2400" i="1" dirty="0">
                <a:solidFill>
                  <a:srgbClr val="000000"/>
                </a:solidFill>
                <a:latin typeface="Arial" panose="020B0604020202020204" pitchFamily="34" charset="0"/>
              </a:rPr>
              <a:t>am excited but apprehensive about certain concepts arising that I may not be so confident answering</a:t>
            </a:r>
            <a:r>
              <a:rPr lang="en-US" sz="2400" i="1" dirty="0" smtClean="0">
                <a:solidFill>
                  <a:srgbClr val="000000"/>
                </a:solidFill>
                <a:latin typeface="Arial" panose="020B0604020202020204" pitchFamily="34" charset="0"/>
              </a:rPr>
              <a:t>.’</a:t>
            </a:r>
          </a:p>
          <a:p>
            <a:endParaRPr lang="en-US" sz="2400" i="1" dirty="0" smtClean="0">
              <a:solidFill>
                <a:srgbClr val="000000"/>
              </a:solidFill>
              <a:latin typeface="Arial" panose="020B0604020202020204" pitchFamily="34" charset="0"/>
            </a:endParaRPr>
          </a:p>
          <a:p>
            <a:r>
              <a:rPr lang="en-US" sz="2400" i="1" dirty="0" smtClean="0">
                <a:solidFill>
                  <a:srgbClr val="000000"/>
                </a:solidFill>
                <a:latin typeface="Arial" panose="020B0604020202020204" pitchFamily="34" charset="0"/>
              </a:rPr>
              <a:t>‘I </a:t>
            </a:r>
            <a:r>
              <a:rPr lang="en-US" sz="2400" i="1" dirty="0">
                <a:solidFill>
                  <a:srgbClr val="000000"/>
                </a:solidFill>
                <a:latin typeface="Arial" panose="020B0604020202020204" pitchFamily="34" charset="0"/>
              </a:rPr>
              <a:t>enjoy teaching science, however a lot of questions arise that need a lot more subject knowledge than I have. </a:t>
            </a:r>
            <a:r>
              <a:rPr lang="en-US" sz="2400" i="1" dirty="0" smtClean="0">
                <a:solidFill>
                  <a:srgbClr val="000000"/>
                </a:solidFill>
                <a:latin typeface="Arial" panose="020B0604020202020204" pitchFamily="34" charset="0"/>
              </a:rPr>
              <a:t>‘</a:t>
            </a:r>
            <a:endParaRPr lang="en-US" sz="2400" dirty="0">
              <a:solidFill>
                <a:srgbClr val="000000"/>
              </a:solidFill>
              <a:latin typeface="Arial" panose="020B0604020202020204" pitchFamily="34" charset="0"/>
            </a:endParaRPr>
          </a:p>
        </p:txBody>
      </p:sp>
      <p:sp>
        <p:nvSpPr>
          <p:cNvPr id="3" name="Rectangle 2"/>
          <p:cNvSpPr/>
          <p:nvPr/>
        </p:nvSpPr>
        <p:spPr>
          <a:xfrm>
            <a:off x="6430664" y="1005969"/>
            <a:ext cx="5486400" cy="4893647"/>
          </a:xfrm>
          <a:prstGeom prst="rect">
            <a:avLst/>
          </a:prstGeom>
        </p:spPr>
        <p:txBody>
          <a:bodyPr wrap="square">
            <a:spAutoFit/>
          </a:bodyPr>
          <a:lstStyle/>
          <a:p>
            <a:r>
              <a:rPr lang="en-US" sz="2400" i="1" dirty="0" smtClean="0">
                <a:solidFill>
                  <a:srgbClr val="000000"/>
                </a:solidFill>
                <a:latin typeface="Arial" panose="020B0604020202020204" pitchFamily="34" charset="0"/>
                <a:cs typeface="Arial" panose="020B0604020202020204" pitchFamily="34" charset="0"/>
              </a:rPr>
              <a:t>‘Much </a:t>
            </a:r>
            <a:r>
              <a:rPr lang="en-US" sz="2400" i="1" dirty="0">
                <a:solidFill>
                  <a:srgbClr val="000000"/>
                </a:solidFill>
                <a:latin typeface="Arial" panose="020B0604020202020204" pitchFamily="34" charset="0"/>
                <a:cs typeface="Arial" panose="020B0604020202020204" pitchFamily="34" charset="0"/>
              </a:rPr>
              <a:t>more confident with knowledge and having a successful </a:t>
            </a:r>
            <a:r>
              <a:rPr lang="en-US" sz="2400" i="1" dirty="0" smtClean="0">
                <a:solidFill>
                  <a:srgbClr val="000000"/>
                </a:solidFill>
                <a:latin typeface="Arial" panose="020B0604020202020204" pitchFamily="34" charset="0"/>
                <a:cs typeface="Arial" panose="020B0604020202020204" pitchFamily="34" charset="0"/>
              </a:rPr>
              <a:t>lesson.’ </a:t>
            </a:r>
          </a:p>
          <a:p>
            <a:endParaRPr lang="en-US" sz="2400" b="1" i="1" u="sng" dirty="0">
              <a:solidFill>
                <a:srgbClr val="000000"/>
              </a:solidFill>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‘I </a:t>
            </a:r>
            <a:r>
              <a:rPr lang="en-GB" sz="2400" dirty="0">
                <a:latin typeface="Arial" panose="020B0604020202020204" pitchFamily="34" charset="0"/>
                <a:cs typeface="Arial" panose="020B0604020202020204" pitchFamily="34" charset="0"/>
              </a:rPr>
              <a:t>feel OK now, I know </a:t>
            </a:r>
            <a:r>
              <a:rPr lang="en-GB" sz="2400" dirty="0" smtClean="0">
                <a:latin typeface="Arial" panose="020B0604020202020204" pitchFamily="34" charset="0"/>
                <a:cs typeface="Arial" panose="020B0604020202020204" pitchFamily="34" charset="0"/>
              </a:rPr>
              <a:t>to just recap my </a:t>
            </a:r>
            <a:r>
              <a:rPr lang="en-GB" sz="2400" dirty="0">
                <a:latin typeface="Arial" panose="020B0604020202020204" pitchFamily="34" charset="0"/>
                <a:cs typeface="Arial" panose="020B0604020202020204" pitchFamily="34" charset="0"/>
              </a:rPr>
              <a:t>knowledge if I am to teach anything I am unsure of</a:t>
            </a:r>
            <a:r>
              <a:rPr lang="en-GB" sz="2400" dirty="0" smtClean="0">
                <a:latin typeface="Arial" panose="020B0604020202020204" pitchFamily="34" charset="0"/>
                <a:cs typeface="Arial" panose="020B0604020202020204" pitchFamily="34" charset="0"/>
              </a:rPr>
              <a:t>.’</a:t>
            </a:r>
            <a:r>
              <a:rPr lang="en-US" sz="2400" b="1" i="1" u="sng" dirty="0" smtClean="0">
                <a:solidFill>
                  <a:srgbClr val="000000"/>
                </a:solidFill>
                <a:latin typeface="Arial" panose="020B0604020202020204" pitchFamily="34" charset="0"/>
                <a:cs typeface="Arial" panose="020B0604020202020204" pitchFamily="34" charset="0"/>
              </a:rPr>
              <a:t> </a:t>
            </a:r>
          </a:p>
          <a:p>
            <a:endParaRPr lang="en-US" sz="2400" b="1" i="1" u="sng" dirty="0">
              <a:solidFill>
                <a:srgbClr val="000000"/>
              </a:solidFill>
              <a:latin typeface="Arial" panose="020B0604020202020204" pitchFamily="34" charset="0"/>
              <a:cs typeface="Arial" panose="020B0604020202020204" pitchFamily="34" charset="0"/>
            </a:endParaRPr>
          </a:p>
          <a:p>
            <a:r>
              <a:rPr lang="en-US" sz="2400" i="1" dirty="0" smtClean="0">
                <a:solidFill>
                  <a:srgbClr val="000000"/>
                </a:solidFill>
                <a:latin typeface="Arial" panose="020B0604020202020204" pitchFamily="34" charset="0"/>
                <a:cs typeface="Arial" panose="020B0604020202020204" pitchFamily="34" charset="0"/>
              </a:rPr>
              <a:t>‘I </a:t>
            </a:r>
            <a:r>
              <a:rPr lang="en-US" sz="2400" i="1" dirty="0">
                <a:solidFill>
                  <a:srgbClr val="000000"/>
                </a:solidFill>
                <a:latin typeface="Arial" panose="020B0604020202020204" pitchFamily="34" charset="0"/>
                <a:cs typeface="Arial" panose="020B0604020202020204" pitchFamily="34" charset="0"/>
              </a:rPr>
              <a:t>will be confident enough to teach like this to my primary age children</a:t>
            </a:r>
            <a:r>
              <a:rPr lang="en-US" sz="2400" i="1" dirty="0" smtClean="0">
                <a:solidFill>
                  <a:srgbClr val="000000"/>
                </a:solidFill>
                <a:latin typeface="Arial" panose="020B0604020202020204" pitchFamily="34" charset="0"/>
                <a:cs typeface="Arial" panose="020B0604020202020204" pitchFamily="34" charset="0"/>
              </a:rPr>
              <a:t>.’ </a:t>
            </a:r>
            <a:endParaRPr lang="en-US" sz="2400" i="1" dirty="0">
              <a:solidFill>
                <a:srgbClr val="000000"/>
              </a:solidFill>
              <a:latin typeface="Arial" panose="020B0604020202020204" pitchFamily="34" charset="0"/>
              <a:cs typeface="Arial" panose="020B0604020202020204" pitchFamily="34" charset="0"/>
            </a:endParaRPr>
          </a:p>
          <a:p>
            <a:endParaRPr lang="en-US" sz="2400" dirty="0">
              <a:solidFill>
                <a:srgbClr val="000000"/>
              </a:solidFill>
              <a:latin typeface="Arial" panose="020B0604020202020204" pitchFamily="34" charset="0"/>
              <a:cs typeface="Arial" panose="020B0604020202020204" pitchFamily="34" charset="0"/>
            </a:endParaRPr>
          </a:p>
          <a:p>
            <a:r>
              <a:rPr lang="en-US" sz="2400" i="1" dirty="0" smtClean="0">
                <a:solidFill>
                  <a:srgbClr val="000000"/>
                </a:solidFill>
                <a:latin typeface="Arial" panose="020B0604020202020204" pitchFamily="34" charset="0"/>
                <a:cs typeface="Arial" panose="020B0604020202020204" pitchFamily="34" charset="0"/>
              </a:rPr>
              <a:t>‘This </a:t>
            </a:r>
            <a:r>
              <a:rPr lang="en-US" sz="2400" i="1" dirty="0">
                <a:solidFill>
                  <a:srgbClr val="000000"/>
                </a:solidFill>
                <a:latin typeface="Arial" panose="020B0604020202020204" pitchFamily="34" charset="0"/>
                <a:cs typeface="Arial" panose="020B0604020202020204" pitchFamily="34" charset="0"/>
              </a:rPr>
              <a:t>project has made me more confident in my subject knowledge and explanations in terms of engineering</a:t>
            </a:r>
            <a:r>
              <a:rPr lang="en-US" sz="2400" i="1" dirty="0" smtClean="0">
                <a:solidFill>
                  <a:srgbClr val="000000"/>
                </a:solidFill>
                <a:latin typeface="Arial" panose="020B0604020202020204" pitchFamily="34" charset="0"/>
                <a:cs typeface="Arial" panose="020B0604020202020204" pitchFamily="34" charset="0"/>
              </a:rPr>
              <a:t>.’ </a:t>
            </a:r>
          </a:p>
        </p:txBody>
      </p:sp>
      <p:pic>
        <p:nvPicPr>
          <p:cNvPr id="4" name="Picture 3"/>
          <p:cNvPicPr>
            <a:picLocks noChangeAspect="1"/>
          </p:cNvPicPr>
          <p:nvPr/>
        </p:nvPicPr>
        <p:blipFill>
          <a:blip r:embed="rId3"/>
          <a:stretch>
            <a:fillRect/>
          </a:stretch>
        </p:blipFill>
        <p:spPr>
          <a:xfrm>
            <a:off x="9760991" y="5855006"/>
            <a:ext cx="2156073" cy="827884"/>
          </a:xfrm>
          <a:prstGeom prst="rect">
            <a:avLst/>
          </a:prstGeom>
        </p:spPr>
      </p:pic>
      <p:sp>
        <p:nvSpPr>
          <p:cNvPr id="5" name="TextBox 4"/>
          <p:cNvSpPr txBox="1"/>
          <p:nvPr/>
        </p:nvSpPr>
        <p:spPr>
          <a:xfrm>
            <a:off x="777240" y="428506"/>
            <a:ext cx="4526280" cy="523220"/>
          </a:xfrm>
          <a:prstGeom prst="rect">
            <a:avLst/>
          </a:prstGeom>
          <a:noFill/>
        </p:spPr>
        <p:txBody>
          <a:bodyPr wrap="square" rtlCol="0">
            <a:spAutoFit/>
          </a:bodyPr>
          <a:lstStyle/>
          <a:p>
            <a:r>
              <a:rPr lang="en-GB" sz="2800" b="1" dirty="0" smtClean="0">
                <a:effectLst>
                  <a:outerShdw blurRad="38100" dist="38100" dir="2700000" algn="tl">
                    <a:srgbClr val="000000">
                      <a:alpha val="43137"/>
                    </a:srgbClr>
                  </a:outerShdw>
                </a:effectLst>
              </a:rPr>
              <a:t>Post-participation Responses</a:t>
            </a:r>
            <a:endParaRPr lang="en-GB" sz="2800" b="1" dirty="0">
              <a:effectLst>
                <a:outerShdw blurRad="38100" dist="38100" dir="2700000" algn="tl">
                  <a:srgbClr val="000000">
                    <a:alpha val="43137"/>
                  </a:srgbClr>
                </a:outerShdw>
              </a:effectLst>
            </a:endParaRPr>
          </a:p>
        </p:txBody>
      </p:sp>
      <p:sp>
        <p:nvSpPr>
          <p:cNvPr id="6" name="TextBox 5"/>
          <p:cNvSpPr txBox="1"/>
          <p:nvPr/>
        </p:nvSpPr>
        <p:spPr>
          <a:xfrm>
            <a:off x="6910724" y="426105"/>
            <a:ext cx="4526280" cy="523220"/>
          </a:xfrm>
          <a:prstGeom prst="rect">
            <a:avLst/>
          </a:prstGeom>
          <a:noFill/>
        </p:spPr>
        <p:txBody>
          <a:bodyPr wrap="square" rtlCol="0">
            <a:spAutoFit/>
          </a:bodyPr>
          <a:lstStyle/>
          <a:p>
            <a:r>
              <a:rPr lang="en-GB" sz="2800" b="1" dirty="0" smtClean="0">
                <a:effectLst>
                  <a:outerShdw blurRad="38100" dist="38100" dir="2700000" algn="tl">
                    <a:srgbClr val="000000">
                      <a:alpha val="43137"/>
                    </a:srgbClr>
                  </a:outerShdw>
                </a:effectLst>
              </a:rPr>
              <a:t>Post-participation Responses</a:t>
            </a:r>
            <a:endParaRPr lang="en-GB"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8688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2830</Words>
  <Application>Microsoft Office PowerPoint</Application>
  <PresentationFormat>Widescreen</PresentationFormat>
  <Paragraphs>226</Paragraphs>
  <Slides>21</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PowerPoint Presentation</vt:lpstr>
      <vt:lpstr>PowerPoint Presentation</vt:lpstr>
      <vt:lpstr>Science Through the Engineering Design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Children’s responses</vt:lpstr>
      <vt:lpstr>Ideas about what engineers do with science</vt:lpstr>
      <vt:lpstr>Qualitative data on pupil’s ideas about Engineering on the ideas wall</vt:lpstr>
      <vt:lpstr>Future Plans</vt:lpstr>
      <vt:lpstr>Project Outcomes for Pupils</vt:lpstr>
      <vt:lpstr>Questions raised</vt:lpstr>
      <vt:lpstr>Bibliography</vt:lpstr>
    </vt:vector>
  </TitlesOfParts>
  <Company>University of Bristol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JD Booker</dc:creator>
  <cp:lastModifiedBy>JD Booker</cp:lastModifiedBy>
  <cp:revision>41</cp:revision>
  <cp:lastPrinted>2015-09-01T11:18:14Z</cp:lastPrinted>
  <dcterms:created xsi:type="dcterms:W3CDTF">2015-08-28T10:22:46Z</dcterms:created>
  <dcterms:modified xsi:type="dcterms:W3CDTF">2015-09-09T08:37:51Z</dcterms:modified>
</cp:coreProperties>
</file>