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notesMasterIdLst>
    <p:notesMasterId r:id="rId44"/>
  </p:notesMasterIdLst>
  <p:sldIdLst>
    <p:sldId id="256" r:id="rId7"/>
    <p:sldId id="473" r:id="rId8"/>
    <p:sldId id="483" r:id="rId9"/>
    <p:sldId id="476" r:id="rId10"/>
    <p:sldId id="478" r:id="rId11"/>
    <p:sldId id="479" r:id="rId12"/>
    <p:sldId id="502" r:id="rId13"/>
    <p:sldId id="527" r:id="rId14"/>
    <p:sldId id="548" r:id="rId15"/>
    <p:sldId id="520" r:id="rId16"/>
    <p:sldId id="521" r:id="rId17"/>
    <p:sldId id="529" r:id="rId18"/>
    <p:sldId id="530" r:id="rId19"/>
    <p:sldId id="531" r:id="rId20"/>
    <p:sldId id="532" r:id="rId21"/>
    <p:sldId id="519" r:id="rId22"/>
    <p:sldId id="505" r:id="rId23"/>
    <p:sldId id="489" r:id="rId24"/>
    <p:sldId id="533" r:id="rId25"/>
    <p:sldId id="534" r:id="rId26"/>
    <p:sldId id="535" r:id="rId27"/>
    <p:sldId id="528" r:id="rId28"/>
    <p:sldId id="540" r:id="rId29"/>
    <p:sldId id="536" r:id="rId30"/>
    <p:sldId id="537" r:id="rId31"/>
    <p:sldId id="538" r:id="rId32"/>
    <p:sldId id="544" r:id="rId33"/>
    <p:sldId id="541" r:id="rId34"/>
    <p:sldId id="547" r:id="rId35"/>
    <p:sldId id="526" r:id="rId36"/>
    <p:sldId id="314" r:id="rId37"/>
    <p:sldId id="525" r:id="rId38"/>
    <p:sldId id="507" r:id="rId39"/>
    <p:sldId id="508" r:id="rId40"/>
    <p:sldId id="509" r:id="rId41"/>
    <p:sldId id="511" r:id="rId42"/>
    <p:sldId id="512" r:id="rId4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DF"/>
    <a:srgbClr val="FFF0D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5000" autoAdjust="0"/>
    <p:restoredTop sz="94660"/>
  </p:normalViewPr>
  <p:slideViewPr>
    <p:cSldViewPr>
      <p:cViewPr varScale="1">
        <p:scale>
          <a:sx n="116" d="100"/>
          <a:sy n="116" d="100"/>
        </p:scale>
        <p:origin x="21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0A7B0D-1DE0-46E2-9C70-728571AB5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17E4-64B2-492D-8A4B-77803D4FA5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8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A7B0D-1DE0-46E2-9C70-728571AB54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4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BE33B-9CAA-4F5C-A23D-B4E45178C9D6}" type="slidenum">
              <a:rPr lang="en-GB"/>
              <a:pPr/>
              <a:t>19</a:t>
            </a:fld>
            <a:endParaRPr lang="en-GB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0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54AA1-1B5F-4A00-A24D-41A05BEC33C4}" type="slidenum">
              <a:rPr lang="en-GB"/>
              <a:pPr/>
              <a:t>20</a:t>
            </a:fld>
            <a:endParaRPr lang="en-GB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6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E254D-BB5B-4A3F-988D-E8E6739CB471}" type="slidenum">
              <a:rPr lang="en-GB"/>
              <a:pPr/>
              <a:t>21</a:t>
            </a:fld>
            <a:endParaRPr lang="en-GB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 we do</a:t>
            </a:r>
            <a:r>
              <a:rPr lang="en-GB" baseline="0" dirty="0" smtClean="0"/>
              <a:t> it? There is lots of guidance available, but we will use the TCPA as a starting point, as it gives a good overall picture and </a:t>
            </a:r>
            <a:r>
              <a:rPr lang="en-GB" baseline="0" dirty="0" err="1" smtClean="0"/>
              <a:t>refelcts</a:t>
            </a:r>
            <a:r>
              <a:rPr lang="en-GB" baseline="0" dirty="0" smtClean="0"/>
              <a:t> the strategic aims well. Also then talk through some case studies which highlight elements of both.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6672-0A3F-428C-AB7B-E8845B66CBD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9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6672-0A3F-428C-AB7B-E8845B66CB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7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economic evidence can help to build the case for development management planners to require an assessment of the health impact of a proposal, for example by requiring a Health Impact Assessment for </a:t>
            </a:r>
            <a:r>
              <a:rPr lang="en-GB" dirty="0" smtClean="0"/>
              <a:t>larger schemes.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6672-0A3F-428C-AB7B-E8845B66CBD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2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6B3A3-DB48-4A94-9CF7-CD8EDCEAF3E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2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D0CCA-AC5D-48DE-9220-3C61552117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41408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7161-6B3D-4E4C-88AC-41B045351E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5369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A42B7-3A2D-4C80-8674-FDD7F755F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404348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16A9-A049-4B4B-890B-C4F49B7E542B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B0BD-35F2-4A79-8DF8-4DAE6A79D4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3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59"/>
            <a:ext cx="8229600" cy="1070993"/>
          </a:xfrm>
        </p:spPr>
        <p:txBody>
          <a:bodyPr/>
          <a:lstStyle>
            <a:lvl1pPr>
              <a:defRPr sz="3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1196752"/>
            <a:ext cx="8640960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51520" y="6525344"/>
            <a:ext cx="8640960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2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7210-4792-410F-A7A9-A43580F408BF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FBCD-95E3-4B82-905A-A03A5BF50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5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37B7-063B-426E-999E-2E85E04672D1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CA8C-0D3D-4760-84B9-CBD76FD8D2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4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86C8-AFF1-4679-847C-E4FC61780AFE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6F4E-64EF-4D32-BC79-8FEF10258C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4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B476-CDE0-4046-B578-03467A795A5D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6C2B-406A-4808-93F1-D23E64029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35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DEE5-A49D-4B9F-BD2C-03998D6FA3F7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4161-E228-4F16-9853-F55B28DCD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E4109-678A-4A11-9C4C-4245082F0A80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2397-F9BD-4C27-90BF-7A67BC3EF2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10C4-EA1A-4E77-BCA9-4E872D1839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802690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86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7A6C-3AD6-4F1B-B19A-0872DD18B132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1220-15CC-44D0-A1A0-7EA0725F7A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67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CE7BC-FF64-446A-942F-3F84ACB968B8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7A30-D28E-4F25-A9D3-472D8F47DB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9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0DC9-15FE-44F4-A770-9CBAF286B9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561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5B83-067C-49A0-A8C1-2BF5AEC3CB3D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6CE9-EF4B-4D0C-9B6C-6D57B4089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44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F560-BC28-4663-B695-6EABD2363DC2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F779F-2FBD-4141-A7B7-19E49F02B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94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5571-4FF9-466B-A580-813F4BAAB362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E959-A7C0-41B3-9442-203C8D6669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11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D918-FA78-4D11-8412-43689AA184DF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1CEF-D534-4968-89BF-D9EE49063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99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B0EB-EA4D-435B-9374-B12B560ACF37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3272-9443-4D7F-93AA-CA9926D9E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50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F721-74AA-49F6-A816-07BBB29E2B7F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A6E9-CC66-4925-BB6F-BB849A34D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4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76014-E7D8-4FF0-8FA5-56EFCADC64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378817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F29D-AED0-4B2A-A522-D9687834F3C5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7E88-D7C6-444E-AFF7-C15EF55A1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47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3449B-7564-4548-AAC0-B9864DC0F2A4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4970-053F-40DC-821F-3FD959691C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01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646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816E-6290-4F88-9CCB-66BCA155B648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64725-F89B-4B3A-AC5F-0FC9EAB6C6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0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81F-8A2F-42AD-A0AF-4E228063B449}" type="datetimeFigureOut">
              <a:rPr lang="en-US"/>
              <a:pPr>
                <a:defRPr/>
              </a:pPr>
              <a:t>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10D7-CE05-4B10-B433-43CEDDDBD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6FFF-CB03-465C-A991-899997B862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4937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6CAB-EB43-411B-85D2-66E72D4695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26594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55EC-44B9-4994-9606-353B66B0E1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26414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6156-77C0-4A6F-9E06-F874ADECC4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06236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C595-9378-4D1C-BFBC-D912E53CD2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58461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A598D-7A08-476D-A604-EEF3ECE811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71063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ottom_graphic__black_tif.t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0438" y="62150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F04F65-82C4-4FC7-A924-0FEAB6A79D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01" r:id="rId9"/>
    <p:sldLayoutId id="2147483911" r:id="rId10"/>
    <p:sldLayoutId id="2147483912" r:id="rId11"/>
    <p:sldLayoutId id="21474839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02" r:id="rId9"/>
    <p:sldLayoutId id="2147483921" r:id="rId10"/>
    <p:sldLayoutId id="21474839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nce.carmichael@uwe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o.org.uk/LA/impact/econom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dvchpediatricobesity.wikispaces.com/About+child+obesit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news/health-30812439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counselheal.com/articles/7242/20131018/study-finds-better-park-signs-can-increase-exercise.htm#ixzz3lEroJ32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571500" y="357188"/>
            <a:ext cx="7886700" cy="2000250"/>
          </a:xfrm>
        </p:spPr>
        <p:txBody>
          <a:bodyPr/>
          <a:lstStyle/>
          <a:p>
            <a:pPr algn="ctr" eaLnBrk="1" hangingPunct="1"/>
            <a: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Westminster Briefing </a:t>
            </a:r>
            <a:br>
              <a:rPr lang="en-US" alt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Planning Healthy Communities</a:t>
            </a:r>
            <a:b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September 2015</a:t>
            </a:r>
            <a:r>
              <a:rPr lang="en-GB" altLang="en-US" sz="32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altLang="en-US" sz="32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Planning Policy’s Role in Addressing Health Challenges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36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36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sz="3200" dirty="0" smtClean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7200900" cy="18002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1800" b="1" kern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 Laurence Carmichael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b="1" kern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Coordinator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WHO Collaborating Centre for Healthy Urban Environments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University of the West of England, Bristol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Laurence.carmichael@uwe.ac.uk</a:t>
            </a: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Health inequalities and the built environment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4003"/>
            <a:ext cx="6377380" cy="43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5885983"/>
            <a:ext cx="8316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b="1" i="1" dirty="0">
                <a:solidFill>
                  <a:srgbClr val="00B050"/>
                </a:solidFill>
              </a:rPr>
              <a:t>20% of most affluent neighbourhoods in England have 5 times the amount of greenspace than the most deprived 10% neighbourhoods. </a:t>
            </a:r>
          </a:p>
        </p:txBody>
      </p:sp>
    </p:spTree>
    <p:extLst>
      <p:ext uri="{BB962C8B-B14F-4D97-AF65-F5344CB8AC3E}">
        <p14:creationId xmlns:p14="http://schemas.microsoft.com/office/powerpoint/2010/main" val="325816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Health inequalities and the built environment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2915"/>
          </a:xfrm>
        </p:spPr>
        <p:txBody>
          <a:bodyPr/>
          <a:lstStyle/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26" name="Picture 2" descr="C:\Users\l-carmichael\Dropbox\Life-expectancy-and-disability-free-life-expectancy-DFLE-at-birth-persons-by-neighbourhood-income-level-England-1999–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40269"/>
            <a:ext cx="7272809" cy="39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7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Obesity and healthy weight environments</a:t>
            </a:r>
            <a:endParaRPr lang="en-GB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85" y="1701702"/>
            <a:ext cx="4688230" cy="44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6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020763"/>
            <a:ext cx="740092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3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680120"/>
          </a:xfrm>
        </p:spPr>
        <p:txBody>
          <a:bodyPr vert="horz" anchor="b" anchorCtr="0">
            <a:normAutofit/>
          </a:bodyPr>
          <a:lstStyle/>
          <a:p>
            <a:pPr algn="ctr"/>
            <a:r>
              <a:rPr lang="en-GB" sz="2400" dirty="0" smtClean="0"/>
              <a:t>Costs of obesity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6141996"/>
              </p:ext>
            </p:extLst>
          </p:nvPr>
        </p:nvGraphicFramePr>
        <p:xfrm>
          <a:off x="323528" y="1628800"/>
          <a:ext cx="8136905" cy="42170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6059"/>
                <a:gridCol w="996757"/>
                <a:gridCol w="996757"/>
                <a:gridCol w="1067954"/>
                <a:gridCol w="1149378"/>
              </a:tblGrid>
              <a:tr h="172872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Calculating</a:t>
                      </a:r>
                      <a:r>
                        <a:rPr lang="en-GB" sz="1800" baseline="0" dirty="0" smtClean="0"/>
                        <a:t> the future costs of elevated BMI </a:t>
                      </a:r>
                    </a:p>
                    <a:p>
                      <a:r>
                        <a:rPr lang="en-GB" sz="1800" baseline="0" dirty="0" smtClean="0"/>
                        <a:t>(£ billion /year) </a:t>
                      </a:r>
                    </a:p>
                    <a:p>
                      <a:r>
                        <a:rPr lang="en-GB" sz="1800" b="0" i="1" baseline="0" dirty="0" smtClean="0"/>
                        <a:t>Source: Foresight report on Tackling Obesity, 2007</a:t>
                      </a:r>
                      <a:endParaRPr lang="en-GB" sz="1800" b="0" i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2007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2015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2025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2050</a:t>
                      </a:r>
                      <a:endParaRPr lang="en-GB" sz="1800" dirty="0"/>
                    </a:p>
                  </a:txBody>
                  <a:tcPr marT="45727" marB="45727"/>
                </a:tc>
              </a:tr>
              <a:tr h="99563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Total cost to the NHS of stroke, heart disease, diabetes and related diseases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17.4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19.5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21.5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22.9</a:t>
                      </a:r>
                      <a:endParaRPr lang="en-GB" sz="1800" dirty="0"/>
                    </a:p>
                  </a:txBody>
                  <a:tcPr marT="45727" marB="45727"/>
                </a:tc>
              </a:tr>
              <a:tr h="73638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NHS costs</a:t>
                      </a:r>
                      <a:r>
                        <a:rPr lang="en-GB" sz="1800" baseline="0" dirty="0" smtClean="0"/>
                        <a:t> attributable to elevated BMI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4.2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6.3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8.3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9.7</a:t>
                      </a:r>
                      <a:endParaRPr lang="en-GB" sz="1800" dirty="0"/>
                    </a:p>
                  </a:txBody>
                  <a:tcPr marT="45727" marB="45727"/>
                </a:tc>
              </a:tr>
              <a:tr h="75632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Wider costs of elevated BMI (through lower productivity, etc)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16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27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37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50</a:t>
                      </a:r>
                      <a:endParaRPr lang="en-GB" sz="1800" dirty="0"/>
                    </a:p>
                  </a:txBody>
                  <a:tcPr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5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Cost of obesity for local authorities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1800" dirty="0" smtClean="0"/>
          </a:p>
          <a:p>
            <a:r>
              <a:rPr lang="en-US" sz="1800" dirty="0" smtClean="0"/>
              <a:t>Care </a:t>
            </a:r>
            <a:r>
              <a:rPr lang="en-US" sz="1800" dirty="0"/>
              <a:t>of house-bound residents suffering from obesity related </a:t>
            </a:r>
            <a:r>
              <a:rPr lang="en-US" sz="1800" dirty="0" smtClean="0"/>
              <a:t>illnesses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eg</a:t>
            </a:r>
            <a:r>
              <a:rPr lang="en-US" sz="1800" dirty="0" smtClean="0"/>
              <a:t> </a:t>
            </a:r>
            <a:r>
              <a:rPr lang="en-US" sz="1800" dirty="0"/>
              <a:t>arthritis, heart </a:t>
            </a:r>
            <a:r>
              <a:rPr lang="en-US" sz="1800" dirty="0" smtClean="0"/>
              <a:t>disease, diabetes) </a:t>
            </a:r>
            <a:r>
              <a:rPr lang="en-US" sz="1800" dirty="0"/>
              <a:t>and those requiring help towards walking aids and home adaptations may be considerable - and likely to increase in line with national predictions for obesity </a:t>
            </a:r>
            <a:r>
              <a:rPr lang="en-US" sz="1800" dirty="0" smtClean="0"/>
              <a:t>prevalence.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PHE </a:t>
            </a:r>
            <a:r>
              <a:rPr lang="en-US" sz="1800" dirty="0" smtClean="0"/>
              <a:t>(work </a:t>
            </a:r>
            <a:r>
              <a:rPr lang="en-US" sz="1800" dirty="0"/>
              <a:t>in </a:t>
            </a:r>
            <a:r>
              <a:rPr lang="en-US" sz="1800" dirty="0" smtClean="0"/>
              <a:t>progress, 2014) suggests </a:t>
            </a:r>
            <a:r>
              <a:rPr lang="en-US" sz="1800" dirty="0"/>
              <a:t>that local authorities </a:t>
            </a:r>
            <a:r>
              <a:rPr lang="en-US" sz="1800" dirty="0" smtClean="0"/>
              <a:t>spend an </a:t>
            </a:r>
            <a:r>
              <a:rPr lang="en-US" sz="1800" dirty="0"/>
              <a:t>estimated extra £352 million per year </a:t>
            </a:r>
            <a:r>
              <a:rPr lang="en-US" sz="1800" dirty="0" smtClean="0"/>
              <a:t>on </a:t>
            </a:r>
            <a:r>
              <a:rPr lang="en-US" sz="1800" dirty="0"/>
              <a:t>providing formal care for severely obese people compared to healthy weight people.</a:t>
            </a:r>
          </a:p>
          <a:p>
            <a:pPr marL="0" indent="0">
              <a:buNone/>
            </a:pPr>
            <a:r>
              <a:rPr lang="en-US" sz="1800" dirty="0" smtClean="0"/>
              <a:t>     Public Health England </a:t>
            </a:r>
            <a:r>
              <a:rPr lang="en-US" sz="1800" dirty="0"/>
              <a:t>(online </a:t>
            </a:r>
            <a:r>
              <a:rPr lang="en-US" sz="1800" dirty="0" smtClean="0">
                <a:hlinkClick r:id="rId3"/>
              </a:rPr>
              <a:t>www.noo.org.uk/LA/impact/economic</a:t>
            </a:r>
            <a:r>
              <a:rPr lang="en-US" sz="1800" dirty="0" smtClean="0"/>
              <a:t>) 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384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Obesity: </a:t>
            </a:r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activity environment, part of the problem and the solution?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6" y="150790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7" y="1660323"/>
            <a:ext cx="7632848" cy="428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3588" y="6093296"/>
            <a:ext cx="7020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</a:t>
            </a:r>
            <a:r>
              <a:rPr lang="en-GB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hdvchpediatricobesity.wikispaces.com/About+child+obesity</a:t>
            </a:r>
            <a:r>
              <a:rPr lang="en-GB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Built environment and physical activity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P</a:t>
            </a:r>
            <a:r>
              <a:rPr lang="en-GB" sz="1600" dirty="0" smtClean="0"/>
              <a:t>hysical activity:</a:t>
            </a:r>
          </a:p>
          <a:p>
            <a:r>
              <a:rPr lang="en-GB" sz="1600" dirty="0" smtClean="0"/>
              <a:t>Physical </a:t>
            </a:r>
            <a:r>
              <a:rPr lang="en-GB" sz="1600" dirty="0"/>
              <a:t>activity = lifestyle factor for long-term health and to tackle obesity. </a:t>
            </a:r>
          </a:p>
          <a:p>
            <a:r>
              <a:rPr lang="en-GB" sz="1600" dirty="0"/>
              <a:t>people who regularly use active transport gain health benefits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dirty="0"/>
              <a:t>C</a:t>
            </a:r>
            <a:r>
              <a:rPr lang="en-GB" sz="1600" dirty="0" smtClean="0"/>
              <a:t>haracteristics </a:t>
            </a:r>
            <a:r>
              <a:rPr lang="en-GB" sz="1600" dirty="0"/>
              <a:t>of neighbourhood design can </a:t>
            </a:r>
            <a:r>
              <a:rPr lang="en-GB" sz="1600" dirty="0" smtClean="0"/>
              <a:t>influence </a:t>
            </a:r>
            <a:r>
              <a:rPr lang="en-GB" sz="1600" b="1" dirty="0" smtClean="0"/>
              <a:t>individual behaviour </a:t>
            </a:r>
            <a:r>
              <a:rPr lang="en-GB" sz="1600" dirty="0" smtClean="0"/>
              <a:t>and  </a:t>
            </a:r>
            <a:r>
              <a:rPr lang="en-GB" sz="1600" dirty="0"/>
              <a:t>take up of physical </a:t>
            </a:r>
            <a:r>
              <a:rPr lang="en-GB" sz="1600" dirty="0" smtClean="0"/>
              <a:t>activity, for instance:</a:t>
            </a:r>
            <a:endParaRPr lang="en-GB" sz="1600" dirty="0"/>
          </a:p>
          <a:p>
            <a:pPr lvl="1"/>
            <a:r>
              <a:rPr lang="en-GB" sz="1600" dirty="0"/>
              <a:t>High </a:t>
            </a:r>
            <a:r>
              <a:rPr lang="en-GB" sz="1600" dirty="0" smtClean="0"/>
              <a:t>connectivity</a:t>
            </a:r>
            <a:endParaRPr lang="en-GB" sz="1600" dirty="0"/>
          </a:p>
          <a:p>
            <a:pPr lvl="1"/>
            <a:r>
              <a:rPr lang="en-GB" sz="1600" dirty="0" smtClean="0"/>
              <a:t>mixed neighbourhoods</a:t>
            </a:r>
          </a:p>
          <a:p>
            <a:pPr lvl="1"/>
            <a:r>
              <a:rPr lang="en-GB" sz="1600" dirty="0" smtClean="0"/>
              <a:t>Land use mixture</a:t>
            </a:r>
            <a:endParaRPr lang="en-GB" sz="1600" dirty="0"/>
          </a:p>
          <a:p>
            <a:pPr lvl="1"/>
            <a:r>
              <a:rPr lang="en-GB" sz="1600" dirty="0"/>
              <a:t>public transport, pedestrian facilities or proximity </a:t>
            </a:r>
            <a:endParaRPr lang="en-GB" sz="1600" dirty="0" smtClean="0"/>
          </a:p>
          <a:p>
            <a:pPr lvl="1"/>
            <a:r>
              <a:rPr lang="en-GB" sz="1600" dirty="0" smtClean="0"/>
              <a:t>Green spaces, signage</a:t>
            </a:r>
          </a:p>
          <a:p>
            <a:pPr lvl="1"/>
            <a:r>
              <a:rPr lang="en-GB" sz="1600" dirty="0"/>
              <a:t>N</a:t>
            </a:r>
            <a:r>
              <a:rPr lang="en-GB" sz="1600" dirty="0" smtClean="0"/>
              <a:t>eighbourhood </a:t>
            </a:r>
            <a:r>
              <a:rPr lang="en-GB" sz="1600" dirty="0"/>
              <a:t>aesthetics used to </a:t>
            </a:r>
            <a:r>
              <a:rPr lang="en-GB" sz="1600" dirty="0" smtClean="0"/>
              <a:t>design-in </a:t>
            </a:r>
            <a:r>
              <a:rPr lang="en-GB" sz="1600" dirty="0"/>
              <a:t>walking and cycling in our daily </a:t>
            </a:r>
            <a:r>
              <a:rPr lang="en-GB" sz="1600" dirty="0" smtClean="0"/>
              <a:t>lives</a:t>
            </a:r>
          </a:p>
          <a:p>
            <a:pPr lvl="1"/>
            <a:r>
              <a:rPr lang="en-GB" sz="1600" dirty="0" smtClean="0"/>
              <a:t> </a:t>
            </a:r>
            <a:endParaRPr lang="en-GB" sz="1400" dirty="0"/>
          </a:p>
          <a:p>
            <a:pPr marL="0" indent="0">
              <a:buNone/>
            </a:pPr>
            <a:r>
              <a:rPr lang="en-GB" sz="1200" dirty="0" smtClean="0"/>
              <a:t>(</a:t>
            </a:r>
            <a:r>
              <a:rPr lang="en-GB" sz="1200" dirty="0" err="1"/>
              <a:t>Saelens</a:t>
            </a:r>
            <a:r>
              <a:rPr lang="en-GB" sz="1200" dirty="0"/>
              <a:t>, </a:t>
            </a:r>
            <a:r>
              <a:rPr lang="en-GB" sz="1200" dirty="0" err="1"/>
              <a:t>Sallis</a:t>
            </a:r>
            <a:r>
              <a:rPr lang="en-GB" sz="1200" dirty="0"/>
              <a:t> and Frank, 2003; Booth, Pinkston and Carlos Poston, 2005; Warburton </a:t>
            </a:r>
            <a:r>
              <a:rPr lang="en-GB" sz="1200" dirty="0" err="1"/>
              <a:t>Nicol</a:t>
            </a:r>
            <a:r>
              <a:rPr lang="en-GB" sz="1200" dirty="0"/>
              <a:t> and </a:t>
            </a:r>
            <a:r>
              <a:rPr lang="en-GB" sz="1200" dirty="0" err="1"/>
              <a:t>Bredin</a:t>
            </a:r>
            <a:r>
              <a:rPr lang="en-GB" sz="1200" dirty="0"/>
              <a:t> 2006; Lake and Townshend, 2006; Andersen, </a:t>
            </a:r>
            <a:r>
              <a:rPr lang="en-GB" sz="1200" dirty="0" err="1"/>
              <a:t>Wedderkopp</a:t>
            </a:r>
            <a:r>
              <a:rPr lang="en-GB" sz="1200" dirty="0"/>
              <a:t>, </a:t>
            </a:r>
            <a:r>
              <a:rPr lang="en-GB" sz="1200" dirty="0" err="1"/>
              <a:t>Pucher</a:t>
            </a:r>
            <a:r>
              <a:rPr lang="en-GB" sz="1200" dirty="0"/>
              <a:t>, Buehler, Bassett and Dannenberg, 2010; </a:t>
            </a:r>
            <a:r>
              <a:rPr lang="en-GB" sz="1200" dirty="0" err="1"/>
              <a:t>Kristensen</a:t>
            </a:r>
            <a:r>
              <a:rPr lang="en-GB" sz="1200" dirty="0"/>
              <a:t>, Moller, </a:t>
            </a:r>
            <a:r>
              <a:rPr lang="en-GB" sz="1200" dirty="0" err="1"/>
              <a:t>Froberg</a:t>
            </a:r>
            <a:r>
              <a:rPr lang="en-GB" sz="1200" dirty="0"/>
              <a:t>, and Cooper, 2011; Rhodes and </a:t>
            </a:r>
            <a:r>
              <a:rPr lang="en-GB" sz="1200" dirty="0" err="1"/>
              <a:t>Nasuti</a:t>
            </a:r>
            <a:r>
              <a:rPr lang="en-GB" sz="1200" dirty="0"/>
              <a:t>, 2011; de </a:t>
            </a:r>
            <a:r>
              <a:rPr lang="en-GB" sz="1200" dirty="0" err="1"/>
              <a:t>Nazelle</a:t>
            </a:r>
            <a:r>
              <a:rPr lang="en-GB" sz="1200" dirty="0"/>
              <a:t> et al., 2011; </a:t>
            </a:r>
            <a:r>
              <a:rPr lang="en-GB" sz="1200" dirty="0" err="1"/>
              <a:t>DoH</a:t>
            </a:r>
            <a:r>
              <a:rPr lang="en-GB" sz="1200" dirty="0"/>
              <a:t>, 2011; </a:t>
            </a:r>
            <a:r>
              <a:rPr lang="en-GB" sz="1200" dirty="0" err="1"/>
              <a:t>Mytton</a:t>
            </a:r>
            <a:r>
              <a:rPr lang="en-GB" sz="1200" dirty="0"/>
              <a:t>, Townsend, Rutter and Foster, 2012; Audrey, Procter and Cooper, 2014; White et al., 2013)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5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Built environment</a:t>
            </a:r>
            <a:r>
              <a:rPr lang="en-GB" sz="2400" dirty="0"/>
              <a:t> </a:t>
            </a:r>
            <a:r>
              <a:rPr lang="en-GB" sz="2400" dirty="0" smtClean="0"/>
              <a:t>and physical activity: warning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600" dirty="0" smtClean="0"/>
          </a:p>
          <a:p>
            <a:r>
              <a:rPr lang="en-GB" sz="1600" dirty="0" smtClean="0"/>
              <a:t>Supportive </a:t>
            </a:r>
            <a:r>
              <a:rPr lang="en-GB" sz="1600" dirty="0"/>
              <a:t>built environment is </a:t>
            </a:r>
            <a:r>
              <a:rPr lang="en-GB" sz="1600" b="1" dirty="0"/>
              <a:t>not enough </a:t>
            </a:r>
            <a:r>
              <a:rPr lang="en-GB" sz="1600" dirty="0"/>
              <a:t>on its own to ensure physical activity but it does facilitate it</a:t>
            </a:r>
          </a:p>
          <a:p>
            <a:endParaRPr lang="en-GB" sz="1600" dirty="0"/>
          </a:p>
          <a:p>
            <a:r>
              <a:rPr lang="en-GB" sz="1600" dirty="0"/>
              <a:t>But note: an unsupportive built environment is an </a:t>
            </a:r>
            <a:r>
              <a:rPr lang="en-GB" sz="1600" b="1" dirty="0"/>
              <a:t>effective deterrent</a:t>
            </a:r>
            <a:r>
              <a:rPr lang="en-GB" sz="1600" dirty="0"/>
              <a:t> of physical activity and exacerbates social exclusion</a:t>
            </a:r>
          </a:p>
          <a:p>
            <a:pPr marL="0" indent="0">
              <a:buNone/>
            </a:pPr>
            <a:endParaRPr lang="en-GB" sz="1600" dirty="0"/>
          </a:p>
          <a:p>
            <a:pPr marL="109728" indent="0">
              <a:buNone/>
            </a:pPr>
            <a:r>
              <a:rPr lang="en-GB" sz="1600" dirty="0"/>
              <a:t>Source: </a:t>
            </a:r>
            <a:r>
              <a:rPr lang="en-GB" sz="1600" dirty="0" smtClean="0"/>
              <a:t>(TRB, 2005)</a:t>
            </a:r>
            <a:endParaRPr lang="en-GB" sz="1600" dirty="0"/>
          </a:p>
          <a:p>
            <a:pPr marL="109728" indent="0">
              <a:buNone/>
            </a:pPr>
            <a:endParaRPr lang="en-GB" sz="1600" dirty="0" smtClean="0"/>
          </a:p>
          <a:p>
            <a:pPr marL="109728" indent="0">
              <a:buNone/>
            </a:pPr>
            <a:endParaRPr lang="en-GB" sz="1600" dirty="0"/>
          </a:p>
          <a:p>
            <a:pPr marL="109728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US" sz="1600" dirty="0"/>
              <a:t>Inactivity 'kills more than obesity'</a:t>
            </a:r>
            <a:endParaRPr lang="en-GB" sz="1600" dirty="0"/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www.bbc.co.uk/news/health-30812439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39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Filton Sainsbury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60648"/>
            <a:ext cx="7993062" cy="59959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3870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Content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The impact of the built environment on health and wellbeing: concepts and evidence base</a:t>
            </a:r>
          </a:p>
          <a:p>
            <a:pPr marL="0" indent="0">
              <a:buNone/>
            </a:pPr>
            <a:r>
              <a:rPr lang="en-US" sz="1800" dirty="0" smtClean="0"/>
              <a:t>1. </a:t>
            </a:r>
            <a:r>
              <a:rPr lang="en-US" sz="1800" dirty="0"/>
              <a:t>B</a:t>
            </a:r>
            <a:r>
              <a:rPr lang="en-US" sz="1800" dirty="0" smtClean="0"/>
              <a:t>uilt environment as a determinant of health</a:t>
            </a:r>
          </a:p>
          <a:p>
            <a:pPr marL="0" indent="0">
              <a:buNone/>
            </a:pPr>
            <a:r>
              <a:rPr lang="en-US" sz="1800" dirty="0" smtClean="0"/>
              <a:t>2. Inequalities </a:t>
            </a:r>
            <a:r>
              <a:rPr lang="en-US" sz="1800" dirty="0"/>
              <a:t>and built environment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3. </a:t>
            </a: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evidence </a:t>
            </a:r>
            <a:r>
              <a:rPr lang="en-US" sz="1800" dirty="0" smtClean="0"/>
              <a:t>base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 smtClean="0"/>
              <a:t>Re-emergence of planning </a:t>
            </a:r>
            <a:r>
              <a:rPr lang="en-US" sz="1800" b="1" dirty="0"/>
              <a:t>to promote healthier environments and </a:t>
            </a:r>
            <a:r>
              <a:rPr lang="en-US" sz="1800" b="1" dirty="0" err="1"/>
              <a:t>behaviour</a:t>
            </a:r>
            <a:r>
              <a:rPr lang="en-US" sz="1800" b="1" dirty="0"/>
              <a:t> </a:t>
            </a:r>
            <a:r>
              <a:rPr lang="en-US" sz="1800" b="1" dirty="0" smtClean="0"/>
              <a:t>change: the case of healthy weight environments</a:t>
            </a:r>
            <a:endParaRPr lang="en-US" sz="1800" b="1" dirty="0"/>
          </a:p>
          <a:p>
            <a:pPr marL="457200" indent="-457200">
              <a:buAutoNum type="arabicPeriod"/>
            </a:pPr>
            <a:r>
              <a:rPr lang="en-US" sz="1800" dirty="0" smtClean="0"/>
              <a:t>Re-emergence </a:t>
            </a:r>
            <a:r>
              <a:rPr lang="en-US" sz="1800" dirty="0"/>
              <a:t>of the </a:t>
            </a:r>
            <a:r>
              <a:rPr lang="en-US" sz="1800" dirty="0" smtClean="0"/>
              <a:t>planning </a:t>
            </a:r>
            <a:r>
              <a:rPr lang="en-US" sz="1800" dirty="0"/>
              <a:t>p</a:t>
            </a:r>
            <a:r>
              <a:rPr lang="en-US" sz="1800" dirty="0" smtClean="0"/>
              <a:t>rocess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Guidance on healthy weight environments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Local case studies</a:t>
            </a:r>
          </a:p>
          <a:p>
            <a:pPr marL="457200" indent="-457200">
              <a:buAutoNum type="arabicPeriod"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 smtClean="0"/>
              <a:t>Conclusion: a few issues to consider for policy-making in health and built environment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Evidence base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Delivery mechanisms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Politics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3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8" name="Picture 4" descr="poor_pla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61708"/>
            <a:ext cx="8064896" cy="60476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5337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57200" y="392906"/>
            <a:ext cx="8229600" cy="5614988"/>
          </a:xfrm>
        </p:spPr>
      </p:pic>
    </p:spTree>
    <p:extLst>
      <p:ext uri="{BB962C8B-B14F-4D97-AF65-F5344CB8AC3E}">
        <p14:creationId xmlns:p14="http://schemas.microsoft.com/office/powerpoint/2010/main" val="138379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268413"/>
            <a:ext cx="7834064" cy="5329237"/>
          </a:xfrm>
        </p:spPr>
        <p:txBody>
          <a:bodyPr/>
          <a:lstStyle/>
          <a:p>
            <a:pPr marL="0" indent="0" algn="ctr">
              <a:buNone/>
            </a:pPr>
            <a:endParaRPr lang="en-GB" sz="3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C00000"/>
                </a:solidFill>
              </a:rPr>
              <a:t>Re-emergence of </a:t>
            </a:r>
            <a:r>
              <a:rPr lang="en-GB" sz="3600" dirty="0">
                <a:solidFill>
                  <a:srgbClr val="C00000"/>
                </a:solidFill>
              </a:rPr>
              <a:t>p</a:t>
            </a:r>
            <a:r>
              <a:rPr lang="en-GB" sz="3600" dirty="0" smtClean="0">
                <a:solidFill>
                  <a:srgbClr val="C00000"/>
                </a:solidFill>
              </a:rPr>
              <a:t>lanning to promote healthier environments and behaviour change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9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Re-emergence of the planning process to promote healthy weight environment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Have we got the right national and local </a:t>
            </a:r>
            <a:r>
              <a:rPr lang="en-US" sz="1800" dirty="0" smtClean="0"/>
              <a:t>policies, </a:t>
            </a:r>
            <a:r>
              <a:rPr lang="en-US" sz="1800" dirty="0" smtClean="0"/>
              <a:t>processes, </a:t>
            </a:r>
            <a:r>
              <a:rPr lang="en-US" sz="1800" dirty="0" smtClean="0"/>
              <a:t>guidance and partnerships</a:t>
            </a:r>
            <a:r>
              <a:rPr lang="en-US" sz="1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Section </a:t>
            </a:r>
            <a:r>
              <a:rPr lang="en-US" sz="1800" dirty="0"/>
              <a:t>8 of the National Planning Policy Framework (NPPF) includes </a:t>
            </a:r>
            <a:r>
              <a:rPr lang="en-US" sz="1800" dirty="0" smtClean="0"/>
              <a:t>creating </a:t>
            </a:r>
            <a:r>
              <a:rPr lang="en-US" sz="1800" dirty="0"/>
              <a:t>healthy </a:t>
            </a:r>
            <a:r>
              <a:rPr lang="en-US" sz="1800" dirty="0" smtClean="0"/>
              <a:t>communities.</a:t>
            </a:r>
          </a:p>
          <a:p>
            <a:endParaRPr lang="en-US" sz="1800" dirty="0" smtClean="0"/>
          </a:p>
          <a:p>
            <a:r>
              <a:rPr lang="en-US" sz="1800" dirty="0" smtClean="0"/>
              <a:t>Joint Health and Wellbeing Strategies and </a:t>
            </a:r>
            <a:r>
              <a:rPr lang="en-US" sz="1800" dirty="0"/>
              <a:t>obesity </a:t>
            </a:r>
            <a:r>
              <a:rPr lang="en-US" sz="1800" dirty="0" smtClean="0"/>
              <a:t>strategies provide evidence on obesity to planners.</a:t>
            </a:r>
          </a:p>
          <a:p>
            <a:endParaRPr lang="en-US" sz="1800" dirty="0" smtClean="0"/>
          </a:p>
          <a:p>
            <a:r>
              <a:rPr lang="en-US" sz="1800" dirty="0" smtClean="0"/>
              <a:t>Obesity </a:t>
            </a:r>
            <a:r>
              <a:rPr lang="en-US" sz="1800" dirty="0"/>
              <a:t>evidence </a:t>
            </a:r>
            <a:r>
              <a:rPr lang="en-US" sz="1800" dirty="0" smtClean="0"/>
              <a:t>can be used to strengthen the </a:t>
            </a:r>
            <a:r>
              <a:rPr lang="en-US" sz="1800" dirty="0"/>
              <a:t>argument for achieving a range of existing </a:t>
            </a:r>
            <a:r>
              <a:rPr lang="en-US" sz="1800" dirty="0" smtClean="0"/>
              <a:t>planning policy objectives (sustainable </a:t>
            </a:r>
            <a:r>
              <a:rPr lang="en-US" sz="1800" dirty="0"/>
              <a:t>transport, </a:t>
            </a:r>
            <a:r>
              <a:rPr lang="en-US" sz="1800" dirty="0" smtClean="0"/>
              <a:t>climate change adaptation/mitigation, </a:t>
            </a:r>
            <a:r>
              <a:rPr lang="en-US" sz="1800" dirty="0"/>
              <a:t>sustainable </a:t>
            </a:r>
            <a:r>
              <a:rPr lang="en-US" sz="1800" dirty="0" smtClean="0"/>
              <a:t>design, local </a:t>
            </a:r>
            <a:r>
              <a:rPr lang="en-US" sz="1800" dirty="0"/>
              <a:t>economic </a:t>
            </a:r>
            <a:r>
              <a:rPr lang="en-US" sz="1800" dirty="0" smtClean="0"/>
              <a:t>growth </a:t>
            </a:r>
            <a:r>
              <a:rPr lang="en-US" sz="1800" dirty="0"/>
              <a:t>and better-designed </a:t>
            </a:r>
            <a:r>
              <a:rPr lang="en-US" sz="1800" dirty="0" smtClean="0"/>
              <a:t>places</a:t>
            </a:r>
            <a:r>
              <a:rPr lang="en-US" sz="1800" dirty="0"/>
              <a:t>).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But</a:t>
            </a:r>
            <a:r>
              <a:rPr lang="en-US" sz="1800" dirty="0"/>
              <a:t>:  no national planning policy guidance </a:t>
            </a:r>
            <a:r>
              <a:rPr lang="en-US" sz="1800" dirty="0" smtClean="0"/>
              <a:t>focusing </a:t>
            </a:r>
            <a:r>
              <a:rPr lang="en-US" sz="1800" dirty="0"/>
              <a:t>specifically on reducing </a:t>
            </a:r>
            <a:r>
              <a:rPr lang="en-US" sz="1800" dirty="0" smtClean="0"/>
              <a:t>obesity and creating healthy weight environments.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853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/>
              <a:t>Planning Healthy Weight Environments – TCPA Guidance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t="10007" r="32289" b="6823"/>
          <a:stretch/>
        </p:blipFill>
        <p:spPr bwMode="auto">
          <a:xfrm>
            <a:off x="2798477" y="1412776"/>
            <a:ext cx="3547045" cy="4992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0857" r="14786" b="13459"/>
          <a:stretch/>
        </p:blipFill>
        <p:spPr bwMode="auto">
          <a:xfrm>
            <a:off x="-66605" y="260648"/>
            <a:ext cx="9210605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9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/>
              <a:t>Themes of a Healthy Weight Environment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b="1" dirty="0" smtClean="0"/>
              <a:t>Movement </a:t>
            </a:r>
            <a:r>
              <a:rPr lang="en-US" sz="2000" b="1" dirty="0"/>
              <a:t>and access</a:t>
            </a:r>
            <a:r>
              <a:rPr lang="en-US" sz="2000" dirty="0" smtClean="0"/>
              <a:t>: Walking and </a:t>
            </a:r>
            <a:r>
              <a:rPr lang="fr-FR" sz="2000" dirty="0" err="1" smtClean="0"/>
              <a:t>cycling</a:t>
            </a:r>
            <a:r>
              <a:rPr lang="fr-FR" sz="2000" dirty="0" smtClean="0"/>
              <a:t> </a:t>
            </a:r>
            <a:r>
              <a:rPr lang="fr-FR" sz="2000" dirty="0" err="1" smtClean="0"/>
              <a:t>environmenst</a:t>
            </a:r>
            <a:r>
              <a:rPr lang="fr-FR" sz="2000" dirty="0"/>
              <a:t>; local transport services</a:t>
            </a:r>
            <a:r>
              <a:rPr lang="fr-FR" sz="20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(How </a:t>
            </a:r>
            <a:r>
              <a:rPr lang="en-US" sz="2000" dirty="0"/>
              <a:t>is the use of walking, cycling and public transport services made easier than driving a car</a:t>
            </a:r>
            <a:r>
              <a:rPr lang="en-US" sz="2000" dirty="0" smtClean="0"/>
              <a:t>?)</a:t>
            </a:r>
          </a:p>
          <a:p>
            <a:endParaRPr lang="fr-FR" sz="2000" dirty="0"/>
          </a:p>
          <a:p>
            <a:r>
              <a:rPr lang="en-US" sz="2000" b="1" dirty="0" smtClean="0"/>
              <a:t>Open </a:t>
            </a:r>
            <a:r>
              <a:rPr lang="en-US" sz="2000" b="1" dirty="0"/>
              <a:t>spaces, recreation and play</a:t>
            </a:r>
            <a:r>
              <a:rPr lang="en-US" sz="2000" dirty="0"/>
              <a:t>: Open </a:t>
            </a:r>
            <a:r>
              <a:rPr lang="en-US" sz="2000" dirty="0" smtClean="0"/>
              <a:t>spaces; natural </a:t>
            </a:r>
            <a:r>
              <a:rPr lang="en-US" sz="2000" dirty="0"/>
              <a:t>environment; leisure and </a:t>
            </a:r>
            <a:r>
              <a:rPr lang="en-US" sz="2000" dirty="0" smtClean="0"/>
              <a:t>recreational </a:t>
            </a:r>
            <a:r>
              <a:rPr lang="en-GB" sz="2000" dirty="0" smtClean="0"/>
              <a:t>spaces</a:t>
            </a:r>
            <a:r>
              <a:rPr lang="en-GB" sz="2000" dirty="0"/>
              <a:t>; play spaces</a:t>
            </a:r>
            <a:r>
              <a:rPr lang="en-GB" sz="20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(How </a:t>
            </a:r>
            <a:r>
              <a:rPr lang="en-US" sz="2000" dirty="0"/>
              <a:t>will new open spaces (and facilities such as playgrounds, food-growing schemes and nature walks) be managed and maintained? How will maintenance be funded</a:t>
            </a:r>
            <a:r>
              <a:rPr lang="en-US" sz="2000" dirty="0" smtClean="0"/>
              <a:t>?)</a:t>
            </a:r>
            <a:endParaRPr lang="en-GB" sz="2000" dirty="0" smtClean="0"/>
          </a:p>
          <a:p>
            <a:endParaRPr lang="en-GB" sz="2000" dirty="0"/>
          </a:p>
          <a:p>
            <a:r>
              <a:rPr lang="en-US" sz="2000" b="1" dirty="0" smtClean="0"/>
              <a:t>Food</a:t>
            </a:r>
            <a:r>
              <a:rPr lang="en-US" sz="2000" dirty="0"/>
              <a:t>: Food retail (including production, supply </a:t>
            </a:r>
            <a:r>
              <a:rPr lang="en-US" sz="2000" dirty="0" smtClean="0"/>
              <a:t>and </a:t>
            </a:r>
            <a:r>
              <a:rPr lang="en-GB" sz="2000" dirty="0" smtClean="0"/>
              <a:t>diversity</a:t>
            </a:r>
            <a:r>
              <a:rPr lang="en-GB" sz="2000" dirty="0"/>
              <a:t>); food growing; access</a:t>
            </a:r>
            <a:r>
              <a:rPr lang="en-GB" sz="20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(What </a:t>
            </a:r>
            <a:r>
              <a:rPr lang="en-US" sz="2000" dirty="0"/>
              <a:t>is the proposed retail/food mix, and is it likely to make healthier choices easier for residents</a:t>
            </a:r>
            <a:r>
              <a:rPr lang="en-US" sz="2000" dirty="0" smtClean="0"/>
              <a:t>?)</a:t>
            </a:r>
            <a:endParaRPr lang="en-GB" sz="2000" dirty="0" smtClean="0"/>
          </a:p>
          <a:p>
            <a:endParaRPr lang="en-GB" sz="2000" dirty="0"/>
          </a:p>
          <a:p>
            <a:r>
              <a:rPr lang="en-US" sz="2000" b="1" dirty="0" err="1" smtClean="0"/>
              <a:t>Neighbourhood</a:t>
            </a:r>
            <a:r>
              <a:rPr lang="en-US" sz="2000" b="1" dirty="0" smtClean="0"/>
              <a:t> </a:t>
            </a:r>
            <a:r>
              <a:rPr lang="en-US" sz="2000" b="1" dirty="0"/>
              <a:t>spaces</a:t>
            </a:r>
            <a:r>
              <a:rPr lang="en-US" sz="2000" dirty="0"/>
              <a:t>: Community and </a:t>
            </a:r>
            <a:r>
              <a:rPr lang="en-US" sz="2000" dirty="0" smtClean="0"/>
              <a:t>social </a:t>
            </a:r>
            <a:r>
              <a:rPr lang="en-GB" sz="2000" dirty="0" smtClean="0"/>
              <a:t>infrastructure</a:t>
            </a:r>
            <a:r>
              <a:rPr lang="en-GB" sz="2000" dirty="0"/>
              <a:t>; public spaces</a:t>
            </a:r>
            <a:r>
              <a:rPr lang="en-GB" sz="20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(Will </a:t>
            </a:r>
            <a:r>
              <a:rPr lang="en-US" sz="2000" dirty="0"/>
              <a:t>there be spaces that enable people to meet each other and that are suitable for a range of uses, depending on community priorities</a:t>
            </a:r>
            <a:r>
              <a:rPr lang="en-US" sz="2000" dirty="0" smtClean="0"/>
              <a:t>?)</a:t>
            </a:r>
            <a:endParaRPr lang="en-GB" sz="2000" dirty="0" smtClean="0"/>
          </a:p>
          <a:p>
            <a:endParaRPr lang="en-GB" sz="2000" dirty="0"/>
          </a:p>
          <a:p>
            <a:r>
              <a:rPr lang="en-US" sz="2000" b="1" dirty="0" smtClean="0"/>
              <a:t>Building </a:t>
            </a:r>
            <a:r>
              <a:rPr lang="en-US" sz="2000" b="1" dirty="0"/>
              <a:t>design</a:t>
            </a:r>
            <a:r>
              <a:rPr lang="en-US" sz="2000" dirty="0"/>
              <a:t>: Homes; other buildings. </a:t>
            </a:r>
            <a:r>
              <a:rPr lang="en-US" sz="2000" dirty="0" smtClean="0"/>
              <a:t>(Does </a:t>
            </a:r>
            <a:r>
              <a:rPr lang="en-US" sz="2000" dirty="0"/>
              <a:t>the design of the buildings encourage physical activity</a:t>
            </a:r>
            <a:r>
              <a:rPr lang="en-US" sz="2000" dirty="0" smtClean="0"/>
              <a:t>?)</a:t>
            </a:r>
          </a:p>
          <a:p>
            <a:endParaRPr lang="en-US" sz="2000" dirty="0"/>
          </a:p>
          <a:p>
            <a:r>
              <a:rPr lang="en-US" sz="2000" b="1" dirty="0" smtClean="0"/>
              <a:t>Local </a:t>
            </a:r>
            <a:r>
              <a:rPr lang="en-US" sz="2000" b="1" dirty="0"/>
              <a:t>economy</a:t>
            </a:r>
            <a:r>
              <a:rPr lang="en-US" sz="2000" dirty="0"/>
              <a:t>: Town </a:t>
            </a:r>
            <a:r>
              <a:rPr lang="en-US" sz="2000" dirty="0" err="1"/>
              <a:t>centres</a:t>
            </a:r>
            <a:r>
              <a:rPr lang="en-US" sz="2000" dirty="0"/>
              <a:t> and high streets; </a:t>
            </a:r>
            <a:r>
              <a:rPr lang="en-US" sz="2000" dirty="0" smtClean="0"/>
              <a:t>job </a:t>
            </a:r>
            <a:r>
              <a:rPr lang="en-GB" sz="2000" dirty="0" smtClean="0"/>
              <a:t>opportunities </a:t>
            </a:r>
            <a:r>
              <a:rPr lang="en-GB" sz="2000" dirty="0"/>
              <a:t>and access</a:t>
            </a:r>
            <a:r>
              <a:rPr lang="en-GB" sz="20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(Does </a:t>
            </a:r>
            <a:r>
              <a:rPr lang="en-US" sz="2000" dirty="0"/>
              <a:t>the proposal include employment, and does it </a:t>
            </a:r>
            <a:r>
              <a:rPr lang="en-US" sz="2000" dirty="0" err="1"/>
              <a:t>prioritise</a:t>
            </a:r>
            <a:r>
              <a:rPr lang="en-US" sz="2000" dirty="0"/>
              <a:t> creating infrastructure links to local areas of high unemployment</a:t>
            </a:r>
            <a:r>
              <a:rPr lang="en-US" sz="2000" dirty="0" smtClean="0"/>
              <a:t>?)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767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The dilemma of ensuring </a:t>
            </a:r>
            <a:r>
              <a:rPr lang="en-GB" sz="2400" dirty="0"/>
              <a:t>viability and deliverability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Key issue: ability for developers and land owners to </a:t>
            </a:r>
            <a:r>
              <a:rPr lang="en-US" sz="1800" dirty="0"/>
              <a:t>receive ‘competitive returns’ from their </a:t>
            </a:r>
            <a:r>
              <a:rPr lang="en-US" sz="1800" dirty="0" smtClean="0"/>
              <a:t>development</a:t>
            </a:r>
            <a:r>
              <a:rPr lang="en-US" sz="1800" dirty="0"/>
              <a:t> </a:t>
            </a:r>
            <a:r>
              <a:rPr lang="en-US" sz="1800" dirty="0" smtClean="0"/>
              <a:t>as they “suffer” the cumulative burden of national and local design standards and policies (NPPF, para. 173-174).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Could a </a:t>
            </a:r>
            <a:r>
              <a:rPr lang="en-US" sz="1800" dirty="0"/>
              <a:t>healthy-weight </a:t>
            </a:r>
            <a:r>
              <a:rPr lang="en-US" sz="1800" dirty="0" smtClean="0"/>
              <a:t>environment </a:t>
            </a:r>
            <a:r>
              <a:rPr lang="en-US" sz="1800" dirty="0"/>
              <a:t>create more economically thriving spaces that </a:t>
            </a:r>
            <a:r>
              <a:rPr lang="en-US" sz="1800" dirty="0" smtClean="0"/>
              <a:t>add </a:t>
            </a:r>
            <a:r>
              <a:rPr lang="en-US" sz="1800" dirty="0"/>
              <a:t>value </a:t>
            </a:r>
            <a:r>
              <a:rPr lang="en-US" sz="1800" dirty="0" smtClean="0"/>
              <a:t>to developments, as well </a:t>
            </a:r>
            <a:r>
              <a:rPr lang="en-US" sz="1800" dirty="0"/>
              <a:t>as fulfilling national and local health </a:t>
            </a:r>
            <a:r>
              <a:rPr lang="en-US" sz="1800" dirty="0" smtClean="0"/>
              <a:t>policies? TCPA refers to evidence but more needed</a:t>
            </a:r>
          </a:p>
          <a:p>
            <a:pPr lvl="1"/>
            <a:r>
              <a:rPr lang="en-US" sz="1800" dirty="0" smtClean="0"/>
              <a:t>Retailers </a:t>
            </a:r>
            <a:r>
              <a:rPr lang="en-US" sz="1800" dirty="0"/>
              <a:t>report an increase in trade of up to 40% when places are made more attractive </a:t>
            </a:r>
            <a:r>
              <a:rPr lang="en-US" sz="1800" dirty="0" smtClean="0"/>
              <a:t>for walking.</a:t>
            </a:r>
            <a:endParaRPr lang="en-US" sz="1800" dirty="0"/>
          </a:p>
          <a:p>
            <a:pPr lvl="1"/>
            <a:r>
              <a:rPr lang="en-US" sz="1800" dirty="0" smtClean="0"/>
              <a:t>Places </a:t>
            </a:r>
            <a:r>
              <a:rPr lang="en-US" sz="1800" dirty="0"/>
              <a:t>that are easier and more attractive to walk around (designed for so-called </a:t>
            </a:r>
            <a:r>
              <a:rPr lang="en-US" sz="1800" dirty="0" smtClean="0"/>
              <a:t>‘</a:t>
            </a:r>
            <a:r>
              <a:rPr lang="en-US" sz="1800" dirty="0"/>
              <a:t>walkability’) do </a:t>
            </a:r>
            <a:r>
              <a:rPr lang="en-US" sz="1800" dirty="0" smtClean="0"/>
              <a:t>better commercially </a:t>
            </a:r>
            <a:r>
              <a:rPr lang="en-US" sz="1800" dirty="0"/>
              <a:t>(with an 80% increase in retail sales) and have higher </a:t>
            </a:r>
            <a:r>
              <a:rPr lang="en-US" sz="1800" dirty="0" smtClean="0"/>
              <a:t>housing </a:t>
            </a:r>
            <a:r>
              <a:rPr lang="en-US" sz="1800" dirty="0"/>
              <a:t>values</a:t>
            </a:r>
            <a:r>
              <a:rPr lang="en-US" sz="1800" dirty="0" smtClean="0"/>
              <a:t>. </a:t>
            </a:r>
            <a:br>
              <a:rPr lang="en-US" sz="1800" dirty="0" smtClean="0"/>
            </a:br>
            <a:r>
              <a:rPr lang="en-US" sz="1800" dirty="0" smtClean="0"/>
              <a:t>(BUT be careful – could contribute to inequalities! )</a:t>
            </a:r>
          </a:p>
        </p:txBody>
      </p:sp>
    </p:spTree>
    <p:extLst>
      <p:ext uri="{BB962C8B-B14F-4D97-AF65-F5344CB8AC3E}">
        <p14:creationId xmlns:p14="http://schemas.microsoft.com/office/powerpoint/2010/main" val="30742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Partnerships: how can public </a:t>
            </a:r>
            <a:r>
              <a:rPr lang="en-GB" sz="2400" dirty="0"/>
              <a:t>h</a:t>
            </a:r>
            <a:r>
              <a:rPr lang="en-GB" sz="2400" dirty="0" smtClean="0"/>
              <a:t>ealth teams support planners?</a:t>
            </a:r>
            <a:endParaRPr lang="en-GB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12652" r="25974" b="12638"/>
          <a:stretch/>
        </p:blipFill>
        <p:spPr bwMode="auto">
          <a:xfrm>
            <a:off x="827584" y="1268760"/>
            <a:ext cx="750729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How are local authorities promoting healthy living </a:t>
            </a:r>
            <a:r>
              <a:rPr lang="en-US" sz="2400" dirty="0" smtClean="0"/>
              <a:t>environments?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2576" y="1556792"/>
            <a:ext cx="9515400" cy="4525963"/>
          </a:xfrm>
        </p:spPr>
        <p:txBody>
          <a:bodyPr/>
          <a:lstStyle/>
          <a:p>
            <a:pPr lvl="2"/>
            <a:r>
              <a:rPr lang="en-GB" sz="1800" dirty="0"/>
              <a:t>Sandwell </a:t>
            </a:r>
            <a:r>
              <a:rPr lang="en-GB" sz="1800" dirty="0" smtClean="0"/>
              <a:t>and West Midlands Healthy </a:t>
            </a:r>
            <a:r>
              <a:rPr lang="en-GB" sz="1800" dirty="0"/>
              <a:t>Urban </a:t>
            </a:r>
            <a:r>
              <a:rPr lang="en-GB" sz="1800" dirty="0" smtClean="0"/>
              <a:t>Group – Partnership working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Bristol protocol - </a:t>
            </a:r>
            <a:r>
              <a:rPr lang="en-GB" sz="1800" dirty="0" smtClean="0"/>
              <a:t> HIA process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 err="1" smtClean="0"/>
              <a:t>Plymotion</a:t>
            </a:r>
            <a:r>
              <a:rPr lang="en-GB" sz="1800" dirty="0" smtClean="0"/>
              <a:t> </a:t>
            </a:r>
            <a:r>
              <a:rPr lang="en-GB" sz="1800" dirty="0"/>
              <a:t>- Integrated transport/active </a:t>
            </a:r>
            <a:r>
              <a:rPr lang="en-GB" sz="1800" dirty="0" smtClean="0"/>
              <a:t>travel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 smtClean="0"/>
              <a:t>Waltham Forest – Healthy eating 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 smtClean="0"/>
              <a:t>Torbay – Greenspace Strategy</a:t>
            </a:r>
          </a:p>
          <a:p>
            <a:pPr lvl="2"/>
            <a:endParaRPr lang="en-GB" sz="1800" dirty="0" smtClean="0"/>
          </a:p>
          <a:p>
            <a:pPr lvl="2"/>
            <a:r>
              <a:rPr lang="en-GB" sz="1800" dirty="0" smtClean="0"/>
              <a:t>Let’s Walk Bedminster - </a:t>
            </a:r>
            <a:r>
              <a:rPr lang="en-GB" sz="1800" dirty="0"/>
              <a:t>Community </a:t>
            </a:r>
            <a:r>
              <a:rPr lang="en-GB" sz="1800" dirty="0" smtClean="0"/>
              <a:t>project </a:t>
            </a:r>
          </a:p>
        </p:txBody>
      </p:sp>
    </p:spTree>
    <p:extLst>
      <p:ext uri="{BB962C8B-B14F-4D97-AF65-F5344CB8AC3E}">
        <p14:creationId xmlns:p14="http://schemas.microsoft.com/office/powerpoint/2010/main" val="8677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229600" cy="53292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/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The impact of the built environment on health and wellbeing: concepts and evidence base</a:t>
            </a:r>
            <a:r>
              <a:rPr lang="en-GB" sz="3600" dirty="0">
                <a:solidFill>
                  <a:srgbClr val="C00000"/>
                </a:solidFill>
              </a:rPr>
              <a:t/>
            </a:r>
            <a:br>
              <a:rPr lang="en-GB" sz="3600" dirty="0">
                <a:solidFill>
                  <a:srgbClr val="C00000"/>
                </a:solidFill>
              </a:rPr>
            </a:br>
            <a:endParaRPr lang="en-GB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7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59"/>
            <a:ext cx="9144000" cy="926977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Conclusion: </a:t>
            </a:r>
            <a:r>
              <a:rPr lang="en-US" sz="2400" dirty="0">
                <a:solidFill>
                  <a:schemeClr val="accent2"/>
                </a:solidFill>
              </a:rPr>
              <a:t>few issues to consider for </a:t>
            </a:r>
            <a:r>
              <a:rPr lang="en-US" sz="2400" dirty="0" smtClean="0">
                <a:solidFill>
                  <a:schemeClr val="accent2"/>
                </a:solidFill>
              </a:rPr>
              <a:t>health </a:t>
            </a:r>
            <a:r>
              <a:rPr lang="en-US" sz="2400" dirty="0">
                <a:solidFill>
                  <a:schemeClr val="accent2"/>
                </a:solidFill>
              </a:rPr>
              <a:t>and built </a:t>
            </a:r>
            <a:r>
              <a:rPr lang="en-US" sz="2400" dirty="0" smtClean="0">
                <a:solidFill>
                  <a:schemeClr val="accent2"/>
                </a:solidFill>
              </a:rPr>
              <a:t>environment </a:t>
            </a:r>
            <a:r>
              <a:rPr lang="en-US" sz="2400" dirty="0">
                <a:solidFill>
                  <a:schemeClr val="accent2"/>
                </a:solidFill>
              </a:rPr>
              <a:t>policy-making </a:t>
            </a:r>
            <a:r>
              <a:rPr lang="en-US" sz="2400" dirty="0" smtClean="0">
                <a:solidFill>
                  <a:schemeClr val="accent2"/>
                </a:solidFill>
              </a:rPr>
              <a:t>(planning policy/planning decisions)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3"/>
            <a:ext cx="8856984" cy="540089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Evidence </a:t>
            </a:r>
            <a:r>
              <a:rPr lang="en-US" sz="1600" b="1" dirty="0" smtClean="0"/>
              <a:t>base (for academics and research councils)</a:t>
            </a:r>
          </a:p>
          <a:p>
            <a:r>
              <a:rPr lang="en-US" sz="1400" dirty="0" smtClean="0"/>
              <a:t>Methodological challenges to ensure robustness of the evidence</a:t>
            </a:r>
          </a:p>
          <a:p>
            <a:r>
              <a:rPr lang="en-US" sz="1400" dirty="0" err="1" smtClean="0"/>
              <a:t>Generalisability</a:t>
            </a:r>
            <a:r>
              <a:rPr lang="en-US" sz="1400" dirty="0" smtClean="0"/>
              <a:t> vs local relevance to inform local plans, planning decisions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hange </a:t>
            </a:r>
            <a:r>
              <a:rPr lang="en-US" sz="1400" dirty="0"/>
              <a:t>the way research priorities are set, to challenge medical paradigms and the instrumental mindset of cost </a:t>
            </a:r>
            <a:r>
              <a:rPr lang="en-US" sz="1400" dirty="0" smtClean="0"/>
              <a:t>effectiveness </a:t>
            </a:r>
          </a:p>
          <a:p>
            <a:r>
              <a:rPr lang="en-US" sz="1400" dirty="0" smtClean="0"/>
              <a:t>Ensure that planners inform scope of research questions, projects</a:t>
            </a:r>
          </a:p>
          <a:p>
            <a:r>
              <a:rPr lang="en-US" sz="1400" dirty="0" smtClean="0"/>
              <a:t>Translate the evidence so it can be material consideration in planning decisions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600" b="1" dirty="0"/>
              <a:t>Delivery </a:t>
            </a:r>
            <a:r>
              <a:rPr lang="en-US" sz="1600" b="1" dirty="0" smtClean="0"/>
              <a:t>mechanisms for spatial planning </a:t>
            </a:r>
          </a:p>
          <a:p>
            <a:r>
              <a:rPr lang="en-US" sz="1400" dirty="0"/>
              <a:t>NPPF needs to give planning for health a higher priority</a:t>
            </a:r>
          </a:p>
          <a:p>
            <a:r>
              <a:rPr lang="en-US" sz="1400" dirty="0" smtClean="0"/>
              <a:t>develop </a:t>
            </a:r>
            <a:r>
              <a:rPr lang="en-US" sz="1400" dirty="0"/>
              <a:t>integrated policy-making across professions </a:t>
            </a:r>
            <a:r>
              <a:rPr lang="en-US" sz="1400" dirty="0" smtClean="0"/>
              <a:t>at local level</a:t>
            </a:r>
          </a:p>
          <a:p>
            <a:r>
              <a:rPr lang="en-US" sz="1400" dirty="0" smtClean="0"/>
              <a:t>Local plan: address the issue of viability (long </a:t>
            </a:r>
            <a:r>
              <a:rPr lang="en-US" sz="1400" dirty="0"/>
              <a:t>term impact of </a:t>
            </a:r>
            <a:r>
              <a:rPr lang="en-US" sz="1400" dirty="0" smtClean="0"/>
              <a:t>new </a:t>
            </a:r>
            <a:r>
              <a:rPr lang="en-US" sz="1400" dirty="0"/>
              <a:t>development </a:t>
            </a:r>
            <a:r>
              <a:rPr lang="en-US" sz="1400" dirty="0" smtClean="0"/>
              <a:t>on health)</a:t>
            </a:r>
          </a:p>
          <a:p>
            <a:r>
              <a:rPr lang="en-US" sz="1400" dirty="0" smtClean="0"/>
              <a:t>Joint </a:t>
            </a:r>
            <a:r>
              <a:rPr lang="en-US" sz="1400" dirty="0"/>
              <a:t>Strategic Needs </a:t>
            </a:r>
            <a:r>
              <a:rPr lang="en-US" sz="1400" dirty="0" smtClean="0"/>
              <a:t>Assessments/ Health and Wellbeing strategies to inform local plan and vice versa</a:t>
            </a:r>
          </a:p>
          <a:p>
            <a:r>
              <a:rPr lang="en-US" sz="1400" dirty="0" smtClean="0"/>
              <a:t>Consider health impact assessment in other forms of assessments </a:t>
            </a:r>
            <a:endParaRPr lang="en-US" sz="14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600" b="1" dirty="0" smtClean="0"/>
              <a:t>Politics </a:t>
            </a:r>
          </a:p>
          <a:p>
            <a:r>
              <a:rPr lang="en-US" sz="1400" dirty="0" smtClean="0"/>
              <a:t>Public health seen as left of </a:t>
            </a:r>
            <a:r>
              <a:rPr lang="en-US" sz="1400" dirty="0" err="1" smtClean="0"/>
              <a:t>centre</a:t>
            </a:r>
            <a:r>
              <a:rPr lang="en-US" sz="1400" dirty="0" smtClean="0"/>
              <a:t>/health diplomacy needed</a:t>
            </a:r>
          </a:p>
          <a:p>
            <a:r>
              <a:rPr lang="en-US" sz="1400" dirty="0" smtClean="0"/>
              <a:t>Leadership at local level</a:t>
            </a:r>
          </a:p>
          <a:p>
            <a:r>
              <a:rPr lang="en-US" sz="1400" dirty="0" err="1" smtClean="0"/>
              <a:t>Realise</a:t>
            </a:r>
            <a:r>
              <a:rPr lang="en-US" sz="1400" dirty="0" smtClean="0"/>
              <a:t> the co-benefit of health agenda (transport, housing, education, sustainable development)</a:t>
            </a:r>
          </a:p>
          <a:p>
            <a:endParaRPr lang="en-US" sz="1600" b="1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18873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472906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/>
              <a:t>Useful resource: Barton, Thompson, Burgess and Grant  (</a:t>
            </a:r>
            <a:r>
              <a:rPr lang="en-US" sz="1400" b="1" dirty="0" err="1" smtClean="0"/>
              <a:t>eds</a:t>
            </a:r>
            <a:r>
              <a:rPr lang="en-US" sz="1400" b="1" dirty="0" smtClean="0"/>
              <a:t>) (2015). The Routledge Handbook of Planning for Health and Well-being, London: Routledge.</a:t>
            </a:r>
            <a:endParaRPr lang="en-US" sz="1400" b="1" dirty="0"/>
          </a:p>
          <a:p>
            <a:r>
              <a:rPr lang="en-US" sz="1400" dirty="0" err="1"/>
              <a:t>Aboelata</a:t>
            </a:r>
            <a:r>
              <a:rPr lang="en-US" sz="1400" dirty="0"/>
              <a:t>, 2004. The built environment and health - 11 Profiles of Neighborhood </a:t>
            </a:r>
            <a:r>
              <a:rPr lang="en-US" sz="1400" dirty="0" smtClean="0"/>
              <a:t>Transformation, Prevention </a:t>
            </a:r>
            <a:r>
              <a:rPr lang="en-US" sz="1400" dirty="0"/>
              <a:t>Institute: Oakland, CA. </a:t>
            </a:r>
          </a:p>
          <a:p>
            <a:r>
              <a:rPr lang="en-US" sz="1400" dirty="0"/>
              <a:t>TRB (2005) Does the built environment influence physical activity? : examining the evidence /</a:t>
            </a:r>
          </a:p>
          <a:p>
            <a:r>
              <a:rPr lang="en-US" sz="1400" dirty="0"/>
              <a:t>Committee on Physical Activity, Health, Transportation, and Land Use, Transportation</a:t>
            </a:r>
          </a:p>
          <a:p>
            <a:pPr marL="0" indent="0">
              <a:buNone/>
            </a:pPr>
            <a:r>
              <a:rPr lang="en-US" sz="1400" dirty="0" smtClean="0"/>
              <a:t>        Research </a:t>
            </a:r>
            <a:r>
              <a:rPr lang="en-US" sz="1400" dirty="0"/>
              <a:t>Board, Institute of Medicine of the National Academies, Washington DC.</a:t>
            </a:r>
          </a:p>
          <a:p>
            <a:r>
              <a:rPr lang="en-US" sz="1400" dirty="0"/>
              <a:t>Dahlgren G, Whitehead M. 1991. Policies and strategies to promote social equity in health. Stockholm: Institute for Future Studies.</a:t>
            </a:r>
          </a:p>
          <a:p>
            <a:r>
              <a:rPr lang="en-US" sz="1400" dirty="0"/>
              <a:t>Marmot, Sir M. (2010). Fair Society, Healthy Lives – The Marmot Review. London: Department of Health.</a:t>
            </a:r>
          </a:p>
          <a:p>
            <a:r>
              <a:rPr lang="en-US" sz="1400" dirty="0"/>
              <a:t>Jackson, R., Dannenberg, A. and </a:t>
            </a:r>
            <a:r>
              <a:rPr lang="en-US" sz="1400" dirty="0" err="1"/>
              <a:t>Frumkin</a:t>
            </a:r>
            <a:r>
              <a:rPr lang="en-US" sz="1400" dirty="0"/>
              <a:t>, H, (2013). Health and the Built Environment: 10 Years After, American Journal of Public Health Vol. 103, No. 9 : pp. 1542-1544.</a:t>
            </a:r>
          </a:p>
          <a:p>
            <a:r>
              <a:rPr lang="en-US" sz="1400" dirty="0"/>
              <a:t>Barton, H. (2009). Land use planning and health and well-being. Land Use Policy 26S S115–S123.</a:t>
            </a:r>
          </a:p>
          <a:p>
            <a:r>
              <a:rPr lang="en-US" sz="1400" dirty="0"/>
              <a:t>Murray, L.  et al. (2013). ‘UK health performance: findings of the Global Burden of Disease Study 2010’. The Lancet,2013, Vol. 381 (9,871), 997-1020. www.thelancet.com/journals/lancet/</a:t>
            </a:r>
          </a:p>
          <a:p>
            <a:pPr marL="0" indent="0">
              <a:buNone/>
            </a:pPr>
            <a:r>
              <a:rPr lang="en-US" sz="1400" dirty="0" smtClean="0"/>
              <a:t>       article/PIIS0140-6736(13)60355-4/</a:t>
            </a:r>
            <a:r>
              <a:rPr lang="en-US" sz="1400" dirty="0" err="1" smtClean="0"/>
              <a:t>fulltext#article_upsell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The Institute of Health Equity (2013).  Review of the social determinants and the health divide in the WHO European region. Copenhagen: WHO Europe. </a:t>
            </a:r>
          </a:p>
          <a:p>
            <a:r>
              <a:rPr lang="en-US" sz="1400" dirty="0"/>
              <a:t>Crew, D. (2007). The </a:t>
            </a:r>
            <a:r>
              <a:rPr lang="en-US" sz="1400" dirty="0" err="1"/>
              <a:t>tennants</a:t>
            </a:r>
            <a:r>
              <a:rPr lang="en-US" sz="1400" dirty="0"/>
              <a:t>’ dilemma – warning: your home is at rick if you dare complain. Liverpool: Citizen Advice Bureau.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8496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3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29237"/>
          </a:xfrm>
        </p:spPr>
        <p:txBody>
          <a:bodyPr/>
          <a:lstStyle/>
          <a:p>
            <a:r>
              <a:rPr lang="en-US" sz="1400" dirty="0" smtClean="0"/>
              <a:t>Crisis </a:t>
            </a:r>
            <a:r>
              <a:rPr lang="en-US" sz="1400" dirty="0"/>
              <a:t>(2011). Homelessness: a silent killer a research briefing on mortality amongst homeless people, Crisis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Healy</a:t>
            </a:r>
            <a:r>
              <a:rPr lang="en-US" sz="1400" dirty="0"/>
              <a:t>, J. D. (2003). Excess winter mortality in Europe: a cross country analysis identifying key risk factors. Journal of epidemiology and community health 57(10), 784-789.</a:t>
            </a:r>
          </a:p>
          <a:p>
            <a:r>
              <a:rPr lang="en-US" sz="1400" dirty="0"/>
              <a:t>Liddell, C. and Morris, C. (2010). Fuel poverty and human health: a review of recent evidence . Energy Policy  38 (6), 2987-2997.</a:t>
            </a:r>
          </a:p>
          <a:p>
            <a:r>
              <a:rPr lang="en-US" sz="1400" dirty="0"/>
              <a:t>Harker, L. and Shelter (2006).  Chance of a lifetime: the impact of bad housing on children’s lives. London: Shelter.</a:t>
            </a:r>
          </a:p>
          <a:p>
            <a:r>
              <a:rPr lang="en-US" sz="1400" dirty="0"/>
              <a:t>CABE (2010a). Community green: using local spaces to tackle inequality and improve health, London: CABE.</a:t>
            </a:r>
          </a:p>
          <a:p>
            <a:r>
              <a:rPr lang="en-US" sz="1400" dirty="0"/>
              <a:t>CABE (2010b). Urban green nation: building the evidence base. London: CABE.</a:t>
            </a:r>
          </a:p>
          <a:p>
            <a:r>
              <a:rPr lang="en-US" sz="1400" dirty="0" err="1"/>
              <a:t>Croucher</a:t>
            </a:r>
            <a:r>
              <a:rPr lang="en-US" sz="1400" dirty="0"/>
              <a:t>, L. et al. (2007). The links between greenspace and health: a critical literature review, </a:t>
            </a:r>
            <a:r>
              <a:rPr lang="en-US" sz="1400" dirty="0" err="1"/>
              <a:t>Stirling</a:t>
            </a:r>
            <a:r>
              <a:rPr lang="en-US" sz="1400" dirty="0"/>
              <a:t>: Greenspace Scotland.</a:t>
            </a:r>
          </a:p>
          <a:p>
            <a:r>
              <a:rPr lang="en-US" sz="1400" dirty="0"/>
              <a:t>Pretty, J. et al. (2007). Green exercise in the UK countryside: effects on health and psychological wellbeing, and implications for policy and planning. Journal of environmental planning and management 50(2), 211-231.</a:t>
            </a:r>
          </a:p>
          <a:p>
            <a:r>
              <a:rPr lang="en-US" sz="1400" dirty="0"/>
              <a:t>Clark, P. et al. (2013). Greening dementia: a literature review of the benefits a d barriers facing individuals living with dementia in accessing the natural environment and local greenspace. Worcester: Natural England. </a:t>
            </a:r>
          </a:p>
          <a:p>
            <a:r>
              <a:rPr lang="en-US" sz="1400" dirty="0"/>
              <a:t>Maas, J. et al. (2009). Morbidity is related to a green living environment. Journal of </a:t>
            </a:r>
            <a:r>
              <a:rPr lang="en-US" sz="1400" dirty="0" err="1"/>
              <a:t>epidem</a:t>
            </a:r>
            <a:r>
              <a:rPr lang="en-US" sz="1400" dirty="0"/>
              <a:t>. and comm. Health 63 (12), 967-973. </a:t>
            </a:r>
            <a:endParaRPr lang="en-US" sz="1400" dirty="0" smtClean="0"/>
          </a:p>
          <a:p>
            <a:endParaRPr lang="en-US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61168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R</a:t>
            </a:r>
            <a:r>
              <a:rPr lang="en-GB" sz="2400" dirty="0" smtClean="0"/>
              <a:t>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/>
              <a:t>Andersen</a:t>
            </a:r>
            <a:r>
              <a:rPr lang="en-GB" sz="1400" dirty="0"/>
              <a:t>, L. B., </a:t>
            </a:r>
            <a:r>
              <a:rPr lang="en-GB" sz="1400" dirty="0" err="1"/>
              <a:t>Wedderkopp</a:t>
            </a:r>
            <a:r>
              <a:rPr lang="en-GB" sz="1400" dirty="0"/>
              <a:t>, N., </a:t>
            </a:r>
            <a:r>
              <a:rPr lang="en-GB" sz="1400" dirty="0" err="1"/>
              <a:t>Kristensen</a:t>
            </a:r>
            <a:r>
              <a:rPr lang="en-GB" sz="1400" dirty="0"/>
              <a:t>, P. L., Moller, N. C., </a:t>
            </a:r>
            <a:r>
              <a:rPr lang="en-GB" sz="1400" dirty="0" err="1"/>
              <a:t>Froberg</a:t>
            </a:r>
            <a:r>
              <a:rPr lang="en-GB" sz="1400" dirty="0"/>
              <a:t>, K. and Cooper, A. (2011). Cycling to School and Cardiovascular Risk Factors: A Longitudinal Study. Journal of Physical Activity and Health, 8, 1025-33.</a:t>
            </a:r>
          </a:p>
          <a:p>
            <a:r>
              <a:rPr lang="en-GB" sz="1400" dirty="0"/>
              <a:t>Audrey, S., Procter, S. &amp; Cooper, A. (2014). The contribution of walking to work to adult physical activity levels: a cross sectional study. International Journal of Behavioural Nutrition and Physical Activity, 11, 37. </a:t>
            </a:r>
          </a:p>
          <a:p>
            <a:r>
              <a:rPr lang="en-GB" sz="1400" dirty="0"/>
              <a:t>Barton, H. (2009). Land use planning and health and well-being. Land Use Policy 26S S115–S123.</a:t>
            </a:r>
          </a:p>
          <a:p>
            <a:r>
              <a:rPr lang="en-GB" sz="1400" dirty="0"/>
              <a:t>Bristol City Council (2011a). Bristol Development Framework Core Strategy, adopted</a:t>
            </a:r>
          </a:p>
          <a:p>
            <a:pPr marL="0" indent="0">
              <a:buNone/>
            </a:pPr>
            <a:r>
              <a:rPr lang="en-GB" sz="1400" dirty="0" smtClean="0"/>
              <a:t>       June </a:t>
            </a:r>
            <a:r>
              <a:rPr lang="en-GB" sz="1400" dirty="0"/>
              <a:t>2011. Bristol: Bristol City Council.</a:t>
            </a:r>
          </a:p>
          <a:p>
            <a:r>
              <a:rPr lang="en-GB" sz="1400" dirty="0"/>
              <a:t>Carmichael, L.,  Barton H., </a:t>
            </a:r>
            <a:r>
              <a:rPr lang="en-GB" sz="1400" dirty="0" err="1"/>
              <a:t>Gray</a:t>
            </a:r>
            <a:r>
              <a:rPr lang="en-GB" sz="1400" dirty="0"/>
              <a:t>  S.,  Lease  H . &amp; Pilkington  P. (2012). Integration of health into urban spatial planning through impact assessment: identifying governance and policy barriers and facilitators. EIA Review, 32 (1), 187-194.</a:t>
            </a:r>
          </a:p>
          <a:p>
            <a:r>
              <a:rPr lang="en-GB" sz="1400" dirty="0" err="1"/>
              <a:t>Chaix</a:t>
            </a:r>
            <a:r>
              <a:rPr lang="en-GB" sz="1400" dirty="0"/>
              <a:t>, B. (2009). Geographic life environments and coronary heart disease: a literature review, theoretical contribution, methodological updates and a research agenda. Annual review of Public Health, 30, 81-105.</a:t>
            </a:r>
          </a:p>
          <a:p>
            <a:r>
              <a:rPr lang="en-GB" sz="1400" dirty="0"/>
              <a:t>Commission  for the Architecture and the Built Environment (2010). Improving the design of new housing: What role for standards? London: CABE</a:t>
            </a:r>
            <a:r>
              <a:rPr lang="en-GB" sz="1400" dirty="0" smtClean="0"/>
              <a:t>.</a:t>
            </a:r>
          </a:p>
          <a:p>
            <a:r>
              <a:rPr lang="en-US" sz="1400" dirty="0"/>
              <a:t>Commission  for the Architecture and the Built Environment (2010). Improving the design of new housing: What role for standards? London: CABE.</a:t>
            </a:r>
          </a:p>
          <a:p>
            <a:r>
              <a:rPr lang="en-US" sz="1400" dirty="0"/>
              <a:t>Cummins, S. &amp; Macintyre, S. (2005). Food environments and obesity - </a:t>
            </a:r>
            <a:r>
              <a:rPr lang="en-US" sz="1400" dirty="0" err="1"/>
              <a:t>neighbourhood</a:t>
            </a:r>
            <a:r>
              <a:rPr lang="en-US" sz="1400" dirty="0"/>
              <a:t> or nation?  </a:t>
            </a:r>
            <a:r>
              <a:rPr lang="en-US" sz="1400" smtClean="0"/>
              <a:t>International </a:t>
            </a:r>
            <a:r>
              <a:rPr lang="en-US" sz="1400" dirty="0"/>
              <a:t>Journal of Epidemiology, 35, 100-4.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424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R</a:t>
            </a:r>
            <a:r>
              <a:rPr lang="en-GB" sz="2400" dirty="0" smtClean="0"/>
              <a:t>eferences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Cummins, S., </a:t>
            </a:r>
            <a:r>
              <a:rPr lang="en-US" sz="1400" dirty="0" err="1"/>
              <a:t>Petticrew</a:t>
            </a:r>
            <a:r>
              <a:rPr lang="en-US" sz="1400" dirty="0"/>
              <a:t>, M., Higgins, C., Findlay, A. &amp; Sparks L. (2005). Large-scale food retailing as health intervention: quasi-experimental evaluation of a natural experiment. J. </a:t>
            </a:r>
            <a:r>
              <a:rPr lang="en-US" sz="1400" dirty="0" err="1"/>
              <a:t>Epidemiol</a:t>
            </a:r>
            <a:r>
              <a:rPr lang="en-US" sz="1400" dirty="0"/>
              <a:t> Community Health, 59, 1035-40. </a:t>
            </a:r>
          </a:p>
          <a:p>
            <a:r>
              <a:rPr lang="en-US" sz="1400" dirty="0"/>
              <a:t>Dahlgren, G. and Whitehead, M. (1991). Policies and strategies to promote social equity in health. Institute for Future Studies, Stockholm: Mimeo</a:t>
            </a:r>
            <a:r>
              <a:rPr lang="en-US" sz="1400" dirty="0" smtClean="0"/>
              <a:t>.</a:t>
            </a:r>
            <a:endParaRPr lang="en-GB" sz="1400" dirty="0" smtClean="0"/>
          </a:p>
          <a:p>
            <a:r>
              <a:rPr lang="en-GB" sz="1400" dirty="0" smtClean="0"/>
              <a:t>De </a:t>
            </a:r>
            <a:r>
              <a:rPr lang="en-GB" sz="1400" dirty="0" err="1"/>
              <a:t>Nazelle</a:t>
            </a:r>
            <a:r>
              <a:rPr lang="en-GB" sz="1400" dirty="0"/>
              <a:t>, A., </a:t>
            </a:r>
            <a:r>
              <a:rPr lang="en-GB" sz="1400" dirty="0" err="1"/>
              <a:t>Nieuwenhuijsen</a:t>
            </a:r>
            <a:r>
              <a:rPr lang="en-GB" sz="1400" dirty="0"/>
              <a:t>, M. J., </a:t>
            </a:r>
            <a:r>
              <a:rPr lang="en-GB" sz="1400" dirty="0" err="1"/>
              <a:t>Anto</a:t>
            </a:r>
            <a:r>
              <a:rPr lang="en-GB" sz="1400" dirty="0"/>
              <a:t>, J.M., </a:t>
            </a:r>
            <a:r>
              <a:rPr lang="en-GB" sz="1400" dirty="0" err="1"/>
              <a:t>Brauer</a:t>
            </a:r>
            <a:r>
              <a:rPr lang="en-GB" sz="1400" dirty="0"/>
              <a:t>, M., Briggs, D.,  Braun-</a:t>
            </a:r>
            <a:r>
              <a:rPr lang="en-GB" sz="1400" dirty="0" err="1"/>
              <a:t>Fahrlander</a:t>
            </a:r>
            <a:r>
              <a:rPr lang="en-GB" sz="1400" dirty="0"/>
              <a:t>, C., … </a:t>
            </a:r>
            <a:r>
              <a:rPr lang="en-GB" sz="1400" dirty="0" err="1"/>
              <a:t>Lebret</a:t>
            </a:r>
            <a:r>
              <a:rPr lang="en-GB" sz="1400" dirty="0"/>
              <a:t>, E. (2011). Improving health through policies that promote active travel : a review of evidence to support integrated health impact assessment. Environment International, 37, 766-77.</a:t>
            </a:r>
          </a:p>
          <a:p>
            <a:r>
              <a:rPr lang="en-GB" sz="1400" dirty="0"/>
              <a:t>Department of Health (2011a). Start active, stay active: a report on physical activity for health from the four Home countries’ Chief Medical Officers, London: </a:t>
            </a:r>
            <a:r>
              <a:rPr lang="en-GB" sz="1400" dirty="0" err="1"/>
              <a:t>DoH</a:t>
            </a:r>
            <a:r>
              <a:rPr lang="en-GB" sz="1400" dirty="0" smtClean="0"/>
              <a:t>.</a:t>
            </a:r>
          </a:p>
          <a:p>
            <a:r>
              <a:rPr lang="en-US" sz="1400" dirty="0"/>
              <a:t>Department of Health (2011c).   Healthy Lives, Healthy People: A call to action on obesity in England. London: </a:t>
            </a:r>
            <a:r>
              <a:rPr lang="en-US" sz="1400" dirty="0" err="1"/>
              <a:t>DoH</a:t>
            </a:r>
            <a:r>
              <a:rPr lang="en-US" sz="1400" dirty="0"/>
              <a:t>.</a:t>
            </a:r>
          </a:p>
          <a:p>
            <a:r>
              <a:rPr lang="en-US" sz="1400" dirty="0"/>
              <a:t>Evans, G. W. (2003). The built environment and mental health. Journal of Urban Health: Bulletin of the New York Academy of Medicine 80(4), 536-55.</a:t>
            </a:r>
          </a:p>
          <a:p>
            <a:r>
              <a:rPr lang="en-US" sz="1400" dirty="0"/>
              <a:t>Foster, S., Wood, L., Christian, H., </a:t>
            </a:r>
            <a:r>
              <a:rPr lang="en-US" sz="1400" dirty="0" err="1"/>
              <a:t>Knuimna</a:t>
            </a:r>
            <a:r>
              <a:rPr lang="en-US" sz="1400" dirty="0"/>
              <a:t>, M. &amp; Giles-Corti, B. (2013). Planning safer suburbs: do changes in the built environment influence residents’ perceptions of crime risk? Social Science and Medicine, 97, 87-94. </a:t>
            </a:r>
          </a:p>
          <a:p>
            <a:r>
              <a:rPr lang="en-US" sz="1400" dirty="0" err="1"/>
              <a:t>Galea</a:t>
            </a:r>
            <a:r>
              <a:rPr lang="en-US" sz="1400" dirty="0"/>
              <a:t>, S., Ahern, J., </a:t>
            </a:r>
            <a:r>
              <a:rPr lang="en-US" sz="1400" dirty="0" err="1"/>
              <a:t>Rudenstine</a:t>
            </a:r>
            <a:r>
              <a:rPr lang="en-US" sz="1400" dirty="0"/>
              <a:t>, S., Wallace, </a:t>
            </a:r>
            <a:r>
              <a:rPr lang="en-US" sz="1400" dirty="0" err="1"/>
              <a:t>Z.Vlahov</a:t>
            </a:r>
            <a:r>
              <a:rPr lang="en-US" sz="1400" dirty="0"/>
              <a:t> D. (2005). Urban built environment and depression: a multilevel analysis. J </a:t>
            </a:r>
            <a:r>
              <a:rPr lang="en-US" sz="1400" dirty="0" err="1"/>
              <a:t>Epidemiol</a:t>
            </a:r>
            <a:r>
              <a:rPr lang="en-US" sz="1400" dirty="0"/>
              <a:t> Community Health, 59, 822-7.</a:t>
            </a:r>
          </a:p>
          <a:p>
            <a:r>
              <a:rPr lang="en-US" sz="1400" dirty="0"/>
              <a:t>Giles-Corti, B., Wood, G., </a:t>
            </a:r>
            <a:r>
              <a:rPr lang="en-US" sz="1400" dirty="0" err="1"/>
              <a:t>Pikora</a:t>
            </a:r>
            <a:r>
              <a:rPr lang="en-US" sz="1400" dirty="0"/>
              <a:t>, T., </a:t>
            </a:r>
            <a:r>
              <a:rPr lang="en-US" sz="1400" dirty="0" err="1"/>
              <a:t>Learnihan</a:t>
            </a:r>
            <a:r>
              <a:rPr lang="en-US" sz="1400" dirty="0"/>
              <a:t>, V., Bulsara, M., Van </a:t>
            </a:r>
            <a:r>
              <a:rPr lang="en-US" sz="1400" dirty="0" err="1"/>
              <a:t>Niel</a:t>
            </a:r>
            <a:r>
              <a:rPr lang="en-US" sz="1400" dirty="0"/>
              <a:t>, K., …Villanueva, K. (2011). School site and the potential to walk to school: the impact of street connectivity and traffic exposure in school neighborhoods. Health and Place, 17, 545-550.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19764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err="1" smtClean="0"/>
              <a:t>Guite</a:t>
            </a:r>
            <a:r>
              <a:rPr lang="en-GB" sz="1400" dirty="0"/>
              <a:t>, H. F, Clark, C., &amp; </a:t>
            </a:r>
            <a:r>
              <a:rPr lang="en-GB" sz="1400" dirty="0" err="1"/>
              <a:t>Ackrill</a:t>
            </a:r>
            <a:r>
              <a:rPr lang="en-GB" sz="1400" dirty="0"/>
              <a:t>, G. (2006). The impact of the physical and urban environment on mental well-being. Public Health, 120, 1117-26. </a:t>
            </a:r>
            <a:endParaRPr lang="en-GB" sz="1400" dirty="0" smtClean="0"/>
          </a:p>
          <a:p>
            <a:r>
              <a:rPr lang="en-GB" sz="1400" dirty="0" err="1" smtClean="0"/>
              <a:t>Halonen</a:t>
            </a:r>
            <a:r>
              <a:rPr lang="en-GB" sz="1400" dirty="0"/>
              <a:t>, </a:t>
            </a:r>
            <a:r>
              <a:rPr lang="en-GB" sz="1400" dirty="0" smtClean="0"/>
              <a:t>J., </a:t>
            </a:r>
            <a:r>
              <a:rPr lang="en-GB" sz="1400" dirty="0" err="1" smtClean="0"/>
              <a:t>Hansell</a:t>
            </a:r>
            <a:r>
              <a:rPr lang="en-GB" sz="1400" dirty="0"/>
              <a:t>, </a:t>
            </a:r>
            <a:r>
              <a:rPr lang="en-GB" sz="1400" dirty="0" smtClean="0"/>
              <a:t>A.., Gulliver</a:t>
            </a:r>
            <a:r>
              <a:rPr lang="en-GB" sz="1400" dirty="0"/>
              <a:t>, </a:t>
            </a:r>
            <a:r>
              <a:rPr lang="en-GB" sz="1400" dirty="0" smtClean="0"/>
              <a:t>J. et al. (2015). Road </a:t>
            </a:r>
            <a:r>
              <a:rPr lang="en-GB" sz="1400" dirty="0"/>
              <a:t>traffic noise is associated with increased cardiovascular morbidity and mortality and all-cause mortality in London. European Heart Journal. DOI: 10.1093/</a:t>
            </a:r>
            <a:r>
              <a:rPr lang="en-GB" sz="1400" dirty="0" err="1"/>
              <a:t>eurheartj</a:t>
            </a:r>
            <a:r>
              <a:rPr lang="en-GB" sz="1400" dirty="0"/>
              <a:t>/ehv216 - See more at: http://</a:t>
            </a:r>
            <a:r>
              <a:rPr lang="en-GB" sz="1400" dirty="0" smtClean="0"/>
              <a:t>www.lshtm.ac.uk/newsevents/news/2015/road_traffic_noise_associated_with_deaths_and_strokes.html#sthash.nFL1cmpy.dpuf</a:t>
            </a:r>
            <a:endParaRPr lang="en-GB" sz="1400" dirty="0"/>
          </a:p>
          <a:p>
            <a:r>
              <a:rPr lang="en-GB" sz="1400" dirty="0"/>
              <a:t>Jackson, L. E. (2003). The Relationship of urban design to human health and condition. Landscape and Urban Planning 64(4), 191-200</a:t>
            </a:r>
            <a:r>
              <a:rPr lang="en-GB" sz="1400" dirty="0" smtClean="0"/>
              <a:t>.</a:t>
            </a:r>
          </a:p>
          <a:p>
            <a:r>
              <a:rPr lang="en-US" sz="1400" dirty="0" err="1" smtClean="0"/>
              <a:t>Kihal-Talantikite</a:t>
            </a:r>
            <a:r>
              <a:rPr lang="en-US" sz="1400" dirty="0"/>
              <a:t>, W., Padilla, C., </a:t>
            </a:r>
            <a:r>
              <a:rPr lang="en-US" sz="1400" dirty="0" err="1"/>
              <a:t>Lalloué</a:t>
            </a:r>
            <a:r>
              <a:rPr lang="en-US" sz="1400" dirty="0"/>
              <a:t>, B., </a:t>
            </a:r>
            <a:r>
              <a:rPr lang="en-US" sz="1400" dirty="0" err="1"/>
              <a:t>Gelormini</a:t>
            </a:r>
            <a:r>
              <a:rPr lang="en-US" sz="1400" dirty="0"/>
              <a:t>, M., </a:t>
            </a:r>
            <a:r>
              <a:rPr lang="en-US" sz="1400" dirty="0" err="1"/>
              <a:t>Zmirou-Navier</a:t>
            </a:r>
            <a:r>
              <a:rPr lang="en-US" sz="1400" dirty="0"/>
              <a:t>, D. &amp; </a:t>
            </a:r>
            <a:r>
              <a:rPr lang="en-US" sz="1400" dirty="0" err="1"/>
              <a:t>Deguen</a:t>
            </a:r>
            <a:r>
              <a:rPr lang="en-US" sz="1400" dirty="0"/>
              <a:t>, S. (2013). Green space, social inequalities and neonatal mortality in France. BMC Pregnancy and Childbirth, 13, 191. </a:t>
            </a:r>
          </a:p>
          <a:p>
            <a:r>
              <a:rPr lang="en-US" sz="1400" dirty="0"/>
              <a:t>Lake, A., &amp; Townshend, T. (2006). Obesogenic environments: exploring the built and food environments. Journal  of the Royal Society for the Promotion of Health, 126(6), 262-267.</a:t>
            </a:r>
          </a:p>
          <a:p>
            <a:r>
              <a:rPr lang="en-US" sz="1400" dirty="0"/>
              <a:t>Leslie, E., &amp; </a:t>
            </a:r>
            <a:r>
              <a:rPr lang="en-US" sz="1400" dirty="0" err="1"/>
              <a:t>Cerin</a:t>
            </a:r>
            <a:r>
              <a:rPr lang="en-US" sz="1400" dirty="0"/>
              <a:t>, E. (2008). Are perceptions of the local environment related to neighborhood satisfaction and mental health in adults? Preventive Medicine, 47(3), 273-278.</a:t>
            </a:r>
          </a:p>
          <a:p>
            <a:r>
              <a:rPr lang="en-US" sz="1400" dirty="0"/>
              <a:t>Miles,  R., Panton, L. B., Jang, M. &amp; Haynes, E. M. (2008). Residential context, walking and obesity : two African-American neighborhoods compared. Health and Place, 14, 275-86.</a:t>
            </a:r>
          </a:p>
          <a:p>
            <a:r>
              <a:rPr lang="en-US" sz="1400" dirty="0" err="1"/>
              <a:t>Mytton</a:t>
            </a:r>
            <a:r>
              <a:rPr lang="en-US" sz="1400" dirty="0"/>
              <a:t>, O., Townsend, N., Rutter, H. and Foster, C. (2012). Green space and physical activity: an observational study using health survey for England data. Health and Place, 18, 1034-41. </a:t>
            </a:r>
          </a:p>
          <a:p>
            <a:r>
              <a:rPr lang="en-US" sz="1400" dirty="0"/>
              <a:t>National Institute for Health and Care Excellence (2008). Physical Activity and the Environment – NICE guidelines PH8. London: NICE</a:t>
            </a:r>
            <a:r>
              <a:rPr lang="en-US" sz="1400" dirty="0" smtClean="0"/>
              <a:t>.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78130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R</a:t>
            </a:r>
            <a:r>
              <a:rPr lang="en-GB" sz="2400" dirty="0" smtClean="0"/>
              <a:t>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Nielsen, T. &amp; Hansen, K. (2007). Do green areas affect health? Results from a Danish survey on the use of green areas and health indicators. Health and Place, 13, 839-50. </a:t>
            </a:r>
          </a:p>
          <a:p>
            <a:r>
              <a:rPr lang="en-US" sz="1400" dirty="0" err="1"/>
              <a:t>O’Campo</a:t>
            </a:r>
            <a:r>
              <a:rPr lang="en-US" sz="1400" dirty="0"/>
              <a:t>, P., Salmon, C., and Burke, J. (2009). </a:t>
            </a:r>
            <a:r>
              <a:rPr lang="en-US" sz="1400" dirty="0" err="1"/>
              <a:t>Neighbourhoods</a:t>
            </a:r>
            <a:r>
              <a:rPr lang="en-US" sz="1400" dirty="0"/>
              <a:t> and mental well-being: What are the pathways? Health and Place, 15(1), pp. 56-68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r>
              <a:rPr lang="en-US" sz="1400" dirty="0" err="1" smtClean="0"/>
              <a:t>O’Mullane</a:t>
            </a:r>
            <a:r>
              <a:rPr lang="en-US" sz="1400" dirty="0"/>
              <a:t>, M. (ed.) (2013). Integrating Health Impact Assessment with the policy process. Oxford: Oxford University Press</a:t>
            </a:r>
            <a:r>
              <a:rPr lang="en-US" sz="1400" dirty="0" smtClean="0"/>
              <a:t>.</a:t>
            </a:r>
            <a:endParaRPr lang="en-GB" sz="1400" dirty="0" smtClean="0"/>
          </a:p>
          <a:p>
            <a:r>
              <a:rPr lang="en-GB" sz="1400" dirty="0" smtClean="0"/>
              <a:t>Phillips</a:t>
            </a:r>
            <a:r>
              <a:rPr lang="en-GB" sz="1400" dirty="0"/>
              <a:t>, D. R., Siu, O., </a:t>
            </a:r>
            <a:r>
              <a:rPr lang="en-GB" sz="1400" dirty="0" err="1"/>
              <a:t>Yeh</a:t>
            </a:r>
            <a:r>
              <a:rPr lang="en-GB" sz="1400" dirty="0"/>
              <a:t>, A.G.O. &amp; Cheng, K. H. C. (2005). The impact of dwelling conditions on older persons’ psychological well-being in Hong Kong; the mediating role of residential satisfaction. Soc. Sci. Med., 60, 2785-97. </a:t>
            </a:r>
          </a:p>
          <a:p>
            <a:r>
              <a:rPr lang="en-GB" sz="1400" dirty="0" err="1"/>
              <a:t>Pucher</a:t>
            </a:r>
            <a:r>
              <a:rPr lang="en-GB" sz="1400" dirty="0"/>
              <a:t>, J., Buehler, R., Bassett, D. R. &amp; Dannenberg, A.L. (2010). Walking and cycling to health : a comparative analysis of city, state, and international data. American Journal of Public Health, 100, 1986-92.</a:t>
            </a:r>
          </a:p>
          <a:p>
            <a:r>
              <a:rPr lang="en-GB" sz="1400" dirty="0"/>
              <a:t>Rhodes, R. E. &amp; </a:t>
            </a:r>
            <a:r>
              <a:rPr lang="en-GB" sz="1400" dirty="0" err="1"/>
              <a:t>Nasuti</a:t>
            </a:r>
            <a:r>
              <a:rPr lang="en-GB" sz="1400" dirty="0"/>
              <a:t>, G. (2011). Trends and changes in research on the psychology of physical activity across 20 years: a quantitative analysis of 10 journals. Preventive Medicine, 53 (1-2), 17-23. </a:t>
            </a:r>
          </a:p>
          <a:p>
            <a:r>
              <a:rPr lang="en-US" sz="1400" dirty="0" err="1"/>
              <a:t>Saelens</a:t>
            </a:r>
            <a:r>
              <a:rPr lang="en-US" sz="1400" dirty="0"/>
              <a:t>, B. E., </a:t>
            </a:r>
            <a:r>
              <a:rPr lang="en-US" sz="1400" dirty="0" err="1"/>
              <a:t>Sallis</a:t>
            </a:r>
            <a:r>
              <a:rPr lang="en-US" sz="1400" dirty="0"/>
              <a:t>, J. F. &amp; Frank, L. D. (2003). Environmental correlates of walking and cycling: findings from the transportation, urban design, and planning literatures. Ann </a:t>
            </a:r>
            <a:r>
              <a:rPr lang="en-US" sz="1400" dirty="0" err="1"/>
              <a:t>Behav</a:t>
            </a:r>
            <a:r>
              <a:rPr lang="en-US" sz="1400" dirty="0"/>
              <a:t> Med, 25, 80-91.</a:t>
            </a:r>
          </a:p>
          <a:p>
            <a:r>
              <a:rPr lang="en-US" sz="1400" dirty="0" err="1"/>
              <a:t>Spielman</a:t>
            </a:r>
            <a:r>
              <a:rPr lang="en-US" sz="1400" dirty="0"/>
              <a:t>, S., </a:t>
            </a:r>
            <a:r>
              <a:rPr lang="en-US" sz="1400" dirty="0" err="1"/>
              <a:t>Yoo</a:t>
            </a:r>
            <a:r>
              <a:rPr lang="en-US" sz="1400" dirty="0"/>
              <a:t>, E.-H. &amp; </a:t>
            </a:r>
            <a:r>
              <a:rPr lang="en-US" sz="1400" dirty="0" err="1"/>
              <a:t>Linkletter</a:t>
            </a:r>
            <a:r>
              <a:rPr lang="en-US" sz="1400" dirty="0"/>
              <a:t>, C. (2013). </a:t>
            </a:r>
            <a:r>
              <a:rPr lang="en-US" sz="1400" dirty="0" err="1"/>
              <a:t>Neighbourhood</a:t>
            </a:r>
            <a:r>
              <a:rPr lang="en-US" sz="1400" dirty="0"/>
              <a:t> contexts, health, and </a:t>
            </a:r>
            <a:r>
              <a:rPr lang="en-US" sz="1400" dirty="0" err="1"/>
              <a:t>behaviour</a:t>
            </a:r>
            <a:r>
              <a:rPr lang="en-US" sz="1400" dirty="0"/>
              <a:t>: understanding the role of scale and residential sorting. Environment and Planning B: Planning and Design, 40, 489-506.</a:t>
            </a:r>
          </a:p>
          <a:p>
            <a:r>
              <a:rPr lang="en-US" sz="1400" dirty="0" err="1" smtClean="0"/>
              <a:t>Teedon</a:t>
            </a:r>
            <a:r>
              <a:rPr lang="en-US" sz="1400" dirty="0"/>
              <a:t>, P., Gillespie, M., Lindsay, K. &amp; Baker, K. (2014). Parental perceptions of the impacts the built environment has on young children's health: a qualitative examination and lay assessment amongst residents in four Scottish communities. Health and Place, 28, 50-57.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65151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R</a:t>
            </a:r>
            <a:r>
              <a:rPr lang="en-GB" sz="2400" dirty="0" smtClean="0"/>
              <a:t>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/>
              <a:t>Town </a:t>
            </a:r>
            <a:r>
              <a:rPr lang="en-GB" sz="1400" dirty="0"/>
              <a:t>and Country Planning (2014). Special Issue Reuniting Health with Planning. Town and Country Planning, 83, 11.</a:t>
            </a:r>
          </a:p>
          <a:p>
            <a:r>
              <a:rPr lang="en-GB" sz="1400" dirty="0" err="1"/>
              <a:t>Turrell</a:t>
            </a:r>
            <a:r>
              <a:rPr lang="en-GB" sz="1400" dirty="0"/>
              <a:t>, G., Haynes, M., Wilson, L.-A. &amp; Giles-</a:t>
            </a:r>
            <a:r>
              <a:rPr lang="en-GB" sz="1400" dirty="0" err="1"/>
              <a:t>Corti</a:t>
            </a:r>
            <a:r>
              <a:rPr lang="en-GB" sz="1400" dirty="0"/>
              <a:t>, B. (2013). Can the built environment reduce health inequalities? A study of neighbourhood socioeconomic disadvantage and walking for transport. Health and Place, 19, 89-98. </a:t>
            </a:r>
            <a:endParaRPr lang="en-GB" sz="1400" dirty="0" smtClean="0"/>
          </a:p>
          <a:p>
            <a:r>
              <a:rPr lang="en-US" sz="1400" dirty="0"/>
              <a:t>Warburton, D., Nicol, C. &amp; </a:t>
            </a:r>
            <a:r>
              <a:rPr lang="en-US" sz="1400" dirty="0" err="1"/>
              <a:t>Bredin</a:t>
            </a:r>
            <a:r>
              <a:rPr lang="en-US" sz="1400" dirty="0"/>
              <a:t>, S. (2006). Health benefits of physical activity: the evidence, CMAJ, 174, 801-9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Ward-Thompson, C., Roe, J., </a:t>
            </a:r>
            <a:r>
              <a:rPr lang="en-US" sz="1400" dirty="0" err="1" smtClean="0"/>
              <a:t>Aspinall</a:t>
            </a:r>
            <a:r>
              <a:rPr lang="en-US" sz="1400" dirty="0" smtClean="0"/>
              <a:t>, P., Mitchell, R.,  </a:t>
            </a:r>
            <a:r>
              <a:rPr lang="en-US" sz="1400" dirty="0" err="1" smtClean="0"/>
              <a:t>Clow</a:t>
            </a:r>
            <a:r>
              <a:rPr lang="en-US" sz="1400" dirty="0" smtClean="0"/>
              <a:t>, A., Miller, D. </a:t>
            </a:r>
            <a:r>
              <a:rPr lang="en-US" sz="1400" dirty="0"/>
              <a:t>(2012). More green space is linked to less stress in deprived communities: Evidence from salivary cortisol </a:t>
            </a:r>
            <a:r>
              <a:rPr lang="en-US" sz="1400" dirty="0" smtClean="0"/>
              <a:t>patterns, in Landscape </a:t>
            </a:r>
            <a:r>
              <a:rPr lang="en-US" sz="1400" dirty="0"/>
              <a:t>and Urban </a:t>
            </a:r>
            <a:r>
              <a:rPr lang="en-US" sz="1400" dirty="0" smtClean="0"/>
              <a:t>Planning 105 (3) 15,  221–229. </a:t>
            </a:r>
          </a:p>
          <a:p>
            <a:r>
              <a:rPr lang="en-US" sz="1400" dirty="0" smtClean="0"/>
              <a:t>White</a:t>
            </a:r>
            <a:r>
              <a:rPr lang="en-US" sz="1400" dirty="0"/>
              <a:t>, M., </a:t>
            </a:r>
            <a:r>
              <a:rPr lang="en-US" sz="1400" dirty="0" err="1"/>
              <a:t>Alcock</a:t>
            </a:r>
            <a:r>
              <a:rPr lang="en-US" sz="1400" dirty="0"/>
              <a:t>, I., Wheeler, B. &amp; </a:t>
            </a:r>
            <a:r>
              <a:rPr lang="en-US" sz="1400" dirty="0" err="1"/>
              <a:t>Depledge</a:t>
            </a:r>
            <a:r>
              <a:rPr lang="en-US" sz="1400" dirty="0"/>
              <a:t>, M. (2013). Would you be happier living in a greener urban area? A fixed-effects analysis of panel data. Psychological Science, 24, 920-928. </a:t>
            </a:r>
          </a:p>
          <a:p>
            <a:r>
              <a:rPr lang="en-US" sz="1400" dirty="0"/>
              <a:t>Wismar, M., </a:t>
            </a:r>
            <a:r>
              <a:rPr lang="en-US" sz="1400" dirty="0" err="1"/>
              <a:t>Blau</a:t>
            </a:r>
            <a:r>
              <a:rPr lang="en-US" sz="1400" dirty="0"/>
              <a:t>, J., Ernst, K. &amp; </a:t>
            </a:r>
            <a:r>
              <a:rPr lang="en-US" sz="1400" dirty="0" err="1"/>
              <a:t>Figueras</a:t>
            </a:r>
            <a:r>
              <a:rPr lang="en-US" sz="1400" dirty="0"/>
              <a:t>, J. (</a:t>
            </a:r>
            <a:r>
              <a:rPr lang="en-US" sz="1400" dirty="0" err="1"/>
              <a:t>eds</a:t>
            </a:r>
            <a:r>
              <a:rPr lang="en-US" sz="1400" dirty="0"/>
              <a:t>) (2007). The Effectiveness of Health Impact Assessment: scope and limitations of supporting decision-making in Europe. Copenhagen, Denmark: World Health Organization Regional Office for Europe.</a:t>
            </a:r>
          </a:p>
          <a:p>
            <a:r>
              <a:rPr lang="en-US" sz="1400" dirty="0"/>
              <a:t>World Health Organization (2008). Air quality and health, fact sheet 313. http://www.who.int/mediacentre/factsheets/fs313/en/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1063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What is health?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WHO </a:t>
            </a:r>
            <a:r>
              <a:rPr lang="en-US" sz="1800" dirty="0"/>
              <a:t>definition of Health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Health is a state of complete physical, mental and social well-being and not merely the absence of disease or infirmity</a:t>
            </a:r>
          </a:p>
          <a:p>
            <a:endParaRPr lang="en-US" sz="1800" i="1" dirty="0" smtClean="0"/>
          </a:p>
          <a:p>
            <a:endParaRPr lang="en-US" sz="1800" i="1" dirty="0"/>
          </a:p>
          <a:p>
            <a:pPr marL="0" indent="0">
              <a:buNone/>
            </a:pPr>
            <a:r>
              <a:rPr lang="en-US" sz="1400" dirty="0"/>
              <a:t>Preamble to the Constitution of the World Health Organization as adopted by the International Health Conference, New York, 19-22 June, 1946.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115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59"/>
            <a:ext cx="8229600" cy="1359025"/>
          </a:xfrm>
        </p:spPr>
        <p:txBody>
          <a:bodyPr/>
          <a:lstStyle/>
          <a:p>
            <a:pPr algn="ctr"/>
            <a:r>
              <a:rPr lang="en-US" sz="2400" dirty="0"/>
              <a:t>What </a:t>
            </a:r>
            <a:r>
              <a:rPr lang="en-US" sz="2400" dirty="0" smtClean="0"/>
              <a:t>factors influence </a:t>
            </a:r>
            <a:r>
              <a:rPr lang="en-US" sz="2400" dirty="0"/>
              <a:t>our </a:t>
            </a:r>
            <a:r>
              <a:rPr lang="en-US" sz="2400" dirty="0" smtClean="0"/>
              <a:t>health? </a:t>
            </a:r>
            <a:br>
              <a:rPr lang="en-US" sz="2400" dirty="0" smtClean="0"/>
            </a:br>
            <a:r>
              <a:rPr lang="en-US" sz="2400" dirty="0" smtClean="0"/>
              <a:t>The broader </a:t>
            </a:r>
            <a:r>
              <a:rPr lang="en-US" sz="2400" dirty="0"/>
              <a:t>determinants of health</a:t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8" y="2104185"/>
            <a:ext cx="3603048" cy="24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9075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Social/ecological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theory to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health: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maps the relationship between the individual, their environment and disease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517232"/>
            <a:ext cx="2708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Dahlgren and Whitehead (1991)</a:t>
            </a:r>
          </a:p>
        </p:txBody>
      </p:sp>
    </p:spTree>
    <p:extLst>
      <p:ext uri="{BB962C8B-B14F-4D97-AF65-F5344CB8AC3E}">
        <p14:creationId xmlns:p14="http://schemas.microsoft.com/office/powerpoint/2010/main" val="38627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What </a:t>
            </a:r>
            <a:r>
              <a:rPr lang="en-US" sz="2400" dirty="0"/>
              <a:t>role does the built environment play in influencing </a:t>
            </a:r>
            <a:r>
              <a:rPr lang="en-US" sz="2400" dirty="0" smtClean="0"/>
              <a:t>health and wellbeing?</a:t>
            </a: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30411" cy="401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1700808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 and social characteristics of communities and 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neighbourhoods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factors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health and can deliver health outcomes including:</a:t>
            </a: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mental health through: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perception of local area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social connections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 activity</a:t>
            </a: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Environmental health: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quality, water, noise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Safety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security</a:t>
            </a: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24034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41682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229600" cy="5329237"/>
          </a:xfrm>
        </p:spPr>
        <p:txBody>
          <a:bodyPr/>
          <a:lstStyle/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Ross and </a:t>
            </a:r>
            <a:r>
              <a:rPr lang="en-GB" sz="1200" dirty="0" err="1" smtClean="0"/>
              <a:t>Petrokovsky</a:t>
            </a:r>
            <a:r>
              <a:rPr lang="en-GB" sz="1200" dirty="0" smtClean="0"/>
              <a:t>, 2014, Town and Country Planning 83 (11), 468-470.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72739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" y="2997746"/>
            <a:ext cx="35972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46" y="2924944"/>
            <a:ext cx="3713163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35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8641"/>
            <a:ext cx="8229600" cy="640901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Road traffic noise is associated with increased cardiovascular morbidity and mortality and all-cause mortality in </a:t>
            </a:r>
            <a:r>
              <a:rPr lang="en-US" sz="1400" dirty="0" smtClean="0"/>
              <a:t>London </a:t>
            </a:r>
            <a:r>
              <a:rPr lang="en-US" sz="1400" dirty="0"/>
              <a:t> </a:t>
            </a:r>
            <a:r>
              <a:rPr lang="en-GB" sz="1400" dirty="0" err="1" smtClean="0"/>
              <a:t>Halonen</a:t>
            </a:r>
            <a:r>
              <a:rPr lang="en-GB" sz="1400" dirty="0" smtClean="0"/>
              <a:t> et al.. (2015)</a:t>
            </a:r>
            <a:endParaRPr lang="en-GB" sz="1400" dirty="0"/>
          </a:p>
        </p:txBody>
      </p:sp>
      <p:pic>
        <p:nvPicPr>
          <p:cNvPr id="1026" name="Picture 2" descr="S:\FET\Centres\WHO\WHO CC 2015 onwards\projects LC 2015\Westminster briefing\oxford circus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487704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23531" y="692696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/>
              <a:t>High quality Green space in Cities provides</a:t>
            </a:r>
          </a:p>
          <a:p>
            <a:r>
              <a:rPr lang="en-GB" sz="1400" dirty="0" smtClean="0"/>
              <a:t>Opportunities for Physical activity</a:t>
            </a:r>
          </a:p>
          <a:p>
            <a:endParaRPr lang="en-GB" sz="1400" dirty="0"/>
          </a:p>
          <a:p>
            <a:r>
              <a:rPr lang="en-US" sz="1400" dirty="0" err="1" smtClean="0"/>
              <a:t>Mytton</a:t>
            </a:r>
            <a:r>
              <a:rPr lang="en-US" sz="1400" dirty="0" smtClean="0"/>
              <a:t> et al. (2012) found a positive association </a:t>
            </a:r>
            <a:r>
              <a:rPr lang="en-US" sz="1400" dirty="0"/>
              <a:t>between green space and physical activity </a:t>
            </a:r>
            <a:r>
              <a:rPr lang="en-US" sz="1400" dirty="0" smtClean="0"/>
              <a:t>levels</a:t>
            </a:r>
          </a:p>
          <a:p>
            <a:endParaRPr lang="en-US" sz="1400" dirty="0"/>
          </a:p>
          <a:p>
            <a:r>
              <a:rPr lang="en-US" sz="1400" dirty="0" smtClean="0"/>
              <a:t>Ward-Thompson et al. (2012) showed that more </a:t>
            </a:r>
            <a:r>
              <a:rPr lang="en-US" sz="1400" dirty="0"/>
              <a:t>green space is linked to less stress in deprived communities. </a:t>
            </a:r>
            <a:endParaRPr lang="en-US" sz="1400" dirty="0" smtClean="0"/>
          </a:p>
          <a:p>
            <a:r>
              <a:rPr lang="en-US" sz="1400" i="1" dirty="0"/>
              <a:t>E</a:t>
            </a:r>
            <a:r>
              <a:rPr lang="en-US" sz="1400" i="1" dirty="0" smtClean="0"/>
              <a:t>vidence </a:t>
            </a:r>
            <a:r>
              <a:rPr lang="en-US" sz="1400" i="1" dirty="0"/>
              <a:t>is particularly strong for positive associations between experience of natural environments and mental health</a:t>
            </a:r>
            <a:r>
              <a:rPr lang="en-US" sz="1400" dirty="0"/>
              <a:t>. </a:t>
            </a:r>
          </a:p>
          <a:p>
            <a:endParaRPr lang="en-GB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7"/>
            <a:ext cx="4225652" cy="281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552" y="4416145"/>
            <a:ext cx="75608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Researchers </a:t>
            </a:r>
            <a:r>
              <a:rPr lang="en-US" sz="1400" dirty="0"/>
              <a:t>reported that changing and improving park signs can increase physical activity by seven to 12 percent. (Photo : Eduardo Munoz/Reuters)</a:t>
            </a:r>
            <a:br>
              <a:rPr lang="en-US" sz="1400" dirty="0"/>
            </a:br>
            <a:r>
              <a:rPr lang="en-US" sz="1400" dirty="0"/>
              <a:t> </a:t>
            </a:r>
            <a:r>
              <a:rPr lang="en-US" sz="1400" dirty="0">
                <a:hlinkClick r:id="rId4"/>
              </a:rPr>
              <a:t>http://www.counselheal.com/articles/7242/20131018/study-finds-better-park-signs-can-increase-exercise.htm#ixzz3lEroJ32c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279985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 Op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3FEF2AE308FD41BB61877DF852A4F1" ma:contentTypeVersion="0" ma:contentTypeDescription="Create a new document." ma:contentTypeScope="" ma:versionID="86f116c1413a606f8ec183452603c9c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464994-39A1-4544-A84A-FE2F58E45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A0ED9-A698-4E04-8CE2-902EE1E4E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2BAB55D-3949-44B9-9920-8C4DC7513384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3975</Words>
  <Application>Microsoft Office PowerPoint</Application>
  <PresentationFormat>On-screen Show (4:3)</PresentationFormat>
  <Paragraphs>318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Segoe UI</vt:lpstr>
      <vt:lpstr>Default Design</vt:lpstr>
      <vt:lpstr>Slide Option 1</vt:lpstr>
      <vt:lpstr>Slide Option 2</vt:lpstr>
      <vt:lpstr>  Westminster Briefing  Planning Healthy Communities 15 September 2015  Planning Policy’s Role in Addressing Health Challenges  </vt:lpstr>
      <vt:lpstr>Content</vt:lpstr>
      <vt:lpstr>PowerPoint Presentation</vt:lpstr>
      <vt:lpstr>What is health?</vt:lpstr>
      <vt:lpstr>What factors influence our health?  The broader determinants of health </vt:lpstr>
      <vt:lpstr> What role does the built environment play in influencing health and wellbeing? </vt:lpstr>
      <vt:lpstr>PowerPoint Presentation</vt:lpstr>
      <vt:lpstr>PowerPoint Presentation</vt:lpstr>
      <vt:lpstr>PowerPoint Presentation</vt:lpstr>
      <vt:lpstr>Health inequalities and the built environment</vt:lpstr>
      <vt:lpstr>Health inequalities and the built environment</vt:lpstr>
      <vt:lpstr>Obesity and healthy weight environments</vt:lpstr>
      <vt:lpstr>PowerPoint Presentation</vt:lpstr>
      <vt:lpstr>Costs of obesity</vt:lpstr>
      <vt:lpstr>Cost of obesity for local authorities</vt:lpstr>
      <vt:lpstr>Obesity: the activity environment, part of the problem and the solution?</vt:lpstr>
      <vt:lpstr>Built environment and physical activity</vt:lpstr>
      <vt:lpstr>Built environment and physical activity: warning</vt:lpstr>
      <vt:lpstr>PowerPoint Presentation</vt:lpstr>
      <vt:lpstr>PowerPoint Presentation</vt:lpstr>
      <vt:lpstr>PowerPoint Presentation</vt:lpstr>
      <vt:lpstr>PowerPoint Presentation</vt:lpstr>
      <vt:lpstr>Re-emergence of the planning process to promote healthy weight environment</vt:lpstr>
      <vt:lpstr>Planning Healthy Weight Environments – TCPA Guidance </vt:lpstr>
      <vt:lpstr>PowerPoint Presentation</vt:lpstr>
      <vt:lpstr>Themes of a Healthy Weight Environment </vt:lpstr>
      <vt:lpstr>The dilemma of ensuring viability and deliverability</vt:lpstr>
      <vt:lpstr>Partnerships: how can public health teams support planners?</vt:lpstr>
      <vt:lpstr>How are local authorities promoting healthy living environments?</vt:lpstr>
      <vt:lpstr>Conclusion: few issues to consider for health and built environment policy-making (planning policy/planning decisions) </vt:lpstr>
      <vt:lpstr>References</vt:lpstr>
      <vt:lpstr>References</vt:lpstr>
      <vt:lpstr>References</vt:lpstr>
      <vt:lpstr>References </vt:lpstr>
      <vt:lpstr>References</vt:lpstr>
      <vt:lpstr>References</vt:lpstr>
      <vt:lpstr>References</vt:lpstr>
    </vt:vector>
  </TitlesOfParts>
  <Company>University of the West of England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kkkkkkk</dc:title>
  <dc:creator>at-admin</dc:creator>
  <cp:lastModifiedBy>Laurence Carmichael</cp:lastModifiedBy>
  <cp:revision>339</cp:revision>
  <cp:lastPrinted>2008-04-02T09:54:12Z</cp:lastPrinted>
  <dcterms:created xsi:type="dcterms:W3CDTF">2008-03-28T15:44:30Z</dcterms:created>
  <dcterms:modified xsi:type="dcterms:W3CDTF">2015-09-11T13:25:47Z</dcterms:modified>
</cp:coreProperties>
</file>