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77" r:id="rId5"/>
    <p:sldId id="258" r:id="rId6"/>
    <p:sldId id="260" r:id="rId7"/>
    <p:sldId id="261" r:id="rId8"/>
    <p:sldId id="262" r:id="rId9"/>
    <p:sldId id="263" r:id="rId10"/>
    <p:sldId id="264" r:id="rId11"/>
    <p:sldId id="265" r:id="rId12"/>
    <p:sldId id="267" r:id="rId13"/>
    <p:sldId id="266" r:id="rId14"/>
    <p:sldId id="270" r:id="rId15"/>
    <p:sldId id="268" r:id="rId16"/>
    <p:sldId id="269" r:id="rId17"/>
    <p:sldId id="272" r:id="rId18"/>
    <p:sldId id="278" r:id="rId19"/>
    <p:sldId id="271" r:id="rId20"/>
    <p:sldId id="281" r:id="rId21"/>
    <p:sldId id="280"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55417" autoAdjust="0"/>
  </p:normalViewPr>
  <p:slideViewPr>
    <p:cSldViewPr>
      <p:cViewPr varScale="1">
        <p:scale>
          <a:sx n="43" d="100"/>
          <a:sy n="43" d="100"/>
        </p:scale>
        <p:origin x="1740" y="48"/>
      </p:cViewPr>
      <p:guideLst>
        <p:guide orient="horz" pos="2160"/>
        <p:guide pos="2880"/>
      </p:guideLst>
    </p:cSldViewPr>
  </p:slideViewPr>
  <p:outlineViewPr>
    <p:cViewPr>
      <p:scale>
        <a:sx n="33" d="100"/>
        <a:sy n="33" d="100"/>
      </p:scale>
      <p:origin x="0" y="55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5EC73-8B8A-432E-B4F0-9D77CDADAF34}" type="datetimeFigureOut">
              <a:rPr lang="en-GB" smtClean="0"/>
              <a:t>28/09/2015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7D3FA-C428-47BA-8690-0D4A20265CE4}" type="slidenum">
              <a:rPr lang="en-GB" smtClean="0"/>
              <a:t>‹#›</a:t>
            </a:fld>
            <a:endParaRPr lang="en-GB"/>
          </a:p>
        </p:txBody>
      </p:sp>
    </p:spTree>
    <p:extLst>
      <p:ext uri="{BB962C8B-B14F-4D97-AF65-F5344CB8AC3E}">
        <p14:creationId xmlns:p14="http://schemas.microsoft.com/office/powerpoint/2010/main" val="92998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That man sitting in the iron seat did not look like a man; gloved, goggled, rubber dust mask over nose and mouth, he was a part of the monster, a robot in the seat … The driver could not control it – straight across country it went, cutting through a dozen farms and straight back. A twitch at the controls could swerve the ‘cat, but the driver’s hands could not twitch because the monster that built the tractor, the monster that sent the tractor out, had somehow gotten into the driver’s hands, into his brain and muscle, had goggled him and muzzled him – goggled his mind, muzzled his speech, goggled his perception, muzzled his protest. He could not see the land as it was, he could not smell the land as it smelled; his feet did not stamp the clods or feel the warmth and power of the earth. He sat in an iron seat and stepped on iron pedals. He could not cheer or beat or curse or encourage the extension of his power, and because of this he could not cheer or whip or curse or encourage himself. He did not know or own or trust or beseech the land. If a seed dropped did not germinate, it was no skin off his ass. If the young thrusting plant withered in drought or drowned in a flood of rain, it was no more to the driver than to the tractor.</a:t>
            </a: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1</a:t>
            </a:fld>
            <a:endParaRPr lang="en-GB"/>
          </a:p>
        </p:txBody>
      </p:sp>
    </p:spTree>
    <p:extLst>
      <p:ext uri="{BB962C8B-B14F-4D97-AF65-F5344CB8AC3E}">
        <p14:creationId xmlns:p14="http://schemas.microsoft.com/office/powerpoint/2010/main" val="229359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would not</a:t>
            </a:r>
            <a:r>
              <a:rPr lang="en-GB" baseline="0" dirty="0" smtClean="0"/>
              <a:t> buy a house and expect your conveyancer to change the whole system.</a:t>
            </a:r>
          </a:p>
          <a:p>
            <a:endParaRPr lang="en-GB" baseline="0" dirty="0" smtClean="0"/>
          </a:p>
          <a:p>
            <a:r>
              <a:rPr lang="en-GB" baseline="0" dirty="0" smtClean="0"/>
              <a:t>Basic position was that the law fundamentally permitted what COAST wanted and stopped scallop dredging: The law was </a:t>
            </a:r>
            <a:r>
              <a:rPr lang="en-GB" u="sng" baseline="0" dirty="0" smtClean="0"/>
              <a:t>already</a:t>
            </a:r>
            <a:r>
              <a:rPr lang="en-GB" baseline="0" dirty="0" smtClean="0"/>
              <a:t> wild</a:t>
            </a: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9</a:t>
            </a:fld>
            <a:endParaRPr lang="en-GB"/>
          </a:p>
        </p:txBody>
      </p:sp>
    </p:spTree>
    <p:extLst>
      <p:ext uri="{BB962C8B-B14F-4D97-AF65-F5344CB8AC3E}">
        <p14:creationId xmlns:p14="http://schemas.microsoft.com/office/powerpoint/2010/main" val="396368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Managing</a:t>
            </a:r>
            <a:r>
              <a:rPr lang="en-GB" baseline="0" dirty="0" smtClean="0"/>
              <a:t> the sea as a prawn and scallop fishery does not do that.</a:t>
            </a: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12</a:t>
            </a:fld>
            <a:endParaRPr lang="en-GB"/>
          </a:p>
        </p:txBody>
      </p:sp>
    </p:spTree>
    <p:extLst>
      <p:ext uri="{BB962C8B-B14F-4D97-AF65-F5344CB8AC3E}">
        <p14:creationId xmlns:p14="http://schemas.microsoft.com/office/powerpoint/2010/main" val="200752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 Committee</a:t>
            </a:r>
            <a:r>
              <a:rPr lang="en-GB" baseline="0" dirty="0" smtClean="0"/>
              <a:t> Recommended going ahead with COAST proposal</a:t>
            </a: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13</a:t>
            </a:fld>
            <a:endParaRPr lang="en-GB"/>
          </a:p>
        </p:txBody>
      </p:sp>
    </p:spTree>
    <p:extLst>
      <p:ext uri="{BB962C8B-B14F-4D97-AF65-F5344CB8AC3E}">
        <p14:creationId xmlns:p14="http://schemas.microsoft.com/office/powerpoint/2010/main" val="200626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p>
          <a:p>
            <a:endParaRPr lang="en-GB" dirty="0" smtClean="0"/>
          </a:p>
          <a:p>
            <a:r>
              <a:rPr lang="en-GB" dirty="0" smtClean="0"/>
              <a:t>Fighting</a:t>
            </a:r>
            <a:r>
              <a:rPr lang="en-GB" baseline="0" dirty="0" smtClean="0"/>
              <a:t> off a fish farm</a:t>
            </a:r>
          </a:p>
          <a:p>
            <a:r>
              <a:rPr lang="en-GB" baseline="0" dirty="0" smtClean="0"/>
              <a:t>Moving a pipeline</a:t>
            </a:r>
          </a:p>
          <a:p>
            <a:r>
              <a:rPr lang="en-GB" baseline="0" dirty="0" smtClean="0"/>
              <a:t>Putting the first line in the Arran Local plan</a:t>
            </a:r>
            <a:endParaRPr lang="en-GB" dirty="0" smtClean="0"/>
          </a:p>
        </p:txBody>
      </p:sp>
      <p:sp>
        <p:nvSpPr>
          <p:cNvPr id="4" name="Slide Number Placeholder 3"/>
          <p:cNvSpPr>
            <a:spLocks noGrp="1"/>
          </p:cNvSpPr>
          <p:nvPr>
            <p:ph type="sldNum" sz="quarter" idx="10"/>
          </p:nvPr>
        </p:nvSpPr>
        <p:spPr/>
        <p:txBody>
          <a:bodyPr/>
          <a:lstStyle/>
          <a:p>
            <a:fld id="{8037D3FA-C428-47BA-8690-0D4A20265CE4}" type="slidenum">
              <a:rPr lang="en-GB" smtClean="0"/>
              <a:t>16</a:t>
            </a:fld>
            <a:endParaRPr lang="en-GB"/>
          </a:p>
        </p:txBody>
      </p:sp>
    </p:spTree>
    <p:extLst>
      <p:ext uri="{BB962C8B-B14F-4D97-AF65-F5344CB8AC3E}">
        <p14:creationId xmlns:p14="http://schemas.microsoft.com/office/powerpoint/2010/main" val="379137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the name is misleading only protects certain features within the MPA.</a:t>
            </a:r>
          </a:p>
          <a:p>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17</a:t>
            </a:fld>
            <a:endParaRPr lang="en-GB"/>
          </a:p>
        </p:txBody>
      </p:sp>
    </p:spTree>
    <p:extLst>
      <p:ext uri="{BB962C8B-B14F-4D97-AF65-F5344CB8AC3E}">
        <p14:creationId xmlns:p14="http://schemas.microsoft.com/office/powerpoint/2010/main" val="236356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COAST</a:t>
            </a:r>
            <a:r>
              <a:rPr lang="en-GB" baseline="0" dirty="0" smtClean="0"/>
              <a:t> is now an entity in itself.  It has an office, a manager, researchers and I could close the door now and it would work fine.</a:t>
            </a:r>
            <a:endParaRPr lang="en-GB" dirty="0"/>
          </a:p>
        </p:txBody>
      </p:sp>
      <p:sp>
        <p:nvSpPr>
          <p:cNvPr id="4" name="Slide Number Placeholder 3"/>
          <p:cNvSpPr>
            <a:spLocks noGrp="1"/>
          </p:cNvSpPr>
          <p:nvPr>
            <p:ph type="sldNum" sz="quarter" idx="10"/>
          </p:nvPr>
        </p:nvSpPr>
        <p:spPr/>
        <p:txBody>
          <a:bodyPr/>
          <a:lstStyle/>
          <a:p>
            <a:fld id="{8037D3FA-C428-47BA-8690-0D4A20265CE4}" type="slidenum">
              <a:rPr lang="en-GB" smtClean="0"/>
              <a:t>19</a:t>
            </a:fld>
            <a:endParaRPr lang="en-GB"/>
          </a:p>
        </p:txBody>
      </p:sp>
    </p:spTree>
    <p:extLst>
      <p:ext uri="{BB962C8B-B14F-4D97-AF65-F5344CB8AC3E}">
        <p14:creationId xmlns:p14="http://schemas.microsoft.com/office/powerpoint/2010/main" val="376221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 to</a:t>
            </a:r>
            <a:r>
              <a:rPr lang="en-GB" baseline="0" dirty="0" smtClean="0"/>
              <a:t> the 12 mile limit the seabed and the waters above are held by the Crown under prerogative on trust for UK citizens</a:t>
            </a:r>
          </a:p>
          <a:p>
            <a:endParaRPr lang="en-GB" baseline="0" dirty="0" smtClean="0"/>
          </a:p>
          <a:p>
            <a:r>
              <a:rPr lang="en-GB" baseline="0" dirty="0" smtClean="0"/>
              <a:t>Outside the 12 NM limit to the edge of the EEZ and the continental shelf there are sovereign rights for exploration – again these are held on trust for the people</a:t>
            </a:r>
          </a:p>
          <a:p>
            <a:endParaRPr lang="en-GB" baseline="0" dirty="0" smtClean="0"/>
          </a:p>
          <a:p>
            <a:r>
              <a:rPr lang="en-GB" baseline="0" dirty="0" smtClean="0"/>
              <a:t>Outside that the seas are the ‘common heritage of mankind?’</a:t>
            </a:r>
            <a:endParaRPr lang="en-GB" dirty="0"/>
          </a:p>
        </p:txBody>
      </p:sp>
      <p:sp>
        <p:nvSpPr>
          <p:cNvPr id="4" name="Slide Number Placeholder 3"/>
          <p:cNvSpPr>
            <a:spLocks noGrp="1"/>
          </p:cNvSpPr>
          <p:nvPr>
            <p:ph type="sldNum" sz="quarter" idx="10"/>
          </p:nvPr>
        </p:nvSpPr>
        <p:spPr/>
        <p:txBody>
          <a:bodyPr/>
          <a:lstStyle/>
          <a:p>
            <a:fld id="{53E3AF25-3D05-4751-9F37-1ECAC88676AE}" type="slidenum">
              <a:rPr lang="en-GB" smtClean="0"/>
              <a:t>21</a:t>
            </a:fld>
            <a:endParaRPr lang="en-GB"/>
          </a:p>
        </p:txBody>
      </p:sp>
    </p:spTree>
    <p:extLst>
      <p:ext uri="{BB962C8B-B14F-4D97-AF65-F5344CB8AC3E}">
        <p14:creationId xmlns:p14="http://schemas.microsoft.com/office/powerpoint/2010/main" val="5018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89ED65-01BA-4125-B57D-3B98C40B548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111412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9ED65-01BA-4125-B57D-3B98C40B548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25450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9ED65-01BA-4125-B57D-3B98C40B548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03322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89ED65-01BA-4125-B57D-3B98C40B548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17564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9ED65-01BA-4125-B57D-3B98C40B548C}" type="datetimeFigureOut">
              <a:rPr lang="en-GB" smtClean="0"/>
              <a:t>28/09/2015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55069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89ED65-01BA-4125-B57D-3B98C40B548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08001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89ED65-01BA-4125-B57D-3B98C40B548C}" type="datetimeFigureOut">
              <a:rPr lang="en-GB" smtClean="0"/>
              <a:t>28/09/2015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8571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89ED65-01BA-4125-B57D-3B98C40B548C}" type="datetimeFigureOut">
              <a:rPr lang="en-GB" smtClean="0"/>
              <a:t>28/09/2015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4898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9ED65-01BA-4125-B57D-3B98C40B548C}" type="datetimeFigureOut">
              <a:rPr lang="en-GB" smtClean="0"/>
              <a:t>28/09/2015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1290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9ED65-01BA-4125-B57D-3B98C40B548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13482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9ED65-01BA-4125-B57D-3B98C40B548C}" type="datetimeFigureOut">
              <a:rPr lang="en-GB" smtClean="0"/>
              <a:t>28/09/2015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4D78E-0459-4359-AC5A-1CD3CFA9B115}" type="slidenum">
              <a:rPr lang="en-GB" smtClean="0"/>
              <a:t>‹#›</a:t>
            </a:fld>
            <a:endParaRPr lang="en-GB"/>
          </a:p>
        </p:txBody>
      </p:sp>
    </p:spTree>
    <p:extLst>
      <p:ext uri="{BB962C8B-B14F-4D97-AF65-F5344CB8AC3E}">
        <p14:creationId xmlns:p14="http://schemas.microsoft.com/office/powerpoint/2010/main" val="372312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9ED65-01BA-4125-B57D-3B98C40B548C}" type="datetimeFigureOut">
              <a:rPr lang="en-GB" smtClean="0"/>
              <a:t>28/09/2015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4D78E-0459-4359-AC5A-1CD3CFA9B115}" type="slidenum">
              <a:rPr lang="en-GB" smtClean="0"/>
              <a:t>‹#›</a:t>
            </a:fld>
            <a:endParaRPr lang="en-GB"/>
          </a:p>
        </p:txBody>
      </p:sp>
    </p:spTree>
    <p:extLst>
      <p:ext uri="{BB962C8B-B14F-4D97-AF65-F5344CB8AC3E}">
        <p14:creationId xmlns:p14="http://schemas.microsoft.com/office/powerpoint/2010/main" val="186276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rrancoast.com/about-coast/our-peop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ldmanprize.org/recipient/howard-woo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gKqM3hXwcR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980728"/>
            <a:ext cx="7776864" cy="2190105"/>
          </a:xfrm>
        </p:spPr>
        <p:txBody>
          <a:bodyPr>
            <a:normAutofit fontScale="90000"/>
          </a:bodyPr>
          <a:lstStyle/>
          <a:p>
            <a:r>
              <a:rPr lang="en-GB" dirty="0"/>
              <a:t/>
            </a:r>
            <a:br>
              <a:rPr lang="en-GB" dirty="0"/>
            </a:br>
            <a:r>
              <a:rPr lang="en-US" dirty="0"/>
              <a:t>Sirens of the sea? </a:t>
            </a:r>
            <a:r>
              <a:rPr lang="en-US" dirty="0" smtClean="0"/>
              <a:t/>
            </a:r>
            <a:br>
              <a:rPr lang="en-US" dirty="0" smtClean="0"/>
            </a:br>
            <a:r>
              <a:rPr lang="en-US" dirty="0" smtClean="0"/>
              <a:t>Marine reserve </a:t>
            </a:r>
            <a:r>
              <a:rPr lang="en-US" dirty="0"/>
              <a:t>designation on the Isle of </a:t>
            </a:r>
            <a:r>
              <a:rPr lang="en-US" dirty="0" smtClean="0"/>
              <a:t>Arran </a:t>
            </a:r>
            <a:r>
              <a:rPr lang="en-US" dirty="0"/>
              <a:t/>
            </a:r>
            <a:br>
              <a:rPr lang="en-US" dirty="0"/>
            </a:br>
            <a:endParaRPr lang="en-GB" dirty="0"/>
          </a:p>
        </p:txBody>
      </p:sp>
      <p:sp>
        <p:nvSpPr>
          <p:cNvPr id="3" name="Subtitle 2"/>
          <p:cNvSpPr>
            <a:spLocks noGrp="1"/>
          </p:cNvSpPr>
          <p:nvPr>
            <p:ph type="subTitle" idx="1"/>
          </p:nvPr>
        </p:nvSpPr>
        <p:spPr>
          <a:xfrm>
            <a:off x="1407870" y="3429000"/>
            <a:ext cx="6400800" cy="1752600"/>
          </a:xfrm>
        </p:spPr>
        <p:txBody>
          <a:bodyPr/>
          <a:lstStyle/>
          <a:p>
            <a:r>
              <a:rPr lang="en-GB" dirty="0" smtClean="0"/>
              <a:t>Dr Tom Appleby</a:t>
            </a:r>
            <a:endParaRPr lang="en-GB" dirty="0"/>
          </a:p>
        </p:txBody>
      </p:sp>
      <p:pic>
        <p:nvPicPr>
          <p:cNvPr id="1026" name="Picture 2" descr="http://www.viewbank-arran.co.uk/images/Coast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4725144"/>
            <a:ext cx="1944215" cy="1513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W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5001155"/>
            <a:ext cx="2826306" cy="1091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hagos-trust.org/sites/default/files/images/Blue_logo_lock-up_CMYK_h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3" y="4897822"/>
            <a:ext cx="1981338" cy="129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1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0648"/>
            <a:ext cx="8229600" cy="1143000"/>
          </a:xfrm>
        </p:spPr>
        <p:txBody>
          <a:bodyPr>
            <a:normAutofit fontScale="90000"/>
          </a:bodyPr>
          <a:lstStyle/>
          <a:p>
            <a:r>
              <a:rPr lang="en-GB" dirty="0" smtClean="0"/>
              <a:t>Due diligence on commercial fishing rights</a:t>
            </a:r>
            <a:endParaRPr lang="en-GB" dirty="0"/>
          </a:p>
        </p:txBody>
      </p:sp>
      <p:pic>
        <p:nvPicPr>
          <p:cNvPr id="8196" name="Picture 4" descr="http://www.lawtext.com/lawtextweb/Img/Publications/covers/water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060848"/>
            <a:ext cx="2304256" cy="334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18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7469" y="260648"/>
            <a:ext cx="8229600" cy="1143000"/>
          </a:xfrm>
        </p:spPr>
        <p:txBody>
          <a:bodyPr/>
          <a:lstStyle/>
          <a:p>
            <a:r>
              <a:rPr lang="en-GB" dirty="0" smtClean="0"/>
              <a:t>Public right to fish</a:t>
            </a:r>
            <a:endParaRPr lang="en-GB" dirty="0"/>
          </a:p>
        </p:txBody>
      </p:sp>
      <p:pic>
        <p:nvPicPr>
          <p:cNvPr id="9218" name="Picture 2" descr="C:\Users\tps-appleby\Downloads\2796367140_7fd4fd39f8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45927"/>
            <a:ext cx="5904656" cy="3939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7864" y="5559515"/>
            <a:ext cx="2627194" cy="369332"/>
          </a:xfrm>
          <a:prstGeom prst="rect">
            <a:avLst/>
          </a:prstGeom>
          <a:noFill/>
        </p:spPr>
        <p:txBody>
          <a:bodyPr wrap="none" rtlCol="0">
            <a:spAutoFit/>
          </a:bodyPr>
          <a:lstStyle/>
          <a:p>
            <a:r>
              <a:rPr lang="en-GB" i="1" dirty="0" smtClean="0"/>
              <a:t>Lozano Guzman cc licence</a:t>
            </a:r>
            <a:endParaRPr lang="en-GB" i="1" dirty="0"/>
          </a:p>
        </p:txBody>
      </p:sp>
    </p:spTree>
    <p:extLst>
      <p:ext uri="{BB962C8B-B14F-4D97-AF65-F5344CB8AC3E}">
        <p14:creationId xmlns:p14="http://schemas.microsoft.com/office/powerpoint/2010/main" val="142444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the public want?</a:t>
            </a:r>
            <a:endParaRPr lang="en-GB" dirty="0"/>
          </a:p>
        </p:txBody>
      </p:sp>
      <p:sp>
        <p:nvSpPr>
          <p:cNvPr id="5" name="Content Placeholder 4"/>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US" i="1" dirty="0" smtClean="0"/>
              <a:t>‘Clean healthy, safe, productive and biologically diverse oceans and seas’</a:t>
            </a:r>
          </a:p>
          <a:p>
            <a:pPr marL="0" indent="0">
              <a:buNone/>
            </a:pPr>
            <a:r>
              <a:rPr lang="en-GB" i="1" dirty="0"/>
              <a:t> </a:t>
            </a:r>
            <a:endParaRPr lang="en-GB" i="1" dirty="0" smtClean="0"/>
          </a:p>
          <a:p>
            <a:pPr marL="0" indent="0" algn="ctr">
              <a:buNone/>
            </a:pPr>
            <a:r>
              <a:rPr lang="en-GB" sz="2000" i="1" dirty="0" smtClean="0"/>
              <a:t>    </a:t>
            </a:r>
            <a:r>
              <a:rPr lang="en-GB" sz="2400" i="1" dirty="0" smtClean="0"/>
              <a:t>Source: Safeguarding our Seas </a:t>
            </a:r>
            <a:r>
              <a:rPr lang="en-GB" sz="2400" dirty="0" smtClean="0"/>
              <a:t>(2002)</a:t>
            </a:r>
          </a:p>
        </p:txBody>
      </p:sp>
    </p:spTree>
    <p:extLst>
      <p:ext uri="{BB962C8B-B14F-4D97-AF65-F5344CB8AC3E}">
        <p14:creationId xmlns:p14="http://schemas.microsoft.com/office/powerpoint/2010/main" val="427423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Petitioned the Scottish Parliament</a:t>
            </a:r>
            <a:endParaRPr lang="en-GB"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628800"/>
            <a:ext cx="5109550" cy="373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35896" y="5530366"/>
            <a:ext cx="2008691" cy="369332"/>
          </a:xfrm>
          <a:prstGeom prst="rect">
            <a:avLst/>
          </a:prstGeom>
          <a:noFill/>
        </p:spPr>
        <p:txBody>
          <a:bodyPr wrap="none" rtlCol="0">
            <a:spAutoFit/>
          </a:bodyPr>
          <a:lstStyle/>
          <a:p>
            <a:r>
              <a:rPr lang="en-GB" i="1" dirty="0" err="1" smtClean="0"/>
              <a:t>Pschemp</a:t>
            </a:r>
            <a:r>
              <a:rPr lang="en-GB" i="1" dirty="0" smtClean="0"/>
              <a:t> cc licence</a:t>
            </a:r>
            <a:endParaRPr lang="en-GB" i="1" dirty="0"/>
          </a:p>
        </p:txBody>
      </p:sp>
    </p:spTree>
    <p:extLst>
      <p:ext uri="{BB962C8B-B14F-4D97-AF65-F5344CB8AC3E}">
        <p14:creationId xmlns:p14="http://schemas.microsoft.com/office/powerpoint/2010/main" val="316918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piece of marine planning in UK</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lgn="ctr">
              <a:buNone/>
            </a:pPr>
            <a:r>
              <a:rPr lang="en-GB" i="1" dirty="0" smtClean="0"/>
              <a:t>‘The </a:t>
            </a:r>
            <a:r>
              <a:rPr lang="en-GB" i="1" dirty="0"/>
              <a:t>Council is aware of the Community of Arran Seabed Trust (COAST) and is generally supportive of seabed regeneration and marine conservation within </a:t>
            </a:r>
            <a:r>
              <a:rPr lang="en-GB" i="1" dirty="0" err="1"/>
              <a:t>Lamlash</a:t>
            </a:r>
            <a:r>
              <a:rPr lang="en-GB" i="1" dirty="0"/>
              <a:t> </a:t>
            </a:r>
            <a:r>
              <a:rPr lang="en-GB" i="1" dirty="0" smtClean="0"/>
              <a:t>Bay’</a:t>
            </a:r>
          </a:p>
          <a:p>
            <a:pPr marL="0" indent="0" algn="ctr">
              <a:buNone/>
            </a:pPr>
            <a:endParaRPr lang="en-GB" sz="2400" i="1" dirty="0"/>
          </a:p>
          <a:p>
            <a:pPr marL="0" indent="0" algn="ctr">
              <a:buNone/>
            </a:pPr>
            <a:r>
              <a:rPr lang="en-GB" sz="2400" i="1" dirty="0" smtClean="0"/>
              <a:t>Isle of Arran Local Plan </a:t>
            </a:r>
            <a:r>
              <a:rPr lang="en-GB" sz="2400" dirty="0" smtClean="0"/>
              <a:t>(2005)</a:t>
            </a:r>
            <a:r>
              <a:rPr lang="en-GB" sz="2400" i="1" dirty="0" smtClean="0"/>
              <a:t> </a:t>
            </a:r>
            <a:r>
              <a:rPr lang="en-GB" sz="2400" dirty="0" smtClean="0"/>
              <a:t>at 10.8</a:t>
            </a:r>
            <a:endParaRPr lang="en-GB" sz="2400" dirty="0"/>
          </a:p>
        </p:txBody>
      </p:sp>
    </p:spTree>
    <p:extLst>
      <p:ext uri="{BB962C8B-B14F-4D97-AF65-F5344CB8AC3E}">
        <p14:creationId xmlns:p14="http://schemas.microsoft.com/office/powerpoint/2010/main" val="2087000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Lord Advocate</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2132856"/>
            <a:ext cx="2016224" cy="307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2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Eventually</a:t>
            </a:r>
            <a:endParaRPr lang="en-GB" dirty="0"/>
          </a:p>
        </p:txBody>
      </p:sp>
      <p:pic>
        <p:nvPicPr>
          <p:cNvPr id="4" name="Content Placeholder 3" descr="Figure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60791" y="1484784"/>
            <a:ext cx="2622418" cy="3412976"/>
          </a:xfrm>
          <a:prstGeom prst="rect">
            <a:avLst/>
          </a:prstGeom>
          <a:noFill/>
          <a:ln>
            <a:noFill/>
          </a:ln>
        </p:spPr>
      </p:pic>
      <p:sp>
        <p:nvSpPr>
          <p:cNvPr id="6" name="Rectangle 5"/>
          <p:cNvSpPr/>
          <p:nvPr/>
        </p:nvSpPr>
        <p:spPr>
          <a:xfrm>
            <a:off x="2286000" y="5229200"/>
            <a:ext cx="4572000" cy="1200329"/>
          </a:xfrm>
          <a:prstGeom prst="rect">
            <a:avLst/>
          </a:prstGeom>
        </p:spPr>
        <p:txBody>
          <a:bodyPr>
            <a:spAutoFit/>
          </a:bodyPr>
          <a:lstStyle/>
          <a:p>
            <a:pPr algn="ctr"/>
            <a:r>
              <a:rPr lang="en-US" sz="2400" dirty="0">
                <a:latin typeface="Times New Roman" panose="02020603050405020304" pitchFamily="18" charset="0"/>
                <a:cs typeface="Times New Roman" panose="02020603050405020304" pitchFamily="18" charset="0"/>
              </a:rPr>
              <a:t>The Inshore Fishing (Prohibition on Fishing) (</a:t>
            </a:r>
            <a:r>
              <a:rPr lang="en-US" sz="2400" dirty="0" err="1">
                <a:latin typeface="Times New Roman" panose="02020603050405020304" pitchFamily="18" charset="0"/>
                <a:cs typeface="Times New Roman" panose="02020603050405020304" pitchFamily="18" charset="0"/>
              </a:rPr>
              <a:t>Lamlash</a:t>
            </a:r>
            <a:r>
              <a:rPr lang="en-US" sz="2400" dirty="0">
                <a:latin typeface="Times New Roman" panose="02020603050405020304" pitchFamily="18" charset="0"/>
                <a:cs typeface="Times New Roman" panose="02020603050405020304" pitchFamily="18" charset="0"/>
              </a:rPr>
              <a:t> Bay) (Scotland) Order 2008</a:t>
            </a:r>
          </a:p>
        </p:txBody>
      </p:sp>
    </p:spTree>
    <p:extLst>
      <p:ext uri="{BB962C8B-B14F-4D97-AF65-F5344CB8AC3E}">
        <p14:creationId xmlns:p14="http://schemas.microsoft.com/office/powerpoint/2010/main" val="148766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332656"/>
            <a:ext cx="8229600" cy="1143000"/>
          </a:xfrm>
        </p:spPr>
        <p:txBody>
          <a:bodyPr>
            <a:normAutofit fontScale="90000"/>
          </a:bodyPr>
          <a:lstStyle/>
          <a:p>
            <a:r>
              <a:rPr lang="en-GB" dirty="0" smtClean="0"/>
              <a:t>South of Arran Marine Protected Area</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846919443"/>
              </p:ext>
            </p:extLst>
          </p:nvPr>
        </p:nvGraphicFramePr>
        <p:xfrm>
          <a:off x="1835696" y="1556792"/>
          <a:ext cx="5909044" cy="4176464"/>
        </p:xfrm>
        <a:graphic>
          <a:graphicData uri="http://schemas.openxmlformats.org/presentationml/2006/ole">
            <mc:AlternateContent xmlns:mc="http://schemas.openxmlformats.org/markup-compatibility/2006">
              <mc:Choice xmlns:v="urn:schemas-microsoft-com:vml" Requires="v">
                <p:oleObj spid="_x0000_s13328" name="Acrobat Document" r:id="rId4" imgW="11334514" imgH="8010457" progId="AcroExch.Document.11">
                  <p:embed/>
                </p:oleObj>
              </mc:Choice>
              <mc:Fallback>
                <p:oleObj name="Acrobat Document" r:id="rId4" imgW="11334514" imgH="8010457" progId="AcroExch.Document.11">
                  <p:embed/>
                  <p:pic>
                    <p:nvPicPr>
                      <p:cNvPr id="0" name=""/>
                      <p:cNvPicPr/>
                      <p:nvPr/>
                    </p:nvPicPr>
                    <p:blipFill>
                      <a:blip r:embed="rId5"/>
                      <a:stretch>
                        <a:fillRect/>
                      </a:stretch>
                    </p:blipFill>
                    <p:spPr>
                      <a:xfrm>
                        <a:off x="1835696" y="1556792"/>
                        <a:ext cx="5909044" cy="4176464"/>
                      </a:xfrm>
                      <a:prstGeom prst="rect">
                        <a:avLst/>
                      </a:prstGeom>
                    </p:spPr>
                  </p:pic>
                </p:oleObj>
              </mc:Fallback>
            </mc:AlternateContent>
          </a:graphicData>
        </a:graphic>
      </p:graphicFrame>
      <p:sp>
        <p:nvSpPr>
          <p:cNvPr id="5" name="TextBox 4"/>
          <p:cNvSpPr txBox="1"/>
          <p:nvPr/>
        </p:nvSpPr>
        <p:spPr>
          <a:xfrm>
            <a:off x="251520" y="6021289"/>
            <a:ext cx="864096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South </a:t>
            </a:r>
            <a:r>
              <a:rPr lang="en-US" sz="2400" dirty="0" err="1" smtClean="0">
                <a:latin typeface="Times New Roman" panose="02020603050405020304" pitchFamily="18" charset="0"/>
                <a:cs typeface="Times New Roman" panose="02020603050405020304" pitchFamily="18" charset="0"/>
              </a:rPr>
              <a:t>Arran</a:t>
            </a:r>
            <a:r>
              <a:rPr lang="en-US" sz="2400" dirty="0" smtClean="0">
                <a:latin typeface="Times New Roman" panose="02020603050405020304" pitchFamily="18" charset="0"/>
                <a:cs typeface="Times New Roman" panose="02020603050405020304" pitchFamily="18" charset="0"/>
              </a:rPr>
              <a:t> Nature Conservation Marine Protected Area Order 2014</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85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fbcdn-sphotos-h-a.akamaihd.net/hphotos-ak-xfp1/v/t1.0-9/10268588_752801924780286_4348472311589257751_n.jpg?oh=f152203c03ee7606fe56841168a4a8c7&amp;oe=54CF4A49&amp;__gda__=1421566656_261d781536ecc394e6475b2f7dc7e0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2656"/>
            <a:ext cx="4464785" cy="631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4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COAST Organisation</a:t>
            </a:r>
            <a:endParaRPr lang="en-GB" dirty="0"/>
          </a:p>
        </p:txBody>
      </p:sp>
      <p:pic>
        <p:nvPicPr>
          <p:cNvPr id="4" name="Picture 2" descr="http://www.viewbank-arran.co.uk/images/CoastLogo.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38462" y="2591594"/>
            <a:ext cx="326707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JohnSteinbeck TheGrapesOfWr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36652"/>
            <a:ext cx="3533775" cy="5467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4840" y="5904003"/>
            <a:ext cx="2717411" cy="369332"/>
          </a:xfrm>
          <a:prstGeom prst="rect">
            <a:avLst/>
          </a:prstGeom>
          <a:noFill/>
        </p:spPr>
        <p:txBody>
          <a:bodyPr wrap="none" rtlCol="0">
            <a:spAutoFit/>
          </a:bodyPr>
          <a:lstStyle/>
          <a:p>
            <a:r>
              <a:rPr lang="en-GB" i="1" dirty="0" smtClean="0"/>
              <a:t>Copyright New </a:t>
            </a:r>
            <a:r>
              <a:rPr lang="en-GB" i="1" dirty="0" err="1" smtClean="0"/>
              <a:t>York:Viking</a:t>
            </a:r>
            <a:endParaRPr lang="en-GB" i="1" dirty="0"/>
          </a:p>
        </p:txBody>
      </p:sp>
    </p:spTree>
    <p:extLst>
      <p:ext uri="{BB962C8B-B14F-4D97-AF65-F5344CB8AC3E}">
        <p14:creationId xmlns:p14="http://schemas.microsoft.com/office/powerpoint/2010/main" val="285062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Goldman Environmental Prize</a:t>
            </a:r>
            <a:endParaRPr lang="en-GB" dirty="0"/>
          </a:p>
        </p:txBody>
      </p:sp>
      <p:pic>
        <p:nvPicPr>
          <p:cNvPr id="15362"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916832"/>
            <a:ext cx="70485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55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who does the fishery belong to?</a:t>
            </a:r>
            <a:endParaRPr lang="en-GB" dirty="0"/>
          </a:p>
        </p:txBody>
      </p:sp>
      <p:pic>
        <p:nvPicPr>
          <p:cNvPr id="7170" name="Picture 2" descr="C:\Users\tps-appleby\Downloads\6131252924_8567f54a02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301830" cy="18722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81499" y="3302741"/>
            <a:ext cx="2946128" cy="369332"/>
          </a:xfrm>
          <a:prstGeom prst="rect">
            <a:avLst/>
          </a:prstGeom>
          <a:noFill/>
        </p:spPr>
        <p:txBody>
          <a:bodyPr wrap="none" rtlCol="0">
            <a:spAutoFit/>
          </a:bodyPr>
          <a:lstStyle/>
          <a:p>
            <a:r>
              <a:rPr lang="en-GB" i="1" dirty="0" smtClean="0">
                <a:solidFill>
                  <a:schemeClr val="bg1">
                    <a:lumMod val="65000"/>
                  </a:schemeClr>
                </a:solidFill>
              </a:rPr>
              <a:t>Source </a:t>
            </a:r>
            <a:r>
              <a:rPr lang="en-GB" i="1" dirty="0" err="1" smtClean="0">
                <a:solidFill>
                  <a:schemeClr val="bg1">
                    <a:lumMod val="65000"/>
                  </a:schemeClr>
                </a:solidFill>
              </a:rPr>
              <a:t>Swalophoto</a:t>
            </a:r>
            <a:r>
              <a:rPr lang="en-GB" i="1" dirty="0" smtClean="0">
                <a:solidFill>
                  <a:schemeClr val="bg1">
                    <a:lumMod val="65000"/>
                  </a:schemeClr>
                </a:solidFill>
              </a:rPr>
              <a:t> cc licence</a:t>
            </a:r>
            <a:endParaRPr lang="en-GB" i="1" dirty="0">
              <a:solidFill>
                <a:schemeClr val="bg1">
                  <a:lumMod val="65000"/>
                </a:schemeClr>
              </a:solidFill>
            </a:endParaRPr>
          </a:p>
        </p:txBody>
      </p:sp>
      <p:pic>
        <p:nvPicPr>
          <p:cNvPr id="7171" name="Picture 3" descr="C:\Users\tps-appleby\Downloads\5561329574_5fbdf8b0e1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383" y="3868178"/>
            <a:ext cx="3240360" cy="24302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10470" y="6483114"/>
            <a:ext cx="2964273" cy="369332"/>
          </a:xfrm>
          <a:prstGeom prst="rect">
            <a:avLst/>
          </a:prstGeom>
          <a:noFill/>
        </p:spPr>
        <p:txBody>
          <a:bodyPr wrap="none" rtlCol="0">
            <a:spAutoFit/>
          </a:bodyPr>
          <a:lstStyle/>
          <a:p>
            <a:r>
              <a:rPr lang="en-GB" i="1" dirty="0" smtClean="0">
                <a:solidFill>
                  <a:schemeClr val="bg1">
                    <a:lumMod val="65000"/>
                  </a:schemeClr>
                </a:solidFill>
              </a:rPr>
              <a:t>Source </a:t>
            </a:r>
            <a:r>
              <a:rPr lang="en-GB" i="1" dirty="0" err="1" smtClean="0">
                <a:solidFill>
                  <a:schemeClr val="bg1">
                    <a:lumMod val="65000"/>
                  </a:schemeClr>
                </a:solidFill>
              </a:rPr>
              <a:t>Eillot</a:t>
            </a:r>
            <a:r>
              <a:rPr lang="en-GB" i="1" dirty="0" smtClean="0">
                <a:solidFill>
                  <a:schemeClr val="bg1">
                    <a:lumMod val="65000"/>
                  </a:schemeClr>
                </a:solidFill>
              </a:rPr>
              <a:t> Brown cc licence</a:t>
            </a:r>
            <a:endParaRPr lang="en-GB" i="1" dirty="0">
              <a:solidFill>
                <a:schemeClr val="bg1">
                  <a:lumMod val="65000"/>
                </a:schemeClr>
              </a:solidFill>
            </a:endParaRPr>
          </a:p>
        </p:txBody>
      </p:sp>
    </p:spTree>
    <p:extLst>
      <p:ext uri="{BB962C8B-B14F-4D97-AF65-F5344CB8AC3E}">
        <p14:creationId xmlns:p14="http://schemas.microsoft.com/office/powerpoint/2010/main" val="2402964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others</a:t>
            </a:r>
            <a:endParaRPr lang="en-GB" dirty="0"/>
          </a:p>
        </p:txBody>
      </p:sp>
      <p:sp>
        <p:nvSpPr>
          <p:cNvPr id="3" name="Content Placeholder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‘True </a:t>
            </a:r>
            <a:r>
              <a:rPr lang="en-US" dirty="0">
                <a:latin typeface="Times New Roman" panose="02020603050405020304" pitchFamily="18" charset="0"/>
                <a:cs typeface="Times New Roman" panose="02020603050405020304" pitchFamily="18" charset="0"/>
              </a:rPr>
              <a:t>law is right reason in agreement with nature; it is of universal application, unchanging and everlasting; it summons to duty by its commands, and averts from wrongdoing by its </a:t>
            </a:r>
            <a:r>
              <a:rPr lang="en-US" dirty="0" smtClean="0">
                <a:latin typeface="Times New Roman" panose="02020603050405020304" pitchFamily="18" charset="0"/>
                <a:cs typeface="Times New Roman" panose="02020603050405020304" pitchFamily="18" charset="0"/>
              </a:rPr>
              <a:t>prohibitions’</a:t>
            </a:r>
            <a:endParaRPr lang="en-US" dirty="0">
              <a:latin typeface="Times New Roman" panose="02020603050405020304" pitchFamily="18" charset="0"/>
              <a:cs typeface="Times New Roman" panose="02020603050405020304" pitchFamily="18" charset="0"/>
            </a:endParaRPr>
          </a:p>
          <a:p>
            <a:pPr marL="0" indent="0">
              <a:buNone/>
            </a:pPr>
            <a:endParaRPr lang="en-GB" dirty="0" smtClean="0"/>
          </a:p>
          <a:p>
            <a:pPr marL="0" indent="0" algn="ctr">
              <a:buNone/>
            </a:pPr>
            <a:r>
              <a:rPr lang="en-GB" i="1" dirty="0" smtClean="0"/>
              <a:t>Cicero: De Re </a:t>
            </a:r>
            <a:r>
              <a:rPr lang="en-GB" i="1" dirty="0" err="1"/>
              <a:t>P</a:t>
            </a:r>
            <a:r>
              <a:rPr lang="en-GB" i="1" dirty="0" err="1" smtClean="0"/>
              <a:t>ublica</a:t>
            </a:r>
            <a:r>
              <a:rPr lang="en-GB" i="1" dirty="0" smtClean="0"/>
              <a:t> </a:t>
            </a:r>
            <a:r>
              <a:rPr lang="en-GB" dirty="0" smtClean="0"/>
              <a:t>3.33</a:t>
            </a:r>
            <a:endParaRPr lang="en-GB" dirty="0"/>
          </a:p>
        </p:txBody>
      </p:sp>
    </p:spTree>
    <p:extLst>
      <p:ext uri="{BB962C8B-B14F-4D97-AF65-F5344CB8AC3E}">
        <p14:creationId xmlns:p14="http://schemas.microsoft.com/office/powerpoint/2010/main" val="394616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3733" y="260648"/>
            <a:ext cx="8229600" cy="1143000"/>
          </a:xfrm>
        </p:spPr>
        <p:txBody>
          <a:bodyPr/>
          <a:lstStyle/>
          <a:p>
            <a:r>
              <a:rPr lang="en-GB" dirty="0" smtClean="0"/>
              <a:t>Scallop Dredging</a:t>
            </a:r>
            <a:endParaRPr lang="en-GB" dirty="0"/>
          </a:p>
        </p:txBody>
      </p:sp>
      <p:sp>
        <p:nvSpPr>
          <p:cNvPr id="4" name="TextBox 3"/>
          <p:cNvSpPr txBox="1"/>
          <p:nvPr/>
        </p:nvSpPr>
        <p:spPr>
          <a:xfrm>
            <a:off x="2947621" y="5874146"/>
            <a:ext cx="3381823" cy="369332"/>
          </a:xfrm>
          <a:prstGeom prst="rect">
            <a:avLst/>
          </a:prstGeom>
          <a:noFill/>
        </p:spPr>
        <p:txBody>
          <a:bodyPr wrap="none" rtlCol="0">
            <a:spAutoFit/>
          </a:bodyPr>
          <a:lstStyle/>
          <a:p>
            <a:r>
              <a:rPr lang="en-GB" i="1" dirty="0" smtClean="0"/>
              <a:t>Courtesy of Bryce Beukers-Stewart</a:t>
            </a:r>
            <a:endParaRPr lang="en-GB" i="1" dirty="0"/>
          </a:p>
        </p:txBody>
      </p:sp>
      <p:pic>
        <p:nvPicPr>
          <p:cNvPr id="4099" name="Picture 3" descr="C:\Users\tps-appleby\Downloads\Dredges Bryce copyrigh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628800"/>
            <a:ext cx="560567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4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				</a:t>
            </a:r>
            <a:endParaRPr lang="en-GB" dirty="0"/>
          </a:p>
        </p:txBody>
      </p:sp>
      <p:sp>
        <p:nvSpPr>
          <p:cNvPr id="4" name="Content Placeholder 3"/>
          <p:cNvSpPr>
            <a:spLocks noGrp="1"/>
          </p:cNvSpPr>
          <p:nvPr>
            <p:ph sz="half" idx="2"/>
          </p:nvPr>
        </p:nvSpPr>
        <p:spPr/>
        <p:txBody>
          <a:bodyPr/>
          <a:lstStyle/>
          <a:p>
            <a:pPr marL="0" indent="0">
              <a:buNone/>
            </a:pPr>
            <a:endParaRPr lang="en-GB" dirty="0"/>
          </a:p>
        </p:txBody>
      </p:sp>
      <p:pic>
        <p:nvPicPr>
          <p:cNvPr id="14338" name="Picture 2" descr="C:\Users\tps-appleby\Downloads\Dredged seabed South bank 14m. 5 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728" y="903250"/>
            <a:ext cx="3746094" cy="210717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03250"/>
            <a:ext cx="3818496" cy="21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15615" y="3028310"/>
            <a:ext cx="2660793" cy="369332"/>
          </a:xfrm>
          <a:prstGeom prst="rect">
            <a:avLst/>
          </a:prstGeom>
          <a:noFill/>
        </p:spPr>
        <p:txBody>
          <a:bodyPr wrap="none" rtlCol="0">
            <a:spAutoFit/>
          </a:bodyPr>
          <a:lstStyle/>
          <a:p>
            <a:r>
              <a:rPr lang="en-GB" i="1" dirty="0" smtClean="0"/>
              <a:t>Courtesy of Howard Wood</a:t>
            </a:r>
            <a:endParaRPr lang="en-GB" i="1" dirty="0"/>
          </a:p>
        </p:txBody>
      </p:sp>
      <p:sp>
        <p:nvSpPr>
          <p:cNvPr id="7" name="TextBox 6"/>
          <p:cNvSpPr txBox="1"/>
          <p:nvPr/>
        </p:nvSpPr>
        <p:spPr>
          <a:xfrm>
            <a:off x="5637379" y="3028310"/>
            <a:ext cx="2660793" cy="369332"/>
          </a:xfrm>
          <a:prstGeom prst="rect">
            <a:avLst/>
          </a:prstGeom>
          <a:noFill/>
        </p:spPr>
        <p:txBody>
          <a:bodyPr wrap="none" rtlCol="0">
            <a:spAutoFit/>
          </a:bodyPr>
          <a:lstStyle/>
          <a:p>
            <a:r>
              <a:rPr lang="en-GB" i="1" dirty="0" smtClean="0"/>
              <a:t>Courtesy of Howard Wood</a:t>
            </a:r>
            <a:endParaRPr lang="en-GB" i="1" dirty="0"/>
          </a:p>
        </p:txBody>
      </p:sp>
      <p:pic>
        <p:nvPicPr>
          <p:cNvPr id="14340"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431041"/>
            <a:ext cx="3459162" cy="259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20215" y="6024055"/>
            <a:ext cx="1930272" cy="369332"/>
          </a:xfrm>
          <a:prstGeom prst="rect">
            <a:avLst/>
          </a:prstGeom>
          <a:noFill/>
        </p:spPr>
        <p:txBody>
          <a:bodyPr wrap="none" rtlCol="0">
            <a:spAutoFit/>
          </a:bodyPr>
          <a:lstStyle/>
          <a:p>
            <a:r>
              <a:rPr lang="en-GB" i="1" dirty="0" smtClean="0"/>
              <a:t>Courtesy of COAST</a:t>
            </a:r>
            <a:endParaRPr lang="en-GB" i="1" dirty="0"/>
          </a:p>
        </p:txBody>
      </p:sp>
    </p:spTree>
    <p:extLst>
      <p:ext uri="{BB962C8B-B14F-4D97-AF65-F5344CB8AC3E}">
        <p14:creationId xmlns:p14="http://schemas.microsoft.com/office/powerpoint/2010/main" val="2671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Clyde Sea</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6927" y="1600200"/>
            <a:ext cx="315014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3808" y="6168042"/>
            <a:ext cx="3549946" cy="369332"/>
          </a:xfrm>
          <a:prstGeom prst="rect">
            <a:avLst/>
          </a:prstGeom>
          <a:noFill/>
        </p:spPr>
        <p:txBody>
          <a:bodyPr wrap="none" rtlCol="0">
            <a:spAutoFit/>
          </a:bodyPr>
          <a:lstStyle/>
          <a:p>
            <a:r>
              <a:rPr lang="en-GB" i="1" dirty="0" smtClean="0"/>
              <a:t>Copyright the Scottish Government</a:t>
            </a:r>
            <a:endParaRPr lang="en-GB" i="1" dirty="0"/>
          </a:p>
        </p:txBody>
      </p:sp>
    </p:spTree>
    <p:extLst>
      <p:ext uri="{BB962C8B-B14F-4D97-AF65-F5344CB8AC3E}">
        <p14:creationId xmlns:p14="http://schemas.microsoft.com/office/powerpoint/2010/main" val="391720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Box 3"/>
          <p:cNvSpPr txBox="1"/>
          <p:nvPr/>
        </p:nvSpPr>
        <p:spPr>
          <a:xfrm>
            <a:off x="3414477" y="6268670"/>
            <a:ext cx="1955728" cy="369332"/>
          </a:xfrm>
          <a:prstGeom prst="rect">
            <a:avLst/>
          </a:prstGeom>
          <a:noFill/>
        </p:spPr>
        <p:txBody>
          <a:bodyPr wrap="none" rtlCol="0">
            <a:spAutoFit/>
          </a:bodyPr>
          <a:lstStyle/>
          <a:p>
            <a:r>
              <a:rPr lang="en-GB" i="1" dirty="0" smtClean="0"/>
              <a:t>Courtesy of COAST</a:t>
            </a:r>
            <a:endParaRPr lang="en-GB" i="1" dirty="0"/>
          </a:p>
        </p:txBody>
      </p:sp>
      <p:sp>
        <p:nvSpPr>
          <p:cNvPr id="3" name="Content Placeholder 2"/>
          <p:cNvSpPr>
            <a:spLocks noGrp="1"/>
          </p:cNvSpPr>
          <p:nvPr>
            <p:ph idx="1"/>
          </p:nvPr>
        </p:nvSpPr>
        <p:spPr/>
        <p:txBody>
          <a:bodyPr/>
          <a:lstStyle/>
          <a:p>
            <a:endParaRPr lang="en-GB"/>
          </a:p>
        </p:txBody>
      </p:sp>
      <p:pic>
        <p:nvPicPr>
          <p:cNvPr id="14338" name="Picture 2" descr="http://forargyll.com/wp-content/blogs.dir/1/files/2015/04/1a64da8d-50bf-4a90-8f4c-5291ef221a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06757"/>
            <a:ext cx="6336704" cy="462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6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COAST Proposal</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916832"/>
            <a:ext cx="3312368" cy="306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75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2924944"/>
            <a:ext cx="5186420" cy="769441"/>
          </a:xfrm>
          <a:prstGeom prst="rect">
            <a:avLst/>
          </a:prstGeom>
          <a:noFill/>
        </p:spPr>
        <p:txBody>
          <a:bodyPr wrap="none" rtlCol="0">
            <a:spAutoFit/>
          </a:bodyPr>
          <a:lstStyle/>
          <a:p>
            <a:r>
              <a:rPr lang="en-GB" sz="4400" dirty="0" smtClean="0"/>
              <a:t>How would you do it?</a:t>
            </a:r>
            <a:endParaRPr lang="en-GB" sz="4400" dirty="0"/>
          </a:p>
        </p:txBody>
      </p:sp>
    </p:spTree>
    <p:extLst>
      <p:ext uri="{BB962C8B-B14F-4D97-AF65-F5344CB8AC3E}">
        <p14:creationId xmlns:p14="http://schemas.microsoft.com/office/powerpoint/2010/main" val="5754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8760"/>
            <a:ext cx="5184576" cy="431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835696" y="980728"/>
            <a:ext cx="5976664" cy="5023844"/>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1763688" y="980728"/>
            <a:ext cx="5904656" cy="502384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8777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708</Words>
  <Application>Microsoft Office PowerPoint</Application>
  <PresentationFormat>On-screen Show (4:3)</PresentationFormat>
  <Paragraphs>71</Paragraphs>
  <Slides>22</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Times New Roman</vt:lpstr>
      <vt:lpstr>Office Theme</vt:lpstr>
      <vt:lpstr>Acrobat Document</vt:lpstr>
      <vt:lpstr> Sirens of the sea?  Marine reserve designation on the Isle of Arran  </vt:lpstr>
      <vt:lpstr>PowerPoint Presentation</vt:lpstr>
      <vt:lpstr>Scallop Dredging</vt:lpstr>
      <vt:lpstr>    </vt:lpstr>
      <vt:lpstr>The Clyde Sea</vt:lpstr>
      <vt:lpstr>PowerPoint Presentation</vt:lpstr>
      <vt:lpstr>COAST Proposal</vt:lpstr>
      <vt:lpstr>PowerPoint Presentation</vt:lpstr>
      <vt:lpstr>PowerPoint Presentation</vt:lpstr>
      <vt:lpstr>Due diligence on commercial fishing rights</vt:lpstr>
      <vt:lpstr>Public right to fish</vt:lpstr>
      <vt:lpstr>What do the public want?</vt:lpstr>
      <vt:lpstr>Petitioned the Scottish Parliament</vt:lpstr>
      <vt:lpstr>First piece of marine planning in UK</vt:lpstr>
      <vt:lpstr>Lord Advocate</vt:lpstr>
      <vt:lpstr>Eventually</vt:lpstr>
      <vt:lpstr>South of Arran Marine Protected Area</vt:lpstr>
      <vt:lpstr>PowerPoint Presentation</vt:lpstr>
      <vt:lpstr>COAST Organisation</vt:lpstr>
      <vt:lpstr>Goldman Environmental Prize</vt:lpstr>
      <vt:lpstr>So who does the fishery belong to?</vt:lpstr>
      <vt:lpstr>Lessons for others</vt:lpstr>
    </vt:vector>
  </TitlesOfParts>
  <Company>University of the West of England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 law in</dc:title>
  <dc:creator>Thomas Appleby</dc:creator>
  <cp:lastModifiedBy>Tom Appleby</cp:lastModifiedBy>
  <cp:revision>28</cp:revision>
  <dcterms:created xsi:type="dcterms:W3CDTF">2014-09-29T09:03:26Z</dcterms:created>
  <dcterms:modified xsi:type="dcterms:W3CDTF">2015-09-28T16:11:19Z</dcterms:modified>
</cp:coreProperties>
</file>