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16"/>
  </p:notesMasterIdLst>
  <p:sldIdLst>
    <p:sldId id="256" r:id="rId5"/>
    <p:sldId id="267" r:id="rId6"/>
    <p:sldId id="315" r:id="rId7"/>
    <p:sldId id="320" r:id="rId8"/>
    <p:sldId id="260" r:id="rId9"/>
    <p:sldId id="316" r:id="rId10"/>
    <p:sldId id="274" r:id="rId11"/>
    <p:sldId id="317" r:id="rId12"/>
    <p:sldId id="319" r:id="rId13"/>
    <p:sldId id="318" r:id="rId14"/>
    <p:sldId id="313" r:id="rId15"/>
  </p:sldIdLst>
  <p:sldSz cx="9144000" cy="6858000" type="screen4x3"/>
  <p:notesSz cx="9144000" cy="6858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Hickman" initials="HH" lastIdx="3" clrIdx="0">
    <p:extLst>
      <p:ext uri="{19B8F6BF-5375-455C-9EA6-DF929625EA0E}">
        <p15:presenceInfo xmlns:p15="http://schemas.microsoft.com/office/powerpoint/2012/main" userId="S-1-5-21-1659004503-492894223-725345543-258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6DA463"/>
    <a:srgbClr val="598752"/>
    <a:srgbClr val="1A9DAC"/>
    <a:srgbClr val="A65C45"/>
    <a:srgbClr val="CC7054"/>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1" autoAdjust="0"/>
    <p:restoredTop sz="68617" autoAdjust="0"/>
  </p:normalViewPr>
  <p:slideViewPr>
    <p:cSldViewPr showGuides="1">
      <p:cViewPr varScale="1">
        <p:scale>
          <a:sx n="46" d="100"/>
          <a:sy n="46" d="100"/>
        </p:scale>
        <p:origin x="1096" y="44"/>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notesViewPr>
    <p:cSldViewPr>
      <p:cViewPr varScale="1">
        <p:scale>
          <a:sx n="64" d="100"/>
          <a:sy n="64" d="100"/>
        </p:scale>
        <p:origin x="19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D7E22-C0A5-4551-A066-CAB201B3016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368F876E-3049-4793-8EBC-C050DEAB98F2}">
      <dgm:prSet phldrT="[Text]" custT="1"/>
      <dgm:spPr/>
      <dgm:t>
        <a:bodyPr/>
        <a:lstStyle/>
        <a:p>
          <a:r>
            <a:rPr lang="en-GB" sz="1400" dirty="0">
              <a:latin typeface="Georgia" panose="02040502050405020303" pitchFamily="18" charset="0"/>
            </a:rPr>
            <a:t>Stage 1: Documentary review of national and local policy and practice </a:t>
          </a:r>
        </a:p>
      </dgm:t>
    </dgm:pt>
    <dgm:pt modelId="{DE310D9E-B575-4081-94B1-ADAFA3E6C8E7}" type="parTrans" cxnId="{095C08A7-670D-44E9-B4B8-3FC3E181844D}">
      <dgm:prSet/>
      <dgm:spPr/>
      <dgm:t>
        <a:bodyPr/>
        <a:lstStyle/>
        <a:p>
          <a:endParaRPr lang="en-GB">
            <a:latin typeface="Georgia" panose="02040502050405020303" pitchFamily="18" charset="0"/>
          </a:endParaRPr>
        </a:p>
      </dgm:t>
    </dgm:pt>
    <dgm:pt modelId="{22497949-E7C8-47E1-A50A-0BD0F5A95EAE}" type="sibTrans" cxnId="{095C08A7-670D-44E9-B4B8-3FC3E181844D}">
      <dgm:prSet/>
      <dgm:spPr/>
      <dgm:t>
        <a:bodyPr/>
        <a:lstStyle/>
        <a:p>
          <a:endParaRPr lang="en-GB">
            <a:latin typeface="Georgia" panose="02040502050405020303" pitchFamily="18" charset="0"/>
          </a:endParaRPr>
        </a:p>
      </dgm:t>
    </dgm:pt>
    <dgm:pt modelId="{CEF4562A-1AD7-4A46-AE72-614678085AC8}">
      <dgm:prSet phldrT="[Text]"/>
      <dgm:spPr/>
      <dgm:t>
        <a:bodyPr/>
        <a:lstStyle/>
        <a:p>
          <a:r>
            <a:rPr lang="en-GB" dirty="0">
              <a:latin typeface="Georgia" panose="02040502050405020303" pitchFamily="18" charset="0"/>
            </a:rPr>
            <a:t>Stage 2: In-depth interviews with local authority practitioners</a:t>
          </a:r>
        </a:p>
      </dgm:t>
    </dgm:pt>
    <dgm:pt modelId="{C3374C7F-B209-4D7F-B663-7F4A7745AD9B}" type="parTrans" cxnId="{0E6ACAA6-AD38-4DBB-AACA-13586965A4E5}">
      <dgm:prSet/>
      <dgm:spPr/>
      <dgm:t>
        <a:bodyPr/>
        <a:lstStyle/>
        <a:p>
          <a:endParaRPr lang="en-GB">
            <a:latin typeface="Georgia" panose="02040502050405020303" pitchFamily="18" charset="0"/>
          </a:endParaRPr>
        </a:p>
      </dgm:t>
    </dgm:pt>
    <dgm:pt modelId="{AF606D21-CA67-4F3F-91D9-6A3F39040319}" type="sibTrans" cxnId="{0E6ACAA6-AD38-4DBB-AACA-13586965A4E5}">
      <dgm:prSet/>
      <dgm:spPr/>
      <dgm:t>
        <a:bodyPr/>
        <a:lstStyle/>
        <a:p>
          <a:endParaRPr lang="en-GB">
            <a:latin typeface="Georgia" panose="02040502050405020303" pitchFamily="18" charset="0"/>
          </a:endParaRPr>
        </a:p>
      </dgm:t>
    </dgm:pt>
    <dgm:pt modelId="{C12A94C4-6B83-405A-A1C9-6E70981FB416}">
      <dgm:prSet phldrT="[Text]"/>
      <dgm:spPr/>
      <dgm:t>
        <a:bodyPr/>
        <a:lstStyle/>
        <a:p>
          <a:r>
            <a:rPr lang="en-GB" dirty="0">
              <a:latin typeface="Georgia" panose="02040502050405020303" pitchFamily="18" charset="0"/>
            </a:rPr>
            <a:t>Stage 3: Four housing development case studies </a:t>
          </a:r>
        </a:p>
      </dgm:t>
    </dgm:pt>
    <dgm:pt modelId="{BF9BB1EB-20D9-4445-9C82-D048D53EB198}" type="parTrans" cxnId="{F3D7C86A-5E79-4F72-A1E4-857D91900C02}">
      <dgm:prSet/>
      <dgm:spPr/>
      <dgm:t>
        <a:bodyPr/>
        <a:lstStyle/>
        <a:p>
          <a:endParaRPr lang="en-GB">
            <a:latin typeface="Georgia" panose="02040502050405020303" pitchFamily="18" charset="0"/>
          </a:endParaRPr>
        </a:p>
      </dgm:t>
    </dgm:pt>
    <dgm:pt modelId="{59CC3341-FCD8-43BC-9A4C-00E701A54635}" type="sibTrans" cxnId="{F3D7C86A-5E79-4F72-A1E4-857D91900C02}">
      <dgm:prSet/>
      <dgm:spPr/>
      <dgm:t>
        <a:bodyPr/>
        <a:lstStyle/>
        <a:p>
          <a:endParaRPr lang="en-GB">
            <a:latin typeface="Georgia" panose="02040502050405020303" pitchFamily="18" charset="0"/>
          </a:endParaRPr>
        </a:p>
      </dgm:t>
    </dgm:pt>
    <dgm:pt modelId="{319573BC-71AA-4EEC-8972-471C6864D939}">
      <dgm:prSet/>
      <dgm:spPr/>
      <dgm:t>
        <a:bodyPr/>
        <a:lstStyle/>
        <a:p>
          <a:r>
            <a:rPr lang="en-GB">
              <a:latin typeface="Georgia" panose="02040502050405020303" pitchFamily="18" charset="0"/>
            </a:rPr>
            <a:t>Stage 4: Analysis of output and preparation of draft recommendations for review </a:t>
          </a:r>
        </a:p>
      </dgm:t>
    </dgm:pt>
    <dgm:pt modelId="{F97035CF-DC41-4CA6-A9E7-B329FA8C2A38}" type="parTrans" cxnId="{C9282332-1E83-4CA7-A52A-60DEDAEB2B97}">
      <dgm:prSet/>
      <dgm:spPr/>
      <dgm:t>
        <a:bodyPr/>
        <a:lstStyle/>
        <a:p>
          <a:endParaRPr lang="en-GB">
            <a:latin typeface="Georgia" panose="02040502050405020303" pitchFamily="18" charset="0"/>
          </a:endParaRPr>
        </a:p>
      </dgm:t>
    </dgm:pt>
    <dgm:pt modelId="{91959DAE-9D53-433F-B58E-B7F18CE356F1}" type="sibTrans" cxnId="{C9282332-1E83-4CA7-A52A-60DEDAEB2B97}">
      <dgm:prSet/>
      <dgm:spPr/>
      <dgm:t>
        <a:bodyPr/>
        <a:lstStyle/>
        <a:p>
          <a:endParaRPr lang="en-GB">
            <a:latin typeface="Georgia" panose="02040502050405020303" pitchFamily="18" charset="0"/>
          </a:endParaRPr>
        </a:p>
      </dgm:t>
    </dgm:pt>
    <dgm:pt modelId="{7FE0D17C-32F4-4EE7-9AEC-4E154D631661}">
      <dgm:prSet/>
      <dgm:spPr/>
      <dgm:t>
        <a:bodyPr/>
        <a:lstStyle/>
        <a:p>
          <a:r>
            <a:rPr lang="en-GB">
              <a:latin typeface="Georgia" panose="02040502050405020303" pitchFamily="18" charset="0"/>
            </a:rPr>
            <a:t>Stage 5: Roundtable with local authority practitioners to review recommendations</a:t>
          </a:r>
        </a:p>
      </dgm:t>
    </dgm:pt>
    <dgm:pt modelId="{9E2C3F0A-E43D-4328-AB4B-748FB0F51243}" type="parTrans" cxnId="{693EE5BF-9B0E-48D5-A0AD-7FE23B6C5C88}">
      <dgm:prSet/>
      <dgm:spPr/>
      <dgm:t>
        <a:bodyPr/>
        <a:lstStyle/>
        <a:p>
          <a:endParaRPr lang="en-GB">
            <a:latin typeface="Georgia" panose="02040502050405020303" pitchFamily="18" charset="0"/>
          </a:endParaRPr>
        </a:p>
      </dgm:t>
    </dgm:pt>
    <dgm:pt modelId="{90D42E3E-6974-4D15-8FA4-F18CFE102EBD}" type="sibTrans" cxnId="{693EE5BF-9B0E-48D5-A0AD-7FE23B6C5C88}">
      <dgm:prSet/>
      <dgm:spPr/>
      <dgm:t>
        <a:bodyPr/>
        <a:lstStyle/>
        <a:p>
          <a:endParaRPr lang="en-GB">
            <a:latin typeface="Georgia" panose="02040502050405020303" pitchFamily="18" charset="0"/>
          </a:endParaRPr>
        </a:p>
      </dgm:t>
    </dgm:pt>
    <dgm:pt modelId="{41B35334-9A2A-4750-9BB6-7D8B7B6FDF9F}" type="pres">
      <dgm:prSet presAssocID="{46DD7E22-C0A5-4551-A066-CAB201B3016F}" presName="outerComposite" presStyleCnt="0">
        <dgm:presLayoutVars>
          <dgm:chMax val="5"/>
          <dgm:dir/>
          <dgm:resizeHandles val="exact"/>
        </dgm:presLayoutVars>
      </dgm:prSet>
      <dgm:spPr/>
    </dgm:pt>
    <dgm:pt modelId="{9E89419F-F854-4AF0-A630-1F25FF84F06F}" type="pres">
      <dgm:prSet presAssocID="{46DD7E22-C0A5-4551-A066-CAB201B3016F}" presName="dummyMaxCanvas" presStyleCnt="0">
        <dgm:presLayoutVars/>
      </dgm:prSet>
      <dgm:spPr/>
    </dgm:pt>
    <dgm:pt modelId="{7A507D96-8FE8-4646-AC5A-57A0EB9890FB}" type="pres">
      <dgm:prSet presAssocID="{46DD7E22-C0A5-4551-A066-CAB201B3016F}" presName="FiveNodes_1" presStyleLbl="node1" presStyleIdx="0" presStyleCnt="5">
        <dgm:presLayoutVars>
          <dgm:bulletEnabled val="1"/>
        </dgm:presLayoutVars>
      </dgm:prSet>
      <dgm:spPr/>
    </dgm:pt>
    <dgm:pt modelId="{8B2FD27E-210C-4648-9CA9-C6B9AF220D77}" type="pres">
      <dgm:prSet presAssocID="{46DD7E22-C0A5-4551-A066-CAB201B3016F}" presName="FiveNodes_2" presStyleLbl="node1" presStyleIdx="1" presStyleCnt="5">
        <dgm:presLayoutVars>
          <dgm:bulletEnabled val="1"/>
        </dgm:presLayoutVars>
      </dgm:prSet>
      <dgm:spPr/>
    </dgm:pt>
    <dgm:pt modelId="{27816726-7E14-46A8-A144-9792E710B2AB}" type="pres">
      <dgm:prSet presAssocID="{46DD7E22-C0A5-4551-A066-CAB201B3016F}" presName="FiveNodes_3" presStyleLbl="node1" presStyleIdx="2" presStyleCnt="5">
        <dgm:presLayoutVars>
          <dgm:bulletEnabled val="1"/>
        </dgm:presLayoutVars>
      </dgm:prSet>
      <dgm:spPr/>
    </dgm:pt>
    <dgm:pt modelId="{873C9A88-1D02-4109-AE59-E55B0C837512}" type="pres">
      <dgm:prSet presAssocID="{46DD7E22-C0A5-4551-A066-CAB201B3016F}" presName="FiveNodes_4" presStyleLbl="node1" presStyleIdx="3" presStyleCnt="5">
        <dgm:presLayoutVars>
          <dgm:bulletEnabled val="1"/>
        </dgm:presLayoutVars>
      </dgm:prSet>
      <dgm:spPr/>
    </dgm:pt>
    <dgm:pt modelId="{E68C28CC-F95F-465C-9FA1-7794300EC912}" type="pres">
      <dgm:prSet presAssocID="{46DD7E22-C0A5-4551-A066-CAB201B3016F}" presName="FiveNodes_5" presStyleLbl="node1" presStyleIdx="4" presStyleCnt="5">
        <dgm:presLayoutVars>
          <dgm:bulletEnabled val="1"/>
        </dgm:presLayoutVars>
      </dgm:prSet>
      <dgm:spPr/>
    </dgm:pt>
    <dgm:pt modelId="{3C8CFE80-D34A-47EB-B110-9233D2DD9E0D}" type="pres">
      <dgm:prSet presAssocID="{46DD7E22-C0A5-4551-A066-CAB201B3016F}" presName="FiveConn_1-2" presStyleLbl="fgAccFollowNode1" presStyleIdx="0" presStyleCnt="4">
        <dgm:presLayoutVars>
          <dgm:bulletEnabled val="1"/>
        </dgm:presLayoutVars>
      </dgm:prSet>
      <dgm:spPr/>
    </dgm:pt>
    <dgm:pt modelId="{F8184119-20D4-4996-81F7-B3CFB7E67D3E}" type="pres">
      <dgm:prSet presAssocID="{46DD7E22-C0A5-4551-A066-CAB201B3016F}" presName="FiveConn_2-3" presStyleLbl="fgAccFollowNode1" presStyleIdx="1" presStyleCnt="4">
        <dgm:presLayoutVars>
          <dgm:bulletEnabled val="1"/>
        </dgm:presLayoutVars>
      </dgm:prSet>
      <dgm:spPr/>
    </dgm:pt>
    <dgm:pt modelId="{45CDE95A-0663-4791-9E3A-E9E265E58352}" type="pres">
      <dgm:prSet presAssocID="{46DD7E22-C0A5-4551-A066-CAB201B3016F}" presName="FiveConn_3-4" presStyleLbl="fgAccFollowNode1" presStyleIdx="2" presStyleCnt="4">
        <dgm:presLayoutVars>
          <dgm:bulletEnabled val="1"/>
        </dgm:presLayoutVars>
      </dgm:prSet>
      <dgm:spPr/>
    </dgm:pt>
    <dgm:pt modelId="{A8EC185C-B81F-4803-A161-9BC3B99A1DE1}" type="pres">
      <dgm:prSet presAssocID="{46DD7E22-C0A5-4551-A066-CAB201B3016F}" presName="FiveConn_4-5" presStyleLbl="fgAccFollowNode1" presStyleIdx="3" presStyleCnt="4">
        <dgm:presLayoutVars>
          <dgm:bulletEnabled val="1"/>
        </dgm:presLayoutVars>
      </dgm:prSet>
      <dgm:spPr/>
    </dgm:pt>
    <dgm:pt modelId="{BBFE1ED4-4FFD-4074-97C2-20E5540C23F6}" type="pres">
      <dgm:prSet presAssocID="{46DD7E22-C0A5-4551-A066-CAB201B3016F}" presName="FiveNodes_1_text" presStyleLbl="node1" presStyleIdx="4" presStyleCnt="5">
        <dgm:presLayoutVars>
          <dgm:bulletEnabled val="1"/>
        </dgm:presLayoutVars>
      </dgm:prSet>
      <dgm:spPr/>
    </dgm:pt>
    <dgm:pt modelId="{FE5887D3-6FC0-4D67-9566-F2A7659A94A3}" type="pres">
      <dgm:prSet presAssocID="{46DD7E22-C0A5-4551-A066-CAB201B3016F}" presName="FiveNodes_2_text" presStyleLbl="node1" presStyleIdx="4" presStyleCnt="5">
        <dgm:presLayoutVars>
          <dgm:bulletEnabled val="1"/>
        </dgm:presLayoutVars>
      </dgm:prSet>
      <dgm:spPr/>
    </dgm:pt>
    <dgm:pt modelId="{AB643C57-5465-4407-92AB-A47324AE53E0}" type="pres">
      <dgm:prSet presAssocID="{46DD7E22-C0A5-4551-A066-CAB201B3016F}" presName="FiveNodes_3_text" presStyleLbl="node1" presStyleIdx="4" presStyleCnt="5">
        <dgm:presLayoutVars>
          <dgm:bulletEnabled val="1"/>
        </dgm:presLayoutVars>
      </dgm:prSet>
      <dgm:spPr/>
    </dgm:pt>
    <dgm:pt modelId="{E53CF1CC-EA99-4756-9099-C3AFC371B426}" type="pres">
      <dgm:prSet presAssocID="{46DD7E22-C0A5-4551-A066-CAB201B3016F}" presName="FiveNodes_4_text" presStyleLbl="node1" presStyleIdx="4" presStyleCnt="5">
        <dgm:presLayoutVars>
          <dgm:bulletEnabled val="1"/>
        </dgm:presLayoutVars>
      </dgm:prSet>
      <dgm:spPr/>
    </dgm:pt>
    <dgm:pt modelId="{7EDA2657-EF9E-4089-BA46-BD1EA5184022}" type="pres">
      <dgm:prSet presAssocID="{46DD7E22-C0A5-4551-A066-CAB201B3016F}" presName="FiveNodes_5_text" presStyleLbl="node1" presStyleIdx="4" presStyleCnt="5">
        <dgm:presLayoutVars>
          <dgm:bulletEnabled val="1"/>
        </dgm:presLayoutVars>
      </dgm:prSet>
      <dgm:spPr/>
    </dgm:pt>
  </dgm:ptLst>
  <dgm:cxnLst>
    <dgm:cxn modelId="{07D0632C-7DBA-4FD3-918D-7A13AA4FE2B3}" type="presOf" srcId="{CEF4562A-1AD7-4A46-AE72-614678085AC8}" destId="{FE5887D3-6FC0-4D67-9566-F2A7659A94A3}" srcOrd="1" destOrd="0" presId="urn:microsoft.com/office/officeart/2005/8/layout/vProcess5"/>
    <dgm:cxn modelId="{C9282332-1E83-4CA7-A52A-60DEDAEB2B97}" srcId="{46DD7E22-C0A5-4551-A066-CAB201B3016F}" destId="{319573BC-71AA-4EEC-8972-471C6864D939}" srcOrd="3" destOrd="0" parTransId="{F97035CF-DC41-4CA6-A9E7-B329FA8C2A38}" sibTransId="{91959DAE-9D53-433F-B58E-B7F18CE356F1}"/>
    <dgm:cxn modelId="{743A9B39-FC0A-4332-B4B9-D56E2CF37DC5}" type="presOf" srcId="{7FE0D17C-32F4-4EE7-9AEC-4E154D631661}" destId="{7EDA2657-EF9E-4089-BA46-BD1EA5184022}" srcOrd="1" destOrd="0" presId="urn:microsoft.com/office/officeart/2005/8/layout/vProcess5"/>
    <dgm:cxn modelId="{1F8B8564-1D23-4301-9D4F-C6CE44856477}" type="presOf" srcId="{46DD7E22-C0A5-4551-A066-CAB201B3016F}" destId="{41B35334-9A2A-4750-9BB6-7D8B7B6FDF9F}" srcOrd="0" destOrd="0" presId="urn:microsoft.com/office/officeart/2005/8/layout/vProcess5"/>
    <dgm:cxn modelId="{7CCECF64-48D3-4D03-ABF0-805B3B0A0B92}" type="presOf" srcId="{7FE0D17C-32F4-4EE7-9AEC-4E154D631661}" destId="{E68C28CC-F95F-465C-9FA1-7794300EC912}" srcOrd="0" destOrd="0" presId="urn:microsoft.com/office/officeart/2005/8/layout/vProcess5"/>
    <dgm:cxn modelId="{E64D9649-3A1B-42E6-B992-A9DFD4D3D6C1}" type="presOf" srcId="{CEF4562A-1AD7-4A46-AE72-614678085AC8}" destId="{8B2FD27E-210C-4648-9CA9-C6B9AF220D77}" srcOrd="0" destOrd="0" presId="urn:microsoft.com/office/officeart/2005/8/layout/vProcess5"/>
    <dgm:cxn modelId="{DE0A066A-AF48-4345-8872-4BB99720092B}" type="presOf" srcId="{368F876E-3049-4793-8EBC-C050DEAB98F2}" destId="{BBFE1ED4-4FFD-4074-97C2-20E5540C23F6}" srcOrd="1" destOrd="0" presId="urn:microsoft.com/office/officeart/2005/8/layout/vProcess5"/>
    <dgm:cxn modelId="{F3D7C86A-5E79-4F72-A1E4-857D91900C02}" srcId="{46DD7E22-C0A5-4551-A066-CAB201B3016F}" destId="{C12A94C4-6B83-405A-A1C9-6E70981FB416}" srcOrd="2" destOrd="0" parTransId="{BF9BB1EB-20D9-4445-9C82-D048D53EB198}" sibTransId="{59CC3341-FCD8-43BC-9A4C-00E701A54635}"/>
    <dgm:cxn modelId="{ED9CA976-BCED-4507-81CE-EB5655C742D6}" type="presOf" srcId="{319573BC-71AA-4EEC-8972-471C6864D939}" destId="{873C9A88-1D02-4109-AE59-E55B0C837512}" srcOrd="0" destOrd="0" presId="urn:microsoft.com/office/officeart/2005/8/layout/vProcess5"/>
    <dgm:cxn modelId="{92175683-7A11-49E8-BC03-9EEC5037BFD9}" type="presOf" srcId="{368F876E-3049-4793-8EBC-C050DEAB98F2}" destId="{7A507D96-8FE8-4646-AC5A-57A0EB9890FB}" srcOrd="0" destOrd="0" presId="urn:microsoft.com/office/officeart/2005/8/layout/vProcess5"/>
    <dgm:cxn modelId="{80D37785-F518-430E-A5CC-9F114B6AA655}" type="presOf" srcId="{AF606D21-CA67-4F3F-91D9-6A3F39040319}" destId="{F8184119-20D4-4996-81F7-B3CFB7E67D3E}" srcOrd="0" destOrd="0" presId="urn:microsoft.com/office/officeart/2005/8/layout/vProcess5"/>
    <dgm:cxn modelId="{B0ADBBA4-9813-4E5E-B3AA-5E7AB26F7745}" type="presOf" srcId="{59CC3341-FCD8-43BC-9A4C-00E701A54635}" destId="{45CDE95A-0663-4791-9E3A-E9E265E58352}" srcOrd="0" destOrd="0" presId="urn:microsoft.com/office/officeart/2005/8/layout/vProcess5"/>
    <dgm:cxn modelId="{0E6ACAA6-AD38-4DBB-AACA-13586965A4E5}" srcId="{46DD7E22-C0A5-4551-A066-CAB201B3016F}" destId="{CEF4562A-1AD7-4A46-AE72-614678085AC8}" srcOrd="1" destOrd="0" parTransId="{C3374C7F-B209-4D7F-B663-7F4A7745AD9B}" sibTransId="{AF606D21-CA67-4F3F-91D9-6A3F39040319}"/>
    <dgm:cxn modelId="{095C08A7-670D-44E9-B4B8-3FC3E181844D}" srcId="{46DD7E22-C0A5-4551-A066-CAB201B3016F}" destId="{368F876E-3049-4793-8EBC-C050DEAB98F2}" srcOrd="0" destOrd="0" parTransId="{DE310D9E-B575-4081-94B1-ADAFA3E6C8E7}" sibTransId="{22497949-E7C8-47E1-A50A-0BD0F5A95EAE}"/>
    <dgm:cxn modelId="{FF54EBAA-CB2E-440B-92C4-23FDE14C427F}" type="presOf" srcId="{C12A94C4-6B83-405A-A1C9-6E70981FB416}" destId="{27816726-7E14-46A8-A144-9792E710B2AB}" srcOrd="0" destOrd="0" presId="urn:microsoft.com/office/officeart/2005/8/layout/vProcess5"/>
    <dgm:cxn modelId="{9EAC3FB7-7901-4E13-BF3D-503884F7BE67}" type="presOf" srcId="{C12A94C4-6B83-405A-A1C9-6E70981FB416}" destId="{AB643C57-5465-4407-92AB-A47324AE53E0}" srcOrd="1" destOrd="0" presId="urn:microsoft.com/office/officeart/2005/8/layout/vProcess5"/>
    <dgm:cxn modelId="{693EE5BF-9B0E-48D5-A0AD-7FE23B6C5C88}" srcId="{46DD7E22-C0A5-4551-A066-CAB201B3016F}" destId="{7FE0D17C-32F4-4EE7-9AEC-4E154D631661}" srcOrd="4" destOrd="0" parTransId="{9E2C3F0A-E43D-4328-AB4B-748FB0F51243}" sibTransId="{90D42E3E-6974-4D15-8FA4-F18CFE102EBD}"/>
    <dgm:cxn modelId="{33C45ADB-38D7-4EAA-88BD-48C4E0E22806}" type="presOf" srcId="{319573BC-71AA-4EEC-8972-471C6864D939}" destId="{E53CF1CC-EA99-4756-9099-C3AFC371B426}" srcOrd="1" destOrd="0" presId="urn:microsoft.com/office/officeart/2005/8/layout/vProcess5"/>
    <dgm:cxn modelId="{9C0ECEE7-C3DF-4EA8-BB76-128DF3F1E5BD}" type="presOf" srcId="{91959DAE-9D53-433F-B58E-B7F18CE356F1}" destId="{A8EC185C-B81F-4803-A161-9BC3B99A1DE1}" srcOrd="0" destOrd="0" presId="urn:microsoft.com/office/officeart/2005/8/layout/vProcess5"/>
    <dgm:cxn modelId="{E51473F4-309A-4BBB-B8D6-6EF7563F78BC}" type="presOf" srcId="{22497949-E7C8-47E1-A50A-0BD0F5A95EAE}" destId="{3C8CFE80-D34A-47EB-B110-9233D2DD9E0D}" srcOrd="0" destOrd="0" presId="urn:microsoft.com/office/officeart/2005/8/layout/vProcess5"/>
    <dgm:cxn modelId="{D8E82F8C-49B9-4AA7-90BC-4DA791432B7F}" type="presParOf" srcId="{41B35334-9A2A-4750-9BB6-7D8B7B6FDF9F}" destId="{9E89419F-F854-4AF0-A630-1F25FF84F06F}" srcOrd="0" destOrd="0" presId="urn:microsoft.com/office/officeart/2005/8/layout/vProcess5"/>
    <dgm:cxn modelId="{EE61FE0A-4C2A-4AF0-9C4F-9EB6A267D763}" type="presParOf" srcId="{41B35334-9A2A-4750-9BB6-7D8B7B6FDF9F}" destId="{7A507D96-8FE8-4646-AC5A-57A0EB9890FB}" srcOrd="1" destOrd="0" presId="urn:microsoft.com/office/officeart/2005/8/layout/vProcess5"/>
    <dgm:cxn modelId="{7CAB94D1-2E37-40F8-AF4D-7A4D7D77F144}" type="presParOf" srcId="{41B35334-9A2A-4750-9BB6-7D8B7B6FDF9F}" destId="{8B2FD27E-210C-4648-9CA9-C6B9AF220D77}" srcOrd="2" destOrd="0" presId="urn:microsoft.com/office/officeart/2005/8/layout/vProcess5"/>
    <dgm:cxn modelId="{8DA13610-D2F8-426D-9CF9-78E348429792}" type="presParOf" srcId="{41B35334-9A2A-4750-9BB6-7D8B7B6FDF9F}" destId="{27816726-7E14-46A8-A144-9792E710B2AB}" srcOrd="3" destOrd="0" presId="urn:microsoft.com/office/officeart/2005/8/layout/vProcess5"/>
    <dgm:cxn modelId="{06EF6769-2AF2-45F8-8969-FE1320A93A4F}" type="presParOf" srcId="{41B35334-9A2A-4750-9BB6-7D8B7B6FDF9F}" destId="{873C9A88-1D02-4109-AE59-E55B0C837512}" srcOrd="4" destOrd="0" presId="urn:microsoft.com/office/officeart/2005/8/layout/vProcess5"/>
    <dgm:cxn modelId="{AAACAB24-C85D-4B2E-BFA1-725BF8A446A0}" type="presParOf" srcId="{41B35334-9A2A-4750-9BB6-7D8B7B6FDF9F}" destId="{E68C28CC-F95F-465C-9FA1-7794300EC912}" srcOrd="5" destOrd="0" presId="urn:microsoft.com/office/officeart/2005/8/layout/vProcess5"/>
    <dgm:cxn modelId="{55160746-5B93-4888-ABF2-4F33980FC4E5}" type="presParOf" srcId="{41B35334-9A2A-4750-9BB6-7D8B7B6FDF9F}" destId="{3C8CFE80-D34A-47EB-B110-9233D2DD9E0D}" srcOrd="6" destOrd="0" presId="urn:microsoft.com/office/officeart/2005/8/layout/vProcess5"/>
    <dgm:cxn modelId="{8FD02D14-81C3-4B10-920F-C210D8BA9A12}" type="presParOf" srcId="{41B35334-9A2A-4750-9BB6-7D8B7B6FDF9F}" destId="{F8184119-20D4-4996-81F7-B3CFB7E67D3E}" srcOrd="7" destOrd="0" presId="urn:microsoft.com/office/officeart/2005/8/layout/vProcess5"/>
    <dgm:cxn modelId="{17F8F120-B722-4A5E-A529-3292E5903FD8}" type="presParOf" srcId="{41B35334-9A2A-4750-9BB6-7D8B7B6FDF9F}" destId="{45CDE95A-0663-4791-9E3A-E9E265E58352}" srcOrd="8" destOrd="0" presId="urn:microsoft.com/office/officeart/2005/8/layout/vProcess5"/>
    <dgm:cxn modelId="{B13D9B28-BA99-43DD-B1AD-731C756A3EFE}" type="presParOf" srcId="{41B35334-9A2A-4750-9BB6-7D8B7B6FDF9F}" destId="{A8EC185C-B81F-4803-A161-9BC3B99A1DE1}" srcOrd="9" destOrd="0" presId="urn:microsoft.com/office/officeart/2005/8/layout/vProcess5"/>
    <dgm:cxn modelId="{443A3ADE-1561-4E3E-B4FF-1D6FFC1E8BBB}" type="presParOf" srcId="{41B35334-9A2A-4750-9BB6-7D8B7B6FDF9F}" destId="{BBFE1ED4-4FFD-4074-97C2-20E5540C23F6}" srcOrd="10" destOrd="0" presId="urn:microsoft.com/office/officeart/2005/8/layout/vProcess5"/>
    <dgm:cxn modelId="{69317E96-A5E9-4B19-9526-7653395BCB3B}" type="presParOf" srcId="{41B35334-9A2A-4750-9BB6-7D8B7B6FDF9F}" destId="{FE5887D3-6FC0-4D67-9566-F2A7659A94A3}" srcOrd="11" destOrd="0" presId="urn:microsoft.com/office/officeart/2005/8/layout/vProcess5"/>
    <dgm:cxn modelId="{7959603C-C515-4461-A0C6-5B7678921557}" type="presParOf" srcId="{41B35334-9A2A-4750-9BB6-7D8B7B6FDF9F}" destId="{AB643C57-5465-4407-92AB-A47324AE53E0}" srcOrd="12" destOrd="0" presId="urn:microsoft.com/office/officeart/2005/8/layout/vProcess5"/>
    <dgm:cxn modelId="{283C52CE-A206-4B00-9AF2-7C034803F490}" type="presParOf" srcId="{41B35334-9A2A-4750-9BB6-7D8B7B6FDF9F}" destId="{E53CF1CC-EA99-4756-9099-C3AFC371B426}" srcOrd="13" destOrd="0" presId="urn:microsoft.com/office/officeart/2005/8/layout/vProcess5"/>
    <dgm:cxn modelId="{444B6EAE-2293-4A8C-8ABF-FD0E7FF74FD4}" type="presParOf" srcId="{41B35334-9A2A-4750-9BB6-7D8B7B6FDF9F}" destId="{7EDA2657-EF9E-4089-BA46-BD1EA518402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07D96-8FE8-4646-AC5A-57A0EB9890FB}">
      <dsp:nvSpPr>
        <dsp:cNvPr id="0" name=""/>
        <dsp:cNvSpPr/>
      </dsp:nvSpPr>
      <dsp:spPr>
        <a:xfrm>
          <a:off x="0" y="0"/>
          <a:ext cx="3104986" cy="8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Georgia" panose="02040502050405020303" pitchFamily="18" charset="0"/>
            </a:rPr>
            <a:t>Stage 1: Documentary review of national and local policy and practice </a:t>
          </a:r>
        </a:p>
      </dsp:txBody>
      <dsp:txXfrm>
        <a:off x="25815" y="25815"/>
        <a:ext cx="2050789" cy="829747"/>
      </dsp:txXfrm>
    </dsp:sp>
    <dsp:sp modelId="{8B2FD27E-210C-4648-9CA9-C6B9AF220D77}">
      <dsp:nvSpPr>
        <dsp:cNvPr id="0" name=""/>
        <dsp:cNvSpPr/>
      </dsp:nvSpPr>
      <dsp:spPr>
        <a:xfrm>
          <a:off x="231865" y="1003791"/>
          <a:ext cx="3104986" cy="8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Georgia" panose="02040502050405020303" pitchFamily="18" charset="0"/>
            </a:rPr>
            <a:t>Stage 2: In-depth interviews with local authority practitioners</a:t>
          </a:r>
        </a:p>
      </dsp:txBody>
      <dsp:txXfrm>
        <a:off x="257680" y="1029606"/>
        <a:ext cx="2248594" cy="829747"/>
      </dsp:txXfrm>
    </dsp:sp>
    <dsp:sp modelId="{27816726-7E14-46A8-A144-9792E710B2AB}">
      <dsp:nvSpPr>
        <dsp:cNvPr id="0" name=""/>
        <dsp:cNvSpPr/>
      </dsp:nvSpPr>
      <dsp:spPr>
        <a:xfrm>
          <a:off x="463731" y="2007583"/>
          <a:ext cx="3104986" cy="8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latin typeface="Georgia" panose="02040502050405020303" pitchFamily="18" charset="0"/>
            </a:rPr>
            <a:t>Stage 3: Four housing development case studies </a:t>
          </a:r>
        </a:p>
      </dsp:txBody>
      <dsp:txXfrm>
        <a:off x="489546" y="2033398"/>
        <a:ext cx="2248594" cy="829747"/>
      </dsp:txXfrm>
    </dsp:sp>
    <dsp:sp modelId="{873C9A88-1D02-4109-AE59-E55B0C837512}">
      <dsp:nvSpPr>
        <dsp:cNvPr id="0" name=""/>
        <dsp:cNvSpPr/>
      </dsp:nvSpPr>
      <dsp:spPr>
        <a:xfrm>
          <a:off x="695597" y="3011374"/>
          <a:ext cx="3104986" cy="8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latin typeface="Georgia" panose="02040502050405020303" pitchFamily="18" charset="0"/>
            </a:rPr>
            <a:t>Stage 4: Analysis of output and preparation of draft recommendations for review </a:t>
          </a:r>
        </a:p>
      </dsp:txBody>
      <dsp:txXfrm>
        <a:off x="721412" y="3037189"/>
        <a:ext cx="2248594" cy="829747"/>
      </dsp:txXfrm>
    </dsp:sp>
    <dsp:sp modelId="{E68C28CC-F95F-465C-9FA1-7794300EC912}">
      <dsp:nvSpPr>
        <dsp:cNvPr id="0" name=""/>
        <dsp:cNvSpPr/>
      </dsp:nvSpPr>
      <dsp:spPr>
        <a:xfrm>
          <a:off x="927463" y="4015166"/>
          <a:ext cx="3104986" cy="8813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latin typeface="Georgia" panose="02040502050405020303" pitchFamily="18" charset="0"/>
            </a:rPr>
            <a:t>Stage 5: Roundtable with local authority practitioners to review recommendations</a:t>
          </a:r>
        </a:p>
      </dsp:txBody>
      <dsp:txXfrm>
        <a:off x="953278" y="4040981"/>
        <a:ext cx="2248594" cy="829747"/>
      </dsp:txXfrm>
    </dsp:sp>
    <dsp:sp modelId="{3C8CFE80-D34A-47EB-B110-9233D2DD9E0D}">
      <dsp:nvSpPr>
        <dsp:cNvPr id="0" name=""/>
        <dsp:cNvSpPr/>
      </dsp:nvSpPr>
      <dsp:spPr>
        <a:xfrm>
          <a:off x="2532090" y="643895"/>
          <a:ext cx="572895" cy="57289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a:latin typeface="Georgia" panose="02040502050405020303" pitchFamily="18" charset="0"/>
          </a:endParaRPr>
        </a:p>
      </dsp:txBody>
      <dsp:txXfrm>
        <a:off x="2660991" y="643895"/>
        <a:ext cx="315093" cy="431103"/>
      </dsp:txXfrm>
    </dsp:sp>
    <dsp:sp modelId="{F8184119-20D4-4996-81F7-B3CFB7E67D3E}">
      <dsp:nvSpPr>
        <dsp:cNvPr id="0" name=""/>
        <dsp:cNvSpPr/>
      </dsp:nvSpPr>
      <dsp:spPr>
        <a:xfrm>
          <a:off x="2763956" y="1647687"/>
          <a:ext cx="572895" cy="57289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a:latin typeface="Georgia" panose="02040502050405020303" pitchFamily="18" charset="0"/>
          </a:endParaRPr>
        </a:p>
      </dsp:txBody>
      <dsp:txXfrm>
        <a:off x="2892857" y="1647687"/>
        <a:ext cx="315093" cy="431103"/>
      </dsp:txXfrm>
    </dsp:sp>
    <dsp:sp modelId="{45CDE95A-0663-4791-9E3A-E9E265E58352}">
      <dsp:nvSpPr>
        <dsp:cNvPr id="0" name=""/>
        <dsp:cNvSpPr/>
      </dsp:nvSpPr>
      <dsp:spPr>
        <a:xfrm>
          <a:off x="2995822" y="2636788"/>
          <a:ext cx="572895" cy="57289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a:latin typeface="Georgia" panose="02040502050405020303" pitchFamily="18" charset="0"/>
          </a:endParaRPr>
        </a:p>
      </dsp:txBody>
      <dsp:txXfrm>
        <a:off x="3124723" y="2636788"/>
        <a:ext cx="315093" cy="431103"/>
      </dsp:txXfrm>
    </dsp:sp>
    <dsp:sp modelId="{A8EC185C-B81F-4803-A161-9BC3B99A1DE1}">
      <dsp:nvSpPr>
        <dsp:cNvPr id="0" name=""/>
        <dsp:cNvSpPr/>
      </dsp:nvSpPr>
      <dsp:spPr>
        <a:xfrm>
          <a:off x="3227688" y="3650373"/>
          <a:ext cx="572895" cy="57289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a:latin typeface="Georgia" panose="02040502050405020303" pitchFamily="18" charset="0"/>
          </a:endParaRPr>
        </a:p>
      </dsp:txBody>
      <dsp:txXfrm>
        <a:off x="3356589" y="3650373"/>
        <a:ext cx="315093" cy="43110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a:t>
            </a:fld>
            <a:endParaRPr lang="en-US" altLang="en-US"/>
          </a:p>
        </p:txBody>
      </p:sp>
    </p:spTree>
    <p:extLst>
      <p:ext uri="{BB962C8B-B14F-4D97-AF65-F5344CB8AC3E}">
        <p14:creationId xmlns:p14="http://schemas.microsoft.com/office/powerpoint/2010/main" val="84211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latin typeface="Georgia" panose="02040502050405020303" pitchFamily="18" charset="0"/>
              </a:rPr>
              <a:t>Most diagrams of the planning process </a:t>
            </a:r>
            <a:r>
              <a:rPr lang="en-GB" b="1" dirty="0">
                <a:latin typeface="Georgia" panose="02040502050405020303" pitchFamily="18" charset="0"/>
              </a:rPr>
              <a:t>end with ‘permission granted’</a:t>
            </a:r>
          </a:p>
          <a:p>
            <a:pPr marL="285750" indent="-285750">
              <a:buFont typeface="Arial" panose="020B0604020202020204" pitchFamily="34" charset="0"/>
              <a:buChar char="•"/>
            </a:pPr>
            <a:r>
              <a:rPr lang="en-GB" b="1" dirty="0">
                <a:latin typeface="Georgia" panose="02040502050405020303" pitchFamily="18" charset="0"/>
              </a:rPr>
              <a:t>Little in-depth analysis </a:t>
            </a:r>
            <a:r>
              <a:rPr lang="en-GB" dirty="0">
                <a:latin typeface="Georgia" panose="02040502050405020303" pitchFamily="18" charset="0"/>
              </a:rPr>
              <a:t>of the world of post-consent</a:t>
            </a:r>
          </a:p>
          <a:p>
            <a:pPr marL="285750" indent="-285750">
              <a:buFont typeface="Arial" panose="020B0604020202020204" pitchFamily="34" charset="0"/>
              <a:buChar char="•"/>
            </a:pPr>
            <a:r>
              <a:rPr lang="en-GB" dirty="0">
                <a:latin typeface="Georgia" panose="02040502050405020303" pitchFamily="18" charset="0"/>
              </a:rPr>
              <a:t>… and </a:t>
            </a:r>
            <a:r>
              <a:rPr lang="en-GB" b="1" dirty="0">
                <a:latin typeface="Georgia" panose="02040502050405020303" pitchFamily="18" charset="0"/>
              </a:rPr>
              <a:t>even less on post-consent and design quality </a:t>
            </a:r>
            <a:r>
              <a:rPr lang="en-GB" dirty="0">
                <a:latin typeface="Georgia" panose="02040502050405020303" pitchFamily="18" charset="0"/>
              </a:rPr>
              <a:t>(with some limited exceptions) </a:t>
            </a:r>
          </a:p>
          <a:p>
            <a:pPr marL="285750" indent="-285750">
              <a:buFont typeface="Arial" panose="020B0604020202020204" pitchFamily="34" charset="0"/>
              <a:buChar char="•"/>
            </a:pPr>
            <a:r>
              <a:rPr lang="en-GB" dirty="0">
                <a:latin typeface="Georgia" panose="02040502050405020303" pitchFamily="18" charset="0"/>
              </a:rPr>
              <a:t>But, there is anecdotal evidence and some relatively limited press reporting (mainly in the architectural press)</a:t>
            </a:r>
          </a:p>
          <a:p>
            <a:pPr marL="285750" indent="-285750">
              <a:buFont typeface="Arial" panose="020B0604020202020204" pitchFamily="34" charset="0"/>
              <a:buChar char="•"/>
            </a:pPr>
            <a:r>
              <a:rPr lang="en-GB" dirty="0">
                <a:latin typeface="Georgia" panose="02040502050405020303" pitchFamily="18" charset="0"/>
              </a:rPr>
              <a:t>And, a nod to some of these issues in the 2019 amendments to National Planning Practice Guidance, but little direction as to how to manage them</a:t>
            </a:r>
          </a:p>
          <a:p>
            <a:pPr marL="285750" indent="-285750">
              <a:buFont typeface="Arial" panose="020B0604020202020204" pitchFamily="34" charset="0"/>
              <a:buChar char="•"/>
            </a:pPr>
            <a:endParaRPr lang="en-GB" dirty="0">
              <a:latin typeface="Georgia" panose="02040502050405020303" pitchFamily="18" charset="0"/>
            </a:endParaRPr>
          </a:p>
          <a:p>
            <a:pPr marL="0" indent="0">
              <a:buNone/>
            </a:pPr>
            <a:r>
              <a:rPr lang="en-GB" dirty="0">
                <a:latin typeface="Georgia" panose="02040502050405020303" pitchFamily="18" charset="0"/>
              </a:rPr>
              <a:t>	</a:t>
            </a:r>
            <a:r>
              <a:rPr lang="en-GB" dirty="0">
                <a:solidFill>
                  <a:srgbClr val="00B050"/>
                </a:solidFill>
                <a:latin typeface="Georgia" panose="02040502050405020303" pitchFamily="18" charset="0"/>
              </a:rPr>
              <a:t>“</a:t>
            </a:r>
            <a:r>
              <a:rPr lang="en-GB" i="1" dirty="0">
                <a:solidFill>
                  <a:srgbClr val="00B050"/>
                </a:solidFill>
                <a:latin typeface="Georgia" panose="02040502050405020303" pitchFamily="18" charset="0"/>
              </a:rPr>
              <a:t>How can local planning authorities ensure the quality of approved 	development is not materially diminished between permission and 	completion?</a:t>
            </a:r>
            <a:r>
              <a:rPr lang="en-GB" dirty="0">
                <a:solidFill>
                  <a:srgbClr val="00B050"/>
                </a:solidFill>
                <a:latin typeface="Georgia" panose="02040502050405020303" pitchFamily="18" charset="0"/>
              </a:rPr>
              <a:t>” </a:t>
            </a:r>
          </a:p>
          <a:p>
            <a:pPr marL="0" indent="0">
              <a:buNone/>
            </a:pPr>
            <a:r>
              <a:rPr lang="en-GB" dirty="0">
                <a:latin typeface="Georgia" panose="02040502050405020303" pitchFamily="18" charset="0"/>
              </a:rPr>
              <a:t>	</a:t>
            </a:r>
          </a:p>
          <a:p>
            <a:pPr marL="0" indent="0">
              <a:buNone/>
            </a:pPr>
            <a:r>
              <a:rPr lang="en-GB" dirty="0">
                <a:latin typeface="Georgia" panose="02040502050405020303" pitchFamily="18" charset="0"/>
              </a:rPr>
              <a:t>	stated in recognition that the design process </a:t>
            </a:r>
          </a:p>
          <a:p>
            <a:pPr marL="0" indent="0">
              <a:buNone/>
            </a:pPr>
            <a:r>
              <a:rPr lang="en-GB" dirty="0">
                <a:latin typeface="Georgia" panose="02040502050405020303" pitchFamily="18" charset="0"/>
              </a:rPr>
              <a:t>	</a:t>
            </a:r>
          </a:p>
          <a:p>
            <a:pPr marL="0" indent="0">
              <a:buNone/>
            </a:pPr>
            <a:r>
              <a:rPr lang="en-GB" dirty="0">
                <a:solidFill>
                  <a:srgbClr val="00B050"/>
                </a:solidFill>
                <a:latin typeface="Georgia" panose="02040502050405020303" pitchFamily="18" charset="0"/>
              </a:rPr>
              <a:t>	“</a:t>
            </a:r>
            <a:r>
              <a:rPr lang="en-GB" i="1" dirty="0">
                <a:solidFill>
                  <a:srgbClr val="00B050"/>
                </a:solidFill>
                <a:latin typeface="Georgia" panose="02040502050405020303" pitchFamily="18" charset="0"/>
              </a:rPr>
              <a:t>continues after the granting of permission”</a:t>
            </a:r>
            <a:endParaRPr lang="en-GB" dirty="0">
              <a:solidFill>
                <a:srgbClr val="00B050"/>
              </a:solidFill>
              <a:latin typeface="Georgia" panose="02040502050405020303"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326724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short here … </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351639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Political interest focussed on delivery</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423598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comment on the need for enforcement – action shouldn’t be needed if high trust is present?</a:t>
            </a:r>
          </a:p>
          <a:p>
            <a:r>
              <a:rPr lang="en-GB" dirty="0"/>
              <a:t>Need for greater due diligence – process needed before entering into an agreement – again is that needed of there is strong trust? </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8</a:t>
            </a:fld>
            <a:endParaRPr lang="en-US" altLang="en-US"/>
          </a:p>
        </p:txBody>
      </p:sp>
    </p:spTree>
    <p:extLst>
      <p:ext uri="{BB962C8B-B14F-4D97-AF65-F5344CB8AC3E}">
        <p14:creationId xmlns:p14="http://schemas.microsoft.com/office/powerpoint/2010/main" val="114465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Georgia" panose="02040502050405020303" pitchFamily="18" charset="0"/>
              </a:rPr>
              <a:t>1. Participants spoke of ‘</a:t>
            </a:r>
            <a:r>
              <a:rPr lang="en-US" i="1" dirty="0">
                <a:latin typeface="Georgia" panose="02040502050405020303" pitchFamily="18" charset="0"/>
              </a:rPr>
              <a:t>hope’</a:t>
            </a:r>
            <a:r>
              <a:rPr lang="en-US" dirty="0">
                <a:latin typeface="Georgia" panose="02040502050405020303" pitchFamily="18" charset="0"/>
              </a:rPr>
              <a:t> that design policies and the effective operation of system would enable high quality development, but </a:t>
            </a:r>
            <a:r>
              <a:rPr lang="en-US" dirty="0" err="1">
                <a:latin typeface="Georgia" panose="02040502050405020303" pitchFamily="18" charset="0"/>
              </a:rPr>
              <a:t>recognised</a:t>
            </a:r>
            <a:r>
              <a:rPr lang="en-US" dirty="0">
                <a:latin typeface="Georgia" panose="02040502050405020303" pitchFamily="18" charset="0"/>
              </a:rPr>
              <a:t> that neither policy nor the system would deliver on their own without key players sharing the same goals;</a:t>
            </a:r>
            <a:endParaRPr lang="en-GB" dirty="0">
              <a:latin typeface="Georgia" panose="02040502050405020303" pitchFamily="18" charset="0"/>
            </a:endParaRPr>
          </a:p>
          <a:p>
            <a:pPr lvl="0"/>
            <a:r>
              <a:rPr lang="en-US" dirty="0">
                <a:latin typeface="Georgia" panose="02040502050405020303" pitchFamily="18" charset="0"/>
              </a:rPr>
              <a:t>2. There was an unspoken sense that players did not share the same goals, with shared goals acknowledged as an important basis for trust;</a:t>
            </a:r>
            <a:endParaRPr lang="en-GB" dirty="0">
              <a:latin typeface="Georgia" panose="02040502050405020303" pitchFamily="18" charset="0"/>
            </a:endParaRPr>
          </a:p>
          <a:p>
            <a:pPr lvl="0"/>
            <a:r>
              <a:rPr lang="en-US" dirty="0">
                <a:latin typeface="Georgia" panose="02040502050405020303" pitchFamily="18" charset="0"/>
              </a:rPr>
              <a:t>3. Local authority participants spoke of the need for ‘</a:t>
            </a:r>
            <a:r>
              <a:rPr lang="en-US" i="1" dirty="0">
                <a:latin typeface="Georgia" panose="02040502050405020303" pitchFamily="18" charset="0"/>
              </a:rPr>
              <a:t>safeguards</a:t>
            </a:r>
            <a:r>
              <a:rPr lang="en-US" dirty="0">
                <a:latin typeface="Georgia" panose="02040502050405020303" pitchFamily="18" charset="0"/>
              </a:rPr>
              <a:t>’ within the system to manage design quality post-consent. The idea of ‘safeguards’ appears in lieu of trust; and</a:t>
            </a:r>
            <a:endParaRPr lang="en-GB" dirty="0">
              <a:latin typeface="Georgia" panose="02040502050405020303" pitchFamily="18" charset="0"/>
            </a:endParaRPr>
          </a:p>
          <a:p>
            <a:pPr lvl="0"/>
            <a:r>
              <a:rPr lang="en-US" dirty="0">
                <a:latin typeface="Georgia" panose="02040502050405020303" pitchFamily="18" charset="0"/>
              </a:rPr>
              <a:t>4. Similarly, local authority participants spoke of a loss of power once permission has been granted. Concerns about shifts in the balance of power would not be present with strong trust, where the desire for power would not be so present.</a:t>
            </a:r>
            <a:endParaRPr lang="en-GB" dirty="0">
              <a:latin typeface="Georgia" panose="02040502050405020303"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9</a:t>
            </a:fld>
            <a:endParaRPr lang="en-US" altLang="en-US"/>
          </a:p>
        </p:txBody>
      </p:sp>
    </p:spTree>
    <p:extLst>
      <p:ext uri="{BB962C8B-B14F-4D97-AF65-F5344CB8AC3E}">
        <p14:creationId xmlns:p14="http://schemas.microsoft.com/office/powerpoint/2010/main" val="414264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dirty="0"/>
              <a:t>Tait – three levels of trust - </a:t>
            </a:r>
            <a:r>
              <a:rPr lang="en-GB" sz="1200" b="0" i="0" kern="1200" dirty="0">
                <a:solidFill>
                  <a:schemeClr val="tx1"/>
                </a:solidFill>
                <a:effectLst/>
                <a:latin typeface="Arial" charset="0"/>
                <a:ea typeface="ＭＳ Ｐゴシック" charset="0"/>
                <a:cs typeface="ＭＳ Ｐゴシック" charset="0"/>
              </a:rPr>
              <a:t>the individual, the institutional, and the ideological. </a:t>
            </a:r>
          </a:p>
          <a:p>
            <a:pPr rtl="0" fontAlgn="base"/>
            <a:r>
              <a:rPr lang="en-GB" sz="1200" b="0" i="0" kern="1200" dirty="0">
                <a:solidFill>
                  <a:schemeClr val="tx1"/>
                </a:solidFill>
                <a:effectLst/>
                <a:latin typeface="Arial" charset="0"/>
                <a:ea typeface="ＭＳ Ｐゴシック" charset="0"/>
                <a:cs typeface="ＭＳ Ｐゴシック" charset="0"/>
              </a:rPr>
              <a:t> </a:t>
            </a:r>
          </a:p>
          <a:p>
            <a:endParaRPr lang="en-GB" dirty="0"/>
          </a:p>
          <a:p>
            <a:endParaRPr lang="en-GB" dirty="0"/>
          </a:p>
          <a:p>
            <a:r>
              <a:rPr lang="en-GB" dirty="0"/>
              <a:t>Thoughts are emergent </a:t>
            </a:r>
          </a:p>
          <a:p>
            <a:r>
              <a:rPr lang="en-GB" dirty="0"/>
              <a:t>Need to things about trust in different terms …</a:t>
            </a:r>
          </a:p>
          <a:p>
            <a:r>
              <a:rPr lang="en-GB" dirty="0"/>
              <a:t>Shouldn’t try and over talk </a:t>
            </a:r>
          </a:p>
          <a:p>
            <a:r>
              <a:rPr lang="en-GB" dirty="0"/>
              <a:t>Do people trust developers, </a:t>
            </a:r>
            <a:r>
              <a:rPr lang="en-GB" dirty="0" err="1"/>
              <a:t>politicans</a:t>
            </a:r>
            <a:r>
              <a:rPr lang="en-GB" dirty="0"/>
              <a:t> – bringing the idea of trust into this debate – players trust in the system, between players. Reframing. Nexus / </a:t>
            </a:r>
            <a:r>
              <a:rPr lang="en-GB" dirty="0" err="1"/>
              <a:t>nexi</a:t>
            </a:r>
            <a:r>
              <a:rPr lang="en-GB" dirty="0"/>
              <a:t>? </a:t>
            </a:r>
          </a:p>
          <a:p>
            <a:r>
              <a:rPr lang="en-GB" dirty="0"/>
              <a:t>Goals – how tools are used …. </a:t>
            </a:r>
          </a:p>
          <a:p>
            <a:r>
              <a:rPr lang="en-GB" dirty="0"/>
              <a:t>Critically examine trust on the basis of our findings. Lots of writing, we are interested in ….</a:t>
            </a:r>
          </a:p>
          <a:p>
            <a:r>
              <a:rPr lang="en-GB" dirty="0"/>
              <a:t>What’s the role of the system and policy in this – how do these mediate, support trust, or not? </a:t>
            </a:r>
          </a:p>
          <a:p>
            <a:endParaRPr lang="en-GB" dirty="0"/>
          </a:p>
          <a:p>
            <a:pPr marL="0" indent="0">
              <a:buNone/>
            </a:pPr>
            <a:r>
              <a:rPr lang="en-GB" dirty="0"/>
              <a:t>About the development process … </a:t>
            </a:r>
          </a:p>
          <a:p>
            <a:r>
              <a:rPr lang="en-GB" dirty="0"/>
              <a:t>Does the process actually enable an absence of trust (i.e. in providing the basis for change)???</a:t>
            </a:r>
          </a:p>
          <a:p>
            <a:r>
              <a:rPr lang="en-GB" dirty="0"/>
              <a:t>Policy wholly insufficient as a basis for trust </a:t>
            </a:r>
          </a:p>
          <a:p>
            <a:r>
              <a:rPr lang="en-GB" dirty="0"/>
              <a:t>Power and resource influence …</a:t>
            </a:r>
          </a:p>
          <a:p>
            <a:r>
              <a:rPr lang="en-GB" dirty="0"/>
              <a:t>The problem of planning balance – anything can be argued</a:t>
            </a:r>
          </a:p>
          <a:p>
            <a:endParaRPr lang="en-GB" dirty="0"/>
          </a:p>
          <a:p>
            <a:pPr marL="0" indent="0">
              <a:buNone/>
            </a:pPr>
            <a:r>
              <a:rPr lang="en-GB" dirty="0"/>
              <a:t>About trust more broadly … </a:t>
            </a:r>
          </a:p>
          <a:p>
            <a:r>
              <a:rPr lang="en-GB" dirty="0"/>
              <a:t>Literature notes trust is a difficult concept to define</a:t>
            </a:r>
          </a:p>
          <a:p>
            <a:r>
              <a:rPr lang="en-GB" dirty="0"/>
              <a:t>Existing treatment in the planning literature focus on trust in the system and in politicians – due process</a:t>
            </a:r>
          </a:p>
          <a:p>
            <a:r>
              <a:rPr lang="en-GB" dirty="0"/>
              <a:t>Little focus on trust between local authorities and applicants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10</a:t>
            </a:fld>
            <a:endParaRPr lang="en-US" altLang="en-US"/>
          </a:p>
        </p:txBody>
      </p:sp>
    </p:spTree>
    <p:extLst>
      <p:ext uri="{BB962C8B-B14F-4D97-AF65-F5344CB8AC3E}">
        <p14:creationId xmlns:p14="http://schemas.microsoft.com/office/powerpoint/2010/main" val="2377550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6DA463"/>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3888" y="-1588"/>
            <a:ext cx="2166937"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919288"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325600" y="1886400"/>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a:ea typeface="Georgia"/>
                <a:cs typeface="Georgia"/>
              </a:defRPr>
            </a:lvl1pPr>
          </a:lstStyle>
          <a:p>
            <a:pPr lvl="0"/>
            <a:r>
              <a:rPr lang="en-GB" dirty="0"/>
              <a:t>Click to edit Master text styles</a:t>
            </a:r>
          </a:p>
        </p:txBody>
      </p:sp>
      <p:sp>
        <p:nvSpPr>
          <p:cNvPr id="18" name="Text Placeholder 14"/>
          <p:cNvSpPr>
            <a:spLocks noGrp="1"/>
          </p:cNvSpPr>
          <p:nvPr>
            <p:ph type="body" sz="quarter" idx="15"/>
          </p:nvPr>
        </p:nvSpPr>
        <p:spPr>
          <a:xfrm>
            <a:off x="640800" y="1972800"/>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
        <p:nvSpPr>
          <p:cNvPr id="19" name="Text Placeholder 14"/>
          <p:cNvSpPr>
            <a:spLocks noGrp="1"/>
          </p:cNvSpPr>
          <p:nvPr>
            <p:ph type="body" sz="quarter" idx="16"/>
          </p:nvPr>
        </p:nvSpPr>
        <p:spPr>
          <a:xfrm>
            <a:off x="640800" y="2332800"/>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20" name="Text Placeholder 14"/>
          <p:cNvSpPr>
            <a:spLocks noGrp="1"/>
          </p:cNvSpPr>
          <p:nvPr>
            <p:ph type="body" sz="quarter" idx="17"/>
          </p:nvPr>
        </p:nvSpPr>
        <p:spPr>
          <a:xfrm>
            <a:off x="640800" y="2876400"/>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8" name="Text Placeholder 14"/>
          <p:cNvSpPr>
            <a:spLocks noGrp="1"/>
          </p:cNvSpPr>
          <p:nvPr>
            <p:ph type="body" sz="quarter" idx="18"/>
          </p:nvPr>
        </p:nvSpPr>
        <p:spPr>
          <a:xfrm>
            <a:off x="641268" y="5503482"/>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906811"/>
            <a:ext cx="9144000" cy="5951190"/>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p:nvPr>
        </p:nvSpPr>
        <p:spPr>
          <a:xfrm>
            <a:off x="467545" y="444420"/>
            <a:ext cx="6552727" cy="608316"/>
          </a:xfrm>
          <a:prstGeom prst="rect">
            <a:avLst/>
          </a:prstGeom>
        </p:spPr>
        <p:txBody>
          <a:bodyPr lIns="0" tIns="0" rIns="0" bIns="0"/>
          <a:lstStyle>
            <a:lvl1pPr marL="0" indent="0">
              <a:lnSpc>
                <a:spcPts val="4200"/>
              </a:lnSpc>
              <a:buFontTx/>
              <a:buNone/>
              <a:defRPr sz="3200" b="0" i="0" baseline="0">
                <a:solidFill>
                  <a:srgbClr val="598752"/>
                </a:solidFill>
                <a:latin typeface="Georgia"/>
                <a:ea typeface="Georgia"/>
                <a:cs typeface="Georgia"/>
              </a:defRPr>
            </a:lvl1pPr>
          </a:lstStyle>
          <a:p>
            <a:pPr lvl="0"/>
            <a:r>
              <a:rPr lang="en-GB" dirty="0"/>
              <a:t>Click to edit Master text styles</a:t>
            </a:r>
          </a:p>
        </p:txBody>
      </p:sp>
      <p:sp>
        <p:nvSpPr>
          <p:cNvPr id="5" name="Picture Placeholder 12"/>
          <p:cNvSpPr>
            <a:spLocks noGrp="1"/>
          </p:cNvSpPr>
          <p:nvPr>
            <p:ph type="pic" sz="quarter" idx="11"/>
          </p:nvPr>
        </p:nvSpPr>
        <p:spPr>
          <a:xfrm>
            <a:off x="6118225" y="1461052"/>
            <a:ext cx="3025775" cy="5396948"/>
          </a:xfrm>
          <a:prstGeom prst="rect">
            <a:avLst/>
          </a:prstGeom>
        </p:spPr>
        <p:txBody>
          <a:bodyPr/>
          <a:lstStyle/>
          <a:p>
            <a:endParaRPr lang="en-US" dirty="0"/>
          </a:p>
        </p:txBody>
      </p:sp>
      <p:sp>
        <p:nvSpPr>
          <p:cNvPr id="6" name="Picture Placeholder 12"/>
          <p:cNvSpPr>
            <a:spLocks noGrp="1"/>
          </p:cNvSpPr>
          <p:nvPr>
            <p:ph type="pic" sz="quarter" idx="12"/>
          </p:nvPr>
        </p:nvSpPr>
        <p:spPr>
          <a:xfrm>
            <a:off x="0" y="1461052"/>
            <a:ext cx="3024188" cy="5396948"/>
          </a:xfrm>
          <a:prstGeom prst="rect">
            <a:avLst/>
          </a:prstGeom>
        </p:spPr>
        <p:txBody>
          <a:bodyPr/>
          <a:lstStyle/>
          <a:p>
            <a:endParaRPr lang="en-US"/>
          </a:p>
        </p:txBody>
      </p:sp>
      <p:sp>
        <p:nvSpPr>
          <p:cNvPr id="7" name="Picture Placeholder 12"/>
          <p:cNvSpPr>
            <a:spLocks noGrp="1"/>
          </p:cNvSpPr>
          <p:nvPr>
            <p:ph type="pic" sz="quarter" idx="13"/>
          </p:nvPr>
        </p:nvSpPr>
        <p:spPr>
          <a:xfrm>
            <a:off x="3059113" y="1461053"/>
            <a:ext cx="3020316" cy="2650572"/>
          </a:xfrm>
          <a:prstGeom prst="rect">
            <a:avLst/>
          </a:prstGeom>
        </p:spPr>
        <p:txBody>
          <a:bodyPr/>
          <a:lstStyle/>
          <a:p>
            <a:endParaRPr lang="en-US"/>
          </a:p>
        </p:txBody>
      </p:sp>
      <p:sp>
        <p:nvSpPr>
          <p:cNvPr id="8" name="Picture Placeholder 12"/>
          <p:cNvSpPr>
            <a:spLocks noGrp="1"/>
          </p:cNvSpPr>
          <p:nvPr>
            <p:ph type="pic" sz="quarter" idx="14"/>
          </p:nvPr>
        </p:nvSpPr>
        <p:spPr>
          <a:xfrm>
            <a:off x="3059113" y="4149725"/>
            <a:ext cx="3020316" cy="2708275"/>
          </a:xfrm>
          <a:prstGeom prst="rect">
            <a:avLst/>
          </a:prstGeom>
        </p:spPr>
        <p:txBody>
          <a:bodyPr/>
          <a:lstStyle/>
          <a:p>
            <a:endParaRPr lang="en-US"/>
          </a:p>
        </p:txBody>
      </p:sp>
    </p:spTree>
    <p:extLst>
      <p:ext uri="{BB962C8B-B14F-4D97-AF65-F5344CB8AC3E}">
        <p14:creationId xmlns:p14="http://schemas.microsoft.com/office/powerpoint/2010/main" val="95454524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444420"/>
            <a:ext cx="6624735" cy="608316"/>
          </a:xfrm>
          <a:prstGeom prst="rect">
            <a:avLst/>
          </a:prstGeom>
        </p:spPr>
        <p:txBody>
          <a:bodyPr lIns="0" tIns="0" rIns="0" bIns="0"/>
          <a:lstStyle>
            <a:lvl1pPr marL="0" indent="0">
              <a:lnSpc>
                <a:spcPts val="4200"/>
              </a:lnSpc>
              <a:buFontTx/>
              <a:buNone/>
              <a:defRPr sz="3200" b="0" i="0" baseline="0">
                <a:solidFill>
                  <a:srgbClr val="598752"/>
                </a:solidFill>
                <a:latin typeface="Georgia"/>
                <a:ea typeface="Georgia"/>
                <a:cs typeface="Georgia"/>
              </a:defRPr>
            </a:lvl1pPr>
          </a:lstStyle>
          <a:p>
            <a:pPr lvl="0"/>
            <a:r>
              <a:rPr lang="en-GB"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1"/>
          </p:nvPr>
        </p:nvSpPr>
        <p:spPr>
          <a:xfrm>
            <a:off x="3041650" y="1461052"/>
            <a:ext cx="3043238" cy="5396948"/>
          </a:xfrm>
          <a:prstGeom prst="rect">
            <a:avLst/>
          </a:prstGeom>
        </p:spPr>
        <p:txBody>
          <a:bodyPr/>
          <a:lstStyle/>
          <a:p>
            <a:endParaRPr lang="en-US" dirty="0"/>
          </a:p>
        </p:txBody>
      </p:sp>
      <p:sp>
        <p:nvSpPr>
          <p:cNvPr id="6" name="Picture Placeholder 12"/>
          <p:cNvSpPr>
            <a:spLocks noGrp="1"/>
          </p:cNvSpPr>
          <p:nvPr>
            <p:ph type="pic" sz="quarter" idx="13"/>
          </p:nvPr>
        </p:nvSpPr>
        <p:spPr>
          <a:xfrm>
            <a:off x="6121400" y="1461053"/>
            <a:ext cx="3022599" cy="2650572"/>
          </a:xfrm>
          <a:prstGeom prst="rect">
            <a:avLst/>
          </a:prstGeom>
        </p:spPr>
        <p:txBody>
          <a:bodyPr/>
          <a:lstStyle/>
          <a:p>
            <a:endParaRPr lang="en-US" dirty="0"/>
          </a:p>
        </p:txBody>
      </p:sp>
      <p:sp>
        <p:nvSpPr>
          <p:cNvPr id="7" name="Picture Placeholder 12"/>
          <p:cNvSpPr>
            <a:spLocks noGrp="1"/>
          </p:cNvSpPr>
          <p:nvPr>
            <p:ph type="pic" sz="quarter" idx="14"/>
          </p:nvPr>
        </p:nvSpPr>
        <p:spPr>
          <a:xfrm>
            <a:off x="6121400" y="4146550"/>
            <a:ext cx="3022600" cy="2711450"/>
          </a:xfrm>
          <a:prstGeom prst="rect">
            <a:avLst/>
          </a:prstGeom>
        </p:spPr>
        <p:txBody>
          <a:bodyPr/>
          <a:lstStyle/>
          <a:p>
            <a:endParaRPr lang="en-US"/>
          </a:p>
        </p:txBody>
      </p:sp>
      <p:sp>
        <p:nvSpPr>
          <p:cNvPr id="8" name="Text Placeholder 5"/>
          <p:cNvSpPr>
            <a:spLocks noGrp="1"/>
          </p:cNvSpPr>
          <p:nvPr>
            <p:ph type="body" sz="quarter" idx="15" hasCustomPrompt="1"/>
          </p:nvPr>
        </p:nvSpPr>
        <p:spPr>
          <a:xfrm>
            <a:off x="458065" y="1461052"/>
            <a:ext cx="238574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Tree>
    <p:extLst>
      <p:ext uri="{BB962C8B-B14F-4D97-AF65-F5344CB8AC3E}">
        <p14:creationId xmlns:p14="http://schemas.microsoft.com/office/powerpoint/2010/main" val="133900559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916832"/>
            <a:ext cx="7058025" cy="3528392"/>
          </a:xfrm>
          <a:prstGeom prst="rect">
            <a:avLst/>
          </a:prstGeom>
        </p:spPr>
        <p:txBody>
          <a:bodyPr/>
          <a:lstStyle>
            <a:lvl1pPr marL="0" indent="0">
              <a:lnSpc>
                <a:spcPts val="3600"/>
              </a:lnSpc>
              <a:buNone/>
              <a:defRPr sz="2800" b="0" i="1" baseline="0">
                <a:solidFill>
                  <a:srgbClr val="598752"/>
                </a:solidFill>
                <a:latin typeface="Tahoma" charset="0"/>
              </a:defRPr>
            </a:lvl1pPr>
            <a:lvl2pPr marL="609600" indent="0">
              <a:lnSpc>
                <a:spcPts val="3600"/>
              </a:lnSpc>
              <a:buNone/>
              <a:defRPr sz="2800" b="0" i="1" baseline="0">
                <a:solidFill>
                  <a:srgbClr val="598752"/>
                </a:solidFill>
                <a:latin typeface="Tahoma" charset="0"/>
              </a:defRPr>
            </a:lvl2pPr>
            <a:lvl3pPr marL="1219200" indent="0">
              <a:lnSpc>
                <a:spcPts val="3600"/>
              </a:lnSpc>
              <a:buNone/>
              <a:defRPr sz="2800" b="0" i="1" baseline="0">
                <a:solidFill>
                  <a:srgbClr val="598752"/>
                </a:solidFill>
                <a:latin typeface="Tahoma" charset="0"/>
              </a:defRPr>
            </a:lvl3pPr>
            <a:lvl4pPr marL="1828800" indent="0">
              <a:lnSpc>
                <a:spcPts val="3600"/>
              </a:lnSpc>
              <a:buNone/>
              <a:defRPr sz="2800" b="0" i="1" baseline="0">
                <a:solidFill>
                  <a:srgbClr val="598752"/>
                </a:solidFill>
                <a:latin typeface="Tahoma" charset="0"/>
              </a:defRPr>
            </a:lvl4pPr>
            <a:lvl5pPr marL="2438400" indent="0">
              <a:lnSpc>
                <a:spcPts val="3600"/>
              </a:lnSpc>
              <a:buNone/>
              <a:defRPr sz="2800" b="0" i="1" baseline="0">
                <a:solidFill>
                  <a:srgbClr val="598752"/>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042988" y="5661025"/>
            <a:ext cx="7058025" cy="1196975"/>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81421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2"/>
          <p:cNvSpPr>
            <a:spLocks noGrp="1"/>
          </p:cNvSpPr>
          <p:nvPr>
            <p:ph type="body" sz="quarter" idx="12" hasCustomPrompt="1"/>
          </p:nvPr>
        </p:nvSpPr>
        <p:spPr>
          <a:xfrm>
            <a:off x="215403" y="2852936"/>
            <a:ext cx="4283969" cy="2592288"/>
          </a:xfrm>
          <a:prstGeom prst="rect">
            <a:avLst/>
          </a:prstGeom>
        </p:spPr>
        <p:txBody>
          <a:bodyPr/>
          <a:lstStyle>
            <a:lvl1pPr marL="0" indent="0" algn="r">
              <a:lnSpc>
                <a:spcPts val="9600"/>
              </a:lnSpc>
              <a:buNone/>
              <a:defRPr sz="13000" b="0" i="0" baseline="0">
                <a:solidFill>
                  <a:srgbClr val="598752"/>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5" name="Text Placeholder 14"/>
          <p:cNvSpPr>
            <a:spLocks noGrp="1"/>
          </p:cNvSpPr>
          <p:nvPr>
            <p:ph type="body" sz="quarter" idx="13"/>
          </p:nvPr>
        </p:nvSpPr>
        <p:spPr>
          <a:xfrm>
            <a:off x="4715395" y="2870014"/>
            <a:ext cx="3601021" cy="2575209"/>
          </a:xfrm>
          <a:prstGeom prst="rect">
            <a:avLst/>
          </a:prstGeom>
        </p:spPr>
        <p:txBody>
          <a:bodyPr/>
          <a:lstStyle>
            <a:lvl1pPr marL="0" indent="0" algn="l">
              <a:lnSpc>
                <a:spcPts val="2200"/>
              </a:lnSpc>
              <a:buNone/>
              <a:defRPr sz="1800" baseline="0">
                <a:solidFill>
                  <a:srgbClr val="598752"/>
                </a:solidFill>
                <a:latin typeface="Georgia" charset="0"/>
              </a:defRPr>
            </a:lvl1pPr>
            <a:lvl2pPr marL="609600" indent="0" algn="l">
              <a:lnSpc>
                <a:spcPts val="2200"/>
              </a:lnSpc>
              <a:buNone/>
              <a:defRPr sz="1800" baseline="0">
                <a:solidFill>
                  <a:srgbClr val="598752"/>
                </a:solidFill>
                <a:latin typeface="Georgia" charset="0"/>
              </a:defRPr>
            </a:lvl2pPr>
            <a:lvl3pPr marL="1219200" indent="0" algn="l">
              <a:lnSpc>
                <a:spcPts val="2200"/>
              </a:lnSpc>
              <a:buNone/>
              <a:defRPr sz="1800" baseline="0">
                <a:solidFill>
                  <a:srgbClr val="598752"/>
                </a:solidFill>
                <a:latin typeface="Georgia" charset="0"/>
              </a:defRPr>
            </a:lvl3pPr>
            <a:lvl4pPr marL="1828800" indent="0" algn="l">
              <a:lnSpc>
                <a:spcPts val="2200"/>
              </a:lnSpc>
              <a:buNone/>
              <a:defRPr sz="1800" baseline="0">
                <a:solidFill>
                  <a:srgbClr val="598752"/>
                </a:solidFill>
                <a:latin typeface="Georgia" charset="0"/>
              </a:defRPr>
            </a:lvl4pPr>
            <a:lvl5pPr marL="2438400" indent="0" algn="l">
              <a:lnSpc>
                <a:spcPts val="2200"/>
              </a:lnSpc>
              <a:buNone/>
              <a:defRPr sz="1800" baseline="0">
                <a:solidFill>
                  <a:srgbClr val="598752"/>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14"/>
          <p:cNvSpPr>
            <a:spLocks noGrp="1"/>
          </p:cNvSpPr>
          <p:nvPr>
            <p:ph type="body" sz="quarter" idx="14"/>
          </p:nvPr>
        </p:nvSpPr>
        <p:spPr>
          <a:xfrm>
            <a:off x="970980" y="5661025"/>
            <a:ext cx="7129412"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3130095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6F3852-92FE-4012-8B2F-B28CCB243341}"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CA65A-4763-4740-8497-30D45846DBFD}" type="slidenum">
              <a:rPr lang="en-GB" smtClean="0"/>
              <a:t>‹#›</a:t>
            </a:fld>
            <a:endParaRPr lang="en-GB"/>
          </a:p>
        </p:txBody>
      </p:sp>
    </p:spTree>
    <p:extLst>
      <p:ext uri="{BB962C8B-B14F-4D97-AF65-F5344CB8AC3E}">
        <p14:creationId xmlns:p14="http://schemas.microsoft.com/office/powerpoint/2010/main" val="1138986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F3E7-D1AF-4EFF-81B7-F817F34B79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C2D9FA-6B18-492C-B9E1-95FE693A5D4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55C8C4-65DD-409D-A43E-FFB46D12E50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FEFCB8-1F42-46F3-AC17-2E6AB2B8011A}"/>
              </a:ext>
            </a:extLst>
          </p:cNvPr>
          <p:cNvSpPr>
            <a:spLocks noGrp="1"/>
          </p:cNvSpPr>
          <p:nvPr>
            <p:ph type="dt" sz="half" idx="10"/>
          </p:nvPr>
        </p:nvSpPr>
        <p:spPr/>
        <p:txBody>
          <a:bodyPr/>
          <a:lstStyle/>
          <a:p>
            <a:fld id="{D574C387-3BBF-4E10-83CB-A3D8A633E5D1}" type="datetimeFigureOut">
              <a:rPr lang="en-GB" smtClean="0"/>
              <a:t>15/04/2021</a:t>
            </a:fld>
            <a:endParaRPr lang="en-GB"/>
          </a:p>
        </p:txBody>
      </p:sp>
      <p:sp>
        <p:nvSpPr>
          <p:cNvPr id="6" name="Footer Placeholder 5">
            <a:extLst>
              <a:ext uri="{FF2B5EF4-FFF2-40B4-BE49-F238E27FC236}">
                <a16:creationId xmlns:a16="http://schemas.microsoft.com/office/drawing/2014/main" id="{F770F806-700F-4091-8DA1-57889B4736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10BAAC-853D-40E1-BEE9-8098D760729F}"/>
              </a:ext>
            </a:extLst>
          </p:cNvPr>
          <p:cNvSpPr>
            <a:spLocks noGrp="1"/>
          </p:cNvSpPr>
          <p:nvPr>
            <p:ph type="sldNum" sz="quarter" idx="12"/>
          </p:nvPr>
        </p:nvSpPr>
        <p:spPr/>
        <p:txBody>
          <a:bodyPr/>
          <a:lstStyle/>
          <a:p>
            <a:fld id="{B3E63E78-6B42-466B-92B5-FAD2F8794102}" type="slidenum">
              <a:rPr lang="en-GB" smtClean="0"/>
              <a:t>‹#›</a:t>
            </a:fld>
            <a:endParaRPr lang="en-GB"/>
          </a:p>
        </p:txBody>
      </p:sp>
    </p:spTree>
    <p:extLst>
      <p:ext uri="{BB962C8B-B14F-4D97-AF65-F5344CB8AC3E}">
        <p14:creationId xmlns:p14="http://schemas.microsoft.com/office/powerpoint/2010/main" val="295690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598752"/>
                </a:solidFill>
                <a:latin typeface="Georgia"/>
                <a:ea typeface="Georgia"/>
                <a:cs typeface="Georgia"/>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6" name="Text Placeholder 5"/>
          <p:cNvSpPr>
            <a:spLocks noGrp="1"/>
          </p:cNvSpPr>
          <p:nvPr>
            <p:ph type="body" sz="quarter" idx="11"/>
          </p:nvPr>
        </p:nvSpPr>
        <p:spPr>
          <a:xfrm>
            <a:off x="900113" y="1773238"/>
            <a:ext cx="6551612" cy="4608512"/>
          </a:xfrm>
          <a:prstGeom prst="rect">
            <a:avLst/>
          </a:prstGeom>
        </p:spPr>
        <p:txBody>
          <a:bodyPr/>
          <a:lstStyle>
            <a:lvl1pPr marL="266700" indent="-266700">
              <a:buClr>
                <a:srgbClr val="598752"/>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3" name="Text Placeholder 2"/>
          <p:cNvSpPr>
            <a:spLocks noGrp="1"/>
          </p:cNvSpPr>
          <p:nvPr>
            <p:ph type="body" sz="quarter" idx="11"/>
          </p:nvPr>
        </p:nvSpPr>
        <p:spPr>
          <a:xfrm>
            <a:off x="900113" y="1700213"/>
            <a:ext cx="6551612" cy="4465637"/>
          </a:xfrm>
          <a:prstGeom prst="rect">
            <a:avLst/>
          </a:prstGeom>
        </p:spPr>
        <p:txBody>
          <a:bodyPr/>
          <a:lstStyle>
            <a:lvl1pPr marL="266700" indent="-266700">
              <a:buClr>
                <a:srgbClr val="598752"/>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7" name="Text Placeholder 5"/>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598752"/>
              </a:buClr>
              <a:buSzTx/>
              <a:buFont typeface="+mj-lt"/>
              <a:buAutoNum type="arabicPeriod"/>
              <a:tabLst/>
              <a:defRPr sz="1400" b="0" i="0" baseline="0">
                <a:solidFill>
                  <a:schemeClr val="tx1"/>
                </a:solidFill>
                <a:latin typeface="Tahoma"/>
                <a:ea typeface="Tahoma"/>
                <a:cs typeface="Tahoma"/>
              </a:defRPr>
            </a:lvl1pPr>
            <a:lvl2pPr marL="541338" indent="-274638">
              <a:buClr>
                <a:srgbClr val="598752"/>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598752"/>
              </a:buClr>
              <a:buSzTx/>
              <a:buFont typeface="+mj-lt"/>
              <a:buAutoNum type="arabicPeriod"/>
              <a:tabLst/>
              <a:defRPr sz="1400" b="0" i="0" baseline="0">
                <a:solidFill>
                  <a:schemeClr val="tx1"/>
                </a:solidFill>
                <a:latin typeface="Tahoma"/>
                <a:ea typeface="Tahoma"/>
                <a:cs typeface="Tahoma"/>
              </a:defRPr>
            </a:lvl1pPr>
            <a:lvl2pPr marL="541338" indent="-274638">
              <a:buClr>
                <a:srgbClr val="598752"/>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Lst>
  <p:transition spd="slow">
    <p:fade/>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267744" y="2132856"/>
            <a:ext cx="6775828" cy="3774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ts val="4000"/>
              </a:lnSpc>
              <a:spcBef>
                <a:spcPct val="0"/>
              </a:spcBef>
            </a:pPr>
            <a:r>
              <a:rPr lang="en-US" sz="3200" dirty="0"/>
              <a:t>‘They know they can get away with it’: </a:t>
            </a:r>
          </a:p>
          <a:p>
            <a:pPr eaLnBrk="1" hangingPunct="1">
              <a:lnSpc>
                <a:spcPts val="4000"/>
              </a:lnSpc>
              <a:spcBef>
                <a:spcPct val="0"/>
              </a:spcBef>
            </a:pPr>
            <a:r>
              <a:rPr lang="en-US" sz="3200" dirty="0"/>
              <a:t>housing development, divergent goals and the limits to trust</a:t>
            </a:r>
            <a:r>
              <a:rPr lang="en-GB" altLang="en-US" sz="3200" dirty="0">
                <a:ea typeface="ＭＳ Ｐゴシック" charset="-128"/>
              </a:rPr>
              <a:t>  </a:t>
            </a:r>
          </a:p>
          <a:p>
            <a:pPr>
              <a:spcBef>
                <a:spcPct val="0"/>
              </a:spcBef>
            </a:pPr>
            <a:endParaRPr lang="en-GB" altLang="en-US" sz="3200" dirty="0">
              <a:ea typeface="ＭＳ Ｐゴシック"/>
            </a:endParaRPr>
          </a:p>
          <a:p>
            <a:pPr>
              <a:spcBef>
                <a:spcPct val="0"/>
              </a:spcBef>
            </a:pPr>
            <a:r>
              <a:rPr lang="en-GB" altLang="en-US" sz="3200" dirty="0">
                <a:ea typeface="ＭＳ Ｐゴシック"/>
              </a:rPr>
              <a:t>Housing Studies Association</a:t>
            </a:r>
            <a:endParaRPr lang="en-GB" altLang="en-US" sz="3200" dirty="0">
              <a:ea typeface="ＭＳ Ｐゴシック" charset="-128"/>
            </a:endParaRPr>
          </a:p>
          <a:p>
            <a:pPr eaLnBrk="1" hangingPunct="1">
              <a:spcBef>
                <a:spcPct val="0"/>
              </a:spcBef>
            </a:pPr>
            <a:r>
              <a:rPr lang="en-GB" altLang="en-US" sz="3200" dirty="0">
                <a:ea typeface="ＭＳ Ｐゴシック"/>
              </a:rPr>
              <a:t>15</a:t>
            </a:r>
            <a:r>
              <a:rPr lang="en-GB" altLang="en-US" sz="3200" baseline="30000" dirty="0">
                <a:ea typeface="ＭＳ Ｐゴシック"/>
              </a:rPr>
              <a:t>th</a:t>
            </a:r>
            <a:r>
              <a:rPr lang="en-GB" altLang="en-US" sz="3200" dirty="0">
                <a:ea typeface="ＭＳ Ｐゴシック"/>
              </a:rPr>
              <a:t> April 2021</a:t>
            </a:r>
            <a:endParaRPr lang="en-GB" altLang="en-US" sz="3200" dirty="0">
              <a:ea typeface="ＭＳ Ｐゴシック" charset="-128"/>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9420FA-BA8F-47F2-8D44-D745BB40FF75}"/>
              </a:ext>
            </a:extLst>
          </p:cNvPr>
          <p:cNvSpPr>
            <a:spLocks noGrp="1"/>
          </p:cNvSpPr>
          <p:nvPr>
            <p:ph type="body" sz="quarter" idx="10"/>
          </p:nvPr>
        </p:nvSpPr>
        <p:spPr/>
        <p:txBody>
          <a:bodyPr/>
          <a:lstStyle/>
          <a:p>
            <a:r>
              <a:rPr lang="en-GB" dirty="0"/>
              <a:t>What do these issues reveal?</a:t>
            </a:r>
          </a:p>
        </p:txBody>
      </p:sp>
      <p:sp>
        <p:nvSpPr>
          <p:cNvPr id="3" name="Text Placeholder 2">
            <a:extLst>
              <a:ext uri="{FF2B5EF4-FFF2-40B4-BE49-F238E27FC236}">
                <a16:creationId xmlns:a16="http://schemas.microsoft.com/office/drawing/2014/main" id="{6913995A-E31D-4E11-8C4F-38D60790F73C}"/>
              </a:ext>
            </a:extLst>
          </p:cNvPr>
          <p:cNvSpPr>
            <a:spLocks noGrp="1"/>
          </p:cNvSpPr>
          <p:nvPr>
            <p:ph type="body" sz="quarter" idx="11"/>
          </p:nvPr>
        </p:nvSpPr>
        <p:spPr>
          <a:xfrm>
            <a:off x="900112" y="1773238"/>
            <a:ext cx="7560319" cy="4608512"/>
          </a:xfrm>
        </p:spPr>
        <p:txBody>
          <a:bodyPr/>
          <a:lstStyle/>
          <a:p>
            <a:pPr marL="0" indent="0">
              <a:buNone/>
            </a:pPr>
            <a:endParaRPr lang="en-GB" i="1" dirty="0"/>
          </a:p>
          <a:p>
            <a:pPr marL="0" indent="0">
              <a:buNone/>
            </a:pPr>
            <a:r>
              <a:rPr lang="en-GB" i="1" dirty="0"/>
              <a:t>“Trust is a feeling and needs no definition because we know in our psyche what trust is" (</a:t>
            </a:r>
            <a:r>
              <a:rPr lang="en-GB" i="1" dirty="0" err="1"/>
              <a:t>Talvitie</a:t>
            </a:r>
            <a:r>
              <a:rPr lang="en-GB" i="1" dirty="0"/>
              <a:t>, 2011)</a:t>
            </a:r>
          </a:p>
          <a:p>
            <a:pPr marL="0" indent="0">
              <a:buNone/>
            </a:pPr>
            <a:endParaRPr lang="en-GB" i="1" dirty="0"/>
          </a:p>
          <a:p>
            <a:pPr marL="0" indent="0">
              <a:buNone/>
            </a:pPr>
            <a:r>
              <a:rPr lang="en-GB" i="1" dirty="0"/>
              <a:t>“In the planning literature it is usually not specified what the word trust actually means. Often it is left to the reader’s imagination what the author had in mind when suggesting that trust is important for successful planning processes” (</a:t>
            </a:r>
            <a:r>
              <a:rPr lang="en-GB" i="1" dirty="0" err="1"/>
              <a:t>Hoppner</a:t>
            </a:r>
            <a:r>
              <a:rPr lang="en-GB" i="1" dirty="0"/>
              <a:t>, 2008)</a:t>
            </a:r>
          </a:p>
          <a:p>
            <a:pPr marL="0" indent="0">
              <a:buNone/>
            </a:pPr>
            <a:endParaRPr lang="en-GB" dirty="0"/>
          </a:p>
          <a:p>
            <a:pPr marL="0" indent="0">
              <a:buNone/>
            </a:pPr>
            <a:r>
              <a:rPr lang="en-GB" i="1" dirty="0"/>
              <a:t>“Tension between treating developers as consumers and regulation of public interest – result is a crisis of trust because underlying values are not made explicit” (Tait 2011)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2793618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C5BB85-CB27-4680-BC4C-8583ED2E8A22}"/>
              </a:ext>
            </a:extLst>
          </p:cNvPr>
          <p:cNvSpPr>
            <a:spLocks noGrp="1"/>
          </p:cNvSpPr>
          <p:nvPr>
            <p:ph type="body" sz="quarter" idx="10"/>
          </p:nvPr>
        </p:nvSpPr>
        <p:spPr/>
        <p:txBody>
          <a:bodyPr/>
          <a:lstStyle/>
          <a:p>
            <a:r>
              <a:rPr lang="en-GB" dirty="0"/>
              <a:t>Questions for the Panel</a:t>
            </a:r>
          </a:p>
        </p:txBody>
      </p:sp>
      <p:sp>
        <p:nvSpPr>
          <p:cNvPr id="3" name="Text Placeholder 2">
            <a:extLst>
              <a:ext uri="{FF2B5EF4-FFF2-40B4-BE49-F238E27FC236}">
                <a16:creationId xmlns:a16="http://schemas.microsoft.com/office/drawing/2014/main" id="{D9AB8F29-8CC2-402A-96A7-E0D85702BD92}"/>
              </a:ext>
            </a:extLst>
          </p:cNvPr>
          <p:cNvSpPr>
            <a:spLocks noGrp="1"/>
          </p:cNvSpPr>
          <p:nvPr>
            <p:ph type="body" sz="quarter" idx="11"/>
          </p:nvPr>
        </p:nvSpPr>
        <p:spPr>
          <a:xfrm>
            <a:off x="900113" y="1988840"/>
            <a:ext cx="6551612" cy="4177010"/>
          </a:xfrm>
        </p:spPr>
        <p:txBody>
          <a:bodyPr/>
          <a:lstStyle/>
          <a:p>
            <a:pPr lvl="0"/>
            <a:r>
              <a:rPr lang="en-US" dirty="0"/>
              <a:t>Drawing on your own work, are issues of trust – particularly in relation to local authority / municipality and developer relations – meaningful / do they resonate? </a:t>
            </a:r>
            <a:endParaRPr lang="en-GB" dirty="0"/>
          </a:p>
          <a:p>
            <a:pPr marL="0" lvl="0" indent="0">
              <a:buNone/>
            </a:pPr>
            <a:endParaRPr lang="en-US" dirty="0"/>
          </a:p>
          <a:p>
            <a:pPr lvl="0"/>
            <a:r>
              <a:rPr lang="en-US" dirty="0"/>
              <a:t>What mechanisms / systems have you seen emerging to either engender or respond to the absence of trust between these players?</a:t>
            </a:r>
            <a:endParaRPr lang="en-GB" dirty="0"/>
          </a:p>
          <a:p>
            <a:pPr marL="0" indent="0">
              <a:buNone/>
            </a:pPr>
            <a:endParaRPr lang="en-GB" dirty="0"/>
          </a:p>
        </p:txBody>
      </p:sp>
    </p:spTree>
    <p:extLst>
      <p:ext uri="{BB962C8B-B14F-4D97-AF65-F5344CB8AC3E}">
        <p14:creationId xmlns:p14="http://schemas.microsoft.com/office/powerpoint/2010/main" val="420627771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E9FD0-962D-4902-AF00-624E6EBBA0AB}"/>
              </a:ext>
            </a:extLst>
          </p:cNvPr>
          <p:cNvSpPr>
            <a:spLocks noGrp="1"/>
          </p:cNvSpPr>
          <p:nvPr>
            <p:ph type="body" sz="quarter" idx="10"/>
          </p:nvPr>
        </p:nvSpPr>
        <p:spPr/>
        <p:txBody>
          <a:bodyPr/>
          <a:lstStyle/>
          <a:p>
            <a:r>
              <a:rPr lang="en-GB" dirty="0"/>
              <a:t>Presentation structure </a:t>
            </a:r>
          </a:p>
        </p:txBody>
      </p:sp>
      <p:sp>
        <p:nvSpPr>
          <p:cNvPr id="3" name="Text Placeholder 2">
            <a:extLst>
              <a:ext uri="{FF2B5EF4-FFF2-40B4-BE49-F238E27FC236}">
                <a16:creationId xmlns:a16="http://schemas.microsoft.com/office/drawing/2014/main" id="{8B26816A-53D9-43AA-985A-C22D4A731313}"/>
              </a:ext>
            </a:extLst>
          </p:cNvPr>
          <p:cNvSpPr>
            <a:spLocks noGrp="1"/>
          </p:cNvSpPr>
          <p:nvPr>
            <p:ph type="body" sz="quarter" idx="11"/>
          </p:nvPr>
        </p:nvSpPr>
        <p:spPr>
          <a:xfrm>
            <a:off x="899591" y="1556792"/>
            <a:ext cx="6551612" cy="4236207"/>
          </a:xfrm>
        </p:spPr>
        <p:txBody>
          <a:bodyPr lIns="91440" tIns="45720" rIns="91440" bIns="45720" anchor="t"/>
          <a:lstStyle/>
          <a:p>
            <a:pPr marL="0" indent="0">
              <a:buNone/>
            </a:pPr>
            <a:endParaRPr lang="en-GB" dirty="0"/>
          </a:p>
          <a:p>
            <a:pPr marL="285750" indent="-285750">
              <a:buFont typeface="Arial" panose="020B0604020202020204" pitchFamily="34" charset="0"/>
              <a:buChar char="•"/>
            </a:pPr>
            <a:r>
              <a:rPr lang="en-GB" dirty="0">
                <a:latin typeface="Tahoma"/>
                <a:ea typeface="Tahoma"/>
                <a:cs typeface="Tahoma"/>
              </a:rPr>
              <a:t>Research background </a:t>
            </a:r>
            <a:endParaRPr lang="en-GB" dirty="0"/>
          </a:p>
          <a:p>
            <a:pPr marL="285750" indent="-285750">
              <a:buFont typeface="Arial" panose="020B0604020202020204" pitchFamily="34" charset="0"/>
              <a:buChar char="•"/>
            </a:pPr>
            <a:r>
              <a:rPr lang="en-GB" dirty="0"/>
              <a:t>Overarching findings </a:t>
            </a:r>
          </a:p>
          <a:p>
            <a:pPr marL="285750" indent="-285750">
              <a:buFont typeface="Arial" panose="020B0604020202020204" pitchFamily="34" charset="0"/>
              <a:buChar char="•"/>
            </a:pPr>
            <a:r>
              <a:rPr lang="en-GB" dirty="0">
                <a:latin typeface="Tahoma"/>
                <a:ea typeface="Tahoma"/>
                <a:cs typeface="Tahoma"/>
              </a:rPr>
              <a:t>How did issues of trust emerge?</a:t>
            </a:r>
          </a:p>
          <a:p>
            <a:pPr marL="285750" indent="-285750">
              <a:buFont typeface="Arial" panose="020B0604020202020204" pitchFamily="34" charset="0"/>
              <a:buChar char="•"/>
            </a:pPr>
            <a:r>
              <a:rPr lang="en-GB" dirty="0">
                <a:solidFill>
                  <a:srgbClr val="000000"/>
                </a:solidFill>
                <a:latin typeface="Tahoma"/>
                <a:ea typeface="Tahoma"/>
                <a:cs typeface="Tahoma"/>
              </a:rPr>
              <a:t>What do these issues reveal about the development process and trust more broadly?</a:t>
            </a:r>
          </a:p>
          <a:p>
            <a:pPr marL="285750" indent="-285750">
              <a:buFont typeface="Arial" panose="020B0604020202020204" pitchFamily="34" charset="0"/>
              <a:buChar char="•"/>
            </a:pPr>
            <a:r>
              <a:rPr lang="en-GB" dirty="0">
                <a:solidFill>
                  <a:srgbClr val="00B050"/>
                </a:solidFill>
              </a:rPr>
              <a:t>Questions for the panel </a:t>
            </a:r>
          </a:p>
        </p:txBody>
      </p:sp>
    </p:spTree>
    <p:extLst>
      <p:ext uri="{BB962C8B-B14F-4D97-AF65-F5344CB8AC3E}">
        <p14:creationId xmlns:p14="http://schemas.microsoft.com/office/powerpoint/2010/main" val="157724946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89F0A5-B5A7-40B7-833F-6587A2D6D0E1}"/>
              </a:ext>
            </a:extLst>
          </p:cNvPr>
          <p:cNvSpPr>
            <a:spLocks noGrp="1"/>
          </p:cNvSpPr>
          <p:nvPr>
            <p:ph type="body" sz="quarter" idx="10"/>
          </p:nvPr>
        </p:nvSpPr>
        <p:spPr/>
        <p:txBody>
          <a:bodyPr/>
          <a:lstStyle/>
          <a:p>
            <a:r>
              <a:rPr lang="en-GB" dirty="0"/>
              <a:t>Aspiration </a:t>
            </a:r>
          </a:p>
        </p:txBody>
      </p:sp>
      <p:sp>
        <p:nvSpPr>
          <p:cNvPr id="5" name="Text Placeholder 4">
            <a:extLst>
              <a:ext uri="{FF2B5EF4-FFF2-40B4-BE49-F238E27FC236}">
                <a16:creationId xmlns:a16="http://schemas.microsoft.com/office/drawing/2014/main" id="{008AA1D4-E653-4B0E-A1C8-EDA5188EFF23}"/>
              </a:ext>
            </a:extLst>
          </p:cNvPr>
          <p:cNvSpPr>
            <a:spLocks noGrp="1"/>
          </p:cNvSpPr>
          <p:nvPr>
            <p:ph type="body" sz="quarter" idx="11"/>
          </p:nvPr>
        </p:nvSpPr>
        <p:spPr/>
        <p:txBody>
          <a:bodyPr/>
          <a:lstStyle/>
          <a:p>
            <a:pPr marL="0" indent="0">
              <a:buNone/>
            </a:pPr>
            <a:r>
              <a:rPr lang="en-GB" sz="2000" b="1" dirty="0">
                <a:highlight>
                  <a:srgbClr val="FFFFFF"/>
                </a:highlight>
              </a:rPr>
              <a:t>The creation of high quality buildings and places is fundamental to what the planning and development process should achieve. </a:t>
            </a:r>
            <a:r>
              <a:rPr lang="en-GB" sz="2000" dirty="0">
                <a:highlight>
                  <a:srgbClr val="FFFFFF"/>
                </a:highlight>
              </a:rPr>
              <a:t>Good design is a key aspect of sustainable development, creates better places in which to live and work and helps make development acceptable to communities. Being clear about design expectations, and how these will be tested, is essential for achieving this. So too is effective engagement between applicants, communities, local planning authorities and other interests throughout the process</a:t>
            </a:r>
          </a:p>
          <a:p>
            <a:endParaRPr lang="en-GB" sz="2000" dirty="0">
              <a:highlight>
                <a:srgbClr val="FFFFFF"/>
              </a:highlight>
            </a:endParaRPr>
          </a:p>
          <a:p>
            <a:pPr marL="0" indent="0">
              <a:buNone/>
            </a:pPr>
            <a:r>
              <a:rPr lang="en-GB" sz="2000" dirty="0">
                <a:highlight>
                  <a:srgbClr val="FFFFFF"/>
                </a:highlight>
              </a:rPr>
              <a:t>National Planning Policy Framework (Para 124)</a:t>
            </a:r>
          </a:p>
        </p:txBody>
      </p:sp>
    </p:spTree>
    <p:extLst>
      <p:ext uri="{BB962C8B-B14F-4D97-AF65-F5344CB8AC3E}">
        <p14:creationId xmlns:p14="http://schemas.microsoft.com/office/powerpoint/2010/main" val="21135204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FD519D-0AD8-4D95-8EE6-CB589807F2A3}"/>
              </a:ext>
            </a:extLst>
          </p:cNvPr>
          <p:cNvSpPr>
            <a:spLocks noGrp="1"/>
          </p:cNvSpPr>
          <p:nvPr>
            <p:ph type="body" sz="quarter" idx="10"/>
          </p:nvPr>
        </p:nvSpPr>
        <p:spPr/>
        <p:txBody>
          <a:bodyPr/>
          <a:lstStyle/>
          <a:p>
            <a:r>
              <a:rPr lang="en-GB" dirty="0"/>
              <a:t>West of England</a:t>
            </a:r>
          </a:p>
        </p:txBody>
      </p:sp>
      <p:sp>
        <p:nvSpPr>
          <p:cNvPr id="4" name="Text Placeholder 3">
            <a:extLst>
              <a:ext uri="{FF2B5EF4-FFF2-40B4-BE49-F238E27FC236}">
                <a16:creationId xmlns:a16="http://schemas.microsoft.com/office/drawing/2014/main" id="{62551134-E9EC-426A-9B09-FC4642D07E2F}"/>
              </a:ext>
            </a:extLst>
          </p:cNvPr>
          <p:cNvSpPr>
            <a:spLocks noGrp="1"/>
          </p:cNvSpPr>
          <p:nvPr>
            <p:ph type="body" sz="quarter" idx="12"/>
          </p:nvPr>
        </p:nvSpPr>
        <p:spPr>
          <a:xfrm>
            <a:off x="4284663" y="1628800"/>
            <a:ext cx="4391793" cy="4536504"/>
          </a:xfrm>
        </p:spPr>
        <p:txBody>
          <a:bodyPr/>
          <a:lstStyle/>
          <a:p>
            <a:r>
              <a:rPr lang="en-US" i="1" dirty="0">
                <a:latin typeface="Georgia" panose="02040502050405020303" pitchFamily="18" charset="0"/>
              </a:rPr>
              <a:t>In all areas, it is vital that any development is of a </a:t>
            </a:r>
            <a:r>
              <a:rPr lang="en-US" b="1" i="1" dirty="0">
                <a:latin typeface="Georgia" panose="02040502050405020303" pitchFamily="18" charset="0"/>
              </a:rPr>
              <a:t>high standard of design </a:t>
            </a:r>
            <a:r>
              <a:rPr lang="en-US" i="1" dirty="0">
                <a:latin typeface="Georgia" panose="02040502050405020303" pitchFamily="18" charset="0"/>
              </a:rPr>
              <a:t>that enhances the characteristics that make B&amp;NES such a distinctive District and protects the existing natural and built environment that supports the quality of life enjoyed by its community </a:t>
            </a:r>
            <a:r>
              <a:rPr lang="en-US" dirty="0">
                <a:latin typeface="Georgia" panose="02040502050405020303" pitchFamily="18" charset="0"/>
              </a:rPr>
              <a:t>(BANES Core Strategy, page 11).</a:t>
            </a:r>
            <a:endParaRPr lang="en-GB" dirty="0">
              <a:latin typeface="Georgia" panose="02040502050405020303" pitchFamily="18" charset="0"/>
            </a:endParaRPr>
          </a:p>
          <a:p>
            <a:endParaRPr lang="en-US" i="1" dirty="0">
              <a:latin typeface="Georgia" panose="02040502050405020303" pitchFamily="18" charset="0"/>
            </a:endParaRPr>
          </a:p>
          <a:p>
            <a:r>
              <a:rPr lang="en-US" i="1" dirty="0">
                <a:latin typeface="Georgia" panose="02040502050405020303" pitchFamily="18" charset="0"/>
              </a:rPr>
              <a:t>Development will only be permitted with the </a:t>
            </a:r>
            <a:r>
              <a:rPr lang="en-US" b="1" i="1" dirty="0">
                <a:latin typeface="Georgia" panose="02040502050405020303" pitchFamily="18" charset="0"/>
              </a:rPr>
              <a:t>highest possible design standards </a:t>
            </a:r>
            <a:r>
              <a:rPr lang="en-US" dirty="0">
                <a:latin typeface="Georgia" panose="02040502050405020303" pitchFamily="18" charset="0"/>
              </a:rPr>
              <a:t>(South Gloucestershire Core Strategy, Policy CS1)</a:t>
            </a:r>
            <a:endParaRPr lang="en-GB" dirty="0">
              <a:latin typeface="Georgia" panose="02040502050405020303" pitchFamily="18" charset="0"/>
            </a:endParaRPr>
          </a:p>
          <a:p>
            <a:endParaRPr lang="en-US" i="1" dirty="0">
              <a:latin typeface="Georgia" panose="02040502050405020303" pitchFamily="18" charset="0"/>
            </a:endParaRPr>
          </a:p>
          <a:p>
            <a:r>
              <a:rPr lang="en-US" b="1" i="1" dirty="0">
                <a:latin typeface="Georgia" panose="02040502050405020303" pitchFamily="18" charset="0"/>
              </a:rPr>
              <a:t>High quality architecture and urban design </a:t>
            </a:r>
            <a:r>
              <a:rPr lang="en-US" i="1" dirty="0">
                <a:latin typeface="Georgia" panose="02040502050405020303" pitchFamily="18" charset="0"/>
              </a:rPr>
              <a:t>will be sought from development demonstrating a robust design process </a:t>
            </a:r>
            <a:r>
              <a:rPr lang="en-US" dirty="0">
                <a:latin typeface="Georgia" panose="02040502050405020303" pitchFamily="18" charset="0"/>
              </a:rPr>
              <a:t>(North Somerset Core Strategy, Policy CS12)</a:t>
            </a:r>
            <a:endParaRPr lang="en-GB" dirty="0">
              <a:latin typeface="Georgia" panose="02040502050405020303" pitchFamily="18" charset="0"/>
            </a:endParaRPr>
          </a:p>
          <a:p>
            <a:endParaRPr lang="en-US" i="1" dirty="0">
              <a:latin typeface="Georgia" panose="02040502050405020303" pitchFamily="18" charset="0"/>
            </a:endParaRPr>
          </a:p>
          <a:p>
            <a:r>
              <a:rPr lang="en-US" i="1" dirty="0">
                <a:latin typeface="Georgia" panose="02040502050405020303" pitchFamily="18" charset="0"/>
              </a:rPr>
              <a:t>“New development in Bristol </a:t>
            </a:r>
            <a:r>
              <a:rPr lang="en-US" b="1" i="1" dirty="0">
                <a:latin typeface="Georgia" panose="02040502050405020303" pitchFamily="18" charset="0"/>
              </a:rPr>
              <a:t>should deliver high quality urban design</a:t>
            </a:r>
            <a:r>
              <a:rPr lang="en-US" i="1" dirty="0">
                <a:latin typeface="Georgia" panose="02040502050405020303" pitchFamily="18" charset="0"/>
              </a:rPr>
              <a:t>” </a:t>
            </a:r>
            <a:r>
              <a:rPr lang="en-US" dirty="0">
                <a:latin typeface="Georgia" panose="02040502050405020303" pitchFamily="18" charset="0"/>
              </a:rPr>
              <a:t>(Bristol Core Strategy, Policy BCS21)</a:t>
            </a:r>
            <a:endParaRPr lang="en-GB" dirty="0"/>
          </a:p>
        </p:txBody>
      </p:sp>
      <p:pic>
        <p:nvPicPr>
          <p:cNvPr id="5" name="Picture 4" descr="https://www.westofengland-ca.gov.uk/wp-content/uploads/2017/01/west-of-england-mapv2.png">
            <a:extLst>
              <a:ext uri="{FF2B5EF4-FFF2-40B4-BE49-F238E27FC236}">
                <a16:creationId xmlns:a16="http://schemas.microsoft.com/office/drawing/2014/main" id="{98F080BC-1DED-42E1-A84F-9E2E8F58C1A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9512" y="1710649"/>
            <a:ext cx="3890329" cy="3374535"/>
          </a:xfrm>
          <a:prstGeom prst="rect">
            <a:avLst/>
          </a:prstGeom>
        </p:spPr>
      </p:pic>
    </p:spTree>
    <p:extLst>
      <p:ext uri="{BB962C8B-B14F-4D97-AF65-F5344CB8AC3E}">
        <p14:creationId xmlns:p14="http://schemas.microsoft.com/office/powerpoint/2010/main" val="135611076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899591" y="692696"/>
            <a:ext cx="6515621"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a:ea typeface="ＭＳ Ｐゴシック" charset="-128"/>
              </a:rPr>
              <a:t>Concern </a:t>
            </a:r>
          </a:p>
        </p:txBody>
      </p:sp>
      <p:sp>
        <p:nvSpPr>
          <p:cNvPr id="14338" name="Text Placeholder 2"/>
          <p:cNvSpPr>
            <a:spLocks noGrp="1"/>
          </p:cNvSpPr>
          <p:nvPr>
            <p:ph type="body" sz="quarter" idx="11"/>
          </p:nvPr>
        </p:nvSpPr>
        <p:spPr bwMode="auto">
          <a:xfrm>
            <a:off x="899591" y="1988840"/>
            <a:ext cx="7081640"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US" altLang="en-US" dirty="0">
                <a:latin typeface="Tahoma" panose="020B0604030504040204" pitchFamily="34" charset="0"/>
                <a:ea typeface="Tahoma" panose="020B0604030504040204" pitchFamily="34" charset="0"/>
                <a:cs typeface="Tahoma" panose="020B0604030504040204" pitchFamily="34" charset="0"/>
              </a:rPr>
              <a:t>… </a:t>
            </a:r>
            <a:r>
              <a:rPr lang="en-GB" altLang="en-US" dirty="0">
                <a:latin typeface="Tahoma" panose="020B0604030504040204" pitchFamily="34" charset="0"/>
                <a:ea typeface="Tahoma" panose="020B0604030504040204" pitchFamily="34" charset="0"/>
                <a:cs typeface="Tahoma" panose="020B0604030504040204" pitchFamily="34" charset="0"/>
              </a:rPr>
              <a:t>about </a:t>
            </a:r>
            <a:r>
              <a:rPr lang="en-GB" dirty="0">
                <a:latin typeface="Tahoma" panose="020B0604030504040204" pitchFamily="34" charset="0"/>
                <a:ea typeface="Tahoma" panose="020B0604030504040204" pitchFamily="34" charset="0"/>
                <a:cs typeface="Tahoma" panose="020B0604030504040204" pitchFamily="34" charset="0"/>
              </a:rPr>
              <a:t>a </a:t>
            </a:r>
            <a:r>
              <a:rPr lang="en-GB" b="1" i="1" dirty="0">
                <a:latin typeface="Tahoma" panose="020B0604030504040204" pitchFamily="34" charset="0"/>
                <a:ea typeface="Tahoma" panose="020B0604030504040204" pitchFamily="34" charset="0"/>
                <a:cs typeface="Tahoma" panose="020B0604030504040204" pitchFamily="34" charset="0"/>
              </a:rPr>
              <a:t>drop in quality </a:t>
            </a:r>
            <a:r>
              <a:rPr lang="en-GB" dirty="0">
                <a:latin typeface="Tahoma" panose="020B0604030504040204" pitchFamily="34" charset="0"/>
                <a:ea typeface="Tahoma" panose="020B0604030504040204" pitchFamily="34" charset="0"/>
                <a:cs typeface="Tahoma" panose="020B0604030504040204" pitchFamily="34" charset="0"/>
              </a:rPr>
              <a:t>of schemes between the grant of planning permission and delivery on the ground, such that a final delivered scheme will often be quite different from the scheme as originally depicted.  </a:t>
            </a:r>
          </a:p>
          <a:p>
            <a:pPr algn="ctr"/>
            <a:endParaRPr lang="en-GB" dirty="0">
              <a:latin typeface="Georgia" panose="02040502050405020303" pitchFamily="18" charset="0"/>
            </a:endParaRPr>
          </a:p>
          <a:p>
            <a:pPr algn="ctr"/>
            <a:endParaRPr lang="en-GB" dirty="0">
              <a:latin typeface="Georgia" panose="02040502050405020303" pitchFamily="18" charset="0"/>
            </a:endParaRPr>
          </a:p>
          <a:p>
            <a:pPr algn="ctr"/>
            <a:endParaRPr lang="en-GB" dirty="0">
              <a:latin typeface="Georgia" panose="02040502050405020303" pitchFamily="18" charset="0"/>
            </a:endParaRPr>
          </a:p>
          <a:p>
            <a:pPr algn="ctr"/>
            <a:endParaRPr lang="en-GB" dirty="0">
              <a:latin typeface="Georgia" panose="02040502050405020303" pitchFamily="18" charset="0"/>
            </a:endParaRPr>
          </a:p>
          <a:p>
            <a:pPr algn="ctr"/>
            <a:endParaRPr lang="en-GB" dirty="0">
              <a:latin typeface="Georgia" panose="02040502050405020303" pitchFamily="18" charset="0"/>
            </a:endParaRPr>
          </a:p>
          <a:p>
            <a:pPr algn="ctr"/>
            <a:r>
              <a:rPr lang="en-GB" dirty="0">
                <a:latin typeface="Georgia" panose="02040502050405020303" pitchFamily="18" charset="0"/>
              </a:rPr>
              <a:t> </a:t>
            </a:r>
          </a:p>
          <a:p>
            <a:pPr algn="ctr"/>
            <a:endParaRPr lang="en-US" altLang="en-US" dirty="0">
              <a:ea typeface="ＭＳ Ｐゴシック" charset="-128"/>
            </a:endParaRPr>
          </a:p>
        </p:txBody>
      </p:sp>
      <p:pic>
        <p:nvPicPr>
          <p:cNvPr id="13" name="Picture 12">
            <a:extLst>
              <a:ext uri="{FF2B5EF4-FFF2-40B4-BE49-F238E27FC236}">
                <a16:creationId xmlns:a16="http://schemas.microsoft.com/office/drawing/2014/main" id="{DCBE88C5-2017-4151-B6AC-0C45AF9F6782}"/>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22009"/>
          <a:stretch/>
        </p:blipFill>
        <p:spPr bwMode="auto">
          <a:xfrm>
            <a:off x="2241476" y="4149080"/>
            <a:ext cx="4123928" cy="2458392"/>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CAAF360B-2DEB-4B99-88E6-AB64318E78C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2989570"/>
            <a:ext cx="5943600" cy="115951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24DC4C-E845-4126-8313-8613EA5FE6F0}"/>
              </a:ext>
            </a:extLst>
          </p:cNvPr>
          <p:cNvSpPr>
            <a:spLocks noGrp="1"/>
          </p:cNvSpPr>
          <p:nvPr>
            <p:ph type="body" sz="quarter" idx="11"/>
          </p:nvPr>
        </p:nvSpPr>
        <p:spPr/>
        <p:txBody>
          <a:bodyPr/>
          <a:lstStyle/>
          <a:p>
            <a:r>
              <a:rPr lang="en-GB" sz="1800" dirty="0">
                <a:latin typeface="Georgia" panose="02040502050405020303" pitchFamily="18" charset="0"/>
              </a:rPr>
              <a:t>We were commissioned to:</a:t>
            </a:r>
          </a:p>
          <a:p>
            <a:endParaRPr lang="en-GB" sz="1800" dirty="0">
              <a:latin typeface="Georgia" panose="02040502050405020303" pitchFamily="18" charset="0"/>
            </a:endParaRPr>
          </a:p>
          <a:p>
            <a:pPr marL="342900" indent="-342900">
              <a:buAutoNum type="arabicPeriod"/>
            </a:pPr>
            <a:r>
              <a:rPr lang="en-GB" sz="1800" dirty="0">
                <a:latin typeface="Georgia" panose="02040502050405020303" pitchFamily="18" charset="0"/>
              </a:rPr>
              <a:t>undertake a systematic review to understand patterns or processes which lead to a decline in quality </a:t>
            </a:r>
          </a:p>
          <a:p>
            <a:pPr marL="342900" indent="-342900">
              <a:buAutoNum type="arabicPeriod"/>
            </a:pPr>
            <a:endParaRPr lang="en-GB" sz="1800" dirty="0">
              <a:latin typeface="Georgia" panose="02040502050405020303" pitchFamily="18" charset="0"/>
            </a:endParaRPr>
          </a:p>
          <a:p>
            <a:pPr marL="342900" indent="-342900">
              <a:buAutoNum type="arabicPeriod"/>
            </a:pPr>
            <a:r>
              <a:rPr lang="en-GB" sz="1800" dirty="0">
                <a:latin typeface="Georgia" panose="02040502050405020303" pitchFamily="18" charset="0"/>
              </a:rPr>
              <a:t>provide an evidence base from which to strengthen the role of UAs in ensuring quality development </a:t>
            </a:r>
          </a:p>
          <a:p>
            <a:pPr marL="342900" indent="-342900">
              <a:buAutoNum type="arabicPeriod"/>
            </a:pPr>
            <a:endParaRPr lang="en-GB" sz="1800" dirty="0">
              <a:latin typeface="Georgia" panose="02040502050405020303" pitchFamily="18" charset="0"/>
            </a:endParaRPr>
          </a:p>
          <a:p>
            <a:pPr marL="342900" indent="-342900">
              <a:buAutoNum type="arabicPeriod"/>
            </a:pPr>
            <a:r>
              <a:rPr lang="en-GB" sz="1800" dirty="0">
                <a:latin typeface="Georgia" panose="02040502050405020303" pitchFamily="18" charset="0"/>
              </a:rPr>
              <a:t>draft a route-map for the West of England UAs to make improvements to the post-decision process and post-occupancy monitoring. </a:t>
            </a:r>
          </a:p>
          <a:p>
            <a:pPr marL="285750" indent="-285750">
              <a:buFont typeface="Arial" panose="020B0604020202020204" pitchFamily="34" charset="0"/>
              <a:buChar char="•"/>
            </a:pPr>
            <a:endParaRPr lang="en-GB" sz="1600" dirty="0">
              <a:latin typeface="Georgia" panose="02040502050405020303" pitchFamily="18" charset="0"/>
            </a:endParaRPr>
          </a:p>
        </p:txBody>
      </p:sp>
      <p:sp>
        <p:nvSpPr>
          <p:cNvPr id="3" name="Text Placeholder 2">
            <a:extLst>
              <a:ext uri="{FF2B5EF4-FFF2-40B4-BE49-F238E27FC236}">
                <a16:creationId xmlns:a16="http://schemas.microsoft.com/office/drawing/2014/main" id="{51733577-8C0C-4B20-BEA9-578FA0D5DCA3}"/>
              </a:ext>
            </a:extLst>
          </p:cNvPr>
          <p:cNvSpPr>
            <a:spLocks noGrp="1"/>
          </p:cNvSpPr>
          <p:nvPr>
            <p:ph type="body" sz="quarter" idx="10"/>
          </p:nvPr>
        </p:nvSpPr>
        <p:spPr/>
        <p:txBody>
          <a:bodyPr/>
          <a:lstStyle/>
          <a:p>
            <a:r>
              <a:rPr lang="en-GB" dirty="0"/>
              <a:t>The research</a:t>
            </a:r>
          </a:p>
        </p:txBody>
      </p:sp>
      <p:graphicFrame>
        <p:nvGraphicFramePr>
          <p:cNvPr id="5" name="Diagram 4">
            <a:extLst>
              <a:ext uri="{FF2B5EF4-FFF2-40B4-BE49-F238E27FC236}">
                <a16:creationId xmlns:a16="http://schemas.microsoft.com/office/drawing/2014/main" id="{FD3AA7D4-144C-4EF8-B565-F9FA3DA1518B}"/>
              </a:ext>
            </a:extLst>
          </p:cNvPr>
          <p:cNvGraphicFramePr/>
          <p:nvPr>
            <p:extLst>
              <p:ext uri="{D42A27DB-BD31-4B8C-83A1-F6EECF244321}">
                <p14:modId xmlns:p14="http://schemas.microsoft.com/office/powerpoint/2010/main" val="2040069409"/>
              </p:ext>
            </p:extLst>
          </p:nvPr>
        </p:nvGraphicFramePr>
        <p:xfrm>
          <a:off x="4572000" y="1448780"/>
          <a:ext cx="403245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985927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76683D-727F-4511-A797-B497D59ED7BC}"/>
              </a:ext>
            </a:extLst>
          </p:cNvPr>
          <p:cNvSpPr>
            <a:spLocks noGrp="1"/>
          </p:cNvSpPr>
          <p:nvPr>
            <p:ph type="body" sz="quarter" idx="10"/>
          </p:nvPr>
        </p:nvSpPr>
        <p:spPr>
          <a:xfrm>
            <a:off x="899591" y="620688"/>
            <a:ext cx="7776865" cy="651068"/>
          </a:xfrm>
        </p:spPr>
        <p:txBody>
          <a:bodyPr lIns="0" tIns="0" rIns="0" bIns="0" anchor="t"/>
          <a:lstStyle/>
          <a:p>
            <a:r>
              <a:rPr lang="en-GB" dirty="0"/>
              <a:t>Overarching findings</a:t>
            </a:r>
            <a:endParaRPr lang="en-US" dirty="0"/>
          </a:p>
        </p:txBody>
      </p:sp>
      <p:sp>
        <p:nvSpPr>
          <p:cNvPr id="3" name="Text Placeholder 2">
            <a:extLst>
              <a:ext uri="{FF2B5EF4-FFF2-40B4-BE49-F238E27FC236}">
                <a16:creationId xmlns:a16="http://schemas.microsoft.com/office/drawing/2014/main" id="{DAA59D70-0381-465C-B3AE-DF9F3D4D8199}"/>
              </a:ext>
            </a:extLst>
          </p:cNvPr>
          <p:cNvSpPr>
            <a:spLocks noGrp="1"/>
          </p:cNvSpPr>
          <p:nvPr>
            <p:ph type="body" sz="quarter" idx="11"/>
          </p:nvPr>
        </p:nvSpPr>
        <p:spPr>
          <a:xfrm>
            <a:off x="900132" y="1484784"/>
            <a:ext cx="7776344" cy="4392910"/>
          </a:xfrm>
        </p:spPr>
        <p:txBody>
          <a:bodyPr/>
          <a:lstStyle/>
          <a:p>
            <a:r>
              <a:rPr lang="en-GB" sz="1800" dirty="0">
                <a:latin typeface="Georgia" panose="02040502050405020303" pitchFamily="18" charset="0"/>
              </a:rPr>
              <a:t>The way in which post-consent planning processes unfold </a:t>
            </a:r>
            <a:r>
              <a:rPr lang="en-GB" sz="1800" b="1" dirty="0">
                <a:latin typeface="Georgia" panose="02040502050405020303" pitchFamily="18" charset="0"/>
              </a:rPr>
              <a:t>can allow for a significant decline in the overall quality at delivery</a:t>
            </a:r>
            <a:r>
              <a:rPr lang="en-GB" sz="1800" dirty="0">
                <a:latin typeface="Georgia" panose="02040502050405020303" pitchFamily="18" charset="0"/>
              </a:rPr>
              <a:t>. </a:t>
            </a:r>
          </a:p>
          <a:p>
            <a:r>
              <a:rPr lang="en-GB" sz="1800" dirty="0">
                <a:latin typeface="Georgia" panose="02040502050405020303" pitchFamily="18" charset="0"/>
              </a:rPr>
              <a:t>The aspiration for quality is </a:t>
            </a:r>
            <a:r>
              <a:rPr lang="en-GB" sz="1800" b="1" dirty="0">
                <a:latin typeface="Georgia" panose="02040502050405020303" pitchFamily="18" charset="0"/>
              </a:rPr>
              <a:t>not always easy to achieve in decision making</a:t>
            </a:r>
            <a:r>
              <a:rPr lang="en-GB" sz="1800" dirty="0">
                <a:latin typeface="Georgia" panose="02040502050405020303" pitchFamily="18" charset="0"/>
              </a:rPr>
              <a:t>. A scheme’s design might be perceived ‘</a:t>
            </a:r>
            <a:r>
              <a:rPr lang="en-GB" sz="1800" i="1" dirty="0">
                <a:latin typeface="Georgia" panose="02040502050405020303" pitchFamily="18" charset="0"/>
              </a:rPr>
              <a:t>good enough</a:t>
            </a:r>
            <a:r>
              <a:rPr lang="en-GB" sz="1800" dirty="0">
                <a:latin typeface="Georgia" panose="02040502050405020303" pitchFamily="18" charset="0"/>
              </a:rPr>
              <a:t>’ or even just ‘</a:t>
            </a:r>
            <a:r>
              <a:rPr lang="en-GB" sz="1800" i="1" dirty="0">
                <a:latin typeface="Georgia" panose="02040502050405020303" pitchFamily="18" charset="0"/>
              </a:rPr>
              <a:t>not harmful</a:t>
            </a:r>
            <a:r>
              <a:rPr lang="en-GB" sz="1800" dirty="0">
                <a:latin typeface="Georgia" panose="02040502050405020303" pitchFamily="18" charset="0"/>
              </a:rPr>
              <a:t>’ when balanced against other potential benefits.</a:t>
            </a:r>
          </a:p>
          <a:p>
            <a:r>
              <a:rPr lang="en-GB" sz="1800" dirty="0">
                <a:latin typeface="Georgia" panose="02040502050405020303" pitchFamily="18" charset="0"/>
              </a:rPr>
              <a:t>There are numerous reasons why schemes </a:t>
            </a:r>
            <a:r>
              <a:rPr lang="en-GB" sz="1800" b="1" dirty="0">
                <a:latin typeface="Georgia" panose="02040502050405020303" pitchFamily="18" charset="0"/>
              </a:rPr>
              <a:t>change post-consent, development viability and knowledge </a:t>
            </a:r>
            <a:r>
              <a:rPr lang="en-GB" sz="1800" dirty="0">
                <a:latin typeface="Georgia" panose="02040502050405020303" pitchFamily="18" charset="0"/>
              </a:rPr>
              <a:t>gained on site being the most dominant. Developers see post consent change as </a:t>
            </a:r>
            <a:r>
              <a:rPr lang="en-GB" sz="1800" b="1" dirty="0">
                <a:latin typeface="Georgia" panose="02040502050405020303" pitchFamily="18" charset="0"/>
              </a:rPr>
              <a:t>inevitable and necessary</a:t>
            </a:r>
            <a:r>
              <a:rPr lang="en-GB" sz="1800" dirty="0">
                <a:latin typeface="Georgia" panose="02040502050405020303" pitchFamily="18" charset="0"/>
              </a:rPr>
              <a:t>.</a:t>
            </a:r>
          </a:p>
          <a:p>
            <a:r>
              <a:rPr lang="en-GB" sz="1800" b="1" dirty="0">
                <a:latin typeface="Georgia" panose="02040502050405020303" pitchFamily="18" charset="0"/>
              </a:rPr>
              <a:t>Post consent changes observed </a:t>
            </a:r>
            <a:r>
              <a:rPr lang="en-GB" sz="1800" dirty="0">
                <a:latin typeface="Georgia" panose="02040502050405020303" pitchFamily="18" charset="0"/>
              </a:rPr>
              <a:t>included design detailing such as materials, fenestration, and feature detailing, through to alterations to landscaping schemes, housing density and road layouts. The </a:t>
            </a:r>
            <a:r>
              <a:rPr lang="en-GB" sz="1800" b="1" dirty="0">
                <a:latin typeface="Georgia" panose="02040502050405020303" pitchFamily="18" charset="0"/>
              </a:rPr>
              <a:t>cumulative impact </a:t>
            </a:r>
            <a:r>
              <a:rPr lang="en-GB" sz="1800" dirty="0">
                <a:latin typeface="Georgia" panose="02040502050405020303" pitchFamily="18" charset="0"/>
              </a:rPr>
              <a:t>of multiple changes is challenging to govern.</a:t>
            </a:r>
          </a:p>
          <a:p>
            <a:r>
              <a:rPr lang="en-GB" sz="1800" dirty="0">
                <a:latin typeface="Georgia" panose="02040502050405020303" pitchFamily="18" charset="0"/>
              </a:rPr>
              <a:t>For local authority players, the management of post consent is made difficult by </a:t>
            </a:r>
            <a:r>
              <a:rPr lang="en-GB" sz="1800" b="1" dirty="0">
                <a:latin typeface="Georgia" panose="02040502050405020303" pitchFamily="18" charset="0"/>
              </a:rPr>
              <a:t>a lack of resource</a:t>
            </a:r>
            <a:r>
              <a:rPr lang="en-GB" sz="1800" dirty="0">
                <a:latin typeface="Georgia" panose="02040502050405020303" pitchFamily="18" charset="0"/>
              </a:rPr>
              <a:t>, and </a:t>
            </a:r>
            <a:r>
              <a:rPr lang="en-GB" sz="1800" b="1" dirty="0">
                <a:latin typeface="Georgia" panose="02040502050405020303" pitchFamily="18" charset="0"/>
              </a:rPr>
              <a:t>corporate and political interest focussed </a:t>
            </a:r>
            <a:r>
              <a:rPr lang="en-GB" sz="1800" b="1">
                <a:latin typeface="Georgia" panose="02040502050405020303" pitchFamily="18" charset="0"/>
              </a:rPr>
              <a:t>on delivery</a:t>
            </a:r>
            <a:r>
              <a:rPr lang="en-GB" sz="1800">
                <a:latin typeface="Georgia" panose="02040502050405020303" pitchFamily="18" charset="0"/>
              </a:rPr>
              <a:t>. </a:t>
            </a:r>
            <a:r>
              <a:rPr lang="en-GB" sz="1800" dirty="0">
                <a:latin typeface="Georgia" panose="02040502050405020303" pitchFamily="18" charset="0"/>
              </a:rPr>
              <a:t>	</a:t>
            </a:r>
          </a:p>
          <a:p>
            <a:endParaRPr lang="en-GB" sz="1800" dirty="0">
              <a:latin typeface="Georgia" panose="02040502050405020303" pitchFamily="18" charset="0"/>
            </a:endParaRPr>
          </a:p>
          <a:p>
            <a:endParaRPr lang="en-GB" sz="1800" dirty="0">
              <a:latin typeface="Georgia" panose="02040502050405020303" pitchFamily="18" charset="0"/>
            </a:endParaRPr>
          </a:p>
          <a:p>
            <a:pPr marL="0" indent="0">
              <a:buNone/>
            </a:pPr>
            <a:endParaRPr lang="en-GB" i="1" dirty="0"/>
          </a:p>
          <a:p>
            <a:pPr marL="0" indent="0">
              <a:buNone/>
            </a:pPr>
            <a:endParaRPr lang="en-GB" i="1" dirty="0"/>
          </a:p>
          <a:p>
            <a:pPr marL="0" indent="0">
              <a:buNone/>
            </a:pPr>
            <a:endParaRPr lang="en-GB" dirty="0"/>
          </a:p>
        </p:txBody>
      </p:sp>
    </p:spTree>
    <p:extLst>
      <p:ext uri="{BB962C8B-B14F-4D97-AF65-F5344CB8AC3E}">
        <p14:creationId xmlns:p14="http://schemas.microsoft.com/office/powerpoint/2010/main" val="146142494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2E9E3-FA41-4D5E-A989-D14A278C1BBE}"/>
              </a:ext>
            </a:extLst>
          </p:cNvPr>
          <p:cNvSpPr>
            <a:spLocks noGrp="1"/>
          </p:cNvSpPr>
          <p:nvPr>
            <p:ph type="body" sz="quarter" idx="10"/>
          </p:nvPr>
        </p:nvSpPr>
        <p:spPr>
          <a:xfrm>
            <a:off x="467545" y="548680"/>
            <a:ext cx="7560841" cy="651068"/>
          </a:xfrm>
        </p:spPr>
        <p:txBody>
          <a:bodyPr/>
          <a:lstStyle/>
          <a:p>
            <a:r>
              <a:rPr lang="en-GB" dirty="0"/>
              <a:t>How did issues of trust emerge?</a:t>
            </a:r>
          </a:p>
          <a:p>
            <a:r>
              <a:rPr lang="en-GB" dirty="0"/>
              <a:t>Explicitly …</a:t>
            </a:r>
          </a:p>
        </p:txBody>
      </p:sp>
      <p:sp>
        <p:nvSpPr>
          <p:cNvPr id="3" name="Text Placeholder 2">
            <a:extLst>
              <a:ext uri="{FF2B5EF4-FFF2-40B4-BE49-F238E27FC236}">
                <a16:creationId xmlns:a16="http://schemas.microsoft.com/office/drawing/2014/main" id="{105890EB-E975-4D41-AFAE-37B068AC871A}"/>
              </a:ext>
            </a:extLst>
          </p:cNvPr>
          <p:cNvSpPr>
            <a:spLocks noGrp="1"/>
          </p:cNvSpPr>
          <p:nvPr>
            <p:ph type="body" sz="quarter" idx="11"/>
          </p:nvPr>
        </p:nvSpPr>
        <p:spPr>
          <a:xfrm>
            <a:off x="467545" y="1415350"/>
            <a:ext cx="8420956" cy="4752950"/>
          </a:xfrm>
        </p:spPr>
        <p:txBody>
          <a:bodyPr/>
          <a:lstStyle/>
          <a:p>
            <a:pPr marL="0" indent="0">
              <a:buNone/>
            </a:pPr>
            <a:endParaRPr lang="en-GB" dirty="0"/>
          </a:p>
          <a:p>
            <a:pPr marL="0" indent="0">
              <a:buNone/>
            </a:pPr>
            <a:endParaRPr lang="en-GB" dirty="0"/>
          </a:p>
          <a:p>
            <a:pPr marL="0" indent="0">
              <a:buNone/>
            </a:pPr>
            <a:r>
              <a:rPr lang="en-US" i="1" dirty="0">
                <a:latin typeface="Georgia" panose="02040502050405020303" pitchFamily="18" charset="0"/>
              </a:rPr>
              <a:t>“we know the developer will seek to value engineer costly aspects out of their design</a:t>
            </a:r>
            <a:r>
              <a:rPr lang="en-US" dirty="0">
                <a:latin typeface="Georgia" panose="02040502050405020303" pitchFamily="18" charset="0"/>
              </a:rPr>
              <a:t>’”</a:t>
            </a:r>
            <a:endParaRPr lang="en-GB" dirty="0">
              <a:latin typeface="Georgia" panose="02040502050405020303" pitchFamily="18" charset="0"/>
            </a:endParaRPr>
          </a:p>
          <a:p>
            <a:pPr marL="0" indent="0">
              <a:buNone/>
            </a:pPr>
            <a:endParaRPr lang="en-GB" i="1" dirty="0">
              <a:latin typeface="Georgia" panose="02040502050405020303" pitchFamily="18" charset="0"/>
            </a:endParaRPr>
          </a:p>
          <a:p>
            <a:pPr marL="0" indent="0">
              <a:buNone/>
            </a:pPr>
            <a:r>
              <a:rPr lang="en-GB" i="1" dirty="0">
                <a:latin typeface="Georgia" panose="02040502050405020303" pitchFamily="18" charset="0"/>
              </a:rPr>
              <a:t>“we are sold a dream, that actually is a dream”</a:t>
            </a:r>
          </a:p>
          <a:p>
            <a:pPr marL="0" indent="0">
              <a:buNone/>
            </a:pPr>
            <a:endParaRPr lang="en-GB" dirty="0">
              <a:latin typeface="Georgia" panose="02040502050405020303" pitchFamily="18" charset="0"/>
            </a:endParaRPr>
          </a:p>
          <a:p>
            <a:pPr marL="0" indent="0">
              <a:buNone/>
            </a:pPr>
            <a:r>
              <a:rPr lang="en-US" i="1" dirty="0">
                <a:latin typeface="Georgia" panose="02040502050405020303" pitchFamily="18" charset="0"/>
              </a:rPr>
              <a:t>“we were trusting that these things will be possible at reserved matters … there is constant wrangling at </a:t>
            </a:r>
            <a:r>
              <a:rPr lang="en-US" dirty="0">
                <a:latin typeface="Georgia" panose="02040502050405020303" pitchFamily="18" charset="0"/>
              </a:rPr>
              <a:t>[this] </a:t>
            </a:r>
            <a:r>
              <a:rPr lang="en-US" i="1" dirty="0">
                <a:latin typeface="Georgia" panose="02040502050405020303" pitchFamily="18" charset="0"/>
              </a:rPr>
              <a:t>stage”</a:t>
            </a: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r>
              <a:rPr lang="en-GB" i="1" dirty="0">
                <a:latin typeface="Georgia" panose="02040502050405020303" pitchFamily="18" charset="0"/>
              </a:rPr>
              <a:t>“this wasn’t what we agreed guys”</a:t>
            </a:r>
            <a:r>
              <a:rPr lang="en-GB" dirty="0">
                <a:latin typeface="Georgia" panose="02040502050405020303" pitchFamily="18" charset="0"/>
              </a:rPr>
              <a:t> </a:t>
            </a:r>
          </a:p>
          <a:p>
            <a:pPr marL="0" indent="0">
              <a:buNone/>
            </a:pPr>
            <a:endParaRPr lang="en-GB" dirty="0">
              <a:latin typeface="Georgia" panose="02040502050405020303" pitchFamily="18" charset="0"/>
            </a:endParaRPr>
          </a:p>
          <a:p>
            <a:pPr marL="0" indent="0">
              <a:buNone/>
            </a:pPr>
            <a:r>
              <a:rPr lang="en-GB" dirty="0">
                <a:latin typeface="Georgia" panose="02040502050405020303" pitchFamily="18" charset="0"/>
              </a:rPr>
              <a:t>“</a:t>
            </a:r>
            <a:r>
              <a:rPr lang="en-GB" i="1" dirty="0">
                <a:latin typeface="Georgia" panose="02040502050405020303" pitchFamily="18" charset="0"/>
              </a:rPr>
              <a:t>they can get away with things</a:t>
            </a:r>
            <a:r>
              <a:rPr lang="en-GB" dirty="0">
                <a:latin typeface="Georgia" panose="02040502050405020303" pitchFamily="18" charset="0"/>
              </a:rPr>
              <a:t>”  </a:t>
            </a:r>
          </a:p>
          <a:p>
            <a:pPr marL="0" indent="0">
              <a:buNone/>
            </a:pPr>
            <a:endParaRPr lang="en-GB" dirty="0">
              <a:latin typeface="Georgia" panose="02040502050405020303" pitchFamily="18" charset="0"/>
            </a:endParaRPr>
          </a:p>
          <a:p>
            <a:pPr marL="0" indent="0">
              <a:buNone/>
            </a:pPr>
            <a:r>
              <a:rPr lang="en-GB" dirty="0">
                <a:latin typeface="Georgia" panose="02040502050405020303" pitchFamily="18" charset="0"/>
              </a:rPr>
              <a:t>“</a:t>
            </a:r>
            <a:r>
              <a:rPr lang="en-GB" i="1" dirty="0">
                <a:latin typeface="Georgia" panose="02040502050405020303" pitchFamily="18" charset="0"/>
              </a:rPr>
              <a:t>I think they </a:t>
            </a:r>
            <a:r>
              <a:rPr lang="en-GB" dirty="0">
                <a:latin typeface="Georgia" panose="02040502050405020303" pitchFamily="18" charset="0"/>
              </a:rPr>
              <a:t>[the developer] </a:t>
            </a:r>
            <a:r>
              <a:rPr lang="en-GB" i="1" dirty="0">
                <a:latin typeface="Georgia" panose="02040502050405020303" pitchFamily="18" charset="0"/>
              </a:rPr>
              <a:t>know that perfectly well, there probably are some things they will take a flier on”.</a:t>
            </a: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r>
              <a:rPr lang="en-GB" dirty="0">
                <a:latin typeface="Georgia" panose="02040502050405020303" pitchFamily="18" charset="0"/>
              </a:rPr>
              <a:t>“[we need to] </a:t>
            </a:r>
            <a:r>
              <a:rPr lang="en-GB" i="1" dirty="0">
                <a:latin typeface="Georgia" panose="02040502050405020303" pitchFamily="18" charset="0"/>
              </a:rPr>
              <a:t>make it clear that we are watching them to keep the developers honest on site”</a:t>
            </a:r>
            <a:endParaRPr lang="en-GB" dirty="0">
              <a:latin typeface="Georgia" panose="02040502050405020303" pitchFamily="18"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8824880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2E9E3-FA41-4D5E-A989-D14A278C1BBE}"/>
              </a:ext>
            </a:extLst>
          </p:cNvPr>
          <p:cNvSpPr>
            <a:spLocks noGrp="1"/>
          </p:cNvSpPr>
          <p:nvPr>
            <p:ph type="body" sz="quarter" idx="10"/>
          </p:nvPr>
        </p:nvSpPr>
        <p:spPr>
          <a:xfrm>
            <a:off x="572383" y="548258"/>
            <a:ext cx="7560841" cy="651068"/>
          </a:xfrm>
        </p:spPr>
        <p:txBody>
          <a:bodyPr/>
          <a:lstStyle/>
          <a:p>
            <a:r>
              <a:rPr lang="en-GB" dirty="0"/>
              <a:t>How did issues of trust emerge?</a:t>
            </a:r>
          </a:p>
          <a:p>
            <a:r>
              <a:rPr lang="en-GB" dirty="0"/>
              <a:t>Implicitly …</a:t>
            </a:r>
          </a:p>
        </p:txBody>
      </p:sp>
      <p:sp>
        <p:nvSpPr>
          <p:cNvPr id="3" name="Text Placeholder 2">
            <a:extLst>
              <a:ext uri="{FF2B5EF4-FFF2-40B4-BE49-F238E27FC236}">
                <a16:creationId xmlns:a16="http://schemas.microsoft.com/office/drawing/2014/main" id="{105890EB-E975-4D41-AFAE-37B068AC871A}"/>
              </a:ext>
            </a:extLst>
          </p:cNvPr>
          <p:cNvSpPr>
            <a:spLocks noGrp="1"/>
          </p:cNvSpPr>
          <p:nvPr>
            <p:ph type="body" sz="quarter" idx="11"/>
          </p:nvPr>
        </p:nvSpPr>
        <p:spPr>
          <a:xfrm>
            <a:off x="554368" y="2060848"/>
            <a:ext cx="8589632" cy="4248894"/>
          </a:xfrm>
        </p:spPr>
        <p:txBody>
          <a:bodyPr/>
          <a:lstStyle/>
          <a:p>
            <a:pPr marL="0" lvl="0" indent="0">
              <a:buNone/>
            </a:pPr>
            <a:r>
              <a:rPr lang="en-US" i="1" dirty="0">
                <a:latin typeface="Georgia" panose="02040502050405020303" pitchFamily="18" charset="0"/>
              </a:rPr>
              <a:t>“We </a:t>
            </a:r>
            <a:r>
              <a:rPr lang="en-US" b="1" i="1" dirty="0">
                <a:latin typeface="Georgia" panose="02040502050405020303" pitchFamily="18" charset="0"/>
              </a:rPr>
              <a:t>hope </a:t>
            </a:r>
            <a:r>
              <a:rPr lang="en-US" i="1" dirty="0">
                <a:latin typeface="Georgia" panose="02040502050405020303" pitchFamily="18" charset="0"/>
              </a:rPr>
              <a:t>that the plan speaks for itself”. </a:t>
            </a:r>
          </a:p>
          <a:p>
            <a:pPr marL="0" lvl="0" indent="0">
              <a:buNone/>
            </a:pPr>
            <a:endParaRPr lang="en-US" i="1" dirty="0">
              <a:latin typeface="Georgia" panose="02040502050405020303" pitchFamily="18" charset="0"/>
            </a:endParaRPr>
          </a:p>
          <a:p>
            <a:pPr marL="0" lvl="0" indent="0">
              <a:buNone/>
            </a:pPr>
            <a:r>
              <a:rPr lang="en-US" i="1" dirty="0">
                <a:latin typeface="Georgia" panose="02040502050405020303" pitchFamily="18" charset="0"/>
              </a:rPr>
              <a:t>“We need a </a:t>
            </a:r>
            <a:r>
              <a:rPr lang="en-US" b="1" i="1" dirty="0">
                <a:latin typeface="Georgia" panose="02040502050405020303" pitchFamily="18" charset="0"/>
              </a:rPr>
              <a:t>strong commitment</a:t>
            </a:r>
            <a:r>
              <a:rPr lang="en-US" i="1" dirty="0">
                <a:latin typeface="Georgia" panose="02040502050405020303" pitchFamily="18" charset="0"/>
              </a:rPr>
              <a:t> right at the start. That’s a lot more helpful for us. Not sure it’s there at the moment”.</a:t>
            </a:r>
          </a:p>
          <a:p>
            <a:pPr marL="0" lvl="0" indent="0">
              <a:buNone/>
            </a:pPr>
            <a:endParaRPr lang="en-US" i="1" dirty="0">
              <a:latin typeface="Georgia" panose="02040502050405020303" pitchFamily="18" charset="0"/>
            </a:endParaRPr>
          </a:p>
          <a:p>
            <a:pPr marL="0" lvl="0" indent="0">
              <a:buNone/>
            </a:pPr>
            <a:r>
              <a:rPr lang="en-US" i="1" dirty="0">
                <a:latin typeface="Georgia" panose="02040502050405020303" pitchFamily="18" charset="0"/>
              </a:rPr>
              <a:t>“Of course there is a un-stated agreement that of course they have got to do something similar otherwise yeah there will be problems but within that there is a lot of freedom to change” </a:t>
            </a:r>
          </a:p>
          <a:p>
            <a:pPr marL="0" lvl="0" indent="0">
              <a:buNone/>
            </a:pPr>
            <a:endParaRPr lang="en-US" i="1" dirty="0">
              <a:latin typeface="Georgia" panose="02040502050405020303" pitchFamily="18" charset="0"/>
            </a:endParaRPr>
          </a:p>
          <a:p>
            <a:pPr marL="0" indent="0">
              <a:buNone/>
            </a:pPr>
            <a:r>
              <a:rPr lang="en-GB" i="1" dirty="0">
                <a:latin typeface="Georgia" panose="02040502050405020303" pitchFamily="18" charset="0"/>
              </a:rPr>
              <a:t>“There’s a lot of leeway to make significant changes. I think that’s what people don’t understand – </a:t>
            </a:r>
            <a:r>
              <a:rPr lang="en-GB" b="1" i="1" dirty="0">
                <a:latin typeface="Georgia" panose="02040502050405020303" pitchFamily="18" charset="0"/>
              </a:rPr>
              <a:t>the power that applicant has </a:t>
            </a:r>
            <a:r>
              <a:rPr lang="en-GB" i="1" dirty="0">
                <a:latin typeface="Georgia" panose="02040502050405020303" pitchFamily="18" charset="0"/>
              </a:rPr>
              <a:t>to do that. You’ve basically lost a lot of control at that point because everyone has agreed the principle of development. </a:t>
            </a: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r>
              <a:rPr lang="en-GB" dirty="0">
                <a:latin typeface="Georgia" panose="02040502050405020303" pitchFamily="18" charset="0"/>
              </a:rPr>
              <a:t>“</a:t>
            </a:r>
            <a:r>
              <a:rPr lang="en-GB" i="1" dirty="0">
                <a:latin typeface="Georgia" panose="02040502050405020303" pitchFamily="18" charset="0"/>
              </a:rPr>
              <a:t>The post-consent world is really difficult. The only </a:t>
            </a:r>
            <a:r>
              <a:rPr lang="en-GB" b="1" i="1" dirty="0">
                <a:latin typeface="Georgia" panose="02040502050405020303" pitchFamily="18" charset="0"/>
              </a:rPr>
              <a:t>safeguard </a:t>
            </a:r>
            <a:r>
              <a:rPr lang="en-GB" i="1" dirty="0">
                <a:latin typeface="Georgia" panose="02040502050405020303" pitchFamily="18" charset="0"/>
              </a:rPr>
              <a:t>you’ve got is conditions”</a:t>
            </a:r>
            <a:endParaRPr lang="en-US" dirty="0">
              <a:latin typeface="Georgia" panose="02040502050405020303" pitchFamily="18" charset="0"/>
            </a:endParaRPr>
          </a:p>
          <a:p>
            <a:pPr marL="0" lvl="0" indent="0">
              <a:buNone/>
            </a:pPr>
            <a:r>
              <a:rPr lang="en-US" i="1" dirty="0">
                <a:latin typeface="Georgia" panose="02040502050405020303" pitchFamily="18" charset="0"/>
              </a:rPr>
              <a:t> </a:t>
            </a:r>
          </a:p>
          <a:p>
            <a:pPr marL="0" lvl="0" indent="0">
              <a:buNone/>
            </a:pPr>
            <a:r>
              <a:rPr lang="en-US" i="1" dirty="0">
                <a:latin typeface="Georgia" panose="02040502050405020303" pitchFamily="18" charset="0"/>
              </a:rPr>
              <a:t>“We get</a:t>
            </a:r>
            <a:r>
              <a:rPr lang="en-US" b="1" i="1" dirty="0">
                <a:latin typeface="Georgia" panose="02040502050405020303" pitchFamily="18" charset="0"/>
              </a:rPr>
              <a:t> threatened </a:t>
            </a:r>
            <a:r>
              <a:rPr lang="en-US" i="1" dirty="0">
                <a:latin typeface="Georgia" panose="02040502050405020303" pitchFamily="18" charset="0"/>
              </a:rPr>
              <a:t>every now and again … we hope that threat of enforcement action might bring them into line but we will be met by a legal team who is prepared ”</a:t>
            </a:r>
          </a:p>
          <a:p>
            <a:pPr marL="0" lvl="0" indent="0">
              <a:buNone/>
            </a:pPr>
            <a:endParaRPr lang="en-US" i="1" dirty="0">
              <a:latin typeface="Georgia" panose="02040502050405020303" pitchFamily="18" charset="0"/>
            </a:endParaRPr>
          </a:p>
          <a:p>
            <a:pPr marL="0" indent="0">
              <a:buNone/>
            </a:pPr>
            <a:endParaRPr lang="en-GB" dirty="0"/>
          </a:p>
        </p:txBody>
      </p:sp>
    </p:spTree>
    <p:extLst>
      <p:ext uri="{BB962C8B-B14F-4D97-AF65-F5344CB8AC3E}">
        <p14:creationId xmlns:p14="http://schemas.microsoft.com/office/powerpoint/2010/main" val="842245812"/>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7F0A86286E454BAA62B1CD43C395E0" ma:contentTypeVersion="13" ma:contentTypeDescription="Create a new document." ma:contentTypeScope="" ma:versionID="42c2eec2cd92022e554c29b1918ee6db">
  <xsd:schema xmlns:xsd="http://www.w3.org/2001/XMLSchema" xmlns:xs="http://www.w3.org/2001/XMLSchema" xmlns:p="http://schemas.microsoft.com/office/2006/metadata/properties" xmlns:ns3="8518406e-c1f7-400e-88f9-64c460a99e61" xmlns:ns4="4edea22a-393d-48cf-8590-c8b64a0e3d24" targetNamespace="http://schemas.microsoft.com/office/2006/metadata/properties" ma:root="true" ma:fieldsID="4ae229a143a1b4a81e271c343694898a" ns3:_="" ns4:_="">
    <xsd:import namespace="8518406e-c1f7-400e-88f9-64c460a99e61"/>
    <xsd:import namespace="4edea22a-393d-48cf-8590-c8b64a0e3d2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18406e-c1f7-400e-88f9-64c460a99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ea22a-393d-48cf-8590-c8b64a0e3d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830DD2-2DFA-4D2F-BC49-6ED0DB2C6B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18406e-c1f7-400e-88f9-64c460a99e61"/>
    <ds:schemaRef ds:uri="4edea22a-393d-48cf-8590-c8b64a0e3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3D0915-772B-47C0-A05C-693EE729FC30}">
  <ds:schemaRefs>
    <ds:schemaRef ds:uri="http://schemas.microsoft.com/office/infopath/2007/PartnerControls"/>
    <ds:schemaRef ds:uri="8518406e-c1f7-400e-88f9-64c460a99e61"/>
    <ds:schemaRef ds:uri="http://purl.org/dc/elements/1.1/"/>
    <ds:schemaRef ds:uri="http://schemas.microsoft.com/office/2006/metadata/properties"/>
    <ds:schemaRef ds:uri="http://schemas.microsoft.com/office/2006/documentManagement/types"/>
    <ds:schemaRef ds:uri="4edea22a-393d-48cf-8590-c8b64a0e3d24"/>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74B3521B-AA36-4667-A127-D764D0C76C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32745</TotalTime>
  <Words>1621</Words>
  <Application>Microsoft Office PowerPoint</Application>
  <PresentationFormat>On-screen Show (4:3)</PresentationFormat>
  <Paragraphs>143</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ＭＳ Ｐゴシック</vt:lpstr>
      <vt:lpstr>Arial</vt:lpstr>
      <vt:lpstr>Calibri</vt:lpstr>
      <vt:lpstr>Courier New</vt:lpstr>
      <vt:lpstr>Georgia</vt:lpstr>
      <vt:lpstr>Tahoma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Hannah Hickman</cp:lastModifiedBy>
  <cp:revision>401</cp:revision>
  <cp:lastPrinted>2016-04-26T08:55:24Z</cp:lastPrinted>
  <dcterms:created xsi:type="dcterms:W3CDTF">2016-04-27T08:32:31Z</dcterms:created>
  <dcterms:modified xsi:type="dcterms:W3CDTF">2021-04-15T11:23:57Z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9f1c7b12-dd58-4e15-8ad0-f59962c2d6d1</vt:lpwstr>
  </property>
  <property fmtid="{D5CDD505-2E9C-101B-9397-08002B2CF9AE}" pid="3" name="ContentTypeId">
    <vt:lpwstr>0x0101004A7F0A86286E454BAA62B1CD43C395E0</vt:lpwstr>
  </property>
</Properties>
</file>