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8" r:id="rId2"/>
    <p:sldId id="265" r:id="rId3"/>
    <p:sldId id="264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60" r:id="rId12"/>
    <p:sldId id="274" r:id="rId13"/>
    <p:sldId id="285" r:id="rId14"/>
    <p:sldId id="262" r:id="rId15"/>
    <p:sldId id="268" r:id="rId16"/>
    <p:sldId id="269" r:id="rId17"/>
    <p:sldId id="270" r:id="rId18"/>
    <p:sldId id="28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5534E-D4A8-4CD9-8935-40ED2E8F82D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99EFE-E2E8-49CD-B830-E9E1BE04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672-DA87-41FA-96CA-4959CC7FC475}" type="datetime1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5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B519-A54F-4288-BFCD-E0E587EDFFC5}" type="datetime1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7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3E9-1D49-487D-812D-D23DA28F04EE}" type="datetime1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6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92D8-4FCA-4083-8605-B32D60CE7F71}" type="datetime1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1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026B-BF99-4053-BEBD-5FF858F7DA72}" type="datetime1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2FF-7D64-4E60-9EE8-6BC0D603C2C9}" type="datetime1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9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BE74-1264-4C2E-82BD-5D8154B9FDDE}" type="datetime1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3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A93B-B8F2-46B6-908D-B0F2B39DBA40}" type="datetime1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2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B9F-0C3E-4C6A-B799-5DB521DE6B89}" type="datetime1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6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DC47-F008-47DC-A021-CF2FF6525E86}" type="datetime1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4936-4062-478E-8E14-5F80882696E2}" type="datetime1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B6EE-0348-4637-8D51-6723B21A6186}" type="datetime1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6757-E8E7-485A-B379-6B3E84A59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5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justice.gov/usao-sdny/pr/liberty-reserve-founder-arthur-budovsky-sentenced-manhattan-federal-court-20-years" TargetMode="External"/><Relationship Id="rId7" Type="http://schemas.openxmlformats.org/officeDocument/2006/relationships/hyperlink" Target="https://uwe-repository.worktribe.com/output/3283973" TargetMode="External"/><Relationship Id="rId2" Type="http://schemas.openxmlformats.org/officeDocument/2006/relationships/hyperlink" Target="https://www.justice.gov/usao-sdny/pr/ross-ulbricht-aka-dread-pirate-roberts-sentenced-manhattan-federal-court-life-pri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tice.gov/opa/pr/global-disruption-three-terror-finance-cyber-enabled-campaigns" TargetMode="External"/><Relationship Id="rId5" Type="http://schemas.openxmlformats.org/officeDocument/2006/relationships/hyperlink" Target="https://www.justice.gov/opa/pr/long-island-woman-sentenced-13-years-imprisonment-providing-material-support-isis#:~:text=Earlier%20today%2C%20in%20federal%20court,(ISIS)%2C%20and%20attempting%20to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justice.gov/opa/pr/virginia-man-sentenced-more-11-years-providing-material-support-isil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9/aug/23/bitcoin-seized-hacker-grant-west-uk-compensate-victims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www.bbc.co.uk/news/uk-england-merseyside-479137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www.ft.com/content/0a7782e8-8b6b-11e8-bf9e-8771d540454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com.gov.uk/project/anti-money-laundering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assets.publishing.service.gov.uk/government/uploads/system/uploads/attachment_data/file/559958/Action_Plan_for_anti_money-laundering_and_counter-terrorist_finance_-_consultation_on_legislative_proposals__print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fatf-gafi.org/media/fatf/documents/reports/mer4/MER-United-Kingdom-2018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si/2019/1511/contents/made" TargetMode="External"/><Relationship Id="rId2" Type="http://schemas.openxmlformats.org/officeDocument/2006/relationships/hyperlink" Target="https://eur-lex.europa.eu/legal-content/EN/TXT/PDF/?uri=CELEX:32018L0843&amp;from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S19/22:%20Guidance%20on%20Cryptoassets" TargetMode="External"/><Relationship Id="rId5" Type="http://schemas.openxmlformats.org/officeDocument/2006/relationships/hyperlink" Target="https://www.fca.org.uk/consumers/cryptoassets" TargetMode="External"/><Relationship Id="rId4" Type="http://schemas.openxmlformats.org/officeDocument/2006/relationships/hyperlink" Target="https://www.fca.org.uk/publication/consultation/cp19-03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23530" y="380979"/>
            <a:ext cx="8888836" cy="18244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E-Wallets, Money Laundering and Terrorism Financing: Is the Voluntary Exchange of Information the Panacea?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2314" y="3273054"/>
            <a:ext cx="8571269" cy="17421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400" dirty="0"/>
              <a:t>Dr. Nicholas Ryder</a:t>
            </a:r>
          </a:p>
          <a:p>
            <a:pPr>
              <a:defRPr/>
            </a:pPr>
            <a:r>
              <a:rPr lang="en-GB" sz="1400" dirty="0"/>
              <a:t>Professor in Financial Crime, Head of Research and Global Crime and Justice Security Group</a:t>
            </a:r>
          </a:p>
          <a:p>
            <a:pPr>
              <a:defRPr/>
            </a:pPr>
            <a:r>
              <a:rPr lang="en-GB" sz="1400" dirty="0"/>
              <a:t>Bristol Law School, UWE</a:t>
            </a:r>
          </a:p>
          <a:p>
            <a:pPr>
              <a:defRPr/>
            </a:pPr>
            <a:r>
              <a:rPr lang="en-GB" altLang="en-US" sz="1400" dirty="0"/>
              <a:t>Nicholas.ryder@uwe.ac.uk.</a:t>
            </a:r>
          </a:p>
          <a:p>
            <a:pPr>
              <a:defRPr/>
            </a:pPr>
            <a:endParaRPr lang="en-GB" sz="1400" dirty="0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89477" cy="12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573" y="5427616"/>
            <a:ext cx="4321254" cy="12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1097371"/>
          </a:xfrm>
        </p:spPr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E-wallets, </a:t>
            </a:r>
            <a:r>
              <a:rPr lang="en-GB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Cryptoassets</a:t>
            </a:r>
            <a:r>
              <a:rPr lang="en-GB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and Social Media Platforms</a:t>
            </a:r>
            <a:endParaRPr lang="en-GB" sz="3600" dirty="0"/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838200" y="1577628"/>
            <a:ext cx="7273834" cy="47188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US" sz="2400" dirty="0"/>
              <a:t>Silk Road and Ross Ulbricht (</a:t>
            </a:r>
            <a:r>
              <a:rPr lang="en-GB" altLang="en-US" sz="2400" dirty="0">
                <a:hlinkClick r:id="rId2"/>
              </a:rPr>
              <a:t>US Department of Justice</a:t>
            </a:r>
            <a:r>
              <a:rPr lang="en-GB" altLang="en-US" sz="2400" dirty="0"/>
              <a:t>, 2015)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Liberty Reserve (</a:t>
            </a:r>
            <a:r>
              <a:rPr lang="en-GB" altLang="en-US" sz="2400" dirty="0">
                <a:hlinkClick r:id="rId3"/>
              </a:rPr>
              <a:t>US Department of Justice</a:t>
            </a:r>
            <a:r>
              <a:rPr lang="en-GB" altLang="en-US" sz="2400" dirty="0"/>
              <a:t>, 2016)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Western Express International (</a:t>
            </a:r>
            <a:r>
              <a:rPr lang="en-GB" altLang="en-US" sz="2400" i="1" dirty="0"/>
              <a:t>United States v </a:t>
            </a:r>
            <a:r>
              <a:rPr lang="en-GB" altLang="en-US" sz="2400" i="1" dirty="0" err="1"/>
              <a:t>Shevelev</a:t>
            </a:r>
            <a:r>
              <a:rPr lang="en-GB" altLang="en-US" sz="2400" dirty="0"/>
              <a:t> 2014 WL 495393)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Ali Shukri Amin (</a:t>
            </a:r>
            <a:r>
              <a:rPr lang="en-GB" altLang="en-US" sz="2400" dirty="0">
                <a:hlinkClick r:id="rId4"/>
              </a:rPr>
              <a:t>US Department of Justice</a:t>
            </a:r>
            <a:r>
              <a:rPr lang="en-GB" altLang="en-US" sz="2400" dirty="0"/>
              <a:t>, 2015)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Zoobia Shahnaz (</a:t>
            </a:r>
            <a:r>
              <a:rPr lang="en-GB" altLang="en-US" sz="2400" dirty="0">
                <a:hlinkClick r:id="rId5"/>
              </a:rPr>
              <a:t>US Department of Justice</a:t>
            </a:r>
            <a:r>
              <a:rPr lang="en-GB" altLang="en-US" sz="2400" dirty="0"/>
              <a:t>, 2020) 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al-</a:t>
            </a:r>
            <a:r>
              <a:rPr lang="en-GB" altLang="en-US" sz="2400" dirty="0" err="1"/>
              <a:t>Qassam</a:t>
            </a:r>
            <a:r>
              <a:rPr lang="en-GB" altLang="en-US" sz="2400" dirty="0"/>
              <a:t> Brigades, Hamas’s military wing, al-Qaeda, and ISIL (US Department of Justice, </a:t>
            </a:r>
            <a:r>
              <a:rPr lang="en-GB" altLang="en-US" sz="2400" dirty="0">
                <a:hlinkClick r:id="rId6"/>
              </a:rPr>
              <a:t>2020</a:t>
            </a:r>
            <a:r>
              <a:rPr lang="en-GB" altLang="en-US" sz="2400" dirty="0"/>
              <a:t>)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See generally Ryder (</a:t>
            </a:r>
            <a:r>
              <a:rPr lang="en-GB" altLang="en-US" sz="2400" dirty="0">
                <a:hlinkClick r:id="rId7"/>
              </a:rPr>
              <a:t>2020</a:t>
            </a:r>
            <a:r>
              <a:rPr lang="en-GB" altLang="en-US" sz="2400" dirty="0"/>
              <a:t>)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06F40C-8C5A-4202-93AB-094E856B476A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98" y="939799"/>
            <a:ext cx="1658584" cy="12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53" y="2932113"/>
            <a:ext cx="1652429" cy="1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10" y="4899027"/>
            <a:ext cx="1579433" cy="12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</p:spTree>
    <p:extLst>
      <p:ext uri="{BB962C8B-B14F-4D97-AF65-F5344CB8AC3E}">
        <p14:creationId xmlns:p14="http://schemas.microsoft.com/office/powerpoint/2010/main" val="27191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209006"/>
            <a:ext cx="10515600" cy="11054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Laundering and E-wallets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1534887"/>
            <a:ext cx="54737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600" dirty="0"/>
              <a:t>Thomas White (</a:t>
            </a:r>
            <a:r>
              <a:rPr lang="en-GB" altLang="en-US" sz="3600" dirty="0">
                <a:hlinkClick r:id="rId2"/>
              </a:rPr>
              <a:t>2019</a:t>
            </a:r>
            <a:r>
              <a:rPr lang="en-GB" altLang="en-US" sz="3600" dirty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GB" altLang="en-US" sz="3600" dirty="0"/>
          </a:p>
          <a:p>
            <a:pPr marL="742950" indent="-742950">
              <a:buFont typeface="+mj-lt"/>
              <a:buAutoNum type="arabicPeriod"/>
            </a:pPr>
            <a:endParaRPr lang="en-GB" altLang="en-US" sz="3600" dirty="0"/>
          </a:p>
          <a:p>
            <a:pPr marL="0" indent="0">
              <a:buNone/>
            </a:pPr>
            <a:r>
              <a:rPr lang="en-GB" altLang="en-US" sz="3600" dirty="0"/>
              <a:t>Grant West (</a:t>
            </a:r>
            <a:r>
              <a:rPr lang="en-GB" altLang="en-US" sz="3600" dirty="0">
                <a:hlinkClick r:id="rId3"/>
              </a:rPr>
              <a:t>2019</a:t>
            </a:r>
            <a:r>
              <a:rPr lang="en-GB" altLang="en-US" sz="3600" dirty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GB" altLang="en-US" sz="3600" dirty="0"/>
          </a:p>
          <a:p>
            <a:pPr marL="742950" indent="-742950">
              <a:buFont typeface="+mj-lt"/>
              <a:buAutoNum type="arabicPeriod"/>
            </a:pPr>
            <a:endParaRPr lang="en-GB" altLang="en-US" sz="3600" dirty="0"/>
          </a:p>
          <a:p>
            <a:pPr marL="0" indent="0">
              <a:buNone/>
            </a:pPr>
            <a:r>
              <a:rPr lang="en-GB" altLang="en-US" sz="3600" dirty="0"/>
              <a:t>Seregjs </a:t>
            </a:r>
            <a:r>
              <a:rPr lang="en-GB" altLang="en-US" sz="3600" dirty="0" err="1"/>
              <a:t>Teresko</a:t>
            </a:r>
            <a:r>
              <a:rPr lang="en-GB" altLang="en-US" sz="3600" dirty="0"/>
              <a:t> (</a:t>
            </a:r>
            <a:r>
              <a:rPr lang="en-GB" altLang="en-US" sz="3600" dirty="0">
                <a:hlinkClick r:id="rId4"/>
              </a:rPr>
              <a:t>2018</a:t>
            </a:r>
            <a:r>
              <a:rPr lang="en-GB" altLang="en-US" sz="3600" dirty="0"/>
              <a:t>)</a:t>
            </a:r>
          </a:p>
          <a:p>
            <a:endParaRPr lang="en-GB" altLang="en-US" sz="36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AF7902-E9CA-4FCF-AF2C-CAE0C8B9438F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0" y="1209692"/>
            <a:ext cx="2836462" cy="129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61" y="4879990"/>
            <a:ext cx="2805172" cy="13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Grant W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44" y="3009916"/>
            <a:ext cx="2794289" cy="135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</p:spTree>
    <p:extLst>
      <p:ext uri="{BB962C8B-B14F-4D97-AF65-F5344CB8AC3E}">
        <p14:creationId xmlns:p14="http://schemas.microsoft.com/office/powerpoint/2010/main" val="147092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069"/>
            <a:ext cx="10515600" cy="102942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Traditional AML Preventative Measures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8005354" cy="52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Proceeds of Crime Act (2002, ss. 330-332)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Terrorism Act (2000, s. 19)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UK’s AML and CTF strategy can be split into two main elements; </a:t>
            </a:r>
          </a:p>
          <a:p>
            <a:pPr lvl="1"/>
            <a:r>
              <a:rPr lang="en-GB" sz="2200" dirty="0"/>
              <a:t>Customer Due Diligence (CDD)</a:t>
            </a:r>
          </a:p>
          <a:p>
            <a:pPr lvl="1"/>
            <a:r>
              <a:rPr lang="en-GB" sz="2200" dirty="0"/>
              <a:t>Suspicious Activity Reports (SARs)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Problems have been recognise by:</a:t>
            </a:r>
          </a:p>
          <a:p>
            <a:pPr marL="614363" lvl="1" indent="-214313">
              <a:defRPr/>
            </a:pPr>
            <a:r>
              <a:rPr lang="en-GB" altLang="en-US" sz="2200" dirty="0">
                <a:hlinkClick r:id="rId2"/>
              </a:rPr>
              <a:t>Home Office</a:t>
            </a:r>
            <a:r>
              <a:rPr lang="en-GB" altLang="en-US" sz="2200" dirty="0"/>
              <a:t>, </a:t>
            </a:r>
          </a:p>
          <a:p>
            <a:pPr marL="614363" lvl="1" indent="-214313">
              <a:defRPr/>
            </a:pPr>
            <a:r>
              <a:rPr lang="en-GB" altLang="en-US" sz="2200" dirty="0">
                <a:hlinkClick r:id="rId3"/>
              </a:rPr>
              <a:t>Law Commission </a:t>
            </a:r>
            <a:r>
              <a:rPr lang="en-GB" altLang="en-US" sz="2200" dirty="0"/>
              <a:t>and </a:t>
            </a:r>
          </a:p>
          <a:p>
            <a:pPr marL="614363" lvl="1" indent="-214313">
              <a:defRPr/>
            </a:pPr>
            <a:r>
              <a:rPr lang="en-GB" altLang="en-US" sz="2200" dirty="0">
                <a:hlinkClick r:id="rId4"/>
              </a:rPr>
              <a:t>Financial Action Task Force</a:t>
            </a:r>
            <a:r>
              <a:rPr lang="en-GB" altLang="en-US" sz="2200" dirty="0"/>
              <a:t>.</a:t>
            </a:r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865" y="1672538"/>
            <a:ext cx="1675600" cy="1115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4075" y="3401040"/>
            <a:ext cx="1605792" cy="1023640"/>
          </a:xfrm>
          <a:prstGeom prst="rect">
            <a:avLst/>
          </a:prstGeom>
        </p:spPr>
      </p:pic>
      <p:pic>
        <p:nvPicPr>
          <p:cNvPr id="18440" name="Picture 8" descr="https://www.fatf-gafi.org/media/fatf/fatfv20/img/fatf-logo-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40" y="4937124"/>
            <a:ext cx="663190" cy="11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5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Suspicious Activity Reports: The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91253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/>
              <a:t>Number of SARs submitted to the UK FIU has doubled since 2010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Suspicion has not been defined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Defensive reporting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High compliance costs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Low threshold reporting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Developments in the United Kingdom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dirty="0"/>
              <a:t>Fifth Money Laundering Directive (EU) 2018/843 (</a:t>
            </a:r>
            <a:r>
              <a:rPr lang="en-GB" altLang="en-US" dirty="0">
                <a:hlinkClick r:id="rId2"/>
              </a:rPr>
              <a:t>5MLD</a:t>
            </a:r>
            <a:r>
              <a:rPr lang="en-GB" altLang="en-US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5MLD provides:</a:t>
            </a:r>
          </a:p>
          <a:p>
            <a:pPr lvl="1"/>
            <a:r>
              <a:rPr lang="en-GB" dirty="0"/>
              <a:t>“virtual currency exchange platforms as well as custodian wallet providers to the list of obliged entities within the scope of the Directive”</a:t>
            </a: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Money Laundering and Terrorist Financing (Amendment) Regulations (</a:t>
            </a:r>
            <a:r>
              <a:rPr lang="en-GB" altLang="en-US" dirty="0">
                <a:hlinkClick r:id="rId3"/>
              </a:rPr>
              <a:t>2019</a:t>
            </a:r>
            <a:r>
              <a:rPr lang="en-GB" altLang="en-US" dirty="0"/>
              <a:t>)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Financial Conduct Authority:</a:t>
            </a:r>
          </a:p>
          <a:p>
            <a:pPr lvl="1"/>
            <a:r>
              <a:rPr lang="en-GB" altLang="en-US" dirty="0"/>
              <a:t>Guidance on Cryptoassets (</a:t>
            </a:r>
            <a:r>
              <a:rPr lang="en-GB" altLang="en-US" dirty="0">
                <a:hlinkClick r:id="rId4"/>
              </a:rPr>
              <a:t>2019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/>
              <a:t>Cryptoassets (</a:t>
            </a:r>
            <a:r>
              <a:rPr lang="en-GB" altLang="en-US" dirty="0">
                <a:hlinkClick r:id="rId5"/>
              </a:rPr>
              <a:t>2020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/>
              <a:t>Guidance on Cryptoassets (</a:t>
            </a:r>
            <a:r>
              <a:rPr lang="en-GB" altLang="en-US" dirty="0">
                <a:hlinkClick r:id="rId6" action="ppaction://hlinkfile"/>
              </a:rPr>
              <a:t>2020</a:t>
            </a:r>
            <a:r>
              <a:rPr lang="en-GB" altLang="en-US" dirty="0"/>
              <a:t>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D2BA98-E76B-45B6-BA60-B7FFF95DBE68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</p:spTree>
    <p:extLst>
      <p:ext uri="{BB962C8B-B14F-4D97-AF65-F5344CB8AC3E}">
        <p14:creationId xmlns:p14="http://schemas.microsoft.com/office/powerpoint/2010/main" val="352079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Exchange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042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altLang="en-US" dirty="0"/>
              <a:t>Is Joint Money Laundering Intelligence Taskforce the way forward?</a:t>
            </a:r>
          </a:p>
          <a:p>
            <a:pPr marL="214313" indent="-214313">
              <a:defRPr/>
            </a:pPr>
            <a:endParaRPr lang="en-GB" altLang="en-US" dirty="0"/>
          </a:p>
          <a:p>
            <a:pPr marL="614363" lvl="1" indent="-214313">
              <a:defRPr/>
            </a:pPr>
            <a:r>
              <a:rPr lang="en-GB" altLang="en-US" dirty="0"/>
              <a:t>Public/private partnership with the financial sector,</a:t>
            </a:r>
          </a:p>
          <a:p>
            <a:pPr marL="614363" lvl="1" indent="-214313">
              <a:defRPr/>
            </a:pPr>
            <a:endParaRPr lang="en-GB" altLang="en-US" dirty="0"/>
          </a:p>
          <a:p>
            <a:pPr marL="614363" lvl="1" indent="-214313">
              <a:defRPr/>
            </a:pPr>
            <a:r>
              <a:rPr lang="en-GB" altLang="en-US" dirty="0"/>
              <a:t>Created in February 2015,</a:t>
            </a:r>
          </a:p>
          <a:p>
            <a:pPr marL="614363" lvl="1" indent="-214313">
              <a:defRPr/>
            </a:pPr>
            <a:endParaRPr lang="en-GB" altLang="en-US" dirty="0"/>
          </a:p>
          <a:p>
            <a:pPr marL="614363" lvl="1" indent="-214313">
              <a:defRPr/>
            </a:pPr>
            <a:r>
              <a:rPr lang="en-GB" altLang="en-US" dirty="0"/>
              <a:t>Seeks to improve the sharing of information between reporting entities and LEAs and</a:t>
            </a:r>
          </a:p>
          <a:p>
            <a:pPr marL="614363" lvl="1" indent="-214313">
              <a:defRPr/>
            </a:pPr>
            <a:endParaRPr lang="en-GB" altLang="en-US" dirty="0"/>
          </a:p>
          <a:p>
            <a:pPr marL="614363" lvl="1" indent="-214313">
              <a:defRPr/>
            </a:pPr>
            <a:r>
              <a:rPr lang="en-GB" altLang="en-US" dirty="0"/>
              <a:t>The increased appreciation is partly achieved because JMLIT has access to 89% UK personal current accounts.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888" y="1825625"/>
            <a:ext cx="2074912" cy="1122493"/>
          </a:xfrm>
          <a:prstGeom prst="rect">
            <a:avLst/>
          </a:prstGeom>
        </p:spPr>
      </p:pic>
      <p:pic>
        <p:nvPicPr>
          <p:cNvPr id="7172" name="Picture 4" descr="National Economic Crime Centre - National Crime A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67" y="4101738"/>
            <a:ext cx="1989389" cy="12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14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Exchange of Information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4931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The UK has become a global forerunner in its efforts to improve the exchange of information between reporting entities and LEAs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The UK model has been adopted in:</a:t>
            </a:r>
          </a:p>
          <a:p>
            <a:pPr lvl="1">
              <a:defRPr/>
            </a:pPr>
            <a:r>
              <a:rPr lang="en-GB" dirty="0"/>
              <a:t>Australia </a:t>
            </a:r>
          </a:p>
          <a:p>
            <a:pPr lvl="1">
              <a:defRPr/>
            </a:pPr>
            <a:r>
              <a:rPr lang="en-GB" dirty="0"/>
              <a:t>the Netherlands</a:t>
            </a:r>
          </a:p>
          <a:p>
            <a:pPr lvl="1">
              <a:defRPr/>
            </a:pPr>
            <a:r>
              <a:rPr lang="en-GB" dirty="0"/>
              <a:t>Singapore</a:t>
            </a:r>
          </a:p>
          <a:p>
            <a:pPr lvl="1">
              <a:defRPr/>
            </a:pPr>
            <a:r>
              <a:rPr lang="en-GB" dirty="0"/>
              <a:t>Hong Kong</a:t>
            </a:r>
          </a:p>
        </p:txBody>
      </p:sp>
      <p:pic>
        <p:nvPicPr>
          <p:cNvPr id="6146" name="Picture 2" descr="Documents - Financial Action Task Force (FATF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08505"/>
            <a:ext cx="3581400" cy="46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1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Exchange of Information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dirty="0"/>
              <a:t>JIMLT is that it does not apply to reporting entities which are particularly vulnerable from abuse by money launderers,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Limited evidence of it engaging with other professions such as:</a:t>
            </a:r>
          </a:p>
          <a:p>
            <a:pPr lvl="1">
              <a:defRPr/>
            </a:pPr>
            <a:r>
              <a:rPr lang="en-GB" dirty="0"/>
              <a:t>accountants, </a:t>
            </a:r>
          </a:p>
          <a:p>
            <a:pPr lvl="1">
              <a:defRPr/>
            </a:pPr>
            <a:r>
              <a:rPr lang="en-GB" dirty="0"/>
              <a:t>e-money providers,</a:t>
            </a:r>
          </a:p>
          <a:p>
            <a:pPr lvl="1">
              <a:defRPr/>
            </a:pPr>
            <a:r>
              <a:rPr lang="en-GB" dirty="0"/>
              <a:t>lawyers and </a:t>
            </a:r>
          </a:p>
          <a:p>
            <a:pPr lvl="1">
              <a:defRPr/>
            </a:pPr>
            <a:r>
              <a:rPr lang="en-GB" dirty="0"/>
              <a:t>estate agents.  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Social media monitoring could assist with the voluntary exchange of information and would represent a far more cost effective mechanism than extending SARs regime (Ryder, 2020).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2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/>
              <a:t>SARs do not work and there is little evidence to suggest that any acts of terrorism could have been prevented by their submission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Money launderers have moved away from its traditional mechanisms towards exploiting the speed, convenience and anonymity provided by the Internet and Dark Web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The  paper has identified several examples of money launderers/terrorism financiers using cryptoassets, such as Bitcoin, and a wide range of social media platforms such as YouTube, Facebook and Twitter.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altLang="en-US" dirty="0"/>
              <a:t>This research advocates the extension of the information sharing platform, JIMLT, to include social media providers and e-wallet providers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The inclusion of social media platforms within this exchange of information model would represent a bold and innovative step into the regulatory unknown and it would go some way to redressing the current loopholes and uncertainty in the scope of the SARs regime.</a:t>
            </a: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3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8009941-D026-554B-A505-8B0696E121F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2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4"/>
            <a:ext cx="10515600" cy="1123406"/>
          </a:xfrm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034" y="2002749"/>
            <a:ext cx="5222966" cy="321615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en-US" dirty="0"/>
              <a:t>This work has been conducted under funding provided by Royal United Services Institute (Collaboration, Research and Analysis Against the Financing of Terrorism) and Innovate UK/Synalogik (Activist Financing).</a:t>
            </a:r>
          </a:p>
          <a:p>
            <a:pPr marL="0" indent="0">
              <a:buNone/>
              <a:defRPr/>
            </a:pP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E-Wallets, money laundering and terrorism financing – is the voluntary exchange of information the panacea?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28D19-67FD-4865-822D-947D544CF60F}" type="slidenum">
              <a:rPr lang="en-GB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151" y="1631587"/>
            <a:ext cx="3150601" cy="123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971" y="3226208"/>
            <a:ext cx="2985782" cy="1640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435" y="5218907"/>
            <a:ext cx="3376778" cy="8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2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123405"/>
          </a:xfrm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Underpinning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519901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This presentation and related findings are based on the following publications:</a:t>
            </a:r>
          </a:p>
          <a:p>
            <a:pPr marL="0" indent="0">
              <a:buNone/>
              <a:defRPr/>
            </a:pPr>
            <a:endParaRPr lang="en-GB" dirty="0"/>
          </a:p>
          <a:p>
            <a:pPr lvl="1">
              <a:defRPr/>
            </a:pPr>
            <a:r>
              <a:rPr lang="en-GB" sz="1800" dirty="0"/>
              <a:t>Ryder, N. ‘Cryptoassets, social media platforms and defence against terrorism financing suspicious activity reports: a step into the regulatory unknown’ (2020) Journal of Business Law, 8, 668-693,</a:t>
            </a:r>
          </a:p>
          <a:p>
            <a:pPr lvl="1"/>
            <a:r>
              <a:rPr lang="en-GB" sz="1800" dirty="0"/>
              <a:t>Ryder, N. ‘Is it time to reform the counter-terrorist financing reporting obligations?  A critical and comparative assessment of the counter-terrorist financing reporting obligations in the European Union and the United Kingdom’ (2018) German Law Review, 19(5), 1169-1190, </a:t>
            </a:r>
          </a:p>
          <a:p>
            <a:pPr lvl="1"/>
            <a:r>
              <a:rPr lang="en-GB" sz="1800" dirty="0"/>
              <a:t>Ryder, N. ‘Out with the old and … in with the old? A critical review of the Financial War on Terrorism on the Islamic State of Iraq and Levant’ (2018) </a:t>
            </a:r>
            <a:r>
              <a:rPr lang="x-none" sz="1800" dirty="0"/>
              <a:t>Studies in Conflict and Terrorism</a:t>
            </a:r>
            <a:r>
              <a:rPr lang="en-GB" sz="1800" dirty="0"/>
              <a:t>, 41(2), 79-95,</a:t>
            </a:r>
          </a:p>
          <a:p>
            <a:pPr lvl="1"/>
            <a:r>
              <a:rPr lang="en-GB" sz="1800" dirty="0"/>
              <a:t>Ryder, N. </a:t>
            </a:r>
            <a:r>
              <a:rPr lang="en-GB" sz="1800" i="1" dirty="0"/>
              <a:t>The Financial War on Terror: A review of counter-terrorist financing strategies since 2001</a:t>
            </a:r>
            <a:r>
              <a:rPr lang="en-GB" sz="1800" dirty="0"/>
              <a:t> (Routledge, 2015, 210pp) </a:t>
            </a:r>
          </a:p>
          <a:p>
            <a:pPr lvl="1"/>
            <a:r>
              <a:rPr lang="en-GB" sz="1800" dirty="0"/>
              <a:t>Ryder, N. </a:t>
            </a:r>
            <a:r>
              <a:rPr lang="x-none" sz="1800" i="1" dirty="0"/>
              <a:t>Money laundering an endless cycle? A comparative analysis of the anti-money laundering policies in the USA, UK, Australia and Canad</a:t>
            </a:r>
            <a:r>
              <a:rPr lang="x-none" sz="1800" dirty="0"/>
              <a:t>a (Routledge, 2012</a:t>
            </a:r>
            <a:r>
              <a:rPr lang="en-GB" sz="1800" dirty="0"/>
              <a:t>, 182pp</a:t>
            </a:r>
            <a:r>
              <a:rPr lang="x-none" sz="1800" dirty="0"/>
              <a:t>)</a:t>
            </a:r>
            <a:r>
              <a:rPr lang="en-GB" sz="1800" dirty="0"/>
              <a:t>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E09EA8-774A-41B8-9701-AC95C787CC2F}" type="slidenum">
              <a:rPr lang="en-GB" altLang="en-US" smtClean="0">
                <a:solidFill>
                  <a:srgbClr val="898989"/>
                </a:solidFill>
              </a:rPr>
              <a:pPr/>
              <a:t>3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</p:spTree>
    <p:extLst>
      <p:ext uri="{BB962C8B-B14F-4D97-AF65-F5344CB8AC3E}">
        <p14:creationId xmlns:p14="http://schemas.microsoft.com/office/powerpoint/2010/main" val="387605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presentation is divided into three parts: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Part I: a brief overview of E-Wallets, it identifies their unprecedented growth and identifies their abuse by money launderers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Part II: an overview and commentary on the effectiveness of the traditional anti-money laundering (AML) preventative measures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Part III: recommends that the voluntary exchange of information </a:t>
            </a:r>
            <a:r>
              <a:rPr lang="en-GB" dirty="0" smtClean="0"/>
              <a:t>model could be used to address the problems of the AML preventative measures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0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518" y="1565566"/>
            <a:ext cx="6200163" cy="4080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 is an e-Wallet?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Online storage system that holds banking information and can be used to pay for good and services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Usage has increased, whilst cash payments has decreased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Examples include:</a:t>
            </a:r>
          </a:p>
          <a:p>
            <a:pPr lvl="1"/>
            <a:r>
              <a:rPr lang="en-GB" sz="2000" dirty="0"/>
              <a:t>Apple pay</a:t>
            </a:r>
          </a:p>
          <a:p>
            <a:pPr lvl="1"/>
            <a:r>
              <a:rPr lang="en-GB" sz="2000" dirty="0"/>
              <a:t>Google pay and </a:t>
            </a:r>
          </a:p>
          <a:p>
            <a:pPr lvl="1"/>
            <a:r>
              <a:rPr lang="en-GB" sz="2000" dirty="0" err="1"/>
              <a:t>Paypal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1825625"/>
            <a:ext cx="3436755" cy="232836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f Worldpay's estimates ring true, then 1.5bn people could be using eWallet apps like Alipay, Apple Pay or Paytm in just three years' time - 20% of the world's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30629"/>
            <a:ext cx="11913326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14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ith cash estimated to constitute just 17% of transactions by 2022, the value we spend through digital wallet apps will also go up instead - particularly if contactless limits 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1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701"/>
            <a:ext cx="10515600" cy="1325563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E-wallets and Money Laundering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126372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Financial criminals have exploited new forms of technology to: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800" dirty="0"/>
              <a:t>Launder the proceeds of crime</a:t>
            </a:r>
          </a:p>
          <a:p>
            <a:pPr lvl="1"/>
            <a:r>
              <a:rPr lang="en-GB" sz="2800" dirty="0"/>
              <a:t>Commit fraud and</a:t>
            </a:r>
          </a:p>
          <a:p>
            <a:pPr lvl="1"/>
            <a:r>
              <a:rPr lang="en-GB" sz="2800" dirty="0"/>
              <a:t>Fund terrorism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063" y="1690688"/>
            <a:ext cx="3984715" cy="2084478"/>
          </a:xfrm>
          <a:prstGeom prst="rect">
            <a:avLst/>
          </a:prstGeom>
        </p:spPr>
      </p:pic>
      <p:pic>
        <p:nvPicPr>
          <p:cNvPr id="17414" name="Picture 6" descr="Workshop/CfP - WACCO 2019﻿: First Workshop on Attackers and Cyber-Crime  Operation, 20 June 2019, Sweden - ARMAC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4310743"/>
            <a:ext cx="3984715" cy="20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7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9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E-wallets and Money Laundering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Why will money launderers use e-wallets?</a:t>
            </a:r>
          </a:p>
          <a:p>
            <a:pPr lvl="1"/>
            <a:r>
              <a:rPr lang="en-GB" sz="2200" dirty="0"/>
              <a:t>Anonymity,</a:t>
            </a:r>
          </a:p>
          <a:p>
            <a:pPr lvl="1"/>
            <a:r>
              <a:rPr lang="en-GB" sz="2200" dirty="0"/>
              <a:t>Transaction obscurity,</a:t>
            </a:r>
          </a:p>
          <a:p>
            <a:pPr lvl="1"/>
            <a:r>
              <a:rPr lang="en-GB" sz="2200" dirty="0"/>
              <a:t>Speed and</a:t>
            </a:r>
          </a:p>
          <a:p>
            <a:pPr lvl="1"/>
            <a:r>
              <a:rPr lang="en-GB" sz="2200" dirty="0"/>
              <a:t>Lack of oversight.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 generally:</a:t>
            </a:r>
          </a:p>
          <a:p>
            <a:pPr lvl="1"/>
            <a:r>
              <a:rPr lang="en-GB" sz="2200" dirty="0"/>
              <a:t>Financial Action Task Force </a:t>
            </a:r>
            <a:r>
              <a:rPr lang="en-GB" sz="2200" i="1" dirty="0"/>
              <a:t>12 month review of the revised FATF Standards on virtual assets and virtual asset providers</a:t>
            </a:r>
            <a:r>
              <a:rPr lang="en-GB" sz="2200" dirty="0"/>
              <a:t> (Financial Action Task Force: 2020)</a:t>
            </a:r>
          </a:p>
          <a:p>
            <a:pPr lvl="1"/>
            <a:r>
              <a:rPr lang="en-GB" sz="2200" dirty="0"/>
              <a:t>Financial Action Task Force </a:t>
            </a:r>
            <a:r>
              <a:rPr lang="en-GB" sz="2200" i="1" dirty="0"/>
              <a:t>Virtual assets and virtual asset service </a:t>
            </a:r>
            <a:r>
              <a:rPr lang="en-GB" sz="2200" dirty="0"/>
              <a:t>providers (Financial Action Task Force: 2019),</a:t>
            </a:r>
          </a:p>
          <a:p>
            <a:pPr lvl="1"/>
            <a:r>
              <a:rPr lang="en-GB" sz="2200" dirty="0"/>
              <a:t>Financial Action Task Force </a:t>
            </a:r>
            <a:r>
              <a:rPr lang="en-GB" sz="2200" i="1" dirty="0"/>
              <a:t>Money Laundering Using New Payment Methods</a:t>
            </a:r>
            <a:r>
              <a:rPr lang="en-GB" sz="2200" dirty="0"/>
              <a:t> (Financial Action Task Force: 2010)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E-Wallets, money laundering and terrorism financing – is the voluntary exchange of information the panacea?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6757-E8E7-485A-B379-6B3E84A59F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1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1435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Office Theme</vt:lpstr>
      <vt:lpstr>E-Wallets, Money Laundering and Terrorism Financing: Is the Voluntary Exchange of Information the Panacea?</vt:lpstr>
      <vt:lpstr>Research Funding</vt:lpstr>
      <vt:lpstr>Underpinning Research</vt:lpstr>
      <vt:lpstr>Abstract</vt:lpstr>
      <vt:lpstr>Background</vt:lpstr>
      <vt:lpstr>PowerPoint Presentation</vt:lpstr>
      <vt:lpstr>PowerPoint Presentation</vt:lpstr>
      <vt:lpstr>E-wallets and Money Laundering </vt:lpstr>
      <vt:lpstr>E-wallets and Money Laundering</vt:lpstr>
      <vt:lpstr>E-wallets, Cryptoassets and Social Media Platforms</vt:lpstr>
      <vt:lpstr>Money Laundering and E-wallets</vt:lpstr>
      <vt:lpstr>Are The Traditional AML Preventative Measures Effective?</vt:lpstr>
      <vt:lpstr>Suspicious Activity Reports: The Problems</vt:lpstr>
      <vt:lpstr>Recent Developments in the United Kingdom</vt:lpstr>
      <vt:lpstr>Voluntary Exchange of Information</vt:lpstr>
      <vt:lpstr>Voluntary Exchange of Information</vt:lpstr>
      <vt:lpstr>Voluntary Exchange of Information</vt:lpstr>
      <vt:lpstr>Findings</vt:lpstr>
      <vt:lpstr>PowerPoint Presentation</vt:lpstr>
    </vt:vector>
  </TitlesOfParts>
  <Company>University of the West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Ryder</dc:creator>
  <cp:lastModifiedBy>Nicholas Ryder</cp:lastModifiedBy>
  <cp:revision>24</cp:revision>
  <dcterms:created xsi:type="dcterms:W3CDTF">2021-03-02T11:59:46Z</dcterms:created>
  <dcterms:modified xsi:type="dcterms:W3CDTF">2021-03-02T18:24:38Z</dcterms:modified>
</cp:coreProperties>
</file>