
<file path=[Content_Types].xml><?xml version="1.0" encoding="utf-8"?>
<Types xmlns="http://schemas.openxmlformats.org/package/2006/content-types">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4" r:id="rId1"/>
  </p:sldMasterIdLst>
  <p:sldIdLst>
    <p:sldId id="256" r:id="rId2"/>
    <p:sldId id="257" r:id="rId3"/>
    <p:sldId id="259" r:id="rId4"/>
    <p:sldId id="275" r:id="rId5"/>
    <p:sldId id="274" r:id="rId6"/>
    <p:sldId id="271" r:id="rId7"/>
    <p:sldId id="263" r:id="rId8"/>
    <p:sldId id="272" r:id="rId9"/>
    <p:sldId id="277" r:id="rId10"/>
    <p:sldId id="281" r:id="rId11"/>
    <p:sldId id="286" r:id="rId12"/>
    <p:sldId id="266" r:id="rId13"/>
    <p:sldId id="278" r:id="rId14"/>
    <p:sldId id="267" r:id="rId15"/>
    <p:sldId id="283" r:id="rId16"/>
    <p:sldId id="268" r:id="rId17"/>
    <p:sldId id="290" r:id="rId18"/>
    <p:sldId id="291" r:id="rId19"/>
    <p:sldId id="292" r:id="rId20"/>
    <p:sldId id="28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E1F2"/>
    <a:srgbClr val="A01F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4" autoAdjust="0"/>
    <p:restoredTop sz="94660"/>
  </p:normalViewPr>
  <p:slideViewPr>
    <p:cSldViewPr snapToGrid="0">
      <p:cViewPr varScale="1">
        <p:scale>
          <a:sx n="111" d="100"/>
          <a:sy n="111" d="100"/>
        </p:scale>
        <p:origin x="984"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12/4/20</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983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12/4/20</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09033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12/4/20</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42023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12/4/20</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766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12/4/20</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737225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12/4/20</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6617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12/4/20</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04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12/4/20</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1827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12/4/20</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765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12/4/20</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0539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12/4/20</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203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12/4/20</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70442270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73" r:id="rId6"/>
    <p:sldLayoutId id="2147483778" r:id="rId7"/>
    <p:sldLayoutId id="2147483774" r:id="rId8"/>
    <p:sldLayoutId id="2147483775" r:id="rId9"/>
    <p:sldLayoutId id="2147483776" r:id="rId10"/>
    <p:sldLayoutId id="214748377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9">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752FD7-76EF-4EBF-8807-5A08A9C8EA09}"/>
              </a:ext>
            </a:extLst>
          </p:cNvPr>
          <p:cNvSpPr>
            <a:spLocks noGrp="1"/>
          </p:cNvSpPr>
          <p:nvPr>
            <p:ph type="ctrTitle"/>
          </p:nvPr>
        </p:nvSpPr>
        <p:spPr>
          <a:xfrm>
            <a:off x="2057400" y="3687878"/>
            <a:ext cx="8115299" cy="1265404"/>
          </a:xfrm>
        </p:spPr>
        <p:txBody>
          <a:bodyPr>
            <a:normAutofit/>
          </a:bodyPr>
          <a:lstStyle/>
          <a:p>
            <a:r>
              <a:rPr lang="tr-TR"/>
              <a:t>NEW PEDAGOCICAL MODELS</a:t>
            </a:r>
          </a:p>
        </p:txBody>
      </p:sp>
      <p:sp>
        <p:nvSpPr>
          <p:cNvPr id="3" name="Subtitle 2">
            <a:extLst>
              <a:ext uri="{FF2B5EF4-FFF2-40B4-BE49-F238E27FC236}">
                <a16:creationId xmlns:a16="http://schemas.microsoft.com/office/drawing/2014/main" id="{F4C8D8C1-1062-49B2-BB56-D9F8E5DA6EB6}"/>
              </a:ext>
            </a:extLst>
          </p:cNvPr>
          <p:cNvSpPr>
            <a:spLocks noGrp="1"/>
          </p:cNvSpPr>
          <p:nvPr>
            <p:ph type="subTitle" idx="1"/>
          </p:nvPr>
        </p:nvSpPr>
        <p:spPr>
          <a:xfrm>
            <a:off x="2743200" y="4953282"/>
            <a:ext cx="6781800" cy="545603"/>
          </a:xfrm>
        </p:spPr>
        <p:txBody>
          <a:bodyPr vert="horz" lIns="91440" tIns="45720" rIns="91440" bIns="45720" rtlCol="0" anchor="t">
            <a:noAutofit/>
          </a:bodyPr>
          <a:lstStyle/>
          <a:p>
            <a:pPr algn="l"/>
            <a:r>
              <a:rPr lang="tr-TR" sz="1400" i="0" dirty="0">
                <a:ea typeface="+mj-lt"/>
                <a:cs typeface="+mj-lt"/>
              </a:rPr>
              <a:t>                             </a:t>
            </a:r>
            <a:r>
              <a:rPr lang="tr-TR" sz="1400" i="0" dirty="0" err="1">
                <a:ea typeface="+mj-lt"/>
                <a:cs typeface="+mj-lt"/>
              </a:rPr>
              <a:t>By</a:t>
            </a:r>
            <a:r>
              <a:rPr lang="tr-TR" sz="1400" i="0" dirty="0">
                <a:ea typeface="+mj-lt"/>
                <a:cs typeface="+mj-lt"/>
              </a:rPr>
              <a:t> Myra </a:t>
            </a:r>
            <a:r>
              <a:rPr lang="tr-TR" sz="1400" i="0" dirty="0" err="1">
                <a:ea typeface="+mj-lt"/>
                <a:cs typeface="+mj-lt"/>
              </a:rPr>
              <a:t>Evans</a:t>
            </a:r>
            <a:r>
              <a:rPr lang="tr-TR" sz="1400" i="0" dirty="0">
                <a:ea typeface="+mj-lt"/>
                <a:cs typeface="+mj-lt"/>
              </a:rPr>
              <a:t>, </a:t>
            </a:r>
            <a:r>
              <a:rPr lang="tr-TR" sz="1400" i="0" dirty="0" err="1">
                <a:ea typeface="+mj-lt"/>
                <a:cs typeface="+mj-lt"/>
              </a:rPr>
              <a:t>University</a:t>
            </a:r>
            <a:r>
              <a:rPr lang="tr-TR" sz="1400" i="0" dirty="0">
                <a:ea typeface="+mj-lt"/>
                <a:cs typeface="+mj-lt"/>
              </a:rPr>
              <a:t> of </a:t>
            </a:r>
            <a:r>
              <a:rPr lang="tr-TR" sz="1400" i="0" dirty="0" err="1">
                <a:ea typeface="+mj-lt"/>
                <a:cs typeface="+mj-lt"/>
              </a:rPr>
              <a:t>the</a:t>
            </a:r>
            <a:r>
              <a:rPr lang="tr-TR" sz="1400" i="0" dirty="0">
                <a:ea typeface="+mj-lt"/>
                <a:cs typeface="+mj-lt"/>
              </a:rPr>
              <a:t> West of </a:t>
            </a:r>
            <a:r>
              <a:rPr lang="tr-TR" sz="1400" i="0" dirty="0" err="1">
                <a:ea typeface="+mj-lt"/>
                <a:cs typeface="+mj-lt"/>
              </a:rPr>
              <a:t>England</a:t>
            </a:r>
            <a:endParaRPr lang="tr-TR" sz="1400" i="0" dirty="0">
              <a:ea typeface="+mj-lt"/>
              <a:cs typeface="+mj-lt"/>
            </a:endParaRPr>
          </a:p>
          <a:p>
            <a:pPr algn="l"/>
            <a:endParaRPr lang="tr-TR" sz="1400" i="0">
              <a:ea typeface="+mj-lt"/>
              <a:cs typeface="+mj-lt"/>
            </a:endParaRPr>
          </a:p>
          <a:p>
            <a:endParaRPr lang="tr-TR" dirty="0"/>
          </a:p>
        </p:txBody>
      </p:sp>
      <p:pic>
        <p:nvPicPr>
          <p:cNvPr id="4" name="Picture 3">
            <a:extLst>
              <a:ext uri="{FF2B5EF4-FFF2-40B4-BE49-F238E27FC236}">
                <a16:creationId xmlns:a16="http://schemas.microsoft.com/office/drawing/2014/main" id="{F5407F47-D966-4323-9212-4F57C82F7CC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56" r="7" b="7"/>
          <a:stretch/>
        </p:blipFill>
        <p:spPr>
          <a:xfrm>
            <a:off x="4111212" y="1371600"/>
            <a:ext cx="3955508" cy="2223727"/>
          </a:xfrm>
          <a:prstGeom prst="rect">
            <a:avLst/>
          </a:prstGeom>
        </p:spPr>
      </p:pic>
    </p:spTree>
    <p:extLst>
      <p:ext uri="{BB962C8B-B14F-4D97-AF65-F5344CB8AC3E}">
        <p14:creationId xmlns:p14="http://schemas.microsoft.com/office/powerpoint/2010/main" val="42628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F1F5-457A-AA44-A715-0749BD1EC926}"/>
              </a:ext>
            </a:extLst>
          </p:cNvPr>
          <p:cNvSpPr>
            <a:spLocks noGrp="1"/>
          </p:cNvSpPr>
          <p:nvPr>
            <p:ph type="title"/>
          </p:nvPr>
        </p:nvSpPr>
        <p:spPr>
          <a:xfrm>
            <a:off x="1371600" y="685800"/>
            <a:ext cx="9486900" cy="650631"/>
          </a:xfrm>
        </p:spPr>
        <p:txBody>
          <a:bodyPr/>
          <a:lstStyle/>
          <a:p>
            <a:endParaRPr lang="en-US" dirty="0"/>
          </a:p>
        </p:txBody>
      </p:sp>
      <p:sp>
        <p:nvSpPr>
          <p:cNvPr id="3" name="Content Placeholder 2">
            <a:extLst>
              <a:ext uri="{FF2B5EF4-FFF2-40B4-BE49-F238E27FC236}">
                <a16:creationId xmlns:a16="http://schemas.microsoft.com/office/drawing/2014/main" id="{68668BFF-37FC-884E-9533-2B626A6940A1}"/>
              </a:ext>
            </a:extLst>
          </p:cNvPr>
          <p:cNvSpPr>
            <a:spLocks noGrp="1"/>
          </p:cNvSpPr>
          <p:nvPr>
            <p:ph idx="1"/>
          </p:nvPr>
        </p:nvSpPr>
        <p:spPr>
          <a:xfrm>
            <a:off x="1371599" y="1470075"/>
            <a:ext cx="9486901" cy="4702126"/>
          </a:xfrm>
        </p:spPr>
        <p:txBody>
          <a:bodyPr/>
          <a:lstStyle/>
          <a:p>
            <a:r>
              <a:rPr lang="en-US" b="1" dirty="0"/>
              <a:t>Simon: </a:t>
            </a:r>
            <a:r>
              <a:rPr lang="en-GB" dirty="0"/>
              <a:t>So I think I learnt a lot quicker because I knew that it was an extremely practical environment, because it wasn’t a theoretical environment, it was real.</a:t>
            </a:r>
          </a:p>
          <a:p>
            <a:r>
              <a:rPr lang="en-GB" b="1" dirty="0"/>
              <a:t>Simon: </a:t>
            </a:r>
            <a:r>
              <a:rPr lang="en-GB" dirty="0"/>
              <a:t>…you're repeating it every day, day in, day out, but you're learning skills from different people.</a:t>
            </a:r>
          </a:p>
          <a:p>
            <a:pPr marL="0" indent="0">
              <a:buNone/>
            </a:pPr>
            <a:endParaRPr lang="en-US" dirty="0"/>
          </a:p>
          <a:p>
            <a:endParaRPr lang="en-GB" dirty="0"/>
          </a:p>
        </p:txBody>
      </p:sp>
    </p:spTree>
    <p:extLst>
      <p:ext uri="{BB962C8B-B14F-4D97-AF65-F5344CB8AC3E}">
        <p14:creationId xmlns:p14="http://schemas.microsoft.com/office/powerpoint/2010/main" val="15249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7B63-973D-AE48-B596-4AFBD170D356}"/>
              </a:ext>
            </a:extLst>
          </p:cNvPr>
          <p:cNvSpPr>
            <a:spLocks noGrp="1"/>
          </p:cNvSpPr>
          <p:nvPr>
            <p:ph type="title"/>
          </p:nvPr>
        </p:nvSpPr>
        <p:spPr>
          <a:xfrm>
            <a:off x="1371600" y="685800"/>
            <a:ext cx="9486900" cy="770206"/>
          </a:xfrm>
        </p:spPr>
        <p:txBody>
          <a:bodyPr/>
          <a:lstStyle/>
          <a:p>
            <a:endParaRPr lang="en-US"/>
          </a:p>
        </p:txBody>
      </p:sp>
      <p:sp>
        <p:nvSpPr>
          <p:cNvPr id="3" name="Content Placeholder 2">
            <a:extLst>
              <a:ext uri="{FF2B5EF4-FFF2-40B4-BE49-F238E27FC236}">
                <a16:creationId xmlns:a16="http://schemas.microsoft.com/office/drawing/2014/main" id="{63EB6F71-F807-594F-B01B-AE8179CFD3BA}"/>
              </a:ext>
            </a:extLst>
          </p:cNvPr>
          <p:cNvSpPr>
            <a:spLocks noGrp="1"/>
          </p:cNvSpPr>
          <p:nvPr>
            <p:ph idx="1"/>
          </p:nvPr>
        </p:nvSpPr>
        <p:spPr>
          <a:xfrm>
            <a:off x="1371599" y="1948375"/>
            <a:ext cx="9486901" cy="4223826"/>
          </a:xfrm>
        </p:spPr>
        <p:txBody>
          <a:bodyPr/>
          <a:lstStyle/>
          <a:p>
            <a:r>
              <a:rPr lang="en-US" b="1" dirty="0"/>
              <a:t>Evie</a:t>
            </a:r>
            <a:r>
              <a:rPr lang="en-GB" b="1" dirty="0"/>
              <a:t>: </a:t>
            </a:r>
            <a:r>
              <a:rPr lang="en-GB" dirty="0"/>
              <a:t>Well, even when we’ve had training on cameras, like first year, second year, even this year we’ve had another session on it, it’s like I will still make mistakes at [name of organisation] that no matter how many sessions you’ve taught me in a classroom, I will still go out and make them. Because you have to make the mistake to learn from it. </a:t>
            </a:r>
            <a:endParaRPr lang="en-US" dirty="0"/>
          </a:p>
        </p:txBody>
      </p:sp>
    </p:spTree>
    <p:extLst>
      <p:ext uri="{BB962C8B-B14F-4D97-AF65-F5344CB8AC3E}">
        <p14:creationId xmlns:p14="http://schemas.microsoft.com/office/powerpoint/2010/main" val="138815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498D-16AF-B74D-8033-69CFF706DD37}"/>
              </a:ext>
            </a:extLst>
          </p:cNvPr>
          <p:cNvSpPr>
            <a:spLocks noGrp="1"/>
          </p:cNvSpPr>
          <p:nvPr>
            <p:ph type="title"/>
          </p:nvPr>
        </p:nvSpPr>
        <p:spPr/>
        <p:txBody>
          <a:bodyPr/>
          <a:lstStyle/>
          <a:p>
            <a:r>
              <a:rPr lang="en-US" dirty="0"/>
              <a:t>CREATING A PROFESSIONAL IDENTITY</a:t>
            </a:r>
          </a:p>
        </p:txBody>
      </p:sp>
      <p:sp>
        <p:nvSpPr>
          <p:cNvPr id="3" name="Content Placeholder 2">
            <a:extLst>
              <a:ext uri="{FF2B5EF4-FFF2-40B4-BE49-F238E27FC236}">
                <a16:creationId xmlns:a16="http://schemas.microsoft.com/office/drawing/2014/main" id="{8E4709BB-C1DE-0640-97C8-7AA9459FB8BF}"/>
              </a:ext>
            </a:extLst>
          </p:cNvPr>
          <p:cNvSpPr>
            <a:spLocks noGrp="1"/>
          </p:cNvSpPr>
          <p:nvPr>
            <p:ph idx="1"/>
          </p:nvPr>
        </p:nvSpPr>
        <p:spPr/>
        <p:txBody>
          <a:bodyPr/>
          <a:lstStyle/>
          <a:p>
            <a:pPr marL="0" indent="0">
              <a:buNone/>
            </a:pPr>
            <a:endParaRPr lang="en-US" dirty="0">
              <a:highlight>
                <a:srgbClr val="FFFF00"/>
              </a:highlight>
            </a:endParaRPr>
          </a:p>
          <a:p>
            <a:r>
              <a:rPr lang="en-US" dirty="0"/>
              <a:t>Seeing work in the public domain</a:t>
            </a:r>
          </a:p>
          <a:p>
            <a:r>
              <a:rPr lang="en-US" dirty="0"/>
              <a:t>Public recognition</a:t>
            </a:r>
          </a:p>
          <a:p>
            <a:r>
              <a:rPr lang="en-US" dirty="0"/>
              <a:t>Doing the same as the professionals</a:t>
            </a:r>
          </a:p>
        </p:txBody>
      </p:sp>
    </p:spTree>
    <p:extLst>
      <p:ext uri="{BB962C8B-B14F-4D97-AF65-F5344CB8AC3E}">
        <p14:creationId xmlns:p14="http://schemas.microsoft.com/office/powerpoint/2010/main" val="64618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A069-03ED-244F-8D84-A95526175CDA}"/>
              </a:ext>
            </a:extLst>
          </p:cNvPr>
          <p:cNvSpPr>
            <a:spLocks noGrp="1"/>
          </p:cNvSpPr>
          <p:nvPr>
            <p:ph type="title"/>
          </p:nvPr>
        </p:nvSpPr>
        <p:spPr>
          <a:xfrm>
            <a:off x="1371600" y="685800"/>
            <a:ext cx="9486900" cy="636563"/>
          </a:xfrm>
        </p:spPr>
        <p:txBody>
          <a:bodyPr/>
          <a:lstStyle/>
          <a:p>
            <a:endParaRPr lang="en-US" dirty="0"/>
          </a:p>
        </p:txBody>
      </p:sp>
      <p:sp>
        <p:nvSpPr>
          <p:cNvPr id="3" name="Content Placeholder 2">
            <a:extLst>
              <a:ext uri="{FF2B5EF4-FFF2-40B4-BE49-F238E27FC236}">
                <a16:creationId xmlns:a16="http://schemas.microsoft.com/office/drawing/2014/main" id="{66DDAE7B-045B-474E-A1B1-16EB3473FAA2}"/>
              </a:ext>
            </a:extLst>
          </p:cNvPr>
          <p:cNvSpPr>
            <a:spLocks noGrp="1"/>
          </p:cNvSpPr>
          <p:nvPr>
            <p:ph idx="1"/>
          </p:nvPr>
        </p:nvSpPr>
        <p:spPr>
          <a:xfrm>
            <a:off x="1371599" y="1695157"/>
            <a:ext cx="9486901" cy="4477044"/>
          </a:xfrm>
        </p:spPr>
        <p:txBody>
          <a:bodyPr/>
          <a:lstStyle/>
          <a:p>
            <a:pPr fontAlgn="base"/>
            <a:r>
              <a:rPr lang="en-GB" b="1" dirty="0"/>
              <a:t>Warren: </a:t>
            </a:r>
            <a:r>
              <a:rPr lang="en-GB" dirty="0"/>
              <a:t>…it actually gives it a bit of gravitas, so people actually take notice and are interested.</a:t>
            </a:r>
          </a:p>
          <a:p>
            <a:pPr fontAlgn="base"/>
            <a:r>
              <a:rPr lang="en-GB" b="1" dirty="0"/>
              <a:t>Simon: </a:t>
            </a:r>
            <a:r>
              <a:rPr lang="en-GB" dirty="0"/>
              <a:t>Because we’re with an actual organisation. You can say, “I work for [name of organisation]” instead of [name of university].</a:t>
            </a:r>
          </a:p>
          <a:p>
            <a:pPr fontAlgn="base"/>
            <a:r>
              <a:rPr lang="en-GB" b="1" dirty="0"/>
              <a:t>Nayantara: </a:t>
            </a:r>
            <a:r>
              <a:rPr lang="en-GB" dirty="0"/>
              <a:t>But I think when you’re doing the same thing as big organisations, it makes you realise you are trusted to do it. So, they believe in you, so you’ve got to be half decent at it.</a:t>
            </a:r>
          </a:p>
          <a:p>
            <a:pPr fontAlgn="base"/>
            <a:endParaRPr lang="en-GB" dirty="0"/>
          </a:p>
          <a:p>
            <a:endParaRPr lang="en-US" dirty="0"/>
          </a:p>
        </p:txBody>
      </p:sp>
    </p:spTree>
    <p:extLst>
      <p:ext uri="{BB962C8B-B14F-4D97-AF65-F5344CB8AC3E}">
        <p14:creationId xmlns:p14="http://schemas.microsoft.com/office/powerpoint/2010/main" val="40052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8378-5C30-6248-88D9-154C0C2102E1}"/>
              </a:ext>
            </a:extLst>
          </p:cNvPr>
          <p:cNvSpPr>
            <a:spLocks noGrp="1"/>
          </p:cNvSpPr>
          <p:nvPr>
            <p:ph type="title"/>
          </p:nvPr>
        </p:nvSpPr>
        <p:spPr>
          <a:xfrm>
            <a:off x="1371600" y="685800"/>
            <a:ext cx="9486900" cy="947057"/>
          </a:xfrm>
        </p:spPr>
        <p:txBody>
          <a:bodyPr/>
          <a:lstStyle/>
          <a:p>
            <a:r>
              <a:rPr lang="en-US" dirty="0"/>
              <a:t>CREATING A SENSE OF RESPONSIBILITY</a:t>
            </a:r>
          </a:p>
        </p:txBody>
      </p:sp>
      <p:sp>
        <p:nvSpPr>
          <p:cNvPr id="3" name="Content Placeholder 2">
            <a:extLst>
              <a:ext uri="{FF2B5EF4-FFF2-40B4-BE49-F238E27FC236}">
                <a16:creationId xmlns:a16="http://schemas.microsoft.com/office/drawing/2014/main" id="{2BC1313D-EDFF-674E-BB4B-091F4E3814F5}"/>
              </a:ext>
            </a:extLst>
          </p:cNvPr>
          <p:cNvSpPr>
            <a:spLocks noGrp="1"/>
          </p:cNvSpPr>
          <p:nvPr>
            <p:ph idx="1"/>
          </p:nvPr>
        </p:nvSpPr>
        <p:spPr>
          <a:xfrm>
            <a:off x="1371599" y="1835834"/>
            <a:ext cx="9486901" cy="4528679"/>
          </a:xfrm>
        </p:spPr>
        <p:txBody>
          <a:bodyPr>
            <a:normAutofit/>
          </a:bodyPr>
          <a:lstStyle/>
          <a:p>
            <a:r>
              <a:rPr lang="en-US" dirty="0"/>
              <a:t>Legal responsibility</a:t>
            </a:r>
          </a:p>
          <a:p>
            <a:r>
              <a:rPr lang="en-US" dirty="0"/>
              <a:t>Social responsibility</a:t>
            </a:r>
          </a:p>
        </p:txBody>
      </p:sp>
    </p:spTree>
    <p:extLst>
      <p:ext uri="{BB962C8B-B14F-4D97-AF65-F5344CB8AC3E}">
        <p14:creationId xmlns:p14="http://schemas.microsoft.com/office/powerpoint/2010/main" val="42921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FF95-9C22-DF43-9C04-C2D76B4E69FC}"/>
              </a:ext>
            </a:extLst>
          </p:cNvPr>
          <p:cNvSpPr>
            <a:spLocks noGrp="1"/>
          </p:cNvSpPr>
          <p:nvPr>
            <p:ph type="title"/>
          </p:nvPr>
        </p:nvSpPr>
        <p:spPr>
          <a:xfrm>
            <a:off x="1371600" y="685800"/>
            <a:ext cx="9486900" cy="453683"/>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78FEDADC-410C-9A42-8AC6-43334FEDF699}"/>
              </a:ext>
            </a:extLst>
          </p:cNvPr>
          <p:cNvSpPr>
            <a:spLocks noGrp="1"/>
          </p:cNvSpPr>
          <p:nvPr>
            <p:ph idx="1"/>
          </p:nvPr>
        </p:nvSpPr>
        <p:spPr>
          <a:xfrm>
            <a:off x="1371599" y="1533378"/>
            <a:ext cx="9486901" cy="4638823"/>
          </a:xfrm>
        </p:spPr>
        <p:txBody>
          <a:bodyPr>
            <a:normAutofit/>
          </a:bodyPr>
          <a:lstStyle/>
          <a:p>
            <a:pPr fontAlgn="base"/>
            <a:r>
              <a:rPr lang="en-GB" b="1" dirty="0"/>
              <a:t>Simon</a:t>
            </a:r>
            <a:r>
              <a:rPr lang="en-GB" dirty="0"/>
              <a:t>: …I think when you realise that the work you’re doing actually has legal and… It’s physically got to comply with Ofcom or legal requirements. It’s not just going out to your social media, where it’s just your consequences. As soon as we went to [name of organisation] we then had a consequence for the whole team. </a:t>
            </a:r>
          </a:p>
          <a:p>
            <a:pPr fontAlgn="base"/>
            <a:r>
              <a:rPr lang="en-GB" b="1" dirty="0"/>
              <a:t>Sara: </a:t>
            </a:r>
            <a:r>
              <a:rPr lang="en-GB" dirty="0"/>
              <a:t>It’s like, when you’ve done an interview, they’ll be like, “When is it going to be on? What time?” Because they want to watch it too. So, you’ve got a duty in that to portray them in the way they want to be portrayed. Because you know they’re going to watch it. </a:t>
            </a:r>
            <a:endParaRPr lang="en-US" dirty="0"/>
          </a:p>
        </p:txBody>
      </p:sp>
    </p:spTree>
    <p:extLst>
      <p:ext uri="{BB962C8B-B14F-4D97-AF65-F5344CB8AC3E}">
        <p14:creationId xmlns:p14="http://schemas.microsoft.com/office/powerpoint/2010/main" val="8967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41D7-71E5-7045-A382-FE5CDC02EEAA}"/>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1739C111-D4A2-EC43-AAF2-3FBA3E106C5A}"/>
              </a:ext>
            </a:extLst>
          </p:cNvPr>
          <p:cNvSpPr>
            <a:spLocks noGrp="1"/>
          </p:cNvSpPr>
          <p:nvPr>
            <p:ph idx="1"/>
          </p:nvPr>
        </p:nvSpPr>
        <p:spPr/>
        <p:txBody>
          <a:bodyPr/>
          <a:lstStyle/>
          <a:p>
            <a:r>
              <a:rPr lang="en-US" dirty="0"/>
              <a:t>Students became critical of other styles of learning and </a:t>
            </a:r>
            <a:r>
              <a:rPr lang="en-US" dirty="0" err="1"/>
              <a:t>newsdays</a:t>
            </a:r>
            <a:endParaRPr lang="en-US" dirty="0"/>
          </a:p>
          <a:p>
            <a:r>
              <a:rPr lang="en-US" dirty="0"/>
              <a:t>Created a sense of superiority among the cohort (those who chose the internship route and those who didn’t)</a:t>
            </a:r>
          </a:p>
        </p:txBody>
      </p:sp>
    </p:spTree>
    <p:extLst>
      <p:ext uri="{BB962C8B-B14F-4D97-AF65-F5344CB8AC3E}">
        <p14:creationId xmlns:p14="http://schemas.microsoft.com/office/powerpoint/2010/main" val="33369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9553-9EBD-824D-99AA-BA9468D1EE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08D38E6-5D17-6F4A-B0A8-0C67E5A44533}"/>
              </a:ext>
            </a:extLst>
          </p:cNvPr>
          <p:cNvSpPr>
            <a:spLocks noGrp="1"/>
          </p:cNvSpPr>
          <p:nvPr>
            <p:ph idx="1"/>
          </p:nvPr>
        </p:nvSpPr>
        <p:spPr/>
        <p:txBody>
          <a:bodyPr/>
          <a:lstStyle/>
          <a:p>
            <a:pPr fontAlgn="base"/>
            <a:r>
              <a:rPr lang="en-GB" b="1" dirty="0"/>
              <a:t>Evie</a:t>
            </a:r>
            <a:r>
              <a:rPr lang="en-GB" dirty="0"/>
              <a:t>:  The other part of third year are now doing rolling back to back news days for two weeks. They’re like, “Oh, no,” and really panicking. </a:t>
            </a:r>
          </a:p>
          <a:p>
            <a:pPr fontAlgn="base"/>
            <a:r>
              <a:rPr lang="en-GB" b="1" dirty="0"/>
              <a:t>Mia</a:t>
            </a:r>
            <a:r>
              <a:rPr lang="en-GB" dirty="0"/>
              <a:t>: They’d literally done one day and they were stressing. They had a day off the next day. But we have to do that constantly. </a:t>
            </a:r>
          </a:p>
          <a:p>
            <a:pPr fontAlgn="base"/>
            <a:r>
              <a:rPr lang="en-GB" b="1" dirty="0"/>
              <a:t>Nayantara</a:t>
            </a:r>
            <a:r>
              <a:rPr lang="en-GB" dirty="0"/>
              <a:t>: I think it’s just obvious. If you were to watch a package from a normal student on the course and then a package from an [name of internship route] student, you can literally just see the difference. </a:t>
            </a:r>
          </a:p>
          <a:p>
            <a:endParaRPr lang="en-US" dirty="0"/>
          </a:p>
        </p:txBody>
      </p:sp>
    </p:spTree>
    <p:extLst>
      <p:ext uri="{BB962C8B-B14F-4D97-AF65-F5344CB8AC3E}">
        <p14:creationId xmlns:p14="http://schemas.microsoft.com/office/powerpoint/2010/main" val="122835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01B0-6CAD-A745-AC82-0A4285332AE9}"/>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2E67C02E-F9A8-294D-B096-5160C10BCF03}"/>
              </a:ext>
            </a:extLst>
          </p:cNvPr>
          <p:cNvSpPr>
            <a:spLocks noGrp="1"/>
          </p:cNvSpPr>
          <p:nvPr>
            <p:ph idx="1"/>
          </p:nvPr>
        </p:nvSpPr>
        <p:spPr/>
        <p:txBody>
          <a:bodyPr/>
          <a:lstStyle/>
          <a:p>
            <a:r>
              <a:rPr lang="en-US" dirty="0"/>
              <a:t>Students appreciated the benefits of doing it for real in helping them learn.</a:t>
            </a:r>
          </a:p>
          <a:p>
            <a:r>
              <a:rPr lang="en-US" dirty="0"/>
              <a:t>It helped to create a professional identity and give them a sense of responsibility.</a:t>
            </a:r>
          </a:p>
          <a:p>
            <a:r>
              <a:rPr lang="en-US" dirty="0"/>
              <a:t>BUT</a:t>
            </a:r>
          </a:p>
          <a:p>
            <a:r>
              <a:rPr lang="en-US" dirty="0"/>
              <a:t>It also created a division within the cohort and a sense of superiority.</a:t>
            </a:r>
          </a:p>
          <a:p>
            <a:endParaRPr lang="en-US" dirty="0"/>
          </a:p>
        </p:txBody>
      </p:sp>
    </p:spTree>
    <p:extLst>
      <p:ext uri="{BB962C8B-B14F-4D97-AF65-F5344CB8AC3E}">
        <p14:creationId xmlns:p14="http://schemas.microsoft.com/office/powerpoint/2010/main" val="36062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EE47-BA04-A240-8228-48915A62384B}"/>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2202CF58-4CDD-E342-9FBB-7A22193D5D8E}"/>
              </a:ext>
            </a:extLst>
          </p:cNvPr>
          <p:cNvSpPr>
            <a:spLocks noGrp="1"/>
          </p:cNvSpPr>
          <p:nvPr>
            <p:ph idx="1"/>
          </p:nvPr>
        </p:nvSpPr>
        <p:spPr/>
        <p:txBody>
          <a:bodyPr/>
          <a:lstStyle/>
          <a:p>
            <a:pPr marL="0" indent="0">
              <a:buNone/>
            </a:pPr>
            <a:endParaRPr lang="en-US" dirty="0"/>
          </a:p>
          <a:p>
            <a:r>
              <a:rPr lang="en-US" dirty="0"/>
              <a:t>Comparison with another UK university adopting a different model to teaching journalism through practice.</a:t>
            </a:r>
          </a:p>
          <a:p>
            <a:r>
              <a:rPr lang="en-US" dirty="0"/>
              <a:t>Collected data from graduates at both institutions now working in journalism/media. </a:t>
            </a:r>
            <a:r>
              <a:rPr lang="en-US" dirty="0" err="1"/>
              <a:t>Analysing</a:t>
            </a:r>
            <a:r>
              <a:rPr lang="en-US" dirty="0"/>
              <a:t> perceptions of their learning and professional identity.</a:t>
            </a:r>
          </a:p>
          <a:p>
            <a:pPr marL="0" indent="0">
              <a:buNone/>
            </a:pPr>
            <a:endParaRPr lang="en-US" dirty="0"/>
          </a:p>
        </p:txBody>
      </p:sp>
    </p:spTree>
    <p:extLst>
      <p:ext uri="{BB962C8B-B14F-4D97-AF65-F5344CB8AC3E}">
        <p14:creationId xmlns:p14="http://schemas.microsoft.com/office/powerpoint/2010/main" val="41114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83A0A-C256-48AB-B231-F12F083ECE1C}"/>
              </a:ext>
            </a:extLst>
          </p:cNvPr>
          <p:cNvSpPr>
            <a:spLocks noGrp="1"/>
          </p:cNvSpPr>
          <p:nvPr>
            <p:ph type="title"/>
          </p:nvPr>
        </p:nvSpPr>
        <p:spPr/>
        <p:txBody>
          <a:bodyPr>
            <a:normAutofit/>
          </a:bodyPr>
          <a:lstStyle/>
          <a:p>
            <a:r>
              <a:rPr lang="en-US" dirty="0">
                <a:ea typeface="+mj-lt"/>
                <a:cs typeface="+mj-lt"/>
              </a:rPr>
              <a:t>New PEDAGOGICAL MODELS</a:t>
            </a:r>
          </a:p>
        </p:txBody>
      </p:sp>
      <p:sp>
        <p:nvSpPr>
          <p:cNvPr id="3" name="Content Placeholder 2">
            <a:extLst>
              <a:ext uri="{FF2B5EF4-FFF2-40B4-BE49-F238E27FC236}">
                <a16:creationId xmlns:a16="http://schemas.microsoft.com/office/drawing/2014/main" id="{A2A0A939-1BA1-48D7-87E0-AA9AF2B047C6}"/>
              </a:ext>
            </a:extLst>
          </p:cNvPr>
          <p:cNvSpPr>
            <a:spLocks noGrp="1"/>
          </p:cNvSpPr>
          <p:nvPr>
            <p:ph idx="1"/>
          </p:nvPr>
        </p:nvSpPr>
        <p:spPr/>
        <p:txBody>
          <a:bodyPr vert="horz" lIns="91440" tIns="45720" rIns="91440" bIns="45720" rtlCol="0" anchor="t">
            <a:normAutofit/>
          </a:bodyPr>
          <a:lstStyle/>
          <a:p>
            <a:endParaRPr lang="en-GB" dirty="0"/>
          </a:p>
          <a:p>
            <a:r>
              <a:rPr lang="en-GB" dirty="0">
                <a:ea typeface="+mj-lt"/>
                <a:cs typeface="+mj-lt"/>
              </a:rPr>
              <a:t>Preparing students to enter the newsroom through immersion into a Community of Practice teaching model</a:t>
            </a:r>
          </a:p>
          <a:p>
            <a:endParaRPr lang="en-GB" dirty="0"/>
          </a:p>
          <a:p>
            <a:r>
              <a:rPr lang="en-GB" dirty="0"/>
              <a:t>A case study at a BJTC accredited journalism course </a:t>
            </a:r>
            <a:br>
              <a:rPr lang="en-GB" dirty="0"/>
            </a:br>
            <a:endParaRPr lang="en-GB" dirty="0"/>
          </a:p>
          <a:p>
            <a:r>
              <a:rPr lang="en-GB" dirty="0"/>
              <a:t>Study funded by AJE Bursary </a:t>
            </a:r>
          </a:p>
          <a:p>
            <a:pPr marL="0" indent="0">
              <a:buNone/>
            </a:pPr>
            <a:endParaRPr lang="en-GB" b="1" dirty="0"/>
          </a:p>
          <a:p>
            <a:endParaRPr lang="en-GB" dirty="0"/>
          </a:p>
          <a:p>
            <a:endParaRPr lang="en-GB" dirty="0"/>
          </a:p>
        </p:txBody>
      </p:sp>
    </p:spTree>
    <p:extLst>
      <p:ext uri="{BB962C8B-B14F-4D97-AF65-F5344CB8AC3E}">
        <p14:creationId xmlns:p14="http://schemas.microsoft.com/office/powerpoint/2010/main" val="88996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0CA51-897F-0D48-BABF-46835CE739FF}"/>
              </a:ext>
            </a:extLst>
          </p:cNvPr>
          <p:cNvSpPr>
            <a:spLocks noGrp="1"/>
          </p:cNvSpPr>
          <p:nvPr>
            <p:ph type="title"/>
          </p:nvPr>
        </p:nvSpPr>
        <p:spPr>
          <a:xfrm>
            <a:off x="1371600" y="685800"/>
            <a:ext cx="9486900" cy="664029"/>
          </a:xfrm>
        </p:spPr>
        <p:txBody>
          <a:bodyPr/>
          <a:lstStyle/>
          <a:p>
            <a:r>
              <a:rPr lang="en-US" dirty="0"/>
              <a:t>REFERENCES</a:t>
            </a:r>
          </a:p>
        </p:txBody>
      </p:sp>
      <p:sp>
        <p:nvSpPr>
          <p:cNvPr id="3" name="Content Placeholder 2">
            <a:extLst>
              <a:ext uri="{FF2B5EF4-FFF2-40B4-BE49-F238E27FC236}">
                <a16:creationId xmlns:a16="http://schemas.microsoft.com/office/drawing/2014/main" id="{09ED7910-6054-F949-B52C-4D47EC6ED24E}"/>
              </a:ext>
            </a:extLst>
          </p:cNvPr>
          <p:cNvSpPr>
            <a:spLocks noGrp="1"/>
          </p:cNvSpPr>
          <p:nvPr>
            <p:ph idx="1"/>
          </p:nvPr>
        </p:nvSpPr>
        <p:spPr>
          <a:xfrm>
            <a:off x="1371599" y="1676401"/>
            <a:ext cx="9486901" cy="4702628"/>
          </a:xfrm>
        </p:spPr>
        <p:txBody>
          <a:bodyPr>
            <a:normAutofit fontScale="25000" lnSpcReduction="20000"/>
          </a:bodyPr>
          <a:lstStyle/>
          <a:p>
            <a:pPr fontAlgn="base"/>
            <a:r>
              <a:rPr lang="en-GB" dirty="0"/>
              <a:t>​</a:t>
            </a:r>
          </a:p>
          <a:p>
            <a:pPr fontAlgn="base"/>
            <a:r>
              <a:rPr lang="en-US" sz="6400" dirty="0"/>
              <a:t>Brown, J.S. Collins, A., </a:t>
            </a:r>
            <a:r>
              <a:rPr lang="en-US" sz="6400" i="1" dirty="0"/>
              <a:t>et al </a:t>
            </a:r>
            <a:r>
              <a:rPr lang="en-US" sz="6400" dirty="0"/>
              <a:t>(1989) Situated cognition and the culture of learning.  </a:t>
            </a:r>
            <a:r>
              <a:rPr lang="en-US" sz="6400" i="1" dirty="0"/>
              <a:t>Educational Researcher</a:t>
            </a:r>
            <a:r>
              <a:rPr lang="en-US" sz="6400" dirty="0"/>
              <a:t>, 18. pp 32-42. ​</a:t>
            </a:r>
            <a:endParaRPr lang="en-GB" sz="6400" dirty="0"/>
          </a:p>
          <a:p>
            <a:pPr fontAlgn="base"/>
            <a:r>
              <a:rPr lang="en-GB" sz="6400" dirty="0"/>
              <a:t>Fuller, A. Hodkinson, H. Hodkinson, P. and Unwin, L. (2005) </a:t>
            </a:r>
            <a:r>
              <a:rPr lang="en-US" sz="6400" dirty="0"/>
              <a:t>Learning as peripheral participation in communities of practice: a reassessment of key concepts in workplace learning, British Educational Research Journal, 31 (1). pp 49-68. ​</a:t>
            </a:r>
          </a:p>
          <a:p>
            <a:pPr fontAlgn="base"/>
            <a:r>
              <a:rPr lang="en-US" sz="6400" dirty="0"/>
              <a:t>​​Latour, B. (1987) </a:t>
            </a:r>
            <a:r>
              <a:rPr lang="en-US" sz="6400" i="1" dirty="0"/>
              <a:t>Science in action: How to follow scientists and engineers through society</a:t>
            </a:r>
            <a:r>
              <a:rPr lang="en-US" sz="6400" dirty="0"/>
              <a:t>. Cambridge: Harvard University Press.​</a:t>
            </a:r>
          </a:p>
          <a:p>
            <a:pPr fontAlgn="base"/>
            <a:r>
              <a:rPr lang="en-US" sz="6400" dirty="0"/>
              <a:t>Lave, J. &amp; Wenger, E (1991) </a:t>
            </a:r>
            <a:r>
              <a:rPr lang="en-US" sz="6400" i="1" dirty="0"/>
              <a:t>Situated learning: legitimate peripheral participation. </a:t>
            </a:r>
            <a:r>
              <a:rPr lang="en-US" sz="6400" dirty="0"/>
              <a:t>Cambridge</a:t>
            </a:r>
            <a:r>
              <a:rPr lang="en-US" sz="6400" i="1" dirty="0"/>
              <a:t>:  </a:t>
            </a:r>
            <a:r>
              <a:rPr lang="en-US" sz="6400" dirty="0"/>
              <a:t>Cambridge University </a:t>
            </a:r>
            <a:r>
              <a:rPr lang="en-US" sz="6400" dirty="0" err="1"/>
              <a:t>Press.Moon</a:t>
            </a:r>
            <a:r>
              <a:rPr lang="en-US" sz="6400" dirty="0"/>
              <a:t>, J.A. (2008) </a:t>
            </a:r>
            <a:r>
              <a:rPr lang="en-US" sz="6400" i="1" dirty="0"/>
              <a:t>Reflection in learning &amp; professional development: theory &amp; practice, </a:t>
            </a:r>
            <a:r>
              <a:rPr lang="en-US" sz="6400" dirty="0"/>
              <a:t> New York, London: Routledge.​​</a:t>
            </a:r>
          </a:p>
          <a:p>
            <a:pPr fontAlgn="base"/>
            <a:r>
              <a:rPr lang="en-US" sz="6400" dirty="0"/>
              <a:t>​Rogoff, B. (1990). Apprenticeship in thinking: Cognitive development in social context. New York: Oxford University Press. ​</a:t>
            </a:r>
          </a:p>
          <a:p>
            <a:pPr fontAlgn="base"/>
            <a:r>
              <a:rPr lang="en-US" sz="6400" dirty="0" err="1"/>
              <a:t>Sergiovanni</a:t>
            </a:r>
            <a:r>
              <a:rPr lang="en-US" sz="6400" dirty="0"/>
              <a:t>, T.J. (2004) Collaborative Cultures &amp; Communities of Practice. </a:t>
            </a:r>
            <a:r>
              <a:rPr lang="en-US" sz="6400" i="1" dirty="0"/>
              <a:t>Principal Leadership, </a:t>
            </a:r>
            <a:r>
              <a:rPr lang="en-US" sz="6400" dirty="0"/>
              <a:t>5(1).  pp. 48-52.</a:t>
            </a:r>
          </a:p>
          <a:p>
            <a:pPr fontAlgn="base"/>
            <a:r>
              <a:rPr lang="en-US" sz="6400" dirty="0"/>
              <a:t>Wilkerson, L. and </a:t>
            </a:r>
            <a:r>
              <a:rPr lang="en-US" sz="6400" dirty="0" err="1"/>
              <a:t>Gijselaers</a:t>
            </a:r>
            <a:r>
              <a:rPr lang="en-US" sz="6400" dirty="0"/>
              <a:t>, W.H. (1996). </a:t>
            </a:r>
            <a:r>
              <a:rPr lang="en-US" sz="6400" i="1" dirty="0"/>
              <a:t>Bringing problem-based learning to higher education: Theory and Practice.</a:t>
            </a:r>
            <a:r>
              <a:rPr lang="en-US" sz="6400" dirty="0"/>
              <a:t> San Francisco: Jossey-Bass.  </a:t>
            </a:r>
          </a:p>
        </p:txBody>
      </p:sp>
    </p:spTree>
    <p:extLst>
      <p:ext uri="{BB962C8B-B14F-4D97-AF65-F5344CB8AC3E}">
        <p14:creationId xmlns:p14="http://schemas.microsoft.com/office/powerpoint/2010/main" val="396374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E4425-B0FF-A545-B9A5-34B8CDA8EF0B}"/>
              </a:ext>
            </a:extLst>
          </p:cNvPr>
          <p:cNvSpPr>
            <a:spLocks noGrp="1"/>
          </p:cNvSpPr>
          <p:nvPr>
            <p:ph type="title"/>
          </p:nvPr>
        </p:nvSpPr>
        <p:spPr/>
        <p:txBody>
          <a:bodyPr/>
          <a:lstStyle/>
          <a:p>
            <a:r>
              <a:rPr lang="en-US" dirty="0"/>
              <a:t>Aims OF THIS RESEARCH</a:t>
            </a:r>
          </a:p>
        </p:txBody>
      </p:sp>
      <p:sp>
        <p:nvSpPr>
          <p:cNvPr id="3" name="Content Placeholder 2">
            <a:extLst>
              <a:ext uri="{FF2B5EF4-FFF2-40B4-BE49-F238E27FC236}">
                <a16:creationId xmlns:a16="http://schemas.microsoft.com/office/drawing/2014/main" id="{13C1C043-0B11-8449-B5D5-765D9CA32D8C}"/>
              </a:ext>
            </a:extLst>
          </p:cNvPr>
          <p:cNvSpPr>
            <a:spLocks noGrp="1"/>
          </p:cNvSpPr>
          <p:nvPr>
            <p:ph idx="1"/>
          </p:nvPr>
        </p:nvSpPr>
        <p:spPr/>
        <p:txBody>
          <a:bodyPr>
            <a:normAutofit/>
          </a:bodyPr>
          <a:lstStyle/>
          <a:p>
            <a:pPr fontAlgn="base"/>
            <a:r>
              <a:rPr lang="en-GB" dirty="0"/>
              <a:t>Examine a model of situated learning adopted by one UK university in teaching journalism through practice by looking at perceptions of students.</a:t>
            </a:r>
          </a:p>
          <a:p>
            <a:pPr fontAlgn="base"/>
            <a:r>
              <a:rPr lang="en-GB" dirty="0"/>
              <a:t>Through analysing data collected in focus groups and interviews with  students it will evaluate the benefits and challenges of learning in a Community of Practice (Lave and Wenger, 1991)</a:t>
            </a:r>
          </a:p>
          <a:p>
            <a:pPr marL="0" indent="0" fontAlgn="base">
              <a:buNone/>
            </a:pPr>
            <a:endParaRPr lang="en-US" dirty="0"/>
          </a:p>
        </p:txBody>
      </p:sp>
    </p:spTree>
    <p:extLst>
      <p:ext uri="{BB962C8B-B14F-4D97-AF65-F5344CB8AC3E}">
        <p14:creationId xmlns:p14="http://schemas.microsoft.com/office/powerpoint/2010/main" val="3900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50F2D-B5D7-3C4B-8AB1-4D64760D2DCC}"/>
              </a:ext>
            </a:extLst>
          </p:cNvPr>
          <p:cNvSpPr>
            <a:spLocks noGrp="1"/>
          </p:cNvSpPr>
          <p:nvPr>
            <p:ph type="title"/>
          </p:nvPr>
        </p:nvSpPr>
        <p:spPr>
          <a:xfrm>
            <a:off x="1371600" y="685800"/>
            <a:ext cx="3603812" cy="2926976"/>
          </a:xfrm>
        </p:spPr>
        <p:txBody>
          <a:bodyPr>
            <a:normAutofit/>
          </a:bodyPr>
          <a:lstStyle/>
          <a:p>
            <a:r>
              <a:rPr lang="en-US" dirty="0"/>
              <a:t>Lave and Wenger: Communities of Practice</a:t>
            </a:r>
          </a:p>
        </p:txBody>
      </p:sp>
      <p:sp>
        <p:nvSpPr>
          <p:cNvPr id="5" name="Content Placeholder 4">
            <a:extLst>
              <a:ext uri="{FF2B5EF4-FFF2-40B4-BE49-F238E27FC236}">
                <a16:creationId xmlns:a16="http://schemas.microsoft.com/office/drawing/2014/main" id="{98B80771-6163-B641-9825-CA5CB24675B2}"/>
              </a:ext>
            </a:extLst>
          </p:cNvPr>
          <p:cNvSpPr>
            <a:spLocks noGrp="1"/>
          </p:cNvSpPr>
          <p:nvPr>
            <p:ph idx="1"/>
          </p:nvPr>
        </p:nvSpPr>
        <p:spPr>
          <a:xfrm>
            <a:off x="5271247" y="295835"/>
            <a:ext cx="6129073" cy="57559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 name="Oval 5">
            <a:extLst>
              <a:ext uri="{FF2B5EF4-FFF2-40B4-BE49-F238E27FC236}">
                <a16:creationId xmlns:a16="http://schemas.microsoft.com/office/drawing/2014/main" id="{D78DABB3-1DB4-3140-8A69-8DA6512EF39E}"/>
              </a:ext>
            </a:extLst>
          </p:cNvPr>
          <p:cNvSpPr/>
          <p:nvPr/>
        </p:nvSpPr>
        <p:spPr>
          <a:xfrm>
            <a:off x="6813175" y="1595719"/>
            <a:ext cx="3209365" cy="32106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B6F8674-BD89-B543-95B7-E0F4C5651732}"/>
              </a:ext>
            </a:extLst>
          </p:cNvPr>
          <p:cNvSpPr/>
          <p:nvPr/>
        </p:nvSpPr>
        <p:spPr>
          <a:xfrm>
            <a:off x="7655634" y="2418696"/>
            <a:ext cx="1439597" cy="13978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C116BE2-A560-7742-8412-52DF2198A5F8}"/>
              </a:ext>
            </a:extLst>
          </p:cNvPr>
          <p:cNvSpPr txBox="1"/>
          <p:nvPr/>
        </p:nvSpPr>
        <p:spPr>
          <a:xfrm>
            <a:off x="7107936" y="707136"/>
            <a:ext cx="2755392" cy="646331"/>
          </a:xfrm>
          <a:prstGeom prst="rect">
            <a:avLst/>
          </a:prstGeom>
          <a:noFill/>
        </p:spPr>
        <p:txBody>
          <a:bodyPr wrap="square" rtlCol="0">
            <a:spAutoFit/>
          </a:bodyPr>
          <a:lstStyle/>
          <a:p>
            <a:r>
              <a:rPr lang="en-US" dirty="0"/>
              <a:t>Domain of Knowledge/Interest</a:t>
            </a:r>
          </a:p>
        </p:txBody>
      </p:sp>
      <p:sp>
        <p:nvSpPr>
          <p:cNvPr id="9" name="TextBox 8">
            <a:extLst>
              <a:ext uri="{FF2B5EF4-FFF2-40B4-BE49-F238E27FC236}">
                <a16:creationId xmlns:a16="http://schemas.microsoft.com/office/drawing/2014/main" id="{4C9CA475-9712-DF44-B0A8-E0A7790A9EF3}"/>
              </a:ext>
            </a:extLst>
          </p:cNvPr>
          <p:cNvSpPr txBox="1"/>
          <p:nvPr/>
        </p:nvSpPr>
        <p:spPr>
          <a:xfrm>
            <a:off x="8619744" y="2092017"/>
            <a:ext cx="1243584" cy="369332"/>
          </a:xfrm>
          <a:prstGeom prst="rect">
            <a:avLst/>
          </a:prstGeom>
          <a:noFill/>
        </p:spPr>
        <p:txBody>
          <a:bodyPr wrap="square" rtlCol="0">
            <a:spAutoFit/>
          </a:bodyPr>
          <a:lstStyle/>
          <a:p>
            <a:r>
              <a:rPr lang="en-US" dirty="0"/>
              <a:t>Practice</a:t>
            </a:r>
          </a:p>
        </p:txBody>
      </p:sp>
      <p:sp>
        <p:nvSpPr>
          <p:cNvPr id="10" name="TextBox 9">
            <a:extLst>
              <a:ext uri="{FF2B5EF4-FFF2-40B4-BE49-F238E27FC236}">
                <a16:creationId xmlns:a16="http://schemas.microsoft.com/office/drawing/2014/main" id="{924E604E-764D-F041-BBA5-FF0A83F15F1D}"/>
              </a:ext>
            </a:extLst>
          </p:cNvPr>
          <p:cNvSpPr txBox="1"/>
          <p:nvPr/>
        </p:nvSpPr>
        <p:spPr>
          <a:xfrm>
            <a:off x="7655634" y="2934931"/>
            <a:ext cx="1524942" cy="369332"/>
          </a:xfrm>
          <a:prstGeom prst="rect">
            <a:avLst/>
          </a:prstGeom>
          <a:noFill/>
        </p:spPr>
        <p:txBody>
          <a:bodyPr wrap="square" rtlCol="0">
            <a:spAutoFit/>
          </a:bodyPr>
          <a:lstStyle/>
          <a:p>
            <a:r>
              <a:rPr lang="en-US" dirty="0"/>
              <a:t>Community</a:t>
            </a:r>
          </a:p>
        </p:txBody>
      </p:sp>
      <p:sp>
        <p:nvSpPr>
          <p:cNvPr id="11" name="TextBox 10">
            <a:extLst>
              <a:ext uri="{FF2B5EF4-FFF2-40B4-BE49-F238E27FC236}">
                <a16:creationId xmlns:a16="http://schemas.microsoft.com/office/drawing/2014/main" id="{A47A011D-C998-5949-936E-F6D7A06B5BD3}"/>
              </a:ext>
            </a:extLst>
          </p:cNvPr>
          <p:cNvSpPr txBox="1"/>
          <p:nvPr/>
        </p:nvSpPr>
        <p:spPr>
          <a:xfrm>
            <a:off x="1950720" y="4998721"/>
            <a:ext cx="3998976" cy="1661993"/>
          </a:xfrm>
          <a:prstGeom prst="rect">
            <a:avLst/>
          </a:prstGeom>
          <a:noFill/>
        </p:spPr>
        <p:txBody>
          <a:bodyPr wrap="square" rtlCol="0" anchor="t">
            <a:spAutoFit/>
          </a:bodyPr>
          <a:lstStyle/>
          <a:p>
            <a:pPr algn="ctr"/>
            <a:r>
              <a:rPr lang="en-US" sz="1200" dirty="0"/>
              <a:t>Others: </a:t>
            </a:r>
          </a:p>
          <a:p>
            <a:pPr algn="ctr"/>
            <a:r>
              <a:rPr lang="en-US" sz="1200" dirty="0"/>
              <a:t>Brown, Collins et al (1989)</a:t>
            </a:r>
          </a:p>
          <a:p>
            <a:pPr algn="ctr"/>
            <a:r>
              <a:rPr lang="en-US" sz="1200" dirty="0"/>
              <a:t>Fuller &amp; Unwin (2005)</a:t>
            </a:r>
          </a:p>
          <a:p>
            <a:pPr algn="ctr"/>
            <a:r>
              <a:rPr lang="en-US" sz="1200" dirty="0"/>
              <a:t>Latour  (1987)</a:t>
            </a:r>
          </a:p>
          <a:p>
            <a:pPr algn="ctr"/>
            <a:r>
              <a:rPr lang="en-US" sz="1200" dirty="0"/>
              <a:t>Rogoff (1990)</a:t>
            </a:r>
          </a:p>
          <a:p>
            <a:pPr algn="ctr"/>
            <a:r>
              <a:rPr lang="en-US" sz="1200" dirty="0" err="1"/>
              <a:t>Sergiovanni</a:t>
            </a:r>
            <a:r>
              <a:rPr lang="en-US" sz="1200" dirty="0"/>
              <a:t> (2004)</a:t>
            </a:r>
          </a:p>
          <a:p>
            <a:pPr algn="ctr"/>
            <a:r>
              <a:rPr lang="en-US" sz="1200" dirty="0"/>
              <a:t> Wilkerson &amp; </a:t>
            </a:r>
            <a:r>
              <a:rPr lang="en-US" sz="1200" dirty="0" err="1"/>
              <a:t>Gijselaers</a:t>
            </a:r>
            <a:r>
              <a:rPr lang="en-US" sz="1200" dirty="0"/>
              <a:t> (1996)</a:t>
            </a:r>
          </a:p>
          <a:p>
            <a:endParaRPr lang="en-US" dirty="0"/>
          </a:p>
        </p:txBody>
      </p:sp>
    </p:spTree>
    <p:extLst>
      <p:ext uri="{BB962C8B-B14F-4D97-AF65-F5344CB8AC3E}">
        <p14:creationId xmlns:p14="http://schemas.microsoft.com/office/powerpoint/2010/main" val="3679386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301C9-76A5-F443-BBB3-DDE523E694B0}"/>
              </a:ext>
            </a:extLst>
          </p:cNvPr>
          <p:cNvSpPr>
            <a:spLocks noGrp="1"/>
          </p:cNvSpPr>
          <p:nvPr>
            <p:ph type="title"/>
          </p:nvPr>
        </p:nvSpPr>
        <p:spPr>
          <a:xfrm>
            <a:off x="888631" y="2349925"/>
            <a:ext cx="3498979" cy="2456442"/>
          </a:xfrm>
        </p:spPr>
        <p:txBody>
          <a:bodyPr>
            <a:normAutofit/>
          </a:bodyPr>
          <a:lstStyle/>
          <a:p>
            <a:r>
              <a:rPr lang="en-US" sz="2800" dirty="0"/>
              <a:t>Legitimate  Peripheral Participation (1991)</a:t>
            </a:r>
          </a:p>
        </p:txBody>
      </p:sp>
      <p:sp>
        <p:nvSpPr>
          <p:cNvPr id="3" name="Content Placeholder 2">
            <a:extLst>
              <a:ext uri="{FF2B5EF4-FFF2-40B4-BE49-F238E27FC236}">
                <a16:creationId xmlns:a16="http://schemas.microsoft.com/office/drawing/2014/main" id="{C14135E6-053E-8345-BAFB-A56930FCD22D}"/>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8454EE03-72C4-7F46-9D78-5E160A6F33FD}"/>
              </a:ext>
            </a:extLst>
          </p:cNvPr>
          <p:cNvSpPr/>
          <p:nvPr/>
        </p:nvSpPr>
        <p:spPr>
          <a:xfrm>
            <a:off x="5417718" y="803186"/>
            <a:ext cx="5874771" cy="5357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AC218E2-E9C5-394C-8A3E-213559D65F18}"/>
              </a:ext>
            </a:extLst>
          </p:cNvPr>
          <p:cNvSpPr/>
          <p:nvPr/>
        </p:nvSpPr>
        <p:spPr>
          <a:xfrm>
            <a:off x="6974539" y="2064219"/>
            <a:ext cx="2761128" cy="272655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752D01-B093-A841-960B-A5E201C7841E}"/>
              </a:ext>
            </a:extLst>
          </p:cNvPr>
          <p:cNvSpPr txBox="1"/>
          <p:nvPr/>
        </p:nvSpPr>
        <p:spPr>
          <a:xfrm>
            <a:off x="4387610" y="1631576"/>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E417C5BE-DF24-4843-9DF7-F168CF0D3E88}"/>
              </a:ext>
            </a:extLst>
          </p:cNvPr>
          <p:cNvSpPr txBox="1"/>
          <p:nvPr/>
        </p:nvSpPr>
        <p:spPr>
          <a:xfrm>
            <a:off x="6768350" y="1327426"/>
            <a:ext cx="3173505" cy="369332"/>
          </a:xfrm>
          <a:prstGeom prst="rect">
            <a:avLst/>
          </a:prstGeom>
          <a:noFill/>
        </p:spPr>
        <p:txBody>
          <a:bodyPr wrap="square" rtlCol="0">
            <a:spAutoFit/>
          </a:bodyPr>
          <a:lstStyle/>
          <a:p>
            <a:r>
              <a:rPr lang="en-US" b="1" dirty="0"/>
              <a:t>Newcomers/apprentices</a:t>
            </a:r>
          </a:p>
        </p:txBody>
      </p:sp>
      <p:sp>
        <p:nvSpPr>
          <p:cNvPr id="8" name="TextBox 7">
            <a:extLst>
              <a:ext uri="{FF2B5EF4-FFF2-40B4-BE49-F238E27FC236}">
                <a16:creationId xmlns:a16="http://schemas.microsoft.com/office/drawing/2014/main" id="{DC3C8FAE-A106-024E-8E88-2789948BA921}"/>
              </a:ext>
            </a:extLst>
          </p:cNvPr>
          <p:cNvSpPr txBox="1"/>
          <p:nvPr/>
        </p:nvSpPr>
        <p:spPr>
          <a:xfrm>
            <a:off x="7661547" y="3158705"/>
            <a:ext cx="1828800" cy="646331"/>
          </a:xfrm>
          <a:prstGeom prst="rect">
            <a:avLst/>
          </a:prstGeom>
          <a:noFill/>
        </p:spPr>
        <p:txBody>
          <a:bodyPr wrap="square" rtlCol="0">
            <a:spAutoFit/>
          </a:bodyPr>
          <a:lstStyle/>
          <a:p>
            <a:r>
              <a:rPr lang="en-US" b="1" dirty="0"/>
              <a:t>Old-timers</a:t>
            </a:r>
          </a:p>
          <a:p>
            <a:r>
              <a:rPr lang="en-US" b="1" dirty="0"/>
              <a:t>/masters</a:t>
            </a:r>
          </a:p>
        </p:txBody>
      </p:sp>
      <p:sp>
        <p:nvSpPr>
          <p:cNvPr id="9" name="TextBox 8">
            <a:extLst>
              <a:ext uri="{FF2B5EF4-FFF2-40B4-BE49-F238E27FC236}">
                <a16:creationId xmlns:a16="http://schemas.microsoft.com/office/drawing/2014/main" id="{89309A5C-C631-014A-AEFB-4DAEDC040C6E}"/>
              </a:ext>
            </a:extLst>
          </p:cNvPr>
          <p:cNvSpPr txBox="1"/>
          <p:nvPr/>
        </p:nvSpPr>
        <p:spPr>
          <a:xfrm>
            <a:off x="9789618" y="2691346"/>
            <a:ext cx="1502870" cy="1846659"/>
          </a:xfrm>
          <a:prstGeom prst="rect">
            <a:avLst/>
          </a:prstGeom>
          <a:noFill/>
        </p:spPr>
        <p:txBody>
          <a:bodyPr wrap="square" rtlCol="0">
            <a:spAutoFit/>
          </a:bodyPr>
          <a:lstStyle/>
          <a:p>
            <a:r>
              <a:rPr lang="en-US" sz="1600" dirty="0"/>
              <a:t>Through:</a:t>
            </a:r>
          </a:p>
          <a:p>
            <a:r>
              <a:rPr lang="en-US" sz="1600" dirty="0"/>
              <a:t>Engagement, interaction collaboration, learning of skills</a:t>
            </a:r>
          </a:p>
          <a:p>
            <a:endParaRPr lang="en-US" dirty="0"/>
          </a:p>
        </p:txBody>
      </p:sp>
      <p:sp>
        <p:nvSpPr>
          <p:cNvPr id="10" name="TextBox 9">
            <a:extLst>
              <a:ext uri="{FF2B5EF4-FFF2-40B4-BE49-F238E27FC236}">
                <a16:creationId xmlns:a16="http://schemas.microsoft.com/office/drawing/2014/main" id="{AC7845E6-BFA0-5B43-BA53-AF3E6572CD96}"/>
              </a:ext>
            </a:extLst>
          </p:cNvPr>
          <p:cNvSpPr txBox="1"/>
          <p:nvPr/>
        </p:nvSpPr>
        <p:spPr>
          <a:xfrm>
            <a:off x="8086166" y="4999383"/>
            <a:ext cx="1773452" cy="646331"/>
          </a:xfrm>
          <a:prstGeom prst="rect">
            <a:avLst/>
          </a:prstGeom>
          <a:noFill/>
        </p:spPr>
        <p:txBody>
          <a:bodyPr wrap="square" rtlCol="0">
            <a:spAutoFit/>
          </a:bodyPr>
          <a:lstStyle/>
          <a:p>
            <a:r>
              <a:rPr lang="en-US" dirty="0"/>
              <a:t>Full participation </a:t>
            </a:r>
          </a:p>
        </p:txBody>
      </p:sp>
      <p:sp>
        <p:nvSpPr>
          <p:cNvPr id="11" name="TextBox 10">
            <a:extLst>
              <a:ext uri="{FF2B5EF4-FFF2-40B4-BE49-F238E27FC236}">
                <a16:creationId xmlns:a16="http://schemas.microsoft.com/office/drawing/2014/main" id="{8A539F1A-34DF-C343-90BC-E649745BADC9}"/>
              </a:ext>
            </a:extLst>
          </p:cNvPr>
          <p:cNvSpPr txBox="1"/>
          <p:nvPr/>
        </p:nvSpPr>
        <p:spPr>
          <a:xfrm>
            <a:off x="6122505" y="4353339"/>
            <a:ext cx="1302026" cy="646331"/>
          </a:xfrm>
          <a:prstGeom prst="rect">
            <a:avLst/>
          </a:prstGeom>
          <a:noFill/>
        </p:spPr>
        <p:txBody>
          <a:bodyPr wrap="square" rtlCol="0">
            <a:spAutoFit/>
          </a:bodyPr>
          <a:lstStyle/>
          <a:p>
            <a:r>
              <a:rPr lang="en-US" dirty="0"/>
              <a:t>Social practice </a:t>
            </a:r>
          </a:p>
        </p:txBody>
      </p:sp>
      <p:sp>
        <p:nvSpPr>
          <p:cNvPr id="12" name="TextBox 11">
            <a:extLst>
              <a:ext uri="{FF2B5EF4-FFF2-40B4-BE49-F238E27FC236}">
                <a16:creationId xmlns:a16="http://schemas.microsoft.com/office/drawing/2014/main" id="{33679D0C-BF82-9D46-BE2C-4EA6F62851E9}"/>
              </a:ext>
            </a:extLst>
          </p:cNvPr>
          <p:cNvSpPr txBox="1"/>
          <p:nvPr/>
        </p:nvSpPr>
        <p:spPr>
          <a:xfrm>
            <a:off x="5645426" y="2425148"/>
            <a:ext cx="1222513" cy="646331"/>
          </a:xfrm>
          <a:prstGeom prst="rect">
            <a:avLst/>
          </a:prstGeom>
          <a:noFill/>
        </p:spPr>
        <p:txBody>
          <a:bodyPr wrap="square" rtlCol="0">
            <a:spAutoFit/>
          </a:bodyPr>
          <a:lstStyle/>
          <a:p>
            <a:r>
              <a:rPr lang="en-US" dirty="0"/>
              <a:t>Situated Learning</a:t>
            </a:r>
          </a:p>
        </p:txBody>
      </p:sp>
      <p:sp>
        <p:nvSpPr>
          <p:cNvPr id="13" name="Down Arrow 12">
            <a:extLst>
              <a:ext uri="{FF2B5EF4-FFF2-40B4-BE49-F238E27FC236}">
                <a16:creationId xmlns:a16="http://schemas.microsoft.com/office/drawing/2014/main" id="{E9793AE3-EE5F-914B-A940-04E5A340EC68}"/>
              </a:ext>
            </a:extLst>
          </p:cNvPr>
          <p:cNvSpPr/>
          <p:nvPr/>
        </p:nvSpPr>
        <p:spPr>
          <a:xfrm>
            <a:off x="8086166" y="1897671"/>
            <a:ext cx="572493" cy="78519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7956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13ED-0AA3-A643-9AB5-EB056EF138F6}"/>
              </a:ext>
            </a:extLst>
          </p:cNvPr>
          <p:cNvSpPr>
            <a:spLocks noGrp="1"/>
          </p:cNvSpPr>
          <p:nvPr>
            <p:ph type="title"/>
          </p:nvPr>
        </p:nvSpPr>
        <p:spPr/>
        <p:txBody>
          <a:bodyPr/>
          <a:lstStyle/>
          <a:p>
            <a:r>
              <a:rPr lang="en-US" dirty="0"/>
              <a:t>A case study of situated </a:t>
            </a:r>
            <a:r>
              <a:rPr lang="en-US" dirty="0" err="1"/>
              <a:t>learniNg</a:t>
            </a:r>
            <a:endParaRPr lang="en-US" dirty="0"/>
          </a:p>
        </p:txBody>
      </p:sp>
      <p:sp>
        <p:nvSpPr>
          <p:cNvPr id="3" name="Content Placeholder 2">
            <a:extLst>
              <a:ext uri="{FF2B5EF4-FFF2-40B4-BE49-F238E27FC236}">
                <a16:creationId xmlns:a16="http://schemas.microsoft.com/office/drawing/2014/main" id="{E24BA1C2-CFD3-ED45-B7FC-7BD95E6F8968}"/>
              </a:ext>
            </a:extLst>
          </p:cNvPr>
          <p:cNvSpPr>
            <a:spLocks noGrp="1"/>
          </p:cNvSpPr>
          <p:nvPr>
            <p:ph idx="1"/>
          </p:nvPr>
        </p:nvSpPr>
        <p:spPr/>
        <p:txBody>
          <a:bodyPr/>
          <a:lstStyle/>
          <a:p>
            <a:r>
              <a:rPr lang="en-US" dirty="0"/>
              <a:t>Optional module working as intern in local TV station (week on/week off)</a:t>
            </a:r>
          </a:p>
          <a:p>
            <a:r>
              <a:rPr lang="en-US" dirty="0"/>
              <a:t>Runs alongside other modules</a:t>
            </a:r>
          </a:p>
          <a:p>
            <a:r>
              <a:rPr lang="en-US" dirty="0"/>
              <a:t>Instead of news day module</a:t>
            </a:r>
          </a:p>
          <a:p>
            <a:r>
              <a:rPr lang="en-US" dirty="0"/>
              <a:t>Material is broadcast in the public domain</a:t>
            </a:r>
          </a:p>
          <a:p>
            <a:r>
              <a:rPr lang="en-US" dirty="0"/>
              <a:t>Real world experience</a:t>
            </a:r>
          </a:p>
          <a:p>
            <a:r>
              <a:rPr lang="en-US" dirty="0"/>
              <a:t>Fully immersed - students are treated as working journalists</a:t>
            </a:r>
          </a:p>
          <a:p>
            <a:endParaRPr lang="en-US" dirty="0"/>
          </a:p>
        </p:txBody>
      </p:sp>
    </p:spTree>
    <p:extLst>
      <p:ext uri="{BB962C8B-B14F-4D97-AF65-F5344CB8AC3E}">
        <p14:creationId xmlns:p14="http://schemas.microsoft.com/office/powerpoint/2010/main" val="349315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AC20-B6A2-B349-A960-BA3376DE6968}"/>
              </a:ext>
            </a:extLst>
          </p:cNvPr>
          <p:cNvSpPr>
            <a:spLocks noGrp="1"/>
          </p:cNvSpPr>
          <p:nvPr>
            <p:ph type="title"/>
          </p:nvPr>
        </p:nvSpPr>
        <p:spPr/>
        <p:txBody>
          <a:bodyPr/>
          <a:lstStyle/>
          <a:p>
            <a:r>
              <a:rPr lang="en-US" dirty="0" err="1"/>
              <a:t>WhAT</a:t>
            </a:r>
            <a:r>
              <a:rPr lang="en-US" dirty="0"/>
              <a:t> DID I DO?</a:t>
            </a:r>
          </a:p>
        </p:txBody>
      </p:sp>
      <p:sp>
        <p:nvSpPr>
          <p:cNvPr id="3" name="Content Placeholder 2">
            <a:extLst>
              <a:ext uri="{FF2B5EF4-FFF2-40B4-BE49-F238E27FC236}">
                <a16:creationId xmlns:a16="http://schemas.microsoft.com/office/drawing/2014/main" id="{33520CD6-635B-2345-BB8D-EE32B44B5E19}"/>
              </a:ext>
            </a:extLst>
          </p:cNvPr>
          <p:cNvSpPr>
            <a:spLocks noGrp="1"/>
          </p:cNvSpPr>
          <p:nvPr>
            <p:ph idx="1"/>
          </p:nvPr>
        </p:nvSpPr>
        <p:spPr/>
        <p:txBody>
          <a:bodyPr/>
          <a:lstStyle/>
          <a:p>
            <a:r>
              <a:rPr lang="en-US" dirty="0"/>
              <a:t>Case study</a:t>
            </a:r>
          </a:p>
          <a:p>
            <a:r>
              <a:rPr lang="en-US" dirty="0"/>
              <a:t>Focus groups</a:t>
            </a:r>
          </a:p>
          <a:p>
            <a:r>
              <a:rPr lang="en-US" dirty="0"/>
              <a:t>Interviews</a:t>
            </a:r>
          </a:p>
        </p:txBody>
      </p:sp>
    </p:spTree>
    <p:extLst>
      <p:ext uri="{BB962C8B-B14F-4D97-AF65-F5344CB8AC3E}">
        <p14:creationId xmlns:p14="http://schemas.microsoft.com/office/powerpoint/2010/main" val="7109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2E3A-5FD6-1642-A1B8-06B4E838FAF0}"/>
              </a:ext>
            </a:extLst>
          </p:cNvPr>
          <p:cNvSpPr>
            <a:spLocks noGrp="1"/>
          </p:cNvSpPr>
          <p:nvPr>
            <p:ph type="title"/>
          </p:nvPr>
        </p:nvSpPr>
        <p:spPr>
          <a:xfrm>
            <a:off x="1371600" y="685800"/>
            <a:ext cx="9486900" cy="979667"/>
          </a:xfrm>
        </p:spPr>
        <p:txBody>
          <a:bodyPr/>
          <a:lstStyle/>
          <a:p>
            <a:r>
              <a:rPr lang="en-US" dirty="0"/>
              <a:t>WHAT DID I FIND?</a:t>
            </a:r>
          </a:p>
        </p:txBody>
      </p:sp>
      <p:sp>
        <p:nvSpPr>
          <p:cNvPr id="4" name="TextBox 3">
            <a:extLst>
              <a:ext uri="{FF2B5EF4-FFF2-40B4-BE49-F238E27FC236}">
                <a16:creationId xmlns:a16="http://schemas.microsoft.com/office/drawing/2014/main" id="{DD6C8591-8A9D-E74E-85F7-D20FC4DF2540}"/>
              </a:ext>
            </a:extLst>
          </p:cNvPr>
          <p:cNvSpPr txBox="1"/>
          <p:nvPr/>
        </p:nvSpPr>
        <p:spPr>
          <a:xfrm>
            <a:off x="4992101" y="3644854"/>
            <a:ext cx="1708813" cy="369332"/>
          </a:xfrm>
          <a:prstGeom prst="rect">
            <a:avLst/>
          </a:prstGeom>
          <a:solidFill>
            <a:srgbClr val="2EE1F2"/>
          </a:solidFill>
        </p:spPr>
        <p:txBody>
          <a:bodyPr wrap="square" rtlCol="0">
            <a:spAutoFit/>
          </a:bodyPr>
          <a:lstStyle/>
          <a:p>
            <a:r>
              <a:rPr lang="en-US" dirty="0"/>
              <a:t>Doing it for real</a:t>
            </a:r>
          </a:p>
        </p:txBody>
      </p:sp>
      <p:sp>
        <p:nvSpPr>
          <p:cNvPr id="6" name="Text Box 2">
            <a:extLst>
              <a:ext uri="{FF2B5EF4-FFF2-40B4-BE49-F238E27FC236}">
                <a16:creationId xmlns:a16="http://schemas.microsoft.com/office/drawing/2014/main" id="{9D0275FF-E856-D24A-9A9C-48A9A4184D02}"/>
              </a:ext>
            </a:extLst>
          </p:cNvPr>
          <p:cNvSpPr txBox="1">
            <a:spLocks noChangeArrowheads="1"/>
          </p:cNvSpPr>
          <p:nvPr/>
        </p:nvSpPr>
        <p:spPr bwMode="auto">
          <a:xfrm>
            <a:off x="2051204" y="3378423"/>
            <a:ext cx="1968500" cy="549275"/>
          </a:xfrm>
          <a:prstGeom prst="rect">
            <a:avLst/>
          </a:prstGeom>
          <a:solidFill>
            <a:srgbClr val="FFC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Repetition and frequency makes learning 	quicker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 name="Straight Arrow Connector 7">
            <a:extLst>
              <a:ext uri="{FF2B5EF4-FFF2-40B4-BE49-F238E27FC236}">
                <a16:creationId xmlns:a16="http://schemas.microsoft.com/office/drawing/2014/main" id="{7B9AAF49-357C-D341-9BBB-1018C25AD9AD}"/>
              </a:ext>
            </a:extLst>
          </p:cNvPr>
          <p:cNvCxnSpPr>
            <a:cxnSpLocks/>
          </p:cNvCxnSpPr>
          <p:nvPr/>
        </p:nvCxnSpPr>
        <p:spPr>
          <a:xfrm>
            <a:off x="6737480" y="4117884"/>
            <a:ext cx="878077" cy="329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FAEABAF-5A68-3F48-B261-BDD6770660B9}"/>
              </a:ext>
            </a:extLst>
          </p:cNvPr>
          <p:cNvCxnSpPr>
            <a:cxnSpLocks/>
          </p:cNvCxnSpPr>
          <p:nvPr/>
        </p:nvCxnSpPr>
        <p:spPr>
          <a:xfrm flipV="1">
            <a:off x="6737480" y="3925825"/>
            <a:ext cx="1131921" cy="11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946CF69-4024-7C49-BA53-1AD3146D333C}"/>
              </a:ext>
            </a:extLst>
          </p:cNvPr>
          <p:cNvCxnSpPr>
            <a:cxnSpLocks/>
          </p:cNvCxnSpPr>
          <p:nvPr/>
        </p:nvCxnSpPr>
        <p:spPr>
          <a:xfrm flipV="1">
            <a:off x="6693408" y="2932175"/>
            <a:ext cx="844043" cy="749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 Box 10">
            <a:extLst>
              <a:ext uri="{FF2B5EF4-FFF2-40B4-BE49-F238E27FC236}">
                <a16:creationId xmlns:a16="http://schemas.microsoft.com/office/drawing/2014/main" id="{304B5BF0-EE04-CB4B-86A8-AA6057F4C874}"/>
              </a:ext>
            </a:extLst>
          </p:cNvPr>
          <p:cNvSpPr txBox="1">
            <a:spLocks noChangeArrowheads="1"/>
          </p:cNvSpPr>
          <p:nvPr/>
        </p:nvSpPr>
        <p:spPr bwMode="auto">
          <a:xfrm>
            <a:off x="7606665" y="2758080"/>
            <a:ext cx="1763713" cy="899306"/>
          </a:xfrm>
          <a:prstGeom prst="rect">
            <a:avLst/>
          </a:prstGeom>
          <a:solidFill>
            <a:srgbClr val="FF66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Professional identity/feeling like a journalist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7678E5B1-AFBB-A341-B170-FFC4CF01124C}"/>
              </a:ext>
            </a:extLst>
          </p:cNvPr>
          <p:cNvSpPr txBox="1">
            <a:spLocks noChangeArrowheads="1"/>
          </p:cNvSpPr>
          <p:nvPr/>
        </p:nvSpPr>
        <p:spPr bwMode="auto">
          <a:xfrm>
            <a:off x="7913052" y="3758564"/>
            <a:ext cx="1150938" cy="290513"/>
          </a:xfrm>
          <a:prstGeom prst="rect">
            <a:avLst/>
          </a:prstGeom>
          <a:solidFill>
            <a:srgbClr val="FF66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DD325633-2D26-8B40-9739-B99E782A6952}"/>
              </a:ext>
            </a:extLst>
          </p:cNvPr>
          <p:cNvSpPr txBox="1">
            <a:spLocks noChangeArrowheads="1"/>
          </p:cNvSpPr>
          <p:nvPr/>
        </p:nvSpPr>
        <p:spPr bwMode="auto">
          <a:xfrm>
            <a:off x="4554220" y="4872208"/>
            <a:ext cx="1441450" cy="419100"/>
          </a:xfrm>
          <a:prstGeom prst="rect">
            <a:avLst/>
          </a:prstGeom>
          <a:solidFill>
            <a:srgbClr val="92D05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Legal responsibility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3BFFD8FC-9415-E249-8E83-6C6E7DF31B1D}"/>
              </a:ext>
            </a:extLst>
          </p:cNvPr>
          <p:cNvSpPr txBox="1">
            <a:spLocks noChangeArrowheads="1"/>
          </p:cNvSpPr>
          <p:nvPr/>
        </p:nvSpPr>
        <p:spPr bwMode="auto">
          <a:xfrm>
            <a:off x="6196332" y="4878797"/>
            <a:ext cx="1419225" cy="419101"/>
          </a:xfrm>
          <a:prstGeom prst="rect">
            <a:avLst/>
          </a:prstGeom>
          <a:solidFill>
            <a:srgbClr val="92D050"/>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responsibility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7">
            <a:extLst>
              <a:ext uri="{FF2B5EF4-FFF2-40B4-BE49-F238E27FC236}">
                <a16:creationId xmlns:a16="http://schemas.microsoft.com/office/drawing/2014/main" id="{14AEBE82-39D7-534C-809E-74F596F37516}"/>
              </a:ext>
            </a:extLst>
          </p:cNvPr>
          <p:cNvSpPr txBox="1">
            <a:spLocks noChangeArrowheads="1"/>
          </p:cNvSpPr>
          <p:nvPr/>
        </p:nvSpPr>
        <p:spPr bwMode="auto">
          <a:xfrm>
            <a:off x="4918772" y="2214742"/>
            <a:ext cx="1657350" cy="674679"/>
          </a:xfrm>
          <a:prstGeom prst="rect">
            <a:avLst/>
          </a:prstGeom>
          <a:solidFill>
            <a:srgbClr val="B4C6E7"/>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Devaluing</a:t>
            </a:r>
            <a:r>
              <a:rPr kumimoji="0" lang="en-US" altLang="en-US" sz="1100"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news day</a:t>
            </a:r>
            <a:r>
              <a:rPr kumimoji="0" lang="en-US" altLang="en-US" sz="1100"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learning and created a sense of superiority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8">
            <a:extLst>
              <a:ext uri="{FF2B5EF4-FFF2-40B4-BE49-F238E27FC236}">
                <a16:creationId xmlns:a16="http://schemas.microsoft.com/office/drawing/2014/main" id="{6702F47E-7A23-CA48-9B15-A4499A370210}"/>
              </a:ext>
            </a:extLst>
          </p:cNvPr>
          <p:cNvSpPr txBox="1">
            <a:spLocks noChangeArrowheads="1"/>
          </p:cNvSpPr>
          <p:nvPr/>
        </p:nvSpPr>
        <p:spPr bwMode="auto">
          <a:xfrm>
            <a:off x="7681469" y="4168140"/>
            <a:ext cx="1797050" cy="322263"/>
          </a:xfrm>
          <a:prstGeom prst="rect">
            <a:avLst/>
          </a:prstGeom>
          <a:solidFill>
            <a:srgbClr val="FF66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Recognition/visibility/kudos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9" name="Straight Arrow Connector 18">
            <a:extLst>
              <a:ext uri="{FF2B5EF4-FFF2-40B4-BE49-F238E27FC236}">
                <a16:creationId xmlns:a16="http://schemas.microsoft.com/office/drawing/2014/main" id="{4048D95B-ACF8-814D-B644-960921D53D80}"/>
              </a:ext>
            </a:extLst>
          </p:cNvPr>
          <p:cNvCxnSpPr>
            <a:cxnSpLocks/>
          </p:cNvCxnSpPr>
          <p:nvPr/>
        </p:nvCxnSpPr>
        <p:spPr>
          <a:xfrm flipH="1">
            <a:off x="4088047" y="3761061"/>
            <a:ext cx="8651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46F5971-FDE6-1440-9FA3-CCD87E9CABBD}"/>
              </a:ext>
            </a:extLst>
          </p:cNvPr>
          <p:cNvCxnSpPr>
            <a:cxnSpLocks/>
            <a:endCxn id="14" idx="0"/>
          </p:cNvCxnSpPr>
          <p:nvPr/>
        </p:nvCxnSpPr>
        <p:spPr>
          <a:xfrm flipH="1">
            <a:off x="5274945" y="4037026"/>
            <a:ext cx="357188" cy="8351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E86E8A1-D2E6-DF49-B8E9-69CD6C830A91}"/>
              </a:ext>
            </a:extLst>
          </p:cNvPr>
          <p:cNvCxnSpPr>
            <a:cxnSpLocks/>
          </p:cNvCxnSpPr>
          <p:nvPr/>
        </p:nvCxnSpPr>
        <p:spPr>
          <a:xfrm>
            <a:off x="6197187" y="4035834"/>
            <a:ext cx="378935" cy="854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0">
            <a:extLst>
              <a:ext uri="{FF2B5EF4-FFF2-40B4-BE49-F238E27FC236}">
                <a16:creationId xmlns:a16="http://schemas.microsoft.com/office/drawing/2014/main" id="{2A51F8B5-49FD-DE4F-9CE8-8A639E553143}"/>
              </a:ext>
            </a:extLst>
          </p:cNvPr>
          <p:cNvSpPr>
            <a:spLocks noChangeArrowheads="1"/>
          </p:cNvSpPr>
          <p:nvPr/>
        </p:nvSpPr>
        <p:spPr bwMode="auto">
          <a:xfrm>
            <a:off x="152400" y="609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4FEF6EB0-3BCF-394A-8AEE-34AC5CCF059C}"/>
              </a:ext>
            </a:extLst>
          </p:cNvPr>
          <p:cNvSpPr>
            <a:spLocks noChangeArrowheads="1"/>
          </p:cNvSpPr>
          <p:nvPr/>
        </p:nvSpPr>
        <p:spPr bwMode="auto">
          <a:xfrm>
            <a:off x="152400" y="1616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C4E5D308-D7CC-1C49-BA9F-617178E9A082}"/>
              </a:ext>
            </a:extLst>
          </p:cNvPr>
          <p:cNvSpPr>
            <a:spLocks noChangeArrowheads="1"/>
          </p:cNvSpPr>
          <p:nvPr/>
        </p:nvSpPr>
        <p:spPr bwMode="auto">
          <a:xfrm>
            <a:off x="152400" y="1616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E0CCDDF1-4FB9-5E45-953D-87762A99C9D5}"/>
              </a:ext>
            </a:extLst>
          </p:cNvPr>
          <p:cNvSpPr>
            <a:spLocks noChangeArrowheads="1"/>
          </p:cNvSpPr>
          <p:nvPr/>
        </p:nvSpPr>
        <p:spPr bwMode="auto">
          <a:xfrm>
            <a:off x="152400" y="207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67DF13CE-0AD8-2440-A9FA-52D698C931F1}"/>
              </a:ext>
            </a:extLst>
          </p:cNvPr>
          <p:cNvSpPr>
            <a:spLocks noChangeArrowheads="1"/>
          </p:cNvSpPr>
          <p:nvPr/>
        </p:nvSpPr>
        <p:spPr bwMode="auto">
          <a:xfrm>
            <a:off x="152400" y="207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p>
        </p:txBody>
      </p:sp>
      <p:cxnSp>
        <p:nvCxnSpPr>
          <p:cNvPr id="43" name="Straight Arrow Connector 42">
            <a:extLst>
              <a:ext uri="{FF2B5EF4-FFF2-40B4-BE49-F238E27FC236}">
                <a16:creationId xmlns:a16="http://schemas.microsoft.com/office/drawing/2014/main" id="{0AA27837-F4DA-4041-9336-DDF2184A98D8}"/>
              </a:ext>
            </a:extLst>
          </p:cNvPr>
          <p:cNvCxnSpPr/>
          <p:nvPr/>
        </p:nvCxnSpPr>
        <p:spPr>
          <a:xfrm flipH="1">
            <a:off x="4019704" y="4035834"/>
            <a:ext cx="964891" cy="591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8E30B7B-BA6E-4E4C-B3AF-991A42BC9618}"/>
              </a:ext>
            </a:extLst>
          </p:cNvPr>
          <p:cNvCxnSpPr>
            <a:stCxn id="4" idx="0"/>
          </p:cNvCxnSpPr>
          <p:nvPr/>
        </p:nvCxnSpPr>
        <p:spPr>
          <a:xfrm flipH="1" flipV="1">
            <a:off x="5846507" y="2919643"/>
            <a:ext cx="1" cy="725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17CBE2D-8744-614A-9A94-DAA85C6C5CAB}"/>
              </a:ext>
            </a:extLst>
          </p:cNvPr>
          <p:cNvSpPr txBox="1"/>
          <p:nvPr/>
        </p:nvSpPr>
        <p:spPr>
          <a:xfrm>
            <a:off x="3822192" y="4627544"/>
            <a:ext cx="184731" cy="369332"/>
          </a:xfrm>
          <a:prstGeom prst="rect">
            <a:avLst/>
          </a:prstGeom>
          <a:noFill/>
        </p:spPr>
        <p:txBody>
          <a:bodyPr wrap="none" rtlCol="0">
            <a:spAutoFit/>
          </a:bodyPr>
          <a:lstStyle/>
          <a:p>
            <a:endParaRPr lang="en-US" dirty="0"/>
          </a:p>
        </p:txBody>
      </p:sp>
      <p:sp>
        <p:nvSpPr>
          <p:cNvPr id="54" name="Text Box 23">
            <a:extLst>
              <a:ext uri="{FF2B5EF4-FFF2-40B4-BE49-F238E27FC236}">
                <a16:creationId xmlns:a16="http://schemas.microsoft.com/office/drawing/2014/main" id="{8C1F2813-B2DE-6042-BE0E-46A84B9780EE}"/>
              </a:ext>
            </a:extLst>
          </p:cNvPr>
          <p:cNvSpPr txBox="1">
            <a:spLocks noGrp="1"/>
          </p:cNvSpPr>
          <p:nvPr>
            <p:ph idx="1"/>
          </p:nvPr>
        </p:nvSpPr>
        <p:spPr>
          <a:xfrm>
            <a:off x="2329398" y="4397870"/>
            <a:ext cx="1657350" cy="495281"/>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Learning from mistakes</a:t>
            </a:r>
          </a:p>
        </p:txBody>
      </p:sp>
    </p:spTree>
    <p:extLst>
      <p:ext uri="{BB962C8B-B14F-4D97-AF65-F5344CB8AC3E}">
        <p14:creationId xmlns:p14="http://schemas.microsoft.com/office/powerpoint/2010/main" val="352584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P spid="15" grpId="0" animBg="1"/>
      <p:bldP spid="17" grpId="0" animBg="1"/>
      <p:bldP spid="18" grpId="0" animBg="1"/>
      <p:bldP spid="5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053D-C4B6-C348-B149-2A5DCA9122EE}"/>
              </a:ext>
            </a:extLst>
          </p:cNvPr>
          <p:cNvSpPr>
            <a:spLocks noGrp="1"/>
          </p:cNvSpPr>
          <p:nvPr>
            <p:ph type="title"/>
          </p:nvPr>
        </p:nvSpPr>
        <p:spPr/>
        <p:txBody>
          <a:bodyPr/>
          <a:lstStyle/>
          <a:p>
            <a:r>
              <a:rPr lang="en-US" dirty="0"/>
              <a:t>BENEFITS TO LEARNING</a:t>
            </a:r>
          </a:p>
        </p:txBody>
      </p:sp>
      <p:sp>
        <p:nvSpPr>
          <p:cNvPr id="3" name="Content Placeholder 2">
            <a:extLst>
              <a:ext uri="{FF2B5EF4-FFF2-40B4-BE49-F238E27FC236}">
                <a16:creationId xmlns:a16="http://schemas.microsoft.com/office/drawing/2014/main" id="{722A2504-88EC-844E-B13C-02FABEF17EB1}"/>
              </a:ext>
            </a:extLst>
          </p:cNvPr>
          <p:cNvSpPr>
            <a:spLocks noGrp="1"/>
          </p:cNvSpPr>
          <p:nvPr>
            <p:ph idx="1"/>
          </p:nvPr>
        </p:nvSpPr>
        <p:spPr/>
        <p:txBody>
          <a:bodyPr/>
          <a:lstStyle/>
          <a:p>
            <a:r>
              <a:rPr lang="en-US" dirty="0"/>
              <a:t>Being ‘in at the deep end’</a:t>
            </a:r>
          </a:p>
          <a:p>
            <a:r>
              <a:rPr lang="en-US" dirty="0"/>
              <a:t>Repetition and frequency </a:t>
            </a:r>
          </a:p>
          <a:p>
            <a:r>
              <a:rPr lang="en-US" dirty="0"/>
              <a:t>Learning from mistakes </a:t>
            </a:r>
          </a:p>
        </p:txBody>
      </p:sp>
    </p:spTree>
    <p:extLst>
      <p:ext uri="{BB962C8B-B14F-4D97-AF65-F5344CB8AC3E}">
        <p14:creationId xmlns:p14="http://schemas.microsoft.com/office/powerpoint/2010/main" val="35488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emplate>Atlas</Template>
  <TotalTime>861</TotalTime>
  <Words>1185</Words>
  <Application>Microsoft Macintosh PowerPoint</Application>
  <PresentationFormat>Widescreen</PresentationFormat>
  <Paragraphs>106</Paragraphs>
  <Slides>20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Gill Sans MT</vt:lpstr>
      <vt:lpstr>Goudy Old Style</vt:lpstr>
      <vt:lpstr>ClassicFrameVTI</vt:lpstr>
      <vt:lpstr>NEW PEDAGOCICAL MODELS</vt:lpstr>
      <vt:lpstr>New PEDAGOGICAL MODELS</vt:lpstr>
      <vt:lpstr>Aims OF THIS RESEARCH</vt:lpstr>
      <vt:lpstr>Lave and Wenger: Communities of Practice</vt:lpstr>
      <vt:lpstr>Legitimate  Peripheral Participation (1991)</vt:lpstr>
      <vt:lpstr>A case study of situated learniNg</vt:lpstr>
      <vt:lpstr>WhAT DID I DO?</vt:lpstr>
      <vt:lpstr>WHAT DID I FIND?</vt:lpstr>
      <vt:lpstr>BENEFITS TO LEARNING</vt:lpstr>
      <vt:lpstr>PowerPoint Presentation</vt:lpstr>
      <vt:lpstr>PowerPoint Presentation</vt:lpstr>
      <vt:lpstr>CREATING A PROFESSIONAL IDENTITY</vt:lpstr>
      <vt:lpstr>PowerPoint Presentation</vt:lpstr>
      <vt:lpstr>CREATING A SENSE OF RESPONSIBILITY</vt:lpstr>
      <vt:lpstr>PowerPoint Presentation</vt:lpstr>
      <vt:lpstr>CHALLENGES</vt:lpstr>
      <vt:lpstr>PowerPoint Presentation</vt:lpstr>
      <vt:lpstr>SUMMARY </vt:lpstr>
      <vt:lpstr>WHAT NEXT?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Myra Evans</cp:lastModifiedBy>
  <cp:revision>99</cp:revision>
  <dcterms:created xsi:type="dcterms:W3CDTF">2017-04-12T06:43:19Z</dcterms:created>
  <dcterms:modified xsi:type="dcterms:W3CDTF">2020-12-04T07:22:06Z</dcterms:modified>
</cp:coreProperties>
</file>