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258" r:id="rId6"/>
    <p:sldId id="259" r:id="rId7"/>
    <p:sldId id="256" r:id="rId8"/>
    <p:sldId id="260" r:id="rId9"/>
    <p:sldId id="271" r:id="rId10"/>
    <p:sldId id="270" r:id="rId11"/>
    <p:sldId id="262" r:id="rId12"/>
    <p:sldId id="289" r:id="rId13"/>
    <p:sldId id="277" r:id="rId14"/>
    <p:sldId id="287" r:id="rId15"/>
    <p:sldId id="278" r:id="rId16"/>
    <p:sldId id="279" r:id="rId17"/>
    <p:sldId id="288" r:id="rId18"/>
    <p:sldId id="281" r:id="rId19"/>
    <p:sldId id="282" r:id="rId20"/>
    <p:sldId id="283" r:id="rId21"/>
    <p:sldId id="284" r:id="rId22"/>
    <p:sldId id="267" r:id="rId23"/>
    <p:sldId id="268"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98" autoAdjust="0"/>
    <p:restoredTop sz="94660"/>
  </p:normalViewPr>
  <p:slideViewPr>
    <p:cSldViewPr snapToGrid="0">
      <p:cViewPr varScale="1">
        <p:scale>
          <a:sx n="68" d="100"/>
          <a:sy n="68" d="100"/>
        </p:scale>
        <p:origin x="5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323C0-04C2-4943-86D0-F6FD6572305D}" type="datetimeFigureOut">
              <a:rPr lang="en-GB" smtClean="0"/>
              <a:t>15/06/2020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C0F4EE-DD1E-4630-B056-FEC109CD27FD}" type="slidenum">
              <a:rPr lang="en-GB" smtClean="0"/>
              <a:t>‹#›</a:t>
            </a:fld>
            <a:endParaRPr lang="en-GB"/>
          </a:p>
        </p:txBody>
      </p:sp>
    </p:spTree>
    <p:extLst>
      <p:ext uri="{BB962C8B-B14F-4D97-AF65-F5344CB8AC3E}">
        <p14:creationId xmlns:p14="http://schemas.microsoft.com/office/powerpoint/2010/main" val="400314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and welcome to the Employee self service demonstration</a:t>
            </a:r>
          </a:p>
          <a:p>
            <a:endParaRPr lang="en-GB" dirty="0"/>
          </a:p>
          <a:p>
            <a:r>
              <a:rPr lang="en-GB" dirty="0"/>
              <a:t>Before</a:t>
            </a:r>
            <a:r>
              <a:rPr lang="en-GB" baseline="0" dirty="0"/>
              <a:t> we start we have some housekeeping  - you will need headphones for this demonstration, make sure that your volume control isn’t muted and close your emails to avoid the temptation of replaying while we are online.</a:t>
            </a:r>
          </a:p>
          <a:p>
            <a:endParaRPr lang="en-GB" baseline="0" dirty="0"/>
          </a:p>
          <a:p>
            <a:pPr marL="228567" indent="-228567">
              <a:buAutoNum type="arabicPeriod"/>
            </a:pPr>
            <a:r>
              <a:rPr lang="en-GB" baseline="0" dirty="0"/>
              <a:t>Chrome</a:t>
            </a:r>
          </a:p>
          <a:p>
            <a:pPr marL="228567" indent="-228567">
              <a:buAutoNum type="arabicPeriod"/>
            </a:pPr>
            <a:r>
              <a:rPr lang="en-GB" baseline="0" dirty="0"/>
              <a:t>Open email in Chrome and then access link.</a:t>
            </a:r>
          </a:p>
          <a:p>
            <a:pPr marL="228567" indent="-228567">
              <a:buAutoNum type="arabicPeriod"/>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B8454D6-D384-4604-BAC9-BE739E548CDC}" type="slidenum">
              <a:rPr lang="en-GB" smtClean="0"/>
              <a:t>1</a:t>
            </a:fld>
            <a:endParaRPr lang="en-GB"/>
          </a:p>
        </p:txBody>
      </p:sp>
    </p:spTree>
    <p:extLst>
      <p:ext uri="{BB962C8B-B14F-4D97-AF65-F5344CB8AC3E}">
        <p14:creationId xmlns:p14="http://schemas.microsoft.com/office/powerpoint/2010/main" val="14271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and welcome to the Employee self service demonstration</a:t>
            </a:r>
          </a:p>
          <a:p>
            <a:endParaRPr lang="en-GB" dirty="0"/>
          </a:p>
          <a:p>
            <a:r>
              <a:rPr lang="en-GB" dirty="0"/>
              <a:t>Before</a:t>
            </a:r>
            <a:r>
              <a:rPr lang="en-GB" baseline="0" dirty="0"/>
              <a:t> we start we have some housekeeping  - you will need headphones for this demonstration, make sure that your volume control isn’t muted and close your emails to avoid the temptation of replaying while we are online.</a:t>
            </a:r>
          </a:p>
          <a:p>
            <a:endParaRPr lang="en-GB" baseline="0" dirty="0"/>
          </a:p>
          <a:p>
            <a:pPr marL="228567" indent="-228567">
              <a:buAutoNum type="arabicPeriod"/>
            </a:pPr>
            <a:r>
              <a:rPr lang="en-GB" baseline="0" dirty="0"/>
              <a:t>Chrome</a:t>
            </a:r>
          </a:p>
          <a:p>
            <a:pPr marL="228567" indent="-228567">
              <a:buAutoNum type="arabicPeriod"/>
            </a:pPr>
            <a:r>
              <a:rPr lang="en-GB" baseline="0" dirty="0"/>
              <a:t>Open email in Chrome and then access link.</a:t>
            </a:r>
          </a:p>
          <a:p>
            <a:pPr marL="228567" indent="-228567">
              <a:buAutoNum type="arabicPeriod"/>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B8454D6-D384-4604-BAC9-BE739E548CDC}" type="slidenum">
              <a:rPr lang="en-GB" smtClean="0"/>
              <a:t>2</a:t>
            </a:fld>
            <a:endParaRPr lang="en-GB"/>
          </a:p>
        </p:txBody>
      </p:sp>
    </p:spTree>
    <p:extLst>
      <p:ext uri="{BB962C8B-B14F-4D97-AF65-F5344CB8AC3E}">
        <p14:creationId xmlns:p14="http://schemas.microsoft.com/office/powerpoint/2010/main" val="193550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go</a:t>
            </a:r>
            <a:r>
              <a:rPr lang="en-GB" baseline="0" dirty="0"/>
              <a:t> any further do you all have a version of </a:t>
            </a:r>
            <a:r>
              <a:rPr lang="en-GB" baseline="0" dirty="0" err="1"/>
              <a:t>Mindview</a:t>
            </a:r>
            <a:r>
              <a:rPr lang="en-GB" baseline="0" dirty="0"/>
              <a:t> available and a spare screen to practice on.</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B8454D6-D384-4604-BAC9-BE739E548CDC}" type="slidenum">
              <a:rPr lang="en-GB" smtClean="0"/>
              <a:t>3</a:t>
            </a:fld>
            <a:endParaRPr lang="en-GB"/>
          </a:p>
        </p:txBody>
      </p:sp>
    </p:spTree>
    <p:extLst>
      <p:ext uri="{BB962C8B-B14F-4D97-AF65-F5344CB8AC3E}">
        <p14:creationId xmlns:p14="http://schemas.microsoft.com/office/powerpoint/2010/main" val="201167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F8A6BB3-15F9-4141-AB05-7BFCB398C0ED}" type="slidenum">
              <a:rPr lang="en-US" altLang="en-US" smtClean="0"/>
              <a:pPr>
                <a:defRPr/>
              </a:pPr>
              <a:t>4</a:t>
            </a:fld>
            <a:endParaRPr lang="en-US" altLang="en-US"/>
          </a:p>
        </p:txBody>
      </p:sp>
    </p:spTree>
    <p:extLst>
      <p:ext uri="{BB962C8B-B14F-4D97-AF65-F5344CB8AC3E}">
        <p14:creationId xmlns:p14="http://schemas.microsoft.com/office/powerpoint/2010/main" val="396727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0A623-062A-324E-8900-5D943016A956}" type="slidenum">
              <a:rPr lang="en-US" smtClean="0"/>
              <a:t>18</a:t>
            </a:fld>
            <a:endParaRPr lang="en-US"/>
          </a:p>
        </p:txBody>
      </p:sp>
    </p:spTree>
    <p:extLst>
      <p:ext uri="{BB962C8B-B14F-4D97-AF65-F5344CB8AC3E}">
        <p14:creationId xmlns:p14="http://schemas.microsoft.com/office/powerpoint/2010/main" val="323886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8544D8-6024-4BFD-9C9A-AED8E90D8ABA}"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4AC4C-F83C-4C19-9FD0-B59B8A8D40E3}" type="slidenum">
              <a:rPr lang="en-GB" smtClean="0"/>
              <a:t>‹#›</a:t>
            </a:fld>
            <a:endParaRPr lang="en-GB"/>
          </a:p>
        </p:txBody>
      </p:sp>
    </p:spTree>
    <p:extLst>
      <p:ext uri="{BB962C8B-B14F-4D97-AF65-F5344CB8AC3E}">
        <p14:creationId xmlns:p14="http://schemas.microsoft.com/office/powerpoint/2010/main" val="238851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8544D8-6024-4BFD-9C9A-AED8E90D8ABA}"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4AC4C-F83C-4C19-9FD0-B59B8A8D40E3}" type="slidenum">
              <a:rPr lang="en-GB" smtClean="0"/>
              <a:t>‹#›</a:t>
            </a:fld>
            <a:endParaRPr lang="en-GB"/>
          </a:p>
        </p:txBody>
      </p:sp>
    </p:spTree>
    <p:extLst>
      <p:ext uri="{BB962C8B-B14F-4D97-AF65-F5344CB8AC3E}">
        <p14:creationId xmlns:p14="http://schemas.microsoft.com/office/powerpoint/2010/main" val="130803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8544D8-6024-4BFD-9C9A-AED8E90D8ABA}"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4AC4C-F83C-4C19-9FD0-B59B8A8D40E3}" type="slidenum">
              <a:rPr lang="en-GB" smtClean="0"/>
              <a:t>‹#›</a:t>
            </a:fld>
            <a:endParaRPr lang="en-GB"/>
          </a:p>
        </p:txBody>
      </p:sp>
    </p:spTree>
    <p:extLst>
      <p:ext uri="{BB962C8B-B14F-4D97-AF65-F5344CB8AC3E}">
        <p14:creationId xmlns:p14="http://schemas.microsoft.com/office/powerpoint/2010/main" val="364752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presentation title slide">
    <p:bg>
      <p:bgPr>
        <a:solidFill>
          <a:srgbClr val="1C9DAC"/>
        </a:solid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852" y="-1588"/>
            <a:ext cx="2889249"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2559051" y="19891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3100800" y="1886400"/>
            <a:ext cx="8083667"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a:ea typeface="Georgia"/>
                <a:cs typeface="Georgia"/>
              </a:defRPr>
            </a:lvl1pPr>
          </a:lstStyle>
          <a:p>
            <a:pPr lvl="0"/>
            <a:r>
              <a:rPr lang="en-GB" dirty="0"/>
              <a:t>Click to edit Master text styles</a:t>
            </a:r>
          </a:p>
        </p:txBody>
      </p:sp>
      <p:sp>
        <p:nvSpPr>
          <p:cNvPr id="18" name="Text Placeholder 14"/>
          <p:cNvSpPr>
            <a:spLocks noGrp="1"/>
          </p:cNvSpPr>
          <p:nvPr>
            <p:ph type="body" sz="quarter" idx="15"/>
          </p:nvPr>
        </p:nvSpPr>
        <p:spPr>
          <a:xfrm>
            <a:off x="854401" y="1972801"/>
            <a:ext cx="162551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
        <p:nvSpPr>
          <p:cNvPr id="19" name="Text Placeholder 14"/>
          <p:cNvSpPr>
            <a:spLocks noGrp="1"/>
          </p:cNvSpPr>
          <p:nvPr>
            <p:ph type="body" sz="quarter" idx="16"/>
          </p:nvPr>
        </p:nvSpPr>
        <p:spPr>
          <a:xfrm>
            <a:off x="854401" y="2332800"/>
            <a:ext cx="162551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a:t>Click to edit Master text styles</a:t>
            </a:r>
          </a:p>
        </p:txBody>
      </p:sp>
      <p:sp>
        <p:nvSpPr>
          <p:cNvPr id="20" name="Text Placeholder 14"/>
          <p:cNvSpPr>
            <a:spLocks noGrp="1"/>
          </p:cNvSpPr>
          <p:nvPr>
            <p:ph type="body" sz="quarter" idx="17"/>
          </p:nvPr>
        </p:nvSpPr>
        <p:spPr>
          <a:xfrm>
            <a:off x="854401" y="2876401"/>
            <a:ext cx="162551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a:t>Click to edit Master text styles</a:t>
            </a:r>
          </a:p>
        </p:txBody>
      </p:sp>
      <p:sp>
        <p:nvSpPr>
          <p:cNvPr id="8" name="Text Placeholder 14"/>
          <p:cNvSpPr>
            <a:spLocks noGrp="1"/>
          </p:cNvSpPr>
          <p:nvPr>
            <p:ph type="body" sz="quarter" idx="18"/>
          </p:nvPr>
        </p:nvSpPr>
        <p:spPr>
          <a:xfrm>
            <a:off x="855024" y="5503482"/>
            <a:ext cx="162551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54781787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92696"/>
            <a:ext cx="8687495" cy="634666"/>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sp>
        <p:nvSpPr>
          <p:cNvPr id="7" name="Text Placeholder 2"/>
          <p:cNvSpPr>
            <a:spLocks noGrp="1"/>
          </p:cNvSpPr>
          <p:nvPr>
            <p:ph type="body" sz="quarter" idx="11"/>
          </p:nvPr>
        </p:nvSpPr>
        <p:spPr>
          <a:xfrm>
            <a:off x="1103445" y="1557214"/>
            <a:ext cx="8783504"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9953188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815413" y="764705"/>
            <a:ext cx="10512987" cy="5112221"/>
          </a:xfrm>
          <a:prstGeom prst="rect">
            <a:avLst/>
          </a:prstGeom>
          <a:solidFill>
            <a:schemeClr val="bg1">
              <a:lumMod val="75000"/>
            </a:schemeClr>
          </a:solidFill>
        </p:spPr>
        <p:txBody>
          <a:bodyPr/>
          <a:lstStyle>
            <a:lvl1pPr marL="0" indent="0">
              <a:buFontTx/>
              <a:buNone/>
              <a:defRPr sz="2400" b="0" i="0">
                <a:ln>
                  <a:solidFill>
                    <a:srgbClr val="FFFFFF"/>
                  </a:solidFill>
                </a:ln>
                <a:solidFill>
                  <a:srgbClr val="FFFFFF"/>
                </a:solidFill>
                <a:latin typeface="Tahoma" charset="0"/>
                <a:ea typeface="Tahoma" charset="0"/>
                <a:cs typeface="Tahoma" charset="0"/>
              </a:defRPr>
            </a:lvl1pPr>
          </a:lstStyle>
          <a:p>
            <a:pPr lvl="0"/>
            <a:r>
              <a:rPr lang="en-GB" noProof="0"/>
              <a:t>Drag picture to placeholder or click icon to add</a:t>
            </a:r>
            <a:endParaRPr lang="en-US" noProof="0"/>
          </a:p>
        </p:txBody>
      </p:sp>
    </p:spTree>
    <p:extLst>
      <p:ext uri="{BB962C8B-B14F-4D97-AF65-F5344CB8AC3E}">
        <p14:creationId xmlns:p14="http://schemas.microsoft.com/office/powerpoint/2010/main" val="310457311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89700"/>
            <a:ext cx="8687495"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a:t>Click to edit Master text styles</a:t>
            </a:r>
          </a:p>
        </p:txBody>
      </p:sp>
      <p:sp>
        <p:nvSpPr>
          <p:cNvPr id="6" name="Text Placeholder 5"/>
          <p:cNvSpPr>
            <a:spLocks noGrp="1"/>
          </p:cNvSpPr>
          <p:nvPr>
            <p:ph type="body" sz="quarter" idx="11"/>
          </p:nvPr>
        </p:nvSpPr>
        <p:spPr>
          <a:xfrm>
            <a:off x="1103445" y="1557214"/>
            <a:ext cx="8783504" cy="4464074"/>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05725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8544D8-6024-4BFD-9C9A-AED8E90D8ABA}"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4AC4C-F83C-4C19-9FD0-B59B8A8D40E3}" type="slidenum">
              <a:rPr lang="en-GB" smtClean="0"/>
              <a:t>‹#›</a:t>
            </a:fld>
            <a:endParaRPr lang="en-GB"/>
          </a:p>
        </p:txBody>
      </p:sp>
    </p:spTree>
    <p:extLst>
      <p:ext uri="{BB962C8B-B14F-4D97-AF65-F5344CB8AC3E}">
        <p14:creationId xmlns:p14="http://schemas.microsoft.com/office/powerpoint/2010/main" val="161286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8544D8-6024-4BFD-9C9A-AED8E90D8ABA}"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4AC4C-F83C-4C19-9FD0-B59B8A8D40E3}" type="slidenum">
              <a:rPr lang="en-GB" smtClean="0"/>
              <a:t>‹#›</a:t>
            </a:fld>
            <a:endParaRPr lang="en-GB"/>
          </a:p>
        </p:txBody>
      </p:sp>
    </p:spTree>
    <p:extLst>
      <p:ext uri="{BB962C8B-B14F-4D97-AF65-F5344CB8AC3E}">
        <p14:creationId xmlns:p14="http://schemas.microsoft.com/office/powerpoint/2010/main" val="138327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8544D8-6024-4BFD-9C9A-AED8E90D8ABA}"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A4AC4C-F83C-4C19-9FD0-B59B8A8D40E3}" type="slidenum">
              <a:rPr lang="en-GB" smtClean="0"/>
              <a:t>‹#›</a:t>
            </a:fld>
            <a:endParaRPr lang="en-GB"/>
          </a:p>
        </p:txBody>
      </p:sp>
    </p:spTree>
    <p:extLst>
      <p:ext uri="{BB962C8B-B14F-4D97-AF65-F5344CB8AC3E}">
        <p14:creationId xmlns:p14="http://schemas.microsoft.com/office/powerpoint/2010/main" val="221778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8544D8-6024-4BFD-9C9A-AED8E90D8ABA}" type="datetimeFigureOut">
              <a:rPr lang="en-GB" smtClean="0"/>
              <a:t>15/06/2020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A4AC4C-F83C-4C19-9FD0-B59B8A8D40E3}" type="slidenum">
              <a:rPr lang="en-GB" smtClean="0"/>
              <a:t>‹#›</a:t>
            </a:fld>
            <a:endParaRPr lang="en-GB"/>
          </a:p>
        </p:txBody>
      </p:sp>
    </p:spTree>
    <p:extLst>
      <p:ext uri="{BB962C8B-B14F-4D97-AF65-F5344CB8AC3E}">
        <p14:creationId xmlns:p14="http://schemas.microsoft.com/office/powerpoint/2010/main" val="31431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8544D8-6024-4BFD-9C9A-AED8E90D8ABA}" type="datetimeFigureOut">
              <a:rPr lang="en-GB" smtClean="0"/>
              <a:t>15/06/2020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A4AC4C-F83C-4C19-9FD0-B59B8A8D40E3}" type="slidenum">
              <a:rPr lang="en-GB" smtClean="0"/>
              <a:t>‹#›</a:t>
            </a:fld>
            <a:endParaRPr lang="en-GB"/>
          </a:p>
        </p:txBody>
      </p:sp>
    </p:spTree>
    <p:extLst>
      <p:ext uri="{BB962C8B-B14F-4D97-AF65-F5344CB8AC3E}">
        <p14:creationId xmlns:p14="http://schemas.microsoft.com/office/powerpoint/2010/main" val="164594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544D8-6024-4BFD-9C9A-AED8E90D8ABA}" type="datetimeFigureOut">
              <a:rPr lang="en-GB" smtClean="0"/>
              <a:t>15/06/2020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A4AC4C-F83C-4C19-9FD0-B59B8A8D40E3}" type="slidenum">
              <a:rPr lang="en-GB" smtClean="0"/>
              <a:t>‹#›</a:t>
            </a:fld>
            <a:endParaRPr lang="en-GB"/>
          </a:p>
        </p:txBody>
      </p:sp>
    </p:spTree>
    <p:extLst>
      <p:ext uri="{BB962C8B-B14F-4D97-AF65-F5344CB8AC3E}">
        <p14:creationId xmlns:p14="http://schemas.microsoft.com/office/powerpoint/2010/main" val="26133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8544D8-6024-4BFD-9C9A-AED8E90D8ABA}"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A4AC4C-F83C-4C19-9FD0-B59B8A8D40E3}" type="slidenum">
              <a:rPr lang="en-GB" smtClean="0"/>
              <a:t>‹#›</a:t>
            </a:fld>
            <a:endParaRPr lang="en-GB"/>
          </a:p>
        </p:txBody>
      </p:sp>
    </p:spTree>
    <p:extLst>
      <p:ext uri="{BB962C8B-B14F-4D97-AF65-F5344CB8AC3E}">
        <p14:creationId xmlns:p14="http://schemas.microsoft.com/office/powerpoint/2010/main" val="222869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8544D8-6024-4BFD-9C9A-AED8E90D8ABA}"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A4AC4C-F83C-4C19-9FD0-B59B8A8D40E3}" type="slidenum">
              <a:rPr lang="en-GB" smtClean="0"/>
              <a:t>‹#›</a:t>
            </a:fld>
            <a:endParaRPr lang="en-GB"/>
          </a:p>
        </p:txBody>
      </p:sp>
    </p:spTree>
    <p:extLst>
      <p:ext uri="{BB962C8B-B14F-4D97-AF65-F5344CB8AC3E}">
        <p14:creationId xmlns:p14="http://schemas.microsoft.com/office/powerpoint/2010/main" val="171571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544D8-6024-4BFD-9C9A-AED8E90D8ABA}" type="datetimeFigureOut">
              <a:rPr lang="en-GB" smtClean="0"/>
              <a:t>15/06/2020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4AC4C-F83C-4C19-9FD0-B59B8A8D40E3}" type="slidenum">
              <a:rPr lang="en-GB" smtClean="0"/>
              <a:t>‹#›</a:t>
            </a:fld>
            <a:endParaRPr lang="en-GB"/>
          </a:p>
        </p:txBody>
      </p:sp>
    </p:spTree>
    <p:extLst>
      <p:ext uri="{BB962C8B-B14F-4D97-AF65-F5344CB8AC3E}">
        <p14:creationId xmlns:p14="http://schemas.microsoft.com/office/powerpoint/2010/main" val="343084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soas.ac.uk/blogs/study/decolonising-curriculum-whats-the-fuss/" TargetMode="External"/><Relationship Id="rId2" Type="http://schemas.openxmlformats.org/officeDocument/2006/relationships/hyperlink" Target="https://www.soas.ac.uk/"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oas.ac.uk/blogs/study/decolonising-curriculum-whats-the-fuss/" TargetMode="External"/><Relationship Id="rId2" Type="http://schemas.openxmlformats.org/officeDocument/2006/relationships/hyperlink" Target="https://www.soas.ac.uk/"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nationalunitygovernment.org/content/what-decolonisation-how-do-we-decononise-1"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nationalunitygovernment.org/content/what-decolonisation-how-do-we-decononise-1"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folukeafrica.com/decolonising-the-university-of-bristo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theconversation.com/questions-academics-can-ask-to-decolonise-their-classrooms-103251"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01990" y="1938810"/>
            <a:ext cx="505993" cy="4266321"/>
          </a:xfrm>
          <a:prstGeom prst="rect">
            <a:avLst/>
          </a:prstGeom>
          <a:solidFill>
            <a:srgbClr val="1A9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3" name="Text Placeholder 1"/>
          <p:cNvSpPr>
            <a:spLocks noGrp="1"/>
          </p:cNvSpPr>
          <p:nvPr>
            <p:ph type="body" sz="quarter" idx="14"/>
          </p:nvPr>
        </p:nvSpPr>
        <p:spPr bwMode="auto">
          <a:xfrm>
            <a:off x="2039724" y="1246289"/>
            <a:ext cx="8314032" cy="77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a:spcBef>
                <a:spcPct val="0"/>
              </a:spcBef>
            </a:pPr>
            <a:r>
              <a:rPr lang="en-GB" altLang="en-US" sz="2700" b="1" dirty="0">
                <a:latin typeface="+mn-lt"/>
                <a:ea typeface="ＭＳ Ｐゴシック"/>
              </a:rPr>
              <a:t>Welcome to the Festival of Learning</a:t>
            </a:r>
            <a:endParaRPr lang="en-GB" altLang="en-US" sz="2700" b="1" dirty="0">
              <a:latin typeface="+mn-lt"/>
              <a:ea typeface="ＭＳ Ｐゴシック" charset="-128"/>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2830" y="2406690"/>
            <a:ext cx="950303" cy="950303"/>
          </a:xfrm>
          <a:prstGeom prst="rect">
            <a:avLst/>
          </a:prstGeom>
        </p:spPr>
      </p:pic>
      <p:sp>
        <p:nvSpPr>
          <p:cNvPr id="13" name="TextBox 12"/>
          <p:cNvSpPr txBox="1"/>
          <p:nvPr/>
        </p:nvSpPr>
        <p:spPr>
          <a:xfrm>
            <a:off x="1958854" y="3344959"/>
            <a:ext cx="2350896" cy="579646"/>
          </a:xfrm>
          <a:prstGeom prst="rect">
            <a:avLst/>
          </a:prstGeom>
          <a:noFill/>
        </p:spPr>
        <p:txBody>
          <a:bodyPr wrap="square" rtlCol="0">
            <a:spAutoFit/>
          </a:bodyPr>
          <a:lstStyle/>
          <a:p>
            <a:pPr>
              <a:lnSpc>
                <a:spcPts val="1875"/>
              </a:lnSpc>
            </a:pPr>
            <a:r>
              <a:rPr lang="en-GB" sz="1500" dirty="0">
                <a:solidFill>
                  <a:schemeClr val="bg1"/>
                </a:solidFill>
              </a:rPr>
              <a:t>Make sure that your headphones are plugged in.</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7138" y="2388951"/>
            <a:ext cx="910126" cy="910126"/>
          </a:xfrm>
          <a:prstGeom prst="rect">
            <a:avLst/>
          </a:prstGeom>
        </p:spPr>
      </p:pic>
      <p:sp>
        <p:nvSpPr>
          <p:cNvPr id="16" name="TextBox 15"/>
          <p:cNvSpPr txBox="1"/>
          <p:nvPr/>
        </p:nvSpPr>
        <p:spPr>
          <a:xfrm>
            <a:off x="4698875" y="3336049"/>
            <a:ext cx="2200901" cy="823302"/>
          </a:xfrm>
          <a:prstGeom prst="rect">
            <a:avLst/>
          </a:prstGeom>
          <a:noFill/>
        </p:spPr>
        <p:txBody>
          <a:bodyPr wrap="square" rtlCol="0">
            <a:spAutoFit/>
          </a:bodyPr>
          <a:lstStyle/>
          <a:p>
            <a:pPr>
              <a:lnSpc>
                <a:spcPts val="1875"/>
              </a:lnSpc>
            </a:pPr>
            <a:r>
              <a:rPr lang="en-GB" sz="1500" dirty="0">
                <a:solidFill>
                  <a:schemeClr val="bg1"/>
                </a:solidFill>
              </a:rPr>
              <a:t>Make sure that your PC volume control isn’t on mute.</a:t>
            </a:r>
          </a:p>
        </p:txBody>
      </p:sp>
      <p:pic>
        <p:nvPicPr>
          <p:cNvPr id="20" name="Picture 19"/>
          <p:cNvPicPr>
            <a:picLocks noChangeAspect="1"/>
          </p:cNvPicPr>
          <p:nvPr/>
        </p:nvPicPr>
        <p:blipFill rotWithShape="1">
          <a:blip r:embed="rId6"/>
          <a:srcRect r="4196"/>
          <a:stretch/>
        </p:blipFill>
        <p:spPr>
          <a:xfrm>
            <a:off x="8282083" y="2541430"/>
            <a:ext cx="1307197" cy="907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Picture 20"/>
          <p:cNvPicPr>
            <a:picLocks noChangeAspect="1"/>
          </p:cNvPicPr>
          <p:nvPr/>
        </p:nvPicPr>
        <p:blipFill>
          <a:blip r:embed="rId7"/>
          <a:stretch>
            <a:fillRect/>
          </a:stretch>
        </p:blipFill>
        <p:spPr>
          <a:xfrm>
            <a:off x="8199654" y="3800396"/>
            <a:ext cx="1711517" cy="3144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TextBox 21"/>
          <p:cNvSpPr txBox="1"/>
          <p:nvPr/>
        </p:nvSpPr>
        <p:spPr>
          <a:xfrm>
            <a:off x="7176120" y="4495969"/>
            <a:ext cx="3164626" cy="823302"/>
          </a:xfrm>
          <a:prstGeom prst="rect">
            <a:avLst/>
          </a:prstGeom>
          <a:noFill/>
        </p:spPr>
        <p:txBody>
          <a:bodyPr wrap="square" rtlCol="0">
            <a:spAutoFit/>
          </a:bodyPr>
          <a:lstStyle/>
          <a:p>
            <a:pPr>
              <a:lnSpc>
                <a:spcPts val="1875"/>
              </a:lnSpc>
            </a:pPr>
            <a:r>
              <a:rPr lang="en-GB" sz="1500" dirty="0">
                <a:solidFill>
                  <a:schemeClr val="bg1"/>
                </a:solidFill>
              </a:rPr>
              <a:t>If you want to chat online or have a problem, access the chat box via the speech bubble icon.</a:t>
            </a:r>
          </a:p>
        </p:txBody>
      </p:sp>
      <p:sp>
        <p:nvSpPr>
          <p:cNvPr id="23" name="TextBox 22"/>
          <p:cNvSpPr txBox="1"/>
          <p:nvPr/>
        </p:nvSpPr>
        <p:spPr>
          <a:xfrm>
            <a:off x="7379475" y="2492898"/>
            <a:ext cx="820178" cy="335989"/>
          </a:xfrm>
          <a:prstGeom prst="rect">
            <a:avLst/>
          </a:prstGeom>
          <a:noFill/>
        </p:spPr>
        <p:txBody>
          <a:bodyPr wrap="square" rtlCol="0">
            <a:spAutoFit/>
          </a:bodyPr>
          <a:lstStyle/>
          <a:p>
            <a:pPr>
              <a:lnSpc>
                <a:spcPts val="1875"/>
              </a:lnSpc>
            </a:pPr>
            <a:r>
              <a:rPr lang="en-GB" sz="1500" dirty="0">
                <a:solidFill>
                  <a:schemeClr val="bg1"/>
                </a:solidFill>
              </a:rPr>
              <a:t>Step 1</a:t>
            </a:r>
          </a:p>
        </p:txBody>
      </p:sp>
      <p:sp>
        <p:nvSpPr>
          <p:cNvPr id="24" name="TextBox 23"/>
          <p:cNvSpPr txBox="1"/>
          <p:nvPr/>
        </p:nvSpPr>
        <p:spPr>
          <a:xfrm>
            <a:off x="7379475" y="3735982"/>
            <a:ext cx="820178" cy="335989"/>
          </a:xfrm>
          <a:prstGeom prst="rect">
            <a:avLst/>
          </a:prstGeom>
          <a:noFill/>
        </p:spPr>
        <p:txBody>
          <a:bodyPr wrap="square" rtlCol="0">
            <a:spAutoFit/>
          </a:bodyPr>
          <a:lstStyle/>
          <a:p>
            <a:pPr>
              <a:lnSpc>
                <a:spcPts val="1875"/>
              </a:lnSpc>
            </a:pPr>
            <a:r>
              <a:rPr lang="en-GB" sz="1500" dirty="0">
                <a:solidFill>
                  <a:schemeClr val="bg1"/>
                </a:solidFill>
              </a:rPr>
              <a:t>Step 2</a:t>
            </a:r>
          </a:p>
        </p:txBody>
      </p:sp>
      <p:pic>
        <p:nvPicPr>
          <p:cNvPr id="25" name="Picture 24"/>
          <p:cNvPicPr>
            <a:picLocks noChangeAspect="1"/>
          </p:cNvPicPr>
          <p:nvPr/>
        </p:nvPicPr>
        <p:blipFill rotWithShape="1">
          <a:blip r:embed="rId8"/>
          <a:srcRect r="5233"/>
          <a:stretch/>
        </p:blipFill>
        <p:spPr>
          <a:xfrm>
            <a:off x="4592178" y="4578549"/>
            <a:ext cx="2037742" cy="5786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6" name="TextBox 25"/>
          <p:cNvSpPr txBox="1"/>
          <p:nvPr/>
        </p:nvSpPr>
        <p:spPr>
          <a:xfrm>
            <a:off x="2011015" y="4438771"/>
            <a:ext cx="2285478" cy="823302"/>
          </a:xfrm>
          <a:prstGeom prst="rect">
            <a:avLst/>
          </a:prstGeom>
          <a:noFill/>
        </p:spPr>
        <p:txBody>
          <a:bodyPr wrap="square" rtlCol="0">
            <a:spAutoFit/>
          </a:bodyPr>
          <a:lstStyle/>
          <a:p>
            <a:pPr>
              <a:lnSpc>
                <a:spcPts val="1875"/>
              </a:lnSpc>
            </a:pPr>
            <a:r>
              <a:rPr lang="en-GB" sz="1500" dirty="0">
                <a:solidFill>
                  <a:schemeClr val="bg1"/>
                </a:solidFill>
              </a:rPr>
              <a:t>Make sure that your microphone isn’t on mute if you are trying to talk.</a:t>
            </a:r>
          </a:p>
        </p:txBody>
      </p:sp>
      <p:sp>
        <p:nvSpPr>
          <p:cNvPr id="2" name="Oval 1"/>
          <p:cNvSpPr/>
          <p:nvPr/>
        </p:nvSpPr>
        <p:spPr>
          <a:xfrm>
            <a:off x="5267649" y="4732871"/>
            <a:ext cx="456497" cy="424323"/>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3" name="Rectangle 2"/>
          <p:cNvSpPr/>
          <p:nvPr/>
        </p:nvSpPr>
        <p:spPr>
          <a:xfrm>
            <a:off x="1958567" y="4340657"/>
            <a:ext cx="5074788" cy="1224136"/>
          </a:xfrm>
          <a:prstGeom prst="rect">
            <a:avLst/>
          </a:prstGeom>
          <a:noFill/>
          <a:ln w="381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27" name="Rectangle 26"/>
          <p:cNvSpPr/>
          <p:nvPr/>
        </p:nvSpPr>
        <p:spPr>
          <a:xfrm>
            <a:off x="1911187" y="2240232"/>
            <a:ext cx="2352436" cy="1918888"/>
          </a:xfrm>
          <a:prstGeom prst="rect">
            <a:avLst/>
          </a:prstGeom>
          <a:noFill/>
          <a:ln w="381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28" name="Rectangle 27"/>
          <p:cNvSpPr/>
          <p:nvPr/>
        </p:nvSpPr>
        <p:spPr>
          <a:xfrm>
            <a:off x="4655841" y="2249373"/>
            <a:ext cx="2352436" cy="1918888"/>
          </a:xfrm>
          <a:prstGeom prst="rect">
            <a:avLst/>
          </a:prstGeom>
          <a:noFill/>
          <a:ln w="381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29" name="Rectangle 28"/>
          <p:cNvSpPr/>
          <p:nvPr/>
        </p:nvSpPr>
        <p:spPr>
          <a:xfrm>
            <a:off x="7176120" y="2249375"/>
            <a:ext cx="3177636" cy="3236925"/>
          </a:xfrm>
          <a:prstGeom prst="rect">
            <a:avLst/>
          </a:prstGeom>
          <a:noFill/>
          <a:ln w="381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0718639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844E10-E43A-C940-98DE-F6DC535F1D16}"/>
              </a:ext>
            </a:extLst>
          </p:cNvPr>
          <p:cNvSpPr txBox="1"/>
          <p:nvPr/>
        </p:nvSpPr>
        <p:spPr>
          <a:xfrm>
            <a:off x="142504" y="119811"/>
            <a:ext cx="6341423" cy="738664"/>
          </a:xfrm>
          <a:prstGeom prst="rect">
            <a:avLst/>
          </a:prstGeom>
          <a:noFill/>
        </p:spPr>
        <p:txBody>
          <a:bodyPr wrap="square" rtlCol="0">
            <a:spAutoFit/>
          </a:bodyPr>
          <a:lstStyle/>
          <a:p>
            <a:r>
              <a:rPr lang="en-US" sz="2400" b="1" dirty="0">
                <a:latin typeface="+mj-lt"/>
              </a:rPr>
              <a:t>What is </a:t>
            </a:r>
            <a:r>
              <a:rPr lang="en-US" sz="2400" b="1" dirty="0" err="1">
                <a:latin typeface="+mj-lt"/>
              </a:rPr>
              <a:t>decolonisation</a:t>
            </a:r>
            <a:r>
              <a:rPr lang="en-US" sz="2400" b="1" dirty="0">
                <a:latin typeface="+mj-lt"/>
              </a:rPr>
              <a:t> in a university context?</a:t>
            </a:r>
          </a:p>
          <a:p>
            <a:endParaRPr lang="en-US" dirty="0"/>
          </a:p>
        </p:txBody>
      </p:sp>
      <p:sp>
        <p:nvSpPr>
          <p:cNvPr id="3" name="Rectangle 2">
            <a:extLst>
              <a:ext uri="{FF2B5EF4-FFF2-40B4-BE49-F238E27FC236}">
                <a16:creationId xmlns:a16="http://schemas.microsoft.com/office/drawing/2014/main" id="{368BA9BE-66D9-0E4F-8EA9-852B5B1D59FF}"/>
              </a:ext>
            </a:extLst>
          </p:cNvPr>
          <p:cNvSpPr/>
          <p:nvPr/>
        </p:nvSpPr>
        <p:spPr>
          <a:xfrm>
            <a:off x="1504209" y="972029"/>
            <a:ext cx="6096000" cy="4524315"/>
          </a:xfrm>
          <a:prstGeom prst="rect">
            <a:avLst/>
          </a:prstGeom>
        </p:spPr>
        <p:txBody>
          <a:bodyPr>
            <a:spAutoFit/>
          </a:bodyPr>
          <a:lstStyle/>
          <a:p>
            <a:r>
              <a:rPr lang="en-GB" b="0" i="0" dirty="0">
                <a:effectLst/>
                <a:latin typeface="Roboto"/>
              </a:rPr>
              <a:t>“You may have recently read false news reports that SOAS students have called for the removal of white philosophers such as Plato and Kant from their reading lists. </a:t>
            </a:r>
          </a:p>
          <a:p>
            <a:endParaRPr lang="en-GB" dirty="0">
              <a:latin typeface="Roboto"/>
            </a:endParaRPr>
          </a:p>
          <a:p>
            <a:r>
              <a:rPr lang="en-GB" b="0" i="0" dirty="0">
                <a:effectLst/>
                <a:latin typeface="Roboto"/>
              </a:rPr>
              <a:t>It bears repeating that </a:t>
            </a:r>
            <a:r>
              <a:rPr lang="en-GB" b="1" i="1" dirty="0">
                <a:effectLst/>
                <a:latin typeface="Roboto"/>
              </a:rPr>
              <a:t>these reports are untrue</a:t>
            </a:r>
            <a:r>
              <a:rPr lang="en-GB" b="0" i="0" dirty="0">
                <a:effectLst/>
                <a:latin typeface="Roboto"/>
              </a:rPr>
              <a:t> – they are calling for a greater representation of non-European thinkers, as well as better historical awareness of the contexts in which scholarly knowledge has been produced. </a:t>
            </a:r>
          </a:p>
          <a:p>
            <a:endParaRPr lang="en-GB" dirty="0">
              <a:latin typeface="Roboto"/>
            </a:endParaRPr>
          </a:p>
          <a:p>
            <a:r>
              <a:rPr lang="en-GB" b="0" i="0" dirty="0">
                <a:effectLst/>
                <a:latin typeface="Roboto"/>
              </a:rPr>
              <a:t>This is part of a wider student campaign to ‘decolonise the </a:t>
            </a:r>
            <a:r>
              <a:rPr lang="en-GB" b="0" i="0" u="none" strike="noStrike" dirty="0">
                <a:effectLst/>
                <a:latin typeface="Roboto"/>
                <a:hlinkClick r:id="rId2">
                  <a:extLst>
                    <a:ext uri="{A12FA001-AC4F-418D-AE19-62706E023703}">
                      <ahyp:hlinkClr xmlns:ahyp="http://schemas.microsoft.com/office/drawing/2018/hyperlinkcolor" val="tx"/>
                    </a:ext>
                  </a:extLst>
                </a:hlinkClick>
              </a:rPr>
              <a:t>university</a:t>
            </a:r>
            <a:r>
              <a:rPr lang="en-GB" b="0" i="0" dirty="0">
                <a:effectLst/>
                <a:latin typeface="Roboto"/>
              </a:rPr>
              <a:t>’, which includes discussions around the curriculum and teaching, support and outcomes for BME students, terms and conditions for campus workers and other aspects of university life.”</a:t>
            </a:r>
            <a:endParaRPr lang="en-US" dirty="0"/>
          </a:p>
        </p:txBody>
      </p:sp>
      <p:sp>
        <p:nvSpPr>
          <p:cNvPr id="4" name="TextBox 3">
            <a:extLst>
              <a:ext uri="{FF2B5EF4-FFF2-40B4-BE49-F238E27FC236}">
                <a16:creationId xmlns:a16="http://schemas.microsoft.com/office/drawing/2014/main" id="{8EC83069-E08A-734C-BC9A-FA60499295E3}"/>
              </a:ext>
            </a:extLst>
          </p:cNvPr>
          <p:cNvSpPr txBox="1"/>
          <p:nvPr/>
        </p:nvSpPr>
        <p:spPr>
          <a:xfrm>
            <a:off x="5652656" y="6054484"/>
            <a:ext cx="6270170" cy="646331"/>
          </a:xfrm>
          <a:prstGeom prst="rect">
            <a:avLst/>
          </a:prstGeom>
          <a:noFill/>
        </p:spPr>
        <p:txBody>
          <a:bodyPr wrap="square" rtlCol="0">
            <a:spAutoFit/>
          </a:bodyPr>
          <a:lstStyle/>
          <a:p>
            <a:pPr algn="r"/>
            <a:r>
              <a:rPr lang="en-US" dirty="0"/>
              <a:t>Meera, ‘</a:t>
            </a:r>
            <a:r>
              <a:rPr lang="en-US" dirty="0" err="1"/>
              <a:t>Decolonising</a:t>
            </a:r>
            <a:r>
              <a:rPr lang="en-US" dirty="0"/>
              <a:t> the Curriculum: What’s all the fuss about?’ </a:t>
            </a:r>
            <a:br>
              <a:rPr lang="en-US" dirty="0"/>
            </a:br>
            <a:r>
              <a:rPr lang="en-US" dirty="0">
                <a:hlinkClick r:id="rId3"/>
              </a:rPr>
              <a:t>SOAS Blog</a:t>
            </a:r>
            <a:r>
              <a:rPr lang="en-US" dirty="0"/>
              <a:t>, 2017</a:t>
            </a:r>
          </a:p>
        </p:txBody>
      </p:sp>
    </p:spTree>
    <p:extLst>
      <p:ext uri="{BB962C8B-B14F-4D97-AF65-F5344CB8AC3E}">
        <p14:creationId xmlns:p14="http://schemas.microsoft.com/office/powerpoint/2010/main" val="190287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844E10-E43A-C940-98DE-F6DC535F1D16}"/>
              </a:ext>
            </a:extLst>
          </p:cNvPr>
          <p:cNvSpPr txBox="1"/>
          <p:nvPr/>
        </p:nvSpPr>
        <p:spPr>
          <a:xfrm>
            <a:off x="142504" y="119811"/>
            <a:ext cx="6341423" cy="738664"/>
          </a:xfrm>
          <a:prstGeom prst="rect">
            <a:avLst/>
          </a:prstGeom>
          <a:noFill/>
        </p:spPr>
        <p:txBody>
          <a:bodyPr wrap="square" rtlCol="0">
            <a:spAutoFit/>
          </a:bodyPr>
          <a:lstStyle/>
          <a:p>
            <a:r>
              <a:rPr lang="en-US" sz="2400" b="1" dirty="0">
                <a:latin typeface="+mj-lt"/>
              </a:rPr>
              <a:t>What is </a:t>
            </a:r>
            <a:r>
              <a:rPr lang="en-US" sz="2400" b="1" dirty="0" err="1">
                <a:latin typeface="+mj-lt"/>
              </a:rPr>
              <a:t>decolonisation</a:t>
            </a:r>
            <a:r>
              <a:rPr lang="en-US" sz="2400" b="1" dirty="0">
                <a:latin typeface="+mj-lt"/>
              </a:rPr>
              <a:t> in a university context?</a:t>
            </a:r>
          </a:p>
          <a:p>
            <a:endParaRPr lang="en-US" dirty="0"/>
          </a:p>
        </p:txBody>
      </p:sp>
      <p:sp>
        <p:nvSpPr>
          <p:cNvPr id="3" name="Rectangle 2">
            <a:extLst>
              <a:ext uri="{FF2B5EF4-FFF2-40B4-BE49-F238E27FC236}">
                <a16:creationId xmlns:a16="http://schemas.microsoft.com/office/drawing/2014/main" id="{368BA9BE-66D9-0E4F-8EA9-852B5B1D59FF}"/>
              </a:ext>
            </a:extLst>
          </p:cNvPr>
          <p:cNvSpPr/>
          <p:nvPr/>
        </p:nvSpPr>
        <p:spPr>
          <a:xfrm>
            <a:off x="1504209" y="972029"/>
            <a:ext cx="6096000" cy="4524315"/>
          </a:xfrm>
          <a:prstGeom prst="rect">
            <a:avLst/>
          </a:prstGeom>
        </p:spPr>
        <p:txBody>
          <a:bodyPr>
            <a:spAutoFit/>
          </a:bodyPr>
          <a:lstStyle/>
          <a:p>
            <a:r>
              <a:rPr lang="en-GB" b="0" i="0" dirty="0">
                <a:effectLst/>
                <a:latin typeface="Roboto"/>
              </a:rPr>
              <a:t>“You may have recently read false news reports that SOAS students have called for the removal of white philosophers such as Plato and Kant from their reading lists. </a:t>
            </a:r>
          </a:p>
          <a:p>
            <a:endParaRPr lang="en-GB" dirty="0">
              <a:latin typeface="Roboto"/>
            </a:endParaRPr>
          </a:p>
          <a:p>
            <a:r>
              <a:rPr lang="en-GB" b="0" i="0" dirty="0">
                <a:effectLst/>
                <a:latin typeface="Roboto"/>
              </a:rPr>
              <a:t>It bears repeating that </a:t>
            </a:r>
            <a:r>
              <a:rPr lang="en-GB" b="1" i="1" dirty="0">
                <a:effectLst/>
                <a:latin typeface="Roboto"/>
              </a:rPr>
              <a:t>these reports are untrue</a:t>
            </a:r>
            <a:r>
              <a:rPr lang="en-GB" b="0" i="0" dirty="0">
                <a:effectLst/>
                <a:latin typeface="Roboto"/>
              </a:rPr>
              <a:t> – they are calling for a greater representation of non-European thinkers, as well as better historical awareness of the contexts in which scholarly knowledge has been produced. </a:t>
            </a:r>
          </a:p>
          <a:p>
            <a:endParaRPr lang="en-GB" dirty="0">
              <a:latin typeface="Roboto"/>
            </a:endParaRPr>
          </a:p>
          <a:p>
            <a:r>
              <a:rPr lang="en-GB" b="0" i="0" dirty="0">
                <a:effectLst/>
                <a:latin typeface="Roboto"/>
              </a:rPr>
              <a:t>This is part of a wider student campaign to ‘decolonise the </a:t>
            </a:r>
            <a:r>
              <a:rPr lang="en-GB" b="0" i="0" u="none" strike="noStrike" dirty="0">
                <a:effectLst/>
                <a:latin typeface="Roboto"/>
                <a:hlinkClick r:id="rId2">
                  <a:extLst>
                    <a:ext uri="{A12FA001-AC4F-418D-AE19-62706E023703}">
                      <ahyp:hlinkClr xmlns:ahyp="http://schemas.microsoft.com/office/drawing/2018/hyperlinkcolor" val="tx"/>
                    </a:ext>
                  </a:extLst>
                </a:hlinkClick>
              </a:rPr>
              <a:t>university</a:t>
            </a:r>
            <a:r>
              <a:rPr lang="en-GB" b="0" i="0" dirty="0">
                <a:effectLst/>
                <a:latin typeface="Roboto"/>
              </a:rPr>
              <a:t>’, which includes discussions around the curriculum and teaching, support and outcomes for BME students, terms and conditions for campus workers and other aspects of university life.”</a:t>
            </a:r>
            <a:endParaRPr lang="en-US" dirty="0"/>
          </a:p>
        </p:txBody>
      </p:sp>
      <p:sp>
        <p:nvSpPr>
          <p:cNvPr id="4" name="TextBox 3">
            <a:extLst>
              <a:ext uri="{FF2B5EF4-FFF2-40B4-BE49-F238E27FC236}">
                <a16:creationId xmlns:a16="http://schemas.microsoft.com/office/drawing/2014/main" id="{8EC83069-E08A-734C-BC9A-FA60499295E3}"/>
              </a:ext>
            </a:extLst>
          </p:cNvPr>
          <p:cNvSpPr txBox="1"/>
          <p:nvPr/>
        </p:nvSpPr>
        <p:spPr>
          <a:xfrm>
            <a:off x="5652656" y="6054484"/>
            <a:ext cx="6270170" cy="646331"/>
          </a:xfrm>
          <a:prstGeom prst="rect">
            <a:avLst/>
          </a:prstGeom>
          <a:noFill/>
        </p:spPr>
        <p:txBody>
          <a:bodyPr wrap="square" rtlCol="0">
            <a:spAutoFit/>
          </a:bodyPr>
          <a:lstStyle/>
          <a:p>
            <a:pPr algn="r"/>
            <a:r>
              <a:rPr lang="en-US" dirty="0"/>
              <a:t>Meera, ‘</a:t>
            </a:r>
            <a:r>
              <a:rPr lang="en-US" dirty="0" err="1"/>
              <a:t>Decolonising</a:t>
            </a:r>
            <a:r>
              <a:rPr lang="en-US" dirty="0"/>
              <a:t> the Curriculum: What’s all the fuss about?’ </a:t>
            </a:r>
            <a:br>
              <a:rPr lang="en-US" dirty="0"/>
            </a:br>
            <a:r>
              <a:rPr lang="en-US" dirty="0">
                <a:hlinkClick r:id="rId3"/>
              </a:rPr>
              <a:t>SOAS Blog</a:t>
            </a:r>
            <a:r>
              <a:rPr lang="en-US" dirty="0"/>
              <a:t>, 2017</a:t>
            </a:r>
          </a:p>
        </p:txBody>
      </p:sp>
      <p:sp>
        <p:nvSpPr>
          <p:cNvPr id="5" name="TextBox 4">
            <a:extLst>
              <a:ext uri="{FF2B5EF4-FFF2-40B4-BE49-F238E27FC236}">
                <a16:creationId xmlns:a16="http://schemas.microsoft.com/office/drawing/2014/main" id="{CCE57F18-FA89-B744-88E3-5A52A44C6A27}"/>
              </a:ext>
            </a:extLst>
          </p:cNvPr>
          <p:cNvSpPr txBox="1"/>
          <p:nvPr/>
        </p:nvSpPr>
        <p:spPr>
          <a:xfrm>
            <a:off x="8550234" y="1150159"/>
            <a:ext cx="3063834" cy="3970318"/>
          </a:xfrm>
          <a:prstGeom prst="rect">
            <a:avLst/>
          </a:prstGeom>
          <a:noFill/>
        </p:spPr>
        <p:txBody>
          <a:bodyPr wrap="square" rtlCol="0">
            <a:spAutoFit/>
          </a:bodyPr>
          <a:lstStyle/>
          <a:p>
            <a:r>
              <a:rPr lang="en-US" dirty="0"/>
              <a:t>Fears and myths</a:t>
            </a:r>
          </a:p>
          <a:p>
            <a:endParaRPr lang="en-US" dirty="0"/>
          </a:p>
          <a:p>
            <a:endParaRPr lang="en-US" dirty="0"/>
          </a:p>
          <a:p>
            <a:endParaRPr lang="en-US" dirty="0"/>
          </a:p>
          <a:p>
            <a:endParaRPr lang="en-US" dirty="0"/>
          </a:p>
          <a:p>
            <a:r>
              <a:rPr lang="en-US" dirty="0"/>
              <a:t>Broader representation</a:t>
            </a:r>
          </a:p>
          <a:p>
            <a:endParaRPr lang="en-US" dirty="0"/>
          </a:p>
          <a:p>
            <a:r>
              <a:rPr lang="en-US" dirty="0"/>
              <a:t>Critical thinking about subjects</a:t>
            </a:r>
          </a:p>
          <a:p>
            <a:endParaRPr lang="en-US" dirty="0"/>
          </a:p>
          <a:p>
            <a:endParaRPr lang="en-US" dirty="0"/>
          </a:p>
          <a:p>
            <a:endParaRPr lang="en-US" dirty="0"/>
          </a:p>
          <a:p>
            <a:r>
              <a:rPr lang="en-US" dirty="0"/>
              <a:t>A bigger project which addresses inequality, bias and power.</a:t>
            </a:r>
          </a:p>
        </p:txBody>
      </p:sp>
      <p:cxnSp>
        <p:nvCxnSpPr>
          <p:cNvPr id="7" name="Straight Connector 6">
            <a:extLst>
              <a:ext uri="{FF2B5EF4-FFF2-40B4-BE49-F238E27FC236}">
                <a16:creationId xmlns:a16="http://schemas.microsoft.com/office/drawing/2014/main" id="{5DE6EB46-0D62-C742-8E47-E73F5821CAC1}"/>
              </a:ext>
            </a:extLst>
          </p:cNvPr>
          <p:cNvCxnSpPr>
            <a:cxnSpLocks/>
          </p:cNvCxnSpPr>
          <p:nvPr/>
        </p:nvCxnSpPr>
        <p:spPr>
          <a:xfrm flipH="1">
            <a:off x="7479476" y="1365662"/>
            <a:ext cx="950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4ECFD-46CA-FE4E-84E2-81B6B51C3795}"/>
              </a:ext>
            </a:extLst>
          </p:cNvPr>
          <p:cNvCxnSpPr>
            <a:cxnSpLocks/>
          </p:cNvCxnSpPr>
          <p:nvPr/>
        </p:nvCxnSpPr>
        <p:spPr>
          <a:xfrm flipH="1">
            <a:off x="7479476" y="2741221"/>
            <a:ext cx="950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731A72-6E66-174D-A962-2CAE55FAFBC9}"/>
              </a:ext>
            </a:extLst>
          </p:cNvPr>
          <p:cNvCxnSpPr>
            <a:cxnSpLocks/>
          </p:cNvCxnSpPr>
          <p:nvPr/>
        </p:nvCxnSpPr>
        <p:spPr>
          <a:xfrm flipH="1">
            <a:off x="7479476" y="3234186"/>
            <a:ext cx="950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6E64C2-7B08-F041-B25E-DF125EF43100}"/>
              </a:ext>
            </a:extLst>
          </p:cNvPr>
          <p:cNvCxnSpPr>
            <a:cxnSpLocks/>
          </p:cNvCxnSpPr>
          <p:nvPr/>
        </p:nvCxnSpPr>
        <p:spPr>
          <a:xfrm flipH="1">
            <a:off x="7479476" y="4562243"/>
            <a:ext cx="950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58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56933C-AB86-F144-A89C-494DEC0AE1DD}"/>
              </a:ext>
            </a:extLst>
          </p:cNvPr>
          <p:cNvSpPr/>
          <p:nvPr/>
        </p:nvSpPr>
        <p:spPr>
          <a:xfrm>
            <a:off x="783771" y="897439"/>
            <a:ext cx="7861465" cy="3416320"/>
          </a:xfrm>
          <a:prstGeom prst="rect">
            <a:avLst/>
          </a:prstGeom>
        </p:spPr>
        <p:txBody>
          <a:bodyPr wrap="square">
            <a:spAutoFit/>
          </a:bodyPr>
          <a:lstStyle/>
          <a:p>
            <a:r>
              <a:rPr lang="en-US" dirty="0"/>
              <a:t>“</a:t>
            </a:r>
            <a:r>
              <a:rPr lang="en-US" dirty="0" err="1"/>
              <a:t>Decolonisation</a:t>
            </a:r>
            <a:r>
              <a:rPr lang="en-US" dirty="0"/>
              <a:t> is a word that gets bandied around a lot, and it gets bandied around in a kind of simplistic way, like for universities for example, that just put more black people on the curriculum... but that’s not really </a:t>
            </a:r>
            <a:r>
              <a:rPr lang="en-US" dirty="0" err="1"/>
              <a:t>decolonisation</a:t>
            </a:r>
            <a:r>
              <a:rPr lang="en-US" dirty="0"/>
              <a:t>...[that’s diversification, which is also necessary].</a:t>
            </a:r>
          </a:p>
          <a:p>
            <a:endParaRPr lang="en-US" dirty="0"/>
          </a:p>
          <a:p>
            <a:r>
              <a:rPr lang="en-US" dirty="0" err="1"/>
              <a:t>Decolonising</a:t>
            </a:r>
            <a:r>
              <a:rPr lang="en-US" dirty="0"/>
              <a:t> really is about structures and policies and practices, it goes a lot deeper than things that are just on the surface...it comes down to who has the power. </a:t>
            </a:r>
          </a:p>
          <a:p>
            <a:endParaRPr lang="en-US" dirty="0"/>
          </a:p>
          <a:p>
            <a:r>
              <a:rPr lang="en-US" dirty="0"/>
              <a:t>The colonial era was about power and control and who has rights and who doesn’t, and it’s more than what is on the walls and representation which is more of a different kind of agenda, more of a diversity agenda.”</a:t>
            </a:r>
            <a:endParaRPr lang="en-US" sz="1665" dirty="0"/>
          </a:p>
        </p:txBody>
      </p:sp>
      <p:sp>
        <p:nvSpPr>
          <p:cNvPr id="3" name="TextBox 2">
            <a:extLst>
              <a:ext uri="{FF2B5EF4-FFF2-40B4-BE49-F238E27FC236}">
                <a16:creationId xmlns:a16="http://schemas.microsoft.com/office/drawing/2014/main" id="{4A41D9E1-B93F-6E44-B384-58926F8C8083}"/>
              </a:ext>
            </a:extLst>
          </p:cNvPr>
          <p:cNvSpPr txBox="1"/>
          <p:nvPr/>
        </p:nvSpPr>
        <p:spPr>
          <a:xfrm>
            <a:off x="6096000" y="5550401"/>
            <a:ext cx="5779325" cy="1200329"/>
          </a:xfrm>
          <a:prstGeom prst="rect">
            <a:avLst/>
          </a:prstGeom>
          <a:noFill/>
        </p:spPr>
        <p:txBody>
          <a:bodyPr wrap="square" rtlCol="0">
            <a:spAutoFit/>
          </a:bodyPr>
          <a:lstStyle/>
          <a:p>
            <a:pPr algn="r"/>
            <a:r>
              <a:rPr lang="en-US" dirty="0"/>
              <a:t>Sobers, S. (2020), ‘</a:t>
            </a:r>
            <a:r>
              <a:rPr lang="en-GB" i="1" dirty="0"/>
              <a:t>Black Heritage &amp; Culture in the South West: What’s Next for the Future of Decolonial Practice?’</a:t>
            </a:r>
            <a:r>
              <a:rPr lang="en-GB" dirty="0"/>
              <a:t>, </a:t>
            </a:r>
            <a:r>
              <a:rPr lang="en-GB" dirty="0" err="1"/>
              <a:t>Sharratt</a:t>
            </a:r>
            <a:r>
              <a:rPr lang="en-GB" dirty="0"/>
              <a:t>, J. and Branch, M. BSWN (report pending)</a:t>
            </a:r>
            <a:br>
              <a:rPr lang="en-GB" dirty="0"/>
            </a:br>
            <a:endParaRPr lang="en-US" dirty="0"/>
          </a:p>
        </p:txBody>
      </p:sp>
    </p:spTree>
    <p:extLst>
      <p:ext uri="{BB962C8B-B14F-4D97-AF65-F5344CB8AC3E}">
        <p14:creationId xmlns:p14="http://schemas.microsoft.com/office/powerpoint/2010/main" val="313749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AEA097-5DD9-6C4E-AA30-FEE068BD81EB}"/>
              </a:ext>
            </a:extLst>
          </p:cNvPr>
          <p:cNvSpPr/>
          <p:nvPr/>
        </p:nvSpPr>
        <p:spPr>
          <a:xfrm>
            <a:off x="625433" y="434024"/>
            <a:ext cx="6096000" cy="3970318"/>
          </a:xfrm>
          <a:prstGeom prst="rect">
            <a:avLst/>
          </a:prstGeom>
        </p:spPr>
        <p:txBody>
          <a:bodyPr>
            <a:spAutoFit/>
          </a:bodyPr>
          <a:lstStyle/>
          <a:p>
            <a:r>
              <a:rPr lang="en-GB" sz="2800" b="0" dirty="0">
                <a:solidFill>
                  <a:srgbClr val="3B3B3B"/>
                </a:solidFill>
                <a:effectLst/>
                <a:latin typeface="Arial" panose="020B0604020202020204" pitchFamily="34" charset="0"/>
                <a:cs typeface="Arial" panose="020B0604020202020204" pitchFamily="34" charset="0"/>
              </a:rPr>
              <a:t>“One of the basic fundamental facets to achieve true decolonisation, that is, we must learn to </a:t>
            </a:r>
            <a:r>
              <a:rPr lang="en-GB" sz="2800" b="1" dirty="0">
                <a:solidFill>
                  <a:srgbClr val="3B3B3B"/>
                </a:solidFill>
                <a:effectLst/>
                <a:latin typeface="Arial" panose="020B0604020202020204" pitchFamily="34" charset="0"/>
                <a:cs typeface="Arial" panose="020B0604020202020204" pitchFamily="34" charset="0"/>
              </a:rPr>
              <a:t>decolonise our minds</a:t>
            </a:r>
            <a:r>
              <a:rPr lang="en-GB" sz="2800" b="0" dirty="0">
                <a:solidFill>
                  <a:srgbClr val="3B3B3B"/>
                </a:solidFill>
                <a:effectLst/>
                <a:latin typeface="Arial" panose="020B0604020202020204" pitchFamily="34" charset="0"/>
                <a:cs typeface="Arial" panose="020B0604020202020204" pitchFamily="34" charset="0"/>
              </a:rPr>
              <a:t>.</a:t>
            </a:r>
          </a:p>
          <a:p>
            <a:endParaRPr lang="en-GB" sz="2800" b="0" dirty="0">
              <a:solidFill>
                <a:srgbClr val="3B3B3B"/>
              </a:solidFill>
              <a:effectLst/>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This essentially means that we must stop thinking like our oppressor, and thereby stop trying to fit a round peg in a square hole.</a:t>
            </a:r>
            <a:r>
              <a:rPr lang="en-GB" sz="2800" b="0" dirty="0">
                <a:solidFill>
                  <a:srgbClr val="3B3B3B"/>
                </a:solidFill>
                <a:effectLst/>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010C857-2AD5-9B4D-B30D-7BFCC38DF1AB}"/>
              </a:ext>
            </a:extLst>
          </p:cNvPr>
          <p:cNvSpPr/>
          <p:nvPr/>
        </p:nvSpPr>
        <p:spPr>
          <a:xfrm>
            <a:off x="4048512" y="5500646"/>
            <a:ext cx="7589306" cy="923330"/>
          </a:xfrm>
          <a:prstGeom prst="rect">
            <a:avLst/>
          </a:prstGeom>
        </p:spPr>
        <p:txBody>
          <a:bodyPr wrap="square">
            <a:spAutoFit/>
          </a:bodyPr>
          <a:lstStyle/>
          <a:p>
            <a:pPr algn="r"/>
            <a:r>
              <a:rPr lang="en-GB" i="0" dirty="0" err="1">
                <a:solidFill>
                  <a:srgbClr val="3B3B3B"/>
                </a:solidFill>
                <a:effectLst/>
                <a:latin typeface="Arial" panose="020B0604020202020204" pitchFamily="34" charset="0"/>
                <a:cs typeface="Arial" panose="020B0604020202020204" pitchFamily="34" charset="0"/>
              </a:rPr>
              <a:t>Ghillar</a:t>
            </a:r>
            <a:r>
              <a:rPr lang="en-GB" i="0" dirty="0">
                <a:solidFill>
                  <a:srgbClr val="3B3B3B"/>
                </a:solidFill>
                <a:effectLst/>
                <a:latin typeface="Arial" panose="020B0604020202020204" pitchFamily="34" charset="0"/>
                <a:cs typeface="Arial" panose="020B0604020202020204" pitchFamily="34" charset="0"/>
              </a:rPr>
              <a:t> Michael Anderson</a:t>
            </a:r>
          </a:p>
          <a:p>
            <a:pPr algn="r"/>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What is 'Decolonisation'? - How do we Decolonise?’ </a:t>
            </a:r>
            <a:br>
              <a:rPr lang="en-GB" i="1"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(2017), </a:t>
            </a:r>
            <a:r>
              <a:rPr lang="en-US" dirty="0">
                <a:latin typeface="Arial" panose="020B0604020202020204" pitchFamily="34" charset="0"/>
                <a:cs typeface="Arial" panose="020B0604020202020204" pitchFamily="34" charset="0"/>
                <a:hlinkClick r:id="rId2"/>
              </a:rPr>
              <a:t>Article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81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AEA097-5DD9-6C4E-AA30-FEE068BD81EB}"/>
              </a:ext>
            </a:extLst>
          </p:cNvPr>
          <p:cNvSpPr/>
          <p:nvPr/>
        </p:nvSpPr>
        <p:spPr>
          <a:xfrm>
            <a:off x="625433" y="434024"/>
            <a:ext cx="6096000" cy="3970318"/>
          </a:xfrm>
          <a:prstGeom prst="rect">
            <a:avLst/>
          </a:prstGeom>
        </p:spPr>
        <p:txBody>
          <a:bodyPr>
            <a:spAutoFit/>
          </a:bodyPr>
          <a:lstStyle/>
          <a:p>
            <a:r>
              <a:rPr lang="en-GB" sz="2800" b="0" dirty="0">
                <a:solidFill>
                  <a:srgbClr val="3B3B3B"/>
                </a:solidFill>
                <a:effectLst/>
                <a:latin typeface="Arial" panose="020B0604020202020204" pitchFamily="34" charset="0"/>
                <a:cs typeface="Arial" panose="020B0604020202020204" pitchFamily="34" charset="0"/>
              </a:rPr>
              <a:t>“One of the basic fundamental facets to achieve true decolonisation, that is, we must learn to </a:t>
            </a:r>
            <a:r>
              <a:rPr lang="en-GB" sz="2800" b="1" dirty="0">
                <a:solidFill>
                  <a:srgbClr val="3B3B3B"/>
                </a:solidFill>
                <a:effectLst/>
                <a:latin typeface="Arial" panose="020B0604020202020204" pitchFamily="34" charset="0"/>
                <a:cs typeface="Arial" panose="020B0604020202020204" pitchFamily="34" charset="0"/>
              </a:rPr>
              <a:t>decolonise our minds</a:t>
            </a:r>
            <a:r>
              <a:rPr lang="en-GB" sz="2800" b="0" dirty="0">
                <a:solidFill>
                  <a:srgbClr val="3B3B3B"/>
                </a:solidFill>
                <a:effectLst/>
                <a:latin typeface="Arial" panose="020B0604020202020204" pitchFamily="34" charset="0"/>
                <a:cs typeface="Arial" panose="020B0604020202020204" pitchFamily="34" charset="0"/>
              </a:rPr>
              <a:t>.</a:t>
            </a:r>
          </a:p>
          <a:p>
            <a:endParaRPr lang="en-GB" sz="2800" b="0" dirty="0">
              <a:solidFill>
                <a:srgbClr val="3B3B3B"/>
              </a:solidFill>
              <a:effectLst/>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This essentially means that we must stop thinking like our oppressor, </a:t>
            </a:r>
            <a:r>
              <a:rPr lang="en-GB" sz="2800" strike="sngStrike" dirty="0">
                <a:solidFill>
                  <a:srgbClr val="FF0000"/>
                </a:solidFill>
                <a:latin typeface="Arial" panose="020B0604020202020204" pitchFamily="34" charset="0"/>
                <a:cs typeface="Arial" panose="020B0604020202020204" pitchFamily="34" charset="0"/>
              </a:rPr>
              <a:t>and thereby stop trying to fit a round peg in a square hole.</a:t>
            </a:r>
            <a:r>
              <a:rPr lang="en-GB" sz="2800" b="0" dirty="0">
                <a:solidFill>
                  <a:srgbClr val="3B3B3B"/>
                </a:solidFill>
                <a:effectLst/>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010C857-2AD5-9B4D-B30D-7BFCC38DF1AB}"/>
              </a:ext>
            </a:extLst>
          </p:cNvPr>
          <p:cNvSpPr/>
          <p:nvPr/>
        </p:nvSpPr>
        <p:spPr>
          <a:xfrm>
            <a:off x="4048512" y="5500646"/>
            <a:ext cx="7589306" cy="923330"/>
          </a:xfrm>
          <a:prstGeom prst="rect">
            <a:avLst/>
          </a:prstGeom>
        </p:spPr>
        <p:txBody>
          <a:bodyPr wrap="square">
            <a:spAutoFit/>
          </a:bodyPr>
          <a:lstStyle/>
          <a:p>
            <a:pPr algn="r"/>
            <a:r>
              <a:rPr lang="en-GB" i="0" dirty="0" err="1">
                <a:solidFill>
                  <a:srgbClr val="3B3B3B"/>
                </a:solidFill>
                <a:effectLst/>
                <a:latin typeface="Arial" panose="020B0604020202020204" pitchFamily="34" charset="0"/>
                <a:cs typeface="Arial" panose="020B0604020202020204" pitchFamily="34" charset="0"/>
              </a:rPr>
              <a:t>Ghillar</a:t>
            </a:r>
            <a:r>
              <a:rPr lang="en-GB" i="0" dirty="0">
                <a:solidFill>
                  <a:srgbClr val="3B3B3B"/>
                </a:solidFill>
                <a:effectLst/>
                <a:latin typeface="Arial" panose="020B0604020202020204" pitchFamily="34" charset="0"/>
                <a:cs typeface="Arial" panose="020B0604020202020204" pitchFamily="34" charset="0"/>
              </a:rPr>
              <a:t> Michael Anderson</a:t>
            </a:r>
          </a:p>
          <a:p>
            <a:pPr algn="r"/>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What is 'Decolonisation'? - How do we Decolonise?’ </a:t>
            </a:r>
            <a:br>
              <a:rPr lang="en-GB" i="1"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(2017), </a:t>
            </a:r>
            <a:r>
              <a:rPr lang="en-US" dirty="0">
                <a:latin typeface="Arial" panose="020B0604020202020204" pitchFamily="34" charset="0"/>
                <a:cs typeface="Arial" panose="020B0604020202020204" pitchFamily="34" charset="0"/>
                <a:hlinkClick r:id="rId2"/>
              </a:rPr>
              <a:t>Article</a:t>
            </a: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F555337-D7EA-C64F-9891-909760BB730D}"/>
              </a:ext>
            </a:extLst>
          </p:cNvPr>
          <p:cNvCxnSpPr>
            <a:cxnSpLocks/>
          </p:cNvCxnSpPr>
          <p:nvPr/>
        </p:nvCxnSpPr>
        <p:spPr>
          <a:xfrm flipV="1">
            <a:off x="5268686" y="1246909"/>
            <a:ext cx="3495304" cy="1873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FCB9F5F-CD88-8643-AB45-9CF982181024}"/>
              </a:ext>
            </a:extLst>
          </p:cNvPr>
          <p:cNvSpPr txBox="1"/>
          <p:nvPr/>
        </p:nvSpPr>
        <p:spPr>
          <a:xfrm>
            <a:off x="8906494" y="748145"/>
            <a:ext cx="1959428" cy="923330"/>
          </a:xfrm>
          <a:prstGeom prst="rect">
            <a:avLst/>
          </a:prstGeom>
          <a:noFill/>
        </p:spPr>
        <p:txBody>
          <a:bodyPr wrap="square" rtlCol="0">
            <a:spAutoFit/>
          </a:bodyPr>
          <a:lstStyle/>
          <a:p>
            <a:r>
              <a:rPr lang="en-US" dirty="0"/>
              <a:t>Recognition of unconscious bias</a:t>
            </a:r>
          </a:p>
          <a:p>
            <a:r>
              <a:rPr lang="en-US" dirty="0"/>
              <a:t>(Praxis)</a:t>
            </a:r>
          </a:p>
        </p:txBody>
      </p:sp>
      <p:cxnSp>
        <p:nvCxnSpPr>
          <p:cNvPr id="7" name="Straight Connector 6">
            <a:extLst>
              <a:ext uri="{FF2B5EF4-FFF2-40B4-BE49-F238E27FC236}">
                <a16:creationId xmlns:a16="http://schemas.microsoft.com/office/drawing/2014/main" id="{5FAD963A-33D9-2543-86DD-79BD2364441A}"/>
              </a:ext>
            </a:extLst>
          </p:cNvPr>
          <p:cNvCxnSpPr>
            <a:cxnSpLocks/>
          </p:cNvCxnSpPr>
          <p:nvPr/>
        </p:nvCxnSpPr>
        <p:spPr>
          <a:xfrm flipV="1">
            <a:off x="6584867" y="3526971"/>
            <a:ext cx="1953491" cy="2909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C55F8E1-521F-BC47-8ACC-8360EE7F1BA9}"/>
              </a:ext>
            </a:extLst>
          </p:cNvPr>
          <p:cNvSpPr txBox="1"/>
          <p:nvPr/>
        </p:nvSpPr>
        <p:spPr>
          <a:xfrm>
            <a:off x="8696696" y="2798882"/>
            <a:ext cx="2869871" cy="1754326"/>
          </a:xfrm>
          <a:prstGeom prst="rect">
            <a:avLst/>
          </a:prstGeom>
          <a:noFill/>
        </p:spPr>
        <p:txBody>
          <a:bodyPr wrap="square" rtlCol="0">
            <a:spAutoFit/>
          </a:bodyPr>
          <a:lstStyle/>
          <a:p>
            <a:r>
              <a:rPr lang="en-US" dirty="0"/>
              <a:t>The problem in a UK context is that it is square peg in a square hole. It fits fine. Bias is easy to do. But such complacency still needs challenging.</a:t>
            </a:r>
          </a:p>
        </p:txBody>
      </p:sp>
    </p:spTree>
    <p:extLst>
      <p:ext uri="{BB962C8B-B14F-4D97-AF65-F5344CB8AC3E}">
        <p14:creationId xmlns:p14="http://schemas.microsoft.com/office/powerpoint/2010/main" val="3336444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oster with four images in the background, which will be explained by the speaker.">
            <a:extLst>
              <a:ext uri="{FF2B5EF4-FFF2-40B4-BE49-F238E27FC236}">
                <a16:creationId xmlns:a16="http://schemas.microsoft.com/office/drawing/2014/main" id="{572F69B2-3A44-B642-9833-CB3011023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770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7940F6-C743-314F-9E36-648E7E827293}"/>
              </a:ext>
            </a:extLst>
          </p:cNvPr>
          <p:cNvSpPr/>
          <p:nvPr/>
        </p:nvSpPr>
        <p:spPr>
          <a:xfrm>
            <a:off x="4506686" y="0"/>
            <a:ext cx="7685314"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18B1387-97D1-A840-BFD0-D7C22993A354}"/>
              </a:ext>
            </a:extLst>
          </p:cNvPr>
          <p:cNvSpPr/>
          <p:nvPr/>
        </p:nvSpPr>
        <p:spPr>
          <a:xfrm>
            <a:off x="5094517" y="474345"/>
            <a:ext cx="6296295" cy="5909310"/>
          </a:xfrm>
          <a:prstGeom prst="rect">
            <a:avLst/>
          </a:prstGeom>
        </p:spPr>
        <p:txBody>
          <a:bodyPr wrap="square">
            <a:spAutoFit/>
          </a:bodyPr>
          <a:lstStyle/>
          <a:p>
            <a:pPr>
              <a:buFont typeface="Arial" panose="020B0604020202020204" pitchFamily="34" charset="0"/>
              <a:buChar char="•"/>
            </a:pPr>
            <a:r>
              <a:rPr lang="en-GB" sz="1400" b="0" i="0" dirty="0">
                <a:solidFill>
                  <a:schemeClr val="bg1"/>
                </a:solidFill>
                <a:effectLst/>
                <a:latin typeface="Verdana" panose="020B0604030504040204" pitchFamily="34" charset="0"/>
              </a:rPr>
              <a:t> Engage in curriculum review to ensure inclusion of histories of disciplines, with particular foci on race, empire, slavery and how each discipline navigated these. Such inclusions should start from first year units;</a:t>
            </a:r>
            <a:br>
              <a:rPr lang="en-GB" sz="1400" b="0" i="0" dirty="0">
                <a:solidFill>
                  <a:schemeClr val="bg1"/>
                </a:solidFill>
                <a:effectLst/>
                <a:latin typeface="Verdana" panose="020B0604030504040204" pitchFamily="34" charset="0"/>
              </a:rPr>
            </a:br>
            <a:endParaRPr lang="en-GB" sz="1400" b="0" i="0" dirty="0">
              <a:solidFill>
                <a:schemeClr val="bg1"/>
              </a:solidFill>
              <a:effectLst/>
              <a:latin typeface="Verdana" panose="020B0604030504040204" pitchFamily="34" charset="0"/>
            </a:endParaRPr>
          </a:p>
          <a:p>
            <a:pPr>
              <a:buFont typeface="Arial" panose="020B0604020202020204" pitchFamily="34" charset="0"/>
              <a:buChar char="•"/>
            </a:pPr>
            <a:r>
              <a:rPr lang="en-GB" sz="1400" b="0" i="0" dirty="0">
                <a:solidFill>
                  <a:schemeClr val="bg1"/>
                </a:solidFill>
                <a:effectLst/>
                <a:latin typeface="Verdana" panose="020B0604030504040204" pitchFamily="34" charset="0"/>
              </a:rPr>
              <a:t> Encouraging development of new units that discuss race, empire, colonization (on every degree program);</a:t>
            </a:r>
            <a:br>
              <a:rPr lang="en-GB" sz="1400" b="0" i="0" dirty="0">
                <a:solidFill>
                  <a:schemeClr val="bg1"/>
                </a:solidFill>
                <a:effectLst/>
                <a:latin typeface="Verdana" panose="020B0604030504040204" pitchFamily="34" charset="0"/>
              </a:rPr>
            </a:br>
            <a:endParaRPr lang="en-GB" sz="1400" b="0" i="0" dirty="0">
              <a:solidFill>
                <a:schemeClr val="bg1"/>
              </a:solidFill>
              <a:effectLst/>
              <a:latin typeface="Verdana" panose="020B0604030504040204" pitchFamily="34" charset="0"/>
            </a:endParaRPr>
          </a:p>
          <a:p>
            <a:pPr>
              <a:buFont typeface="Arial" panose="020B0604020202020204" pitchFamily="34" charset="0"/>
              <a:buChar char="•"/>
            </a:pPr>
            <a:r>
              <a:rPr lang="en-GB" sz="1400" b="0" i="0" dirty="0">
                <a:solidFill>
                  <a:schemeClr val="bg1"/>
                </a:solidFill>
                <a:effectLst/>
                <a:latin typeface="Verdana" panose="020B0604030504040204" pitchFamily="34" charset="0"/>
              </a:rPr>
              <a:t> Introduce citation policies for reading lists which recommends a percentage of marginal scholars are included in reading;</a:t>
            </a:r>
            <a:br>
              <a:rPr lang="en-GB" sz="1400" b="0" i="0" dirty="0">
                <a:solidFill>
                  <a:schemeClr val="bg1"/>
                </a:solidFill>
                <a:effectLst/>
                <a:latin typeface="Verdana" panose="020B0604030504040204" pitchFamily="34" charset="0"/>
              </a:rPr>
            </a:br>
            <a:endParaRPr lang="en-GB" sz="1400" b="0" i="0" dirty="0">
              <a:solidFill>
                <a:schemeClr val="bg1"/>
              </a:solidFill>
              <a:effectLst/>
              <a:latin typeface="Verdana" panose="020B0604030504040204" pitchFamily="34" charset="0"/>
            </a:endParaRPr>
          </a:p>
          <a:p>
            <a:pPr>
              <a:buFont typeface="Arial" panose="020B0604020202020204" pitchFamily="34" charset="0"/>
              <a:buChar char="•"/>
            </a:pPr>
            <a:r>
              <a:rPr lang="en-GB" sz="1400" b="0" i="0" dirty="0">
                <a:solidFill>
                  <a:schemeClr val="bg1"/>
                </a:solidFill>
                <a:effectLst/>
                <a:latin typeface="Verdana" panose="020B0604030504040204" pitchFamily="34" charset="0"/>
              </a:rPr>
              <a:t> Actively recruit scholars from the Global South and under-represented demographics (Black British women belong to one of the most underrepresented groups in academia);</a:t>
            </a:r>
            <a:br>
              <a:rPr lang="en-GB" sz="1400" b="0" i="0" dirty="0">
                <a:solidFill>
                  <a:schemeClr val="bg1"/>
                </a:solidFill>
                <a:effectLst/>
                <a:latin typeface="Verdana" panose="020B0604030504040204" pitchFamily="34" charset="0"/>
              </a:rPr>
            </a:br>
            <a:endParaRPr lang="en-GB" sz="1400" b="0" i="0" dirty="0">
              <a:solidFill>
                <a:schemeClr val="bg1"/>
              </a:solidFill>
              <a:effectLst/>
              <a:latin typeface="Verdana" panose="020B0604030504040204" pitchFamily="34" charset="0"/>
            </a:endParaRPr>
          </a:p>
          <a:p>
            <a:pPr>
              <a:buFont typeface="Arial" panose="020B0604020202020204" pitchFamily="34" charset="0"/>
              <a:buChar char="•"/>
            </a:pPr>
            <a:r>
              <a:rPr lang="en-GB" sz="1400" b="0" i="0" dirty="0">
                <a:solidFill>
                  <a:schemeClr val="bg1"/>
                </a:solidFill>
                <a:effectLst/>
                <a:latin typeface="Verdana" panose="020B0604030504040204" pitchFamily="34" charset="0"/>
              </a:rPr>
              <a:t> Ensure that our buildings project an accurate picture of who we want to be and what we value;</a:t>
            </a:r>
            <a:br>
              <a:rPr lang="en-GB" sz="1400" b="0" i="0" dirty="0">
                <a:solidFill>
                  <a:schemeClr val="bg1"/>
                </a:solidFill>
                <a:effectLst/>
                <a:latin typeface="Verdana" panose="020B0604030504040204" pitchFamily="34" charset="0"/>
              </a:rPr>
            </a:br>
            <a:endParaRPr lang="en-GB" sz="1400" b="0" i="0" dirty="0">
              <a:solidFill>
                <a:schemeClr val="bg1"/>
              </a:solidFill>
              <a:effectLst/>
              <a:latin typeface="Verdana" panose="020B0604030504040204" pitchFamily="34" charset="0"/>
            </a:endParaRPr>
          </a:p>
          <a:p>
            <a:pPr>
              <a:buFont typeface="Arial" panose="020B0604020202020204" pitchFamily="34" charset="0"/>
              <a:buChar char="•"/>
            </a:pPr>
            <a:r>
              <a:rPr lang="en-GB" sz="1400" b="0" i="0" dirty="0">
                <a:solidFill>
                  <a:schemeClr val="bg1"/>
                </a:solidFill>
                <a:effectLst/>
                <a:latin typeface="Verdana" panose="020B0604030504040204" pitchFamily="34" charset="0"/>
              </a:rPr>
              <a:t> Take direct action to engage with our history of using slave-profited money; </a:t>
            </a:r>
            <a:br>
              <a:rPr lang="en-GB" sz="1400" b="0" i="0" dirty="0">
                <a:solidFill>
                  <a:schemeClr val="bg1"/>
                </a:solidFill>
                <a:effectLst/>
                <a:latin typeface="Verdana" panose="020B0604030504040204" pitchFamily="34" charset="0"/>
              </a:rPr>
            </a:br>
            <a:endParaRPr lang="en-GB" sz="1400" b="0" i="0" dirty="0">
              <a:solidFill>
                <a:schemeClr val="bg1"/>
              </a:solidFill>
              <a:effectLst/>
              <a:latin typeface="Verdana" panose="020B0604030504040204" pitchFamily="34" charset="0"/>
            </a:endParaRPr>
          </a:p>
          <a:p>
            <a:pPr>
              <a:buFont typeface="Arial" panose="020B0604020202020204" pitchFamily="34" charset="0"/>
              <a:buChar char="•"/>
            </a:pPr>
            <a:r>
              <a:rPr lang="en-GB" sz="1400" dirty="0">
                <a:solidFill>
                  <a:schemeClr val="bg1"/>
                </a:solidFill>
                <a:latin typeface="Verdana" panose="020B0604030504040204" pitchFamily="34" charset="0"/>
              </a:rPr>
              <a:t> </a:t>
            </a:r>
            <a:r>
              <a:rPr lang="en-GB" sz="1400" b="0" i="0" dirty="0">
                <a:solidFill>
                  <a:schemeClr val="bg1"/>
                </a:solidFill>
                <a:effectLst/>
                <a:latin typeface="Verdana" panose="020B0604030504040204" pitchFamily="34" charset="0"/>
              </a:rPr>
              <a:t>Engage in community-based research with marginal communities in Bristol </a:t>
            </a:r>
            <a:r>
              <a:rPr lang="en-GB" sz="1400" b="0" i="1" dirty="0">
                <a:solidFill>
                  <a:schemeClr val="bg1"/>
                </a:solidFill>
                <a:effectLst/>
                <a:latin typeface="Verdana" panose="020B0604030504040204" pitchFamily="34" charset="0"/>
              </a:rPr>
              <a:t>[Linda Tuhiwai Smith says not to write research questions for communities, but to ask them what they need];</a:t>
            </a:r>
            <a:br>
              <a:rPr lang="en-GB" sz="1400" b="0" i="1" dirty="0">
                <a:solidFill>
                  <a:schemeClr val="bg1"/>
                </a:solidFill>
                <a:effectLst/>
                <a:latin typeface="Verdana" panose="020B0604030504040204" pitchFamily="34" charset="0"/>
              </a:rPr>
            </a:br>
            <a:endParaRPr lang="en-GB" sz="1400" b="0" i="0" dirty="0">
              <a:solidFill>
                <a:schemeClr val="bg1"/>
              </a:solidFill>
              <a:effectLst/>
              <a:latin typeface="Verdana" panose="020B0604030504040204" pitchFamily="34" charset="0"/>
            </a:endParaRPr>
          </a:p>
          <a:p>
            <a:pPr>
              <a:buFont typeface="Arial" panose="020B0604020202020204" pitchFamily="34" charset="0"/>
              <a:buChar char="•"/>
            </a:pPr>
            <a:r>
              <a:rPr lang="en-GB" sz="1400" b="0" i="0" dirty="0">
                <a:solidFill>
                  <a:schemeClr val="bg1"/>
                </a:solidFill>
                <a:effectLst/>
                <a:latin typeface="Verdana" panose="020B0604030504040204" pitchFamily="34" charset="0"/>
              </a:rPr>
              <a:t> Collaborate equally with universities from a wider range places [not just universities] in the Global South.</a:t>
            </a:r>
          </a:p>
        </p:txBody>
      </p:sp>
      <p:sp>
        <p:nvSpPr>
          <p:cNvPr id="3" name="Rectangle 2">
            <a:extLst>
              <a:ext uri="{FF2B5EF4-FFF2-40B4-BE49-F238E27FC236}">
                <a16:creationId xmlns:a16="http://schemas.microsoft.com/office/drawing/2014/main" id="{60180457-F02A-C746-AB03-4A24593F22A9}"/>
              </a:ext>
            </a:extLst>
          </p:cNvPr>
          <p:cNvSpPr/>
          <p:nvPr/>
        </p:nvSpPr>
        <p:spPr>
          <a:xfrm>
            <a:off x="296527" y="263553"/>
            <a:ext cx="3047564" cy="2246769"/>
          </a:xfrm>
          <a:prstGeom prst="rect">
            <a:avLst/>
          </a:prstGeom>
        </p:spPr>
        <p:txBody>
          <a:bodyPr wrap="square">
            <a:spAutoFit/>
          </a:bodyPr>
          <a:lstStyle/>
          <a:p>
            <a:r>
              <a:rPr lang="en-GB" sz="2800" b="1" i="0" dirty="0">
                <a:solidFill>
                  <a:srgbClr val="111111"/>
                </a:solidFill>
                <a:effectLst/>
                <a:latin typeface="+mj-lt"/>
              </a:rPr>
              <a:t>Recommendations for what University Executive can do for the whole institution:</a:t>
            </a:r>
            <a:endParaRPr lang="en-GB" sz="2800" b="0" i="0" dirty="0">
              <a:solidFill>
                <a:srgbClr val="111111"/>
              </a:solidFill>
              <a:effectLst/>
              <a:latin typeface="+mj-lt"/>
            </a:endParaRPr>
          </a:p>
        </p:txBody>
      </p:sp>
      <p:sp>
        <p:nvSpPr>
          <p:cNvPr id="5" name="Rectangle 4">
            <a:extLst>
              <a:ext uri="{FF2B5EF4-FFF2-40B4-BE49-F238E27FC236}">
                <a16:creationId xmlns:a16="http://schemas.microsoft.com/office/drawing/2014/main" id="{593BEB3D-D065-1B46-B34C-184EAF7C5AB0}"/>
              </a:ext>
            </a:extLst>
          </p:cNvPr>
          <p:cNvSpPr/>
          <p:nvPr/>
        </p:nvSpPr>
        <p:spPr>
          <a:xfrm>
            <a:off x="474617" y="5777406"/>
            <a:ext cx="2394422" cy="738664"/>
          </a:xfrm>
          <a:prstGeom prst="rect">
            <a:avLst/>
          </a:prstGeom>
        </p:spPr>
        <p:txBody>
          <a:bodyPr wrap="square">
            <a:spAutoFit/>
          </a:bodyPr>
          <a:lstStyle/>
          <a:p>
            <a:r>
              <a:rPr lang="en-GB" sz="1400" b="0" i="0" dirty="0">
                <a:solidFill>
                  <a:srgbClr val="222222"/>
                </a:solidFill>
                <a:effectLst/>
                <a:latin typeface="Verdana" panose="020B0604030504040204" pitchFamily="34" charset="0"/>
              </a:rPr>
              <a:t>Dr </a:t>
            </a:r>
            <a:r>
              <a:rPr lang="en-GB" sz="1400" b="0" i="0" dirty="0" err="1">
                <a:solidFill>
                  <a:srgbClr val="222222"/>
                </a:solidFill>
                <a:effectLst/>
                <a:latin typeface="Verdana" panose="020B0604030504040204" pitchFamily="34" charset="0"/>
              </a:rPr>
              <a:t>Foluke</a:t>
            </a:r>
            <a:r>
              <a:rPr lang="en-GB" sz="1400" b="0" i="0" dirty="0">
                <a:solidFill>
                  <a:srgbClr val="222222"/>
                </a:solidFill>
                <a:effectLst/>
                <a:latin typeface="Verdana" panose="020B0604030504040204" pitchFamily="34" charset="0"/>
              </a:rPr>
              <a:t> </a:t>
            </a:r>
            <a:r>
              <a:rPr lang="en-GB" sz="1400" b="0" i="0" dirty="0" err="1">
                <a:solidFill>
                  <a:srgbClr val="222222"/>
                </a:solidFill>
                <a:effectLst/>
                <a:latin typeface="Verdana" panose="020B0604030504040204" pitchFamily="34" charset="0"/>
              </a:rPr>
              <a:t>Ifejola</a:t>
            </a:r>
            <a:r>
              <a:rPr lang="en-GB" sz="1400" b="0" i="0" dirty="0">
                <a:solidFill>
                  <a:srgbClr val="222222"/>
                </a:solidFill>
                <a:effectLst/>
                <a:latin typeface="Verdana" panose="020B0604030504040204" pitchFamily="34" charset="0"/>
              </a:rPr>
              <a:t> Adebisi</a:t>
            </a:r>
          </a:p>
          <a:p>
            <a:r>
              <a:rPr lang="en-GB" sz="1400" dirty="0">
                <a:solidFill>
                  <a:srgbClr val="222222"/>
                </a:solidFill>
                <a:latin typeface="Verdana" panose="020B0604030504040204" pitchFamily="34" charset="0"/>
              </a:rPr>
              <a:t>University of Bristol</a:t>
            </a:r>
          </a:p>
          <a:p>
            <a:r>
              <a:rPr lang="en-GB" sz="1400" dirty="0">
                <a:solidFill>
                  <a:srgbClr val="222222"/>
                </a:solidFill>
                <a:latin typeface="Verdana" panose="020B0604030504040204" pitchFamily="34" charset="0"/>
              </a:rPr>
              <a:t>2019, </a:t>
            </a:r>
            <a:r>
              <a:rPr lang="en-GB" sz="1400" dirty="0">
                <a:solidFill>
                  <a:srgbClr val="222222"/>
                </a:solidFill>
                <a:latin typeface="Verdana" panose="020B0604030504040204" pitchFamily="34" charset="0"/>
                <a:hlinkClick r:id="rId2"/>
              </a:rPr>
              <a:t>Article</a:t>
            </a:r>
            <a:endParaRPr lang="en-US" sz="1400" dirty="0"/>
          </a:p>
        </p:txBody>
      </p:sp>
    </p:spTree>
    <p:extLst>
      <p:ext uri="{BB962C8B-B14F-4D97-AF65-F5344CB8AC3E}">
        <p14:creationId xmlns:p14="http://schemas.microsoft.com/office/powerpoint/2010/main" val="1653552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97879E-9E23-694D-B8B0-0377BE491319}"/>
              </a:ext>
            </a:extLst>
          </p:cNvPr>
          <p:cNvSpPr/>
          <p:nvPr/>
        </p:nvSpPr>
        <p:spPr>
          <a:xfrm>
            <a:off x="0" y="0"/>
            <a:ext cx="3389811"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2644B6F-5D8A-094B-AB2A-D503EF298B99}"/>
              </a:ext>
            </a:extLst>
          </p:cNvPr>
          <p:cNvSpPr/>
          <p:nvPr/>
        </p:nvSpPr>
        <p:spPr>
          <a:xfrm>
            <a:off x="231212" y="263553"/>
            <a:ext cx="3047564" cy="1815882"/>
          </a:xfrm>
          <a:prstGeom prst="rect">
            <a:avLst/>
          </a:prstGeom>
        </p:spPr>
        <p:txBody>
          <a:bodyPr wrap="square">
            <a:spAutoFit/>
          </a:bodyPr>
          <a:lstStyle/>
          <a:p>
            <a:r>
              <a:rPr lang="en-GB" sz="2800" b="1" i="0" dirty="0">
                <a:solidFill>
                  <a:schemeClr val="bg1"/>
                </a:solidFill>
                <a:effectLst/>
                <a:latin typeface="+mj-lt"/>
              </a:rPr>
              <a:t>Recommendations for what teaching staff can do for their classrooms:</a:t>
            </a:r>
            <a:endParaRPr lang="en-GB" sz="2800" b="0" i="0" dirty="0">
              <a:solidFill>
                <a:schemeClr val="bg1"/>
              </a:solidFill>
              <a:effectLst/>
              <a:latin typeface="+mj-lt"/>
            </a:endParaRPr>
          </a:p>
        </p:txBody>
      </p:sp>
      <p:sp>
        <p:nvSpPr>
          <p:cNvPr id="4" name="Rectangle 3">
            <a:extLst>
              <a:ext uri="{FF2B5EF4-FFF2-40B4-BE49-F238E27FC236}">
                <a16:creationId xmlns:a16="http://schemas.microsoft.com/office/drawing/2014/main" id="{0C2751BC-6C4E-2346-AF61-14314FB45294}"/>
              </a:ext>
            </a:extLst>
          </p:cNvPr>
          <p:cNvSpPr/>
          <p:nvPr/>
        </p:nvSpPr>
        <p:spPr>
          <a:xfrm>
            <a:off x="250807" y="5117119"/>
            <a:ext cx="3139004" cy="1477328"/>
          </a:xfrm>
          <a:prstGeom prst="rect">
            <a:avLst/>
          </a:prstGeom>
        </p:spPr>
        <p:txBody>
          <a:bodyPr wrap="square">
            <a:spAutoFit/>
          </a:bodyPr>
          <a:lstStyle/>
          <a:p>
            <a:r>
              <a:rPr lang="en-GB" dirty="0">
                <a:solidFill>
                  <a:schemeClr val="bg1"/>
                </a:solidFill>
              </a:rPr>
              <a:t>Shannon </a:t>
            </a:r>
            <a:r>
              <a:rPr lang="en-GB" dirty="0" err="1">
                <a:solidFill>
                  <a:schemeClr val="bg1"/>
                </a:solidFill>
              </a:rPr>
              <a:t>Morreira</a:t>
            </a:r>
            <a:r>
              <a:rPr lang="en-GB" dirty="0">
                <a:solidFill>
                  <a:schemeClr val="bg1"/>
                </a:solidFill>
              </a:rPr>
              <a:t> </a:t>
            </a:r>
          </a:p>
          <a:p>
            <a:r>
              <a:rPr lang="en-GB" dirty="0">
                <a:solidFill>
                  <a:schemeClr val="bg1"/>
                </a:solidFill>
              </a:rPr>
              <a:t>and Kathy Luckett</a:t>
            </a:r>
            <a:br>
              <a:rPr lang="en-GB" dirty="0">
                <a:solidFill>
                  <a:schemeClr val="bg1"/>
                </a:solidFill>
              </a:rPr>
            </a:br>
            <a:r>
              <a:rPr lang="en-GB" i="1" dirty="0">
                <a:solidFill>
                  <a:schemeClr val="bg1"/>
                </a:solidFill>
              </a:rPr>
              <a:t>University of Cape Town</a:t>
            </a:r>
          </a:p>
          <a:p>
            <a:endParaRPr lang="en-GB" i="1" dirty="0">
              <a:solidFill>
                <a:schemeClr val="bg1"/>
              </a:solidFill>
            </a:endParaRPr>
          </a:p>
          <a:p>
            <a:r>
              <a:rPr lang="en-GB" i="1" dirty="0">
                <a:solidFill>
                  <a:schemeClr val="bg1"/>
                </a:solidFill>
              </a:rPr>
              <a:t>2018, </a:t>
            </a:r>
            <a:r>
              <a:rPr lang="en-GB" i="1" dirty="0">
                <a:solidFill>
                  <a:schemeClr val="bg1"/>
                </a:solidFill>
                <a:hlinkClick r:id="rId2">
                  <a:extLst>
                    <a:ext uri="{A12FA001-AC4F-418D-AE19-62706E023703}">
                      <ahyp:hlinkClr xmlns:ahyp="http://schemas.microsoft.com/office/drawing/2018/hyperlinkcolor" val="tx"/>
                    </a:ext>
                  </a:extLst>
                </a:hlinkClick>
              </a:rPr>
              <a:t>Article</a:t>
            </a:r>
            <a:endParaRPr lang="en-GB" i="1" dirty="0">
              <a:solidFill>
                <a:schemeClr val="bg1"/>
              </a:solidFill>
            </a:endParaRPr>
          </a:p>
        </p:txBody>
      </p:sp>
      <p:sp>
        <p:nvSpPr>
          <p:cNvPr id="5" name="Rectangle 4">
            <a:extLst>
              <a:ext uri="{FF2B5EF4-FFF2-40B4-BE49-F238E27FC236}">
                <a16:creationId xmlns:a16="http://schemas.microsoft.com/office/drawing/2014/main" id="{F79B10B6-2055-0C45-9970-A25E17F0D6FD}"/>
              </a:ext>
            </a:extLst>
          </p:cNvPr>
          <p:cNvSpPr/>
          <p:nvPr/>
        </p:nvSpPr>
        <p:spPr>
          <a:xfrm>
            <a:off x="3640618" y="633943"/>
            <a:ext cx="8320170" cy="5755422"/>
          </a:xfrm>
          <a:prstGeom prst="rect">
            <a:avLst/>
          </a:prstGeom>
        </p:spPr>
        <p:txBody>
          <a:bodyPr wrap="square">
            <a:spAutoFit/>
          </a:bodyPr>
          <a:lstStyle/>
          <a:p>
            <a:pPr fontAlgn="base">
              <a:buFont typeface="+mj-lt"/>
              <a:buAutoNum type="arabicPeriod"/>
            </a:pPr>
            <a:r>
              <a:rPr lang="en-GB" sz="1600" b="0" i="0" dirty="0">
                <a:solidFill>
                  <a:srgbClr val="383838"/>
                </a:solidFill>
                <a:effectLst/>
                <a:latin typeface="Libre Baskerville"/>
              </a:rPr>
              <a:t> What principles, norms, values and worldviews inform your selection of knowledge for your curriculum? (think about absences as well as presences, centres as well as margins)</a:t>
            </a:r>
            <a:br>
              <a:rPr lang="en-GB" sz="1600" b="0" i="0" dirty="0">
                <a:solidFill>
                  <a:srgbClr val="383838"/>
                </a:solidFill>
                <a:effectLst/>
                <a:latin typeface="Libre Baskerville"/>
              </a:rPr>
            </a:br>
            <a:endParaRPr lang="en-GB" sz="1600" b="0" i="0" dirty="0">
              <a:solidFill>
                <a:srgbClr val="383838"/>
              </a:solidFill>
              <a:effectLst/>
              <a:latin typeface="Libre Baskerville"/>
            </a:endParaRPr>
          </a:p>
          <a:p>
            <a:pPr fontAlgn="base">
              <a:buFont typeface="+mj-lt"/>
              <a:buAutoNum type="arabicPeriod"/>
            </a:pPr>
            <a:r>
              <a:rPr lang="en-GB" sz="1600" b="0" i="0" dirty="0">
                <a:solidFill>
                  <a:srgbClr val="383838"/>
                </a:solidFill>
                <a:effectLst/>
                <a:latin typeface="Libre Baskerville"/>
              </a:rPr>
              <a:t> Do you articulate your own social and intellectual position, from which you speak when lecturing?</a:t>
            </a:r>
            <a:br>
              <a:rPr lang="en-GB" sz="1600" b="0" i="0" dirty="0">
                <a:solidFill>
                  <a:srgbClr val="383838"/>
                </a:solidFill>
                <a:effectLst/>
                <a:latin typeface="Libre Baskerville"/>
              </a:rPr>
            </a:br>
            <a:endParaRPr lang="en-GB" sz="1600" b="0" i="0" dirty="0">
              <a:solidFill>
                <a:srgbClr val="383838"/>
              </a:solidFill>
              <a:effectLst/>
              <a:latin typeface="Libre Baskerville"/>
            </a:endParaRPr>
          </a:p>
          <a:p>
            <a:pPr fontAlgn="base">
              <a:buFont typeface="+mj-lt"/>
              <a:buAutoNum type="arabicPeriod"/>
            </a:pPr>
            <a:r>
              <a:rPr lang="en-GB" sz="1600" b="0" i="0" dirty="0">
                <a:solidFill>
                  <a:srgbClr val="383838"/>
                </a:solidFill>
                <a:effectLst/>
                <a:latin typeface="Libre Baskerville"/>
              </a:rPr>
              <a:t> For whom do you design your curriculum? Who is your ideal, imagined student and what assumptions do you make about their backgrounds, culture, languages and schooling?</a:t>
            </a:r>
            <a:br>
              <a:rPr lang="en-GB" sz="1600" b="0" i="0" dirty="0">
                <a:solidFill>
                  <a:srgbClr val="383838"/>
                </a:solidFill>
                <a:effectLst/>
                <a:latin typeface="Libre Baskerville"/>
              </a:rPr>
            </a:br>
            <a:endParaRPr lang="en-GB" sz="1600" b="0" i="0" dirty="0">
              <a:solidFill>
                <a:srgbClr val="383838"/>
              </a:solidFill>
              <a:effectLst/>
              <a:latin typeface="Libre Baskerville"/>
            </a:endParaRPr>
          </a:p>
          <a:p>
            <a:pPr fontAlgn="base">
              <a:buFont typeface="+mj-lt"/>
              <a:buAutoNum type="arabicPeriod"/>
            </a:pPr>
            <a:r>
              <a:rPr lang="en-GB" sz="1600" b="0" i="0" dirty="0">
                <a:solidFill>
                  <a:srgbClr val="383838"/>
                </a:solidFill>
                <a:effectLst/>
                <a:latin typeface="Libre Baskerville"/>
              </a:rPr>
              <a:t> Does your curriculum reflect its location in the global South? To what extent does it draw on subjugated histories, voices, cultures and languages?</a:t>
            </a:r>
            <a:br>
              <a:rPr lang="en-GB" sz="1600" b="0" i="0" dirty="0">
                <a:solidFill>
                  <a:srgbClr val="383838"/>
                </a:solidFill>
                <a:effectLst/>
                <a:latin typeface="Libre Baskerville"/>
              </a:rPr>
            </a:br>
            <a:endParaRPr lang="en-GB" sz="1600" b="0" i="0" dirty="0">
              <a:solidFill>
                <a:srgbClr val="383838"/>
              </a:solidFill>
              <a:effectLst/>
              <a:latin typeface="Libre Baskerville"/>
            </a:endParaRPr>
          </a:p>
          <a:p>
            <a:pPr fontAlgn="base">
              <a:buFont typeface="+mj-lt"/>
              <a:buAutoNum type="arabicPeriod"/>
            </a:pPr>
            <a:r>
              <a:rPr lang="en-GB" sz="1600" b="0" i="0" dirty="0">
                <a:solidFill>
                  <a:srgbClr val="383838"/>
                </a:solidFill>
                <a:effectLst/>
                <a:latin typeface="Libre Baskerville"/>
              </a:rPr>
              <a:t> How does your teaching recognise and affirm the agency of ethnically diverse students? How does your teaching legitimate and respect their experiences and cultures?</a:t>
            </a:r>
            <a:br>
              <a:rPr lang="en-GB" sz="1600" b="0" i="0" dirty="0">
                <a:solidFill>
                  <a:srgbClr val="383838"/>
                </a:solidFill>
                <a:effectLst/>
                <a:latin typeface="Libre Baskerville"/>
              </a:rPr>
            </a:br>
            <a:endParaRPr lang="en-GB" sz="1600" b="0" i="0" dirty="0">
              <a:solidFill>
                <a:srgbClr val="383838"/>
              </a:solidFill>
              <a:effectLst/>
              <a:latin typeface="Libre Baskerville"/>
            </a:endParaRPr>
          </a:p>
          <a:p>
            <a:pPr fontAlgn="base">
              <a:buFont typeface="+mj-lt"/>
              <a:buAutoNum type="arabicPeriod"/>
            </a:pPr>
            <a:r>
              <a:rPr lang="en-GB" sz="1600" b="0" i="0" dirty="0">
                <a:solidFill>
                  <a:srgbClr val="383838"/>
                </a:solidFill>
                <a:effectLst/>
                <a:latin typeface="Libre Baskerville"/>
              </a:rPr>
              <a:t> How do you build a learning community in your classroom where students learn actively from each other and draw on their own knowledge sources?</a:t>
            </a:r>
            <a:br>
              <a:rPr lang="en-GB" sz="1600" b="0" i="0" dirty="0">
                <a:solidFill>
                  <a:srgbClr val="383838"/>
                </a:solidFill>
                <a:effectLst/>
                <a:latin typeface="Libre Baskerville"/>
              </a:rPr>
            </a:br>
            <a:endParaRPr lang="en-GB" sz="1600" b="0" i="0" dirty="0">
              <a:solidFill>
                <a:srgbClr val="383838"/>
              </a:solidFill>
              <a:effectLst/>
              <a:latin typeface="Libre Baskerville"/>
            </a:endParaRPr>
          </a:p>
          <a:p>
            <a:pPr fontAlgn="base">
              <a:buFont typeface="+mj-lt"/>
              <a:buAutoNum type="arabicPeriod"/>
            </a:pPr>
            <a:r>
              <a:rPr lang="en-GB" sz="1600" b="0" i="0" dirty="0">
                <a:solidFill>
                  <a:srgbClr val="383838"/>
                </a:solidFill>
                <a:effectLst/>
                <a:latin typeface="Libre Baskerville"/>
              </a:rPr>
              <a:t>  How do your assumptions about curriculum knowledge play out in the criteria that you use to assess students? </a:t>
            </a:r>
            <a:br>
              <a:rPr lang="en-GB" sz="1600" b="0" i="0" dirty="0">
                <a:solidFill>
                  <a:srgbClr val="383838"/>
                </a:solidFill>
                <a:effectLst/>
                <a:latin typeface="Libre Baskerville"/>
              </a:rPr>
            </a:br>
            <a:endParaRPr lang="en-GB" sz="1600" b="0" i="0" dirty="0">
              <a:solidFill>
                <a:srgbClr val="383838"/>
              </a:solidFill>
              <a:effectLst/>
              <a:latin typeface="Libre Baskerville"/>
            </a:endParaRPr>
          </a:p>
          <a:p>
            <a:pPr fontAlgn="base">
              <a:buFont typeface="+mj-lt"/>
              <a:buAutoNum type="arabicPeriod"/>
            </a:pPr>
            <a:r>
              <a:rPr lang="en-GB" sz="1600" b="0" i="0" dirty="0">
                <a:solidFill>
                  <a:srgbClr val="383838"/>
                </a:solidFill>
                <a:effectLst/>
                <a:latin typeface="Libre Baskerville"/>
              </a:rPr>
              <a:t>  How far do your teaching and assessment methods allow students to feel included without assuming assimilation?</a:t>
            </a:r>
          </a:p>
        </p:txBody>
      </p:sp>
    </p:spTree>
    <p:extLst>
      <p:ext uri="{BB962C8B-B14F-4D97-AF65-F5344CB8AC3E}">
        <p14:creationId xmlns:p14="http://schemas.microsoft.com/office/powerpoint/2010/main" val="690581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9F26D-09D0-1343-9650-0F2F44B7ED03}"/>
              </a:ext>
            </a:extLst>
          </p:cNvPr>
          <p:cNvPicPr>
            <a:picLocks noChangeAspect="1"/>
          </p:cNvPicPr>
          <p:nvPr/>
        </p:nvPicPr>
        <p:blipFill>
          <a:blip r:embed="rId3"/>
          <a:stretch>
            <a:fillRect/>
          </a:stretch>
        </p:blipFill>
        <p:spPr>
          <a:xfrm>
            <a:off x="3293806" y="-9976"/>
            <a:ext cx="5604387" cy="6868122"/>
          </a:xfrm>
          <a:prstGeom prst="rect">
            <a:avLst/>
          </a:prstGeom>
        </p:spPr>
      </p:pic>
      <p:sp>
        <p:nvSpPr>
          <p:cNvPr id="2" name="TextBox 1">
            <a:extLst>
              <a:ext uri="{FF2B5EF4-FFF2-40B4-BE49-F238E27FC236}">
                <a16:creationId xmlns:a16="http://schemas.microsoft.com/office/drawing/2014/main" id="{72FBAD5C-8700-D640-8B2D-A8E77B8DB384}"/>
              </a:ext>
            </a:extLst>
          </p:cNvPr>
          <p:cNvSpPr txBox="1"/>
          <p:nvPr/>
        </p:nvSpPr>
        <p:spPr>
          <a:xfrm>
            <a:off x="9299975" y="2613493"/>
            <a:ext cx="2747992" cy="4031873"/>
          </a:xfrm>
          <a:prstGeom prst="rect">
            <a:avLst/>
          </a:prstGeom>
          <a:noFill/>
        </p:spPr>
        <p:txBody>
          <a:bodyPr wrap="square" rtlCol="0">
            <a:spAutoFit/>
          </a:bodyPr>
          <a:lstStyle/>
          <a:p>
            <a:pPr algn="ctr"/>
            <a:endParaRPr lang="en-US" sz="3200" dirty="0">
              <a:latin typeface="Impact" panose="020B0806030902050204" pitchFamily="34" charset="0"/>
            </a:endParaRPr>
          </a:p>
          <a:p>
            <a:pPr algn="ctr"/>
            <a:r>
              <a:rPr lang="en-US" sz="3200" dirty="0">
                <a:latin typeface="Impact" panose="020B0806030902050204" pitchFamily="34" charset="0"/>
              </a:rPr>
              <a:t>We have a responsibility to make the learning environment safe for them to do so. </a:t>
            </a:r>
          </a:p>
        </p:txBody>
      </p:sp>
      <p:sp>
        <p:nvSpPr>
          <p:cNvPr id="6" name="Rectangle 5">
            <a:extLst>
              <a:ext uri="{FF2B5EF4-FFF2-40B4-BE49-F238E27FC236}">
                <a16:creationId xmlns:a16="http://schemas.microsoft.com/office/drawing/2014/main" id="{77965958-9D0A-F244-9FAB-88B9F0544FE7}"/>
              </a:ext>
            </a:extLst>
          </p:cNvPr>
          <p:cNvSpPr/>
          <p:nvPr/>
        </p:nvSpPr>
        <p:spPr>
          <a:xfrm>
            <a:off x="266042" y="269457"/>
            <a:ext cx="2526766" cy="5016758"/>
          </a:xfrm>
          <a:prstGeom prst="rect">
            <a:avLst/>
          </a:prstGeom>
        </p:spPr>
        <p:txBody>
          <a:bodyPr wrap="square">
            <a:spAutoFit/>
          </a:bodyPr>
          <a:lstStyle/>
          <a:p>
            <a:pPr algn="ctr"/>
            <a:r>
              <a:rPr lang="en-US" sz="3200" dirty="0">
                <a:latin typeface="Impact" panose="020B0806030902050204" pitchFamily="34" charset="0"/>
              </a:rPr>
              <a:t>We still have students today, who feel too embarrassed or awkward to explore their own culture in the UWE assignments. </a:t>
            </a:r>
          </a:p>
        </p:txBody>
      </p:sp>
      <p:pic>
        <p:nvPicPr>
          <p:cNvPr id="4" name="Picture 3" descr="Coat of arms of the University of the West of England.">
            <a:extLst>
              <a:ext uri="{FF2B5EF4-FFF2-40B4-BE49-F238E27FC236}">
                <a16:creationId xmlns:a16="http://schemas.microsoft.com/office/drawing/2014/main" id="{94B1AF43-2C14-8448-94C5-8886020D8D21}"/>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82603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D9E98D-C4AF-4026-A258-BEA1448FB9BA}"/>
              </a:ext>
            </a:extLst>
          </p:cNvPr>
          <p:cNvSpPr>
            <a:spLocks noGrp="1"/>
          </p:cNvSpPr>
          <p:nvPr>
            <p:ph type="body" sz="quarter" idx="10"/>
          </p:nvPr>
        </p:nvSpPr>
        <p:spPr/>
        <p:txBody>
          <a:bodyPr vert="horz" lIns="0" tIns="0" rIns="0" bIns="0" rtlCol="0" anchor="t">
            <a:normAutofit/>
          </a:bodyPr>
          <a:lstStyle/>
          <a:p>
            <a:r>
              <a:rPr lang="en-US" b="1" dirty="0">
                <a:latin typeface="+mj-lt"/>
              </a:rPr>
              <a:t>Break-out Discussions</a:t>
            </a:r>
          </a:p>
        </p:txBody>
      </p:sp>
      <p:sp>
        <p:nvSpPr>
          <p:cNvPr id="3" name="Text Placeholder 2">
            <a:extLst>
              <a:ext uri="{FF2B5EF4-FFF2-40B4-BE49-F238E27FC236}">
                <a16:creationId xmlns:a16="http://schemas.microsoft.com/office/drawing/2014/main" id="{5B43F7D5-C589-4651-AA20-C48EE8FBA9F8}"/>
              </a:ext>
            </a:extLst>
          </p:cNvPr>
          <p:cNvSpPr>
            <a:spLocks noGrp="1"/>
          </p:cNvSpPr>
          <p:nvPr>
            <p:ph type="body" sz="quarter" idx="11"/>
          </p:nvPr>
        </p:nvSpPr>
        <p:spPr/>
        <p:txBody>
          <a:bodyPr anchor="t"/>
          <a:lstStyle/>
          <a:p>
            <a:r>
              <a:rPr lang="en-US" dirty="0">
                <a:latin typeface="Tahoma"/>
                <a:ea typeface="Tahoma"/>
                <a:cs typeface="Tahoma"/>
              </a:rPr>
              <a:t>Group 1 (2) -  </a:t>
            </a:r>
            <a:r>
              <a:rPr lang="en-GB" dirty="0">
                <a:latin typeface="Tahoma"/>
                <a:ea typeface="Tahoma"/>
                <a:cs typeface="Tahoma"/>
              </a:rPr>
              <a:t>Reading lists and resources </a:t>
            </a:r>
            <a:endParaRPr lang="en-US" dirty="0">
              <a:latin typeface="Tahoma"/>
              <a:ea typeface="Tahoma"/>
              <a:cs typeface="Tahoma"/>
            </a:endParaRPr>
          </a:p>
          <a:p>
            <a:endParaRPr lang="en-GB" dirty="0">
              <a:latin typeface="Tahoma"/>
              <a:ea typeface="Tahoma"/>
              <a:cs typeface="Tahoma"/>
            </a:endParaRPr>
          </a:p>
          <a:p>
            <a:r>
              <a:rPr lang="en-GB" dirty="0">
                <a:latin typeface="Tahoma"/>
                <a:ea typeface="Tahoma"/>
                <a:cs typeface="Tahoma"/>
              </a:rPr>
              <a:t>Group 3 (4) - </a:t>
            </a:r>
            <a:r>
              <a:rPr lang="en-GB" dirty="0"/>
              <a:t>Teaching and assessment: What do we class as knowledge and how do we measure it? </a:t>
            </a:r>
          </a:p>
          <a:p>
            <a:endParaRPr lang="en-GB" dirty="0">
              <a:latin typeface="Tahoma"/>
              <a:ea typeface="Tahoma"/>
              <a:cs typeface="Tahoma"/>
            </a:endParaRPr>
          </a:p>
          <a:p>
            <a:r>
              <a:rPr lang="en-GB" dirty="0">
                <a:latin typeface="Tahoma"/>
                <a:ea typeface="Tahoma"/>
                <a:cs typeface="Tahoma"/>
              </a:rPr>
              <a:t>Group 5 (6) - Finding solutions to perceived challenges to decolonisation</a:t>
            </a:r>
          </a:p>
          <a:p>
            <a:endParaRPr lang="en-GB" dirty="0">
              <a:latin typeface="Tahoma"/>
              <a:ea typeface="Tahoma"/>
              <a:cs typeface="Tahoma"/>
            </a:endParaRPr>
          </a:p>
          <a:p>
            <a:r>
              <a:rPr lang="en-GB" dirty="0">
                <a:latin typeface="Tahoma"/>
                <a:ea typeface="Tahoma"/>
                <a:cs typeface="Tahoma"/>
              </a:rPr>
              <a:t>Group 7 (8) - Student recruitment and outreach</a:t>
            </a:r>
          </a:p>
          <a:p>
            <a:endParaRPr lang="en-GB" dirty="0">
              <a:latin typeface="Tahoma"/>
              <a:ea typeface="Tahoma"/>
              <a:cs typeface="Tahoma"/>
            </a:endParaRPr>
          </a:p>
          <a:p>
            <a:r>
              <a:rPr lang="en-GB" dirty="0">
                <a:latin typeface="Tahoma"/>
                <a:ea typeface="Tahoma"/>
                <a:cs typeface="Tahoma"/>
              </a:rPr>
              <a:t>Group 9 (10) - Tackling gaps in inclusivity in staff</a:t>
            </a:r>
          </a:p>
          <a:p>
            <a:endParaRPr lang="en-US" dirty="0"/>
          </a:p>
        </p:txBody>
      </p:sp>
    </p:spTree>
    <p:extLst>
      <p:ext uri="{BB962C8B-B14F-4D97-AF65-F5344CB8AC3E}">
        <p14:creationId xmlns:p14="http://schemas.microsoft.com/office/powerpoint/2010/main" val="191816851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31" y="-7017"/>
            <a:ext cx="3165030" cy="1182342"/>
          </a:xfrm>
          <a:prstGeom prst="rect">
            <a:avLst/>
          </a:prstGeom>
          <a:solidFill>
            <a:srgbClr val="1A9DA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p>
        </p:txBody>
      </p:sp>
      <p:sp>
        <p:nvSpPr>
          <p:cNvPr id="9" name="Rectangle 8"/>
          <p:cNvSpPr/>
          <p:nvPr/>
        </p:nvSpPr>
        <p:spPr>
          <a:xfrm>
            <a:off x="2260786" y="1832655"/>
            <a:ext cx="345785" cy="3899270"/>
          </a:xfrm>
          <a:prstGeom prst="rect">
            <a:avLst/>
          </a:prstGeom>
          <a:solidFill>
            <a:srgbClr val="1A9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4520" y="2538007"/>
            <a:ext cx="2191388" cy="2191388"/>
          </a:xfrm>
          <a:prstGeom prst="rect">
            <a:avLst/>
          </a:prstGeom>
        </p:spPr>
      </p:pic>
      <p:sp>
        <p:nvSpPr>
          <p:cNvPr id="14" name="TextBox 13"/>
          <p:cNvSpPr txBox="1"/>
          <p:nvPr/>
        </p:nvSpPr>
        <p:spPr>
          <a:xfrm>
            <a:off x="4951902" y="3513470"/>
            <a:ext cx="2902618" cy="335989"/>
          </a:xfrm>
          <a:prstGeom prst="rect">
            <a:avLst/>
          </a:prstGeom>
          <a:noFill/>
        </p:spPr>
        <p:txBody>
          <a:bodyPr wrap="square" rtlCol="0">
            <a:spAutoFit/>
          </a:bodyPr>
          <a:lstStyle/>
          <a:p>
            <a:pPr>
              <a:lnSpc>
                <a:spcPts val="1875"/>
              </a:lnSpc>
            </a:pPr>
            <a:r>
              <a:rPr lang="en-GB" sz="1600" dirty="0">
                <a:solidFill>
                  <a:schemeClr val="bg1"/>
                </a:solidFill>
              </a:rPr>
              <a:t>Please close your emails</a:t>
            </a:r>
          </a:p>
        </p:txBody>
      </p:sp>
      <p:pic>
        <p:nvPicPr>
          <p:cNvPr id="18" name="Picture 17"/>
          <p:cNvPicPr/>
          <p:nvPr/>
        </p:nvPicPr>
        <p:blipFill>
          <a:blip r:embed="rId5" cstate="print">
            <a:extLst>
              <a:ext uri="{28A0092B-C50C-407E-A947-70E740481C1C}">
                <a14:useLocalDpi xmlns:a14="http://schemas.microsoft.com/office/drawing/2010/main" val="0"/>
              </a:ext>
            </a:extLst>
          </a:blip>
          <a:stretch>
            <a:fillRect/>
          </a:stretch>
        </p:blipFill>
        <p:spPr>
          <a:xfrm>
            <a:off x="9354757" y="0"/>
            <a:ext cx="1282148" cy="63919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6018" y="753677"/>
            <a:ext cx="2373789" cy="2373789"/>
          </a:xfrm>
          <a:prstGeom prst="rect">
            <a:avLst/>
          </a:prstGeom>
        </p:spPr>
      </p:pic>
      <p:sp>
        <p:nvSpPr>
          <p:cNvPr id="20" name="TextBox 19"/>
          <p:cNvSpPr txBox="1"/>
          <p:nvPr/>
        </p:nvSpPr>
        <p:spPr>
          <a:xfrm>
            <a:off x="4625067" y="1487843"/>
            <a:ext cx="4079561" cy="1077218"/>
          </a:xfrm>
          <a:prstGeom prst="rect">
            <a:avLst/>
          </a:prstGeom>
          <a:noFill/>
        </p:spPr>
        <p:txBody>
          <a:bodyPr wrap="square" rtlCol="0">
            <a:spAutoFit/>
          </a:bodyPr>
          <a:lstStyle/>
          <a:p>
            <a:r>
              <a:rPr lang="en-GB" sz="1600" dirty="0">
                <a:solidFill>
                  <a:schemeClr val="bg1"/>
                </a:solidFill>
              </a:rPr>
              <a:t>If you have a headset with a microphone please also make sure that the </a:t>
            </a:r>
            <a:r>
              <a:rPr lang="en-GB" sz="1600" b="1" dirty="0">
                <a:solidFill>
                  <a:schemeClr val="bg1"/>
                </a:solidFill>
              </a:rPr>
              <a:t>microphone</a:t>
            </a:r>
            <a:r>
              <a:rPr lang="en-GB" sz="1600" dirty="0">
                <a:solidFill>
                  <a:schemeClr val="bg1"/>
                </a:solidFill>
              </a:rPr>
              <a:t> is on mute or we will hear all the noise in your office.</a:t>
            </a:r>
          </a:p>
        </p:txBody>
      </p:sp>
      <p:pic>
        <p:nvPicPr>
          <p:cNvPr id="10" name="Picture 9"/>
          <p:cNvPicPr>
            <a:picLocks noChangeAspect="1"/>
          </p:cNvPicPr>
          <p:nvPr/>
        </p:nvPicPr>
        <p:blipFill>
          <a:blip r:embed="rId7"/>
          <a:stretch>
            <a:fillRect/>
          </a:stretch>
        </p:blipFill>
        <p:spPr>
          <a:xfrm>
            <a:off x="4835696" y="4758669"/>
            <a:ext cx="2305050" cy="5810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10"/>
          <p:cNvSpPr txBox="1"/>
          <p:nvPr/>
        </p:nvSpPr>
        <p:spPr>
          <a:xfrm>
            <a:off x="1938033" y="4569432"/>
            <a:ext cx="2581786" cy="1066959"/>
          </a:xfrm>
          <a:prstGeom prst="rect">
            <a:avLst/>
          </a:prstGeom>
          <a:noFill/>
        </p:spPr>
        <p:txBody>
          <a:bodyPr wrap="square" rtlCol="0">
            <a:spAutoFit/>
          </a:bodyPr>
          <a:lstStyle/>
          <a:p>
            <a:pPr>
              <a:lnSpc>
                <a:spcPts val="1875"/>
              </a:lnSpc>
            </a:pPr>
            <a:r>
              <a:rPr lang="en-GB" sz="1500" dirty="0">
                <a:solidFill>
                  <a:schemeClr val="bg1"/>
                </a:solidFill>
              </a:rPr>
              <a:t>If you can’t see what is happening on screen you can zoom in using the magnifying glass icon</a:t>
            </a:r>
          </a:p>
        </p:txBody>
      </p:sp>
      <p:sp>
        <p:nvSpPr>
          <p:cNvPr id="13" name="Rectangle 12"/>
          <p:cNvSpPr/>
          <p:nvPr/>
        </p:nvSpPr>
        <p:spPr>
          <a:xfrm>
            <a:off x="1847529" y="4437113"/>
            <a:ext cx="5608996" cy="1224136"/>
          </a:xfrm>
          <a:prstGeom prst="rect">
            <a:avLst/>
          </a:prstGeom>
          <a:noFill/>
          <a:ln w="381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32438603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595DFE-4978-41BA-A06F-4FB0DA2C4C76}"/>
              </a:ext>
            </a:extLst>
          </p:cNvPr>
          <p:cNvSpPr>
            <a:spLocks noGrp="1"/>
          </p:cNvSpPr>
          <p:nvPr>
            <p:ph type="body" sz="quarter" idx="10"/>
          </p:nvPr>
        </p:nvSpPr>
        <p:spPr/>
        <p:txBody>
          <a:bodyPr vert="horz" lIns="0" tIns="0" rIns="0" bIns="0" rtlCol="0" anchor="t">
            <a:normAutofit/>
          </a:bodyPr>
          <a:lstStyle/>
          <a:p>
            <a:r>
              <a:rPr lang="en-US" b="1" dirty="0">
                <a:latin typeface="+mj-lt"/>
              </a:rPr>
              <a:t>Feedback and Actions</a:t>
            </a:r>
          </a:p>
        </p:txBody>
      </p:sp>
      <p:sp>
        <p:nvSpPr>
          <p:cNvPr id="3" name="Text Placeholder 2">
            <a:extLst>
              <a:ext uri="{FF2B5EF4-FFF2-40B4-BE49-F238E27FC236}">
                <a16:creationId xmlns:a16="http://schemas.microsoft.com/office/drawing/2014/main" id="{AD6DC911-6623-4E1B-A338-AAE476DA631E}"/>
              </a:ext>
            </a:extLst>
          </p:cNvPr>
          <p:cNvSpPr>
            <a:spLocks noGrp="1"/>
          </p:cNvSpPr>
          <p:nvPr>
            <p:ph type="body" sz="quarter" idx="11"/>
          </p:nvPr>
        </p:nvSpPr>
        <p:spPr/>
        <p:txBody>
          <a:bodyPr/>
          <a:lstStyle/>
          <a:p>
            <a:pPr marL="0" indent="0" algn="ctr">
              <a:buNone/>
            </a:pPr>
            <a:endParaRPr lang="en-US" sz="3600" dirty="0"/>
          </a:p>
          <a:p>
            <a:pPr marL="0" indent="0" algn="ctr">
              <a:buNone/>
            </a:pPr>
            <a:endParaRPr lang="en-US" sz="3600" dirty="0"/>
          </a:p>
          <a:p>
            <a:pPr marL="0" indent="0" algn="ctr">
              <a:buNone/>
            </a:pPr>
            <a:r>
              <a:rPr lang="en-US" sz="3200" dirty="0"/>
              <a:t>How are you going to make a difference?</a:t>
            </a:r>
          </a:p>
        </p:txBody>
      </p:sp>
    </p:spTree>
    <p:extLst>
      <p:ext uri="{BB962C8B-B14F-4D97-AF65-F5344CB8AC3E}">
        <p14:creationId xmlns:p14="http://schemas.microsoft.com/office/powerpoint/2010/main" val="140362598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4D5E8A-38B3-476A-A651-9E43604971DE}"/>
              </a:ext>
            </a:extLst>
          </p:cNvPr>
          <p:cNvSpPr>
            <a:spLocks noGrp="1"/>
          </p:cNvSpPr>
          <p:nvPr>
            <p:ph type="body" sz="quarter" idx="10"/>
          </p:nvPr>
        </p:nvSpPr>
        <p:spPr/>
        <p:txBody>
          <a:bodyPr vert="horz" lIns="0" tIns="0" rIns="0" bIns="0" rtlCol="0" anchor="t">
            <a:normAutofit/>
          </a:bodyPr>
          <a:lstStyle/>
          <a:p>
            <a:pPr algn="ctr"/>
            <a:r>
              <a:rPr lang="en-US" dirty="0">
                <a:latin typeface="Georgia"/>
              </a:rPr>
              <a:t>Thank you</a:t>
            </a:r>
            <a:endParaRPr lang="en-US" dirty="0"/>
          </a:p>
        </p:txBody>
      </p:sp>
      <p:sp>
        <p:nvSpPr>
          <p:cNvPr id="3" name="Text Placeholder 2">
            <a:extLst>
              <a:ext uri="{FF2B5EF4-FFF2-40B4-BE49-F238E27FC236}">
                <a16:creationId xmlns:a16="http://schemas.microsoft.com/office/drawing/2014/main" id="{636F8DB0-8A93-4F27-85EF-14449AADA69A}"/>
              </a:ext>
            </a:extLst>
          </p:cNvPr>
          <p:cNvSpPr>
            <a:spLocks noGrp="1"/>
          </p:cNvSpPr>
          <p:nvPr>
            <p:ph type="body" sz="quarter" idx="11"/>
          </p:nvPr>
        </p:nvSpPr>
        <p:spPr/>
        <p:txBody>
          <a:bodyPr anchor="ctr"/>
          <a:lstStyle/>
          <a:p>
            <a:pPr algn="ctr"/>
            <a:endParaRPr lang="en-US" sz="2000" dirty="0"/>
          </a:p>
          <a:p>
            <a:pPr algn="ctr"/>
            <a:r>
              <a:rPr lang="en-US" sz="2400" dirty="0">
                <a:latin typeface="Tahoma"/>
                <a:ea typeface="Tahoma"/>
                <a:cs typeface="Tahoma"/>
              </a:rPr>
              <a:t>We hope you have enjoyed this event. We would be really grateful if you could please fill in the feedback sheet that will be sent to you in the next couple of days.</a:t>
            </a:r>
            <a:endParaRPr lang="en-US" sz="2400" dirty="0"/>
          </a:p>
          <a:p>
            <a:pPr algn="ctr"/>
            <a:endParaRPr lang="en-US" dirty="0"/>
          </a:p>
        </p:txBody>
      </p:sp>
    </p:spTree>
    <p:extLst>
      <p:ext uri="{BB962C8B-B14F-4D97-AF65-F5344CB8AC3E}">
        <p14:creationId xmlns:p14="http://schemas.microsoft.com/office/powerpoint/2010/main" val="233922679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5400" y="0"/>
            <a:ext cx="10513168" cy="7389440"/>
          </a:xfrm>
          <a:prstGeom prst="rect">
            <a:avLst/>
          </a:prstGeom>
          <a:solidFill>
            <a:srgbClr val="1C9D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313" name="Text Placeholder 1"/>
          <p:cNvSpPr>
            <a:spLocks noGrp="1"/>
          </p:cNvSpPr>
          <p:nvPr>
            <p:ph type="body" sz="quarter" idx="14"/>
          </p:nvPr>
        </p:nvSpPr>
        <p:spPr bwMode="auto">
          <a:xfrm>
            <a:off x="5318871" y="2999307"/>
            <a:ext cx="5227023" cy="1498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2500"/>
          </a:bodyPr>
          <a:lstStyle/>
          <a:p>
            <a:pPr eaLnBrk="1" hangingPunct="1">
              <a:spcBef>
                <a:spcPct val="0"/>
              </a:spcBef>
            </a:pPr>
            <a:r>
              <a:rPr lang="en-GB" altLang="en-US" sz="3600" dirty="0">
                <a:latin typeface="+mn-lt"/>
                <a:ea typeface="ＭＳ Ｐゴシック" charset="-128"/>
              </a:rPr>
              <a:t>This session will be recorded!</a:t>
            </a:r>
          </a:p>
          <a:p>
            <a:pPr eaLnBrk="1" hangingPunct="1">
              <a:spcBef>
                <a:spcPct val="0"/>
              </a:spcBef>
            </a:pPr>
            <a:r>
              <a:rPr lang="en-GB" altLang="en-US" sz="2700" dirty="0">
                <a:latin typeface="+mn-lt"/>
                <a:ea typeface="ＭＳ Ｐゴシック" charset="-128"/>
              </a:rPr>
              <a:t>This includes the comments panel.</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805" y="2132856"/>
            <a:ext cx="2859782" cy="2859782"/>
          </a:xfrm>
          <a:prstGeom prst="rect">
            <a:avLst/>
          </a:prstGeom>
        </p:spPr>
      </p:pic>
    </p:spTree>
    <p:custDataLst>
      <p:tags r:id="rId1"/>
    </p:custDataLst>
    <p:extLst>
      <p:ext uri="{BB962C8B-B14F-4D97-AF65-F5344CB8AC3E}">
        <p14:creationId xmlns:p14="http://schemas.microsoft.com/office/powerpoint/2010/main" val="56110424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3590223" y="1501541"/>
            <a:ext cx="7594244" cy="41597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sz="3600" dirty="0">
                <a:ea typeface="ＭＳ Ｐゴシック" charset="-128"/>
              </a:rPr>
              <a:t>What does decolonising the curriculum mean?</a:t>
            </a:r>
          </a:p>
        </p:txBody>
      </p:sp>
      <p:sp>
        <p:nvSpPr>
          <p:cNvPr id="13315" name="Text Placeholder 3"/>
          <p:cNvSpPr>
            <a:spLocks noGrp="1"/>
          </p:cNvSpPr>
          <p:nvPr>
            <p:ph type="body" sz="quarter" idx="16"/>
          </p:nvPr>
        </p:nvSpPr>
        <p:spPr bwMode="auto">
          <a:xfrm>
            <a:off x="303103" y="1527850"/>
            <a:ext cx="2069868" cy="2993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a:ea typeface="ＭＳ Ｐゴシック" charset="-128"/>
              </a:rPr>
              <a:t>Myra Evans</a:t>
            </a:r>
          </a:p>
          <a:p>
            <a:pPr>
              <a:spcBef>
                <a:spcPct val="0"/>
              </a:spcBef>
            </a:pPr>
            <a:r>
              <a:rPr lang="en-US" altLang="en-US" b="0" dirty="0">
                <a:ea typeface="ＭＳ Ｐゴシック" charset="-128"/>
              </a:rPr>
              <a:t>Faculty Academic Director for Inclusive and Practice Oriented Curriculum</a:t>
            </a:r>
          </a:p>
          <a:p>
            <a:pPr>
              <a:spcBef>
                <a:spcPct val="0"/>
              </a:spcBef>
            </a:pPr>
            <a:endParaRPr lang="en-US" altLang="en-US" b="0" dirty="0">
              <a:ea typeface="ＭＳ Ｐゴシック" charset="-128"/>
            </a:endParaRPr>
          </a:p>
          <a:p>
            <a:pPr>
              <a:spcBef>
                <a:spcPct val="0"/>
              </a:spcBef>
            </a:pPr>
            <a:r>
              <a:rPr lang="en-US" altLang="en-US" dirty="0">
                <a:ea typeface="ＭＳ Ｐゴシック" charset="-128"/>
              </a:rPr>
              <a:t>Dr Shawn Sobers</a:t>
            </a:r>
            <a:endParaRPr lang="en-US" altLang="en-US" b="0" dirty="0">
              <a:ea typeface="ＭＳ Ｐゴシック" charset="-128"/>
            </a:endParaRPr>
          </a:p>
          <a:p>
            <a:pPr>
              <a:spcBef>
                <a:spcPct val="0"/>
              </a:spcBef>
            </a:pPr>
            <a:r>
              <a:rPr lang="en-GB" b="0" dirty="0"/>
              <a:t>Associate Professor of Cultural Interdisciplinary Practice</a:t>
            </a:r>
            <a:endParaRPr lang="en-US" altLang="en-US" b="0" dirty="0">
              <a:ea typeface="ＭＳ Ｐゴシック" charset="-128"/>
            </a:endParaRPr>
          </a:p>
        </p:txBody>
      </p:sp>
      <p:sp>
        <p:nvSpPr>
          <p:cNvPr id="2" name="Text Placeholder 1"/>
          <p:cNvSpPr>
            <a:spLocks noGrp="1"/>
          </p:cNvSpPr>
          <p:nvPr>
            <p:ph type="body" sz="quarter" idx="18"/>
          </p:nvPr>
        </p:nvSpPr>
        <p:spPr/>
        <p:txBody>
          <a:bodyPr vert="horz" lIns="0" tIns="0" rIns="0" bIns="0" rtlCol="0" anchor="t">
            <a:normAutofit/>
          </a:bodyPr>
          <a:lstStyle/>
          <a:p>
            <a:r>
              <a:rPr lang="en-US" dirty="0"/>
              <a:t>Date, June 19, 2020</a:t>
            </a:r>
          </a:p>
        </p:txBody>
      </p:sp>
      <p:sp>
        <p:nvSpPr>
          <p:cNvPr id="5" name="TextBox 4">
            <a:extLst>
              <a:ext uri="{FF2B5EF4-FFF2-40B4-BE49-F238E27FC236}">
                <a16:creationId xmlns:a16="http://schemas.microsoft.com/office/drawing/2014/main" id="{7DE46902-255C-F744-A197-F10920068D2B}"/>
              </a:ext>
            </a:extLst>
          </p:cNvPr>
          <p:cNvSpPr txBox="1"/>
          <p:nvPr/>
        </p:nvSpPr>
        <p:spPr>
          <a:xfrm>
            <a:off x="8619745" y="6078932"/>
            <a:ext cx="1967789" cy="430887"/>
          </a:xfrm>
          <a:prstGeom prst="rect">
            <a:avLst/>
          </a:prstGeom>
          <a:noFill/>
        </p:spPr>
        <p:txBody>
          <a:bodyPr wrap="square" rtlCol="0">
            <a:spAutoFit/>
          </a:bodyPr>
          <a:lstStyle/>
          <a:p>
            <a:r>
              <a:rPr lang="en-US" sz="1100" i="1" dirty="0"/>
              <a:t>Original illustration by Angus Maguire</a:t>
            </a:r>
          </a:p>
        </p:txBody>
      </p:sp>
      <p:pic>
        <p:nvPicPr>
          <p:cNvPr id="6" name="Picture 5" descr="In the cartoon drawing there are three people are stood on same size boxes trying to watch a sports game looking over a fence. The people are different heights, and the two taller people can see, but the shotest person cannot see over the fence at all.">
            <a:extLst>
              <a:ext uri="{FF2B5EF4-FFF2-40B4-BE49-F238E27FC236}">
                <a16:creationId xmlns:a16="http://schemas.microsoft.com/office/drawing/2014/main" id="{775E6C69-40D2-442D-830A-29D03616F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859" y="3144806"/>
            <a:ext cx="6238642" cy="2805586"/>
          </a:xfrm>
          <a:prstGeom prst="rect">
            <a:avLst/>
          </a:prstGeom>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E9A2CB-CD36-DE42-98DF-84A2F4B7D05C}"/>
              </a:ext>
            </a:extLst>
          </p:cNvPr>
          <p:cNvSpPr>
            <a:spLocks noGrp="1"/>
          </p:cNvSpPr>
          <p:nvPr>
            <p:ph type="body" sz="quarter" idx="10"/>
          </p:nvPr>
        </p:nvSpPr>
        <p:spPr/>
        <p:txBody>
          <a:bodyPr vert="horz" lIns="0" tIns="0" rIns="0" bIns="0" rtlCol="0" anchor="t">
            <a:normAutofit/>
          </a:bodyPr>
          <a:lstStyle/>
          <a:p>
            <a:r>
              <a:rPr lang="en-US" b="1" dirty="0">
                <a:latin typeface="+mj-lt"/>
              </a:rPr>
              <a:t>The context</a:t>
            </a:r>
          </a:p>
        </p:txBody>
      </p:sp>
      <p:sp>
        <p:nvSpPr>
          <p:cNvPr id="3" name="Text Placeholder 2">
            <a:extLst>
              <a:ext uri="{FF2B5EF4-FFF2-40B4-BE49-F238E27FC236}">
                <a16:creationId xmlns:a16="http://schemas.microsoft.com/office/drawing/2014/main" id="{8D81674B-D7F4-E140-A127-4F6D749723AE}"/>
              </a:ext>
            </a:extLst>
          </p:cNvPr>
          <p:cNvSpPr>
            <a:spLocks noGrp="1"/>
          </p:cNvSpPr>
          <p:nvPr>
            <p:ph type="body" sz="quarter" idx="11"/>
          </p:nvPr>
        </p:nvSpPr>
        <p:spPr/>
        <p:txBody>
          <a:bodyPr anchor="t"/>
          <a:lstStyle/>
          <a:p>
            <a:pPr marL="541020" lvl="1" indent="-274320">
              <a:buFont typeface="Courier New"/>
              <a:buChar char="○"/>
            </a:pPr>
            <a:r>
              <a:rPr lang="en-GB" dirty="0">
                <a:latin typeface="Tahoma"/>
                <a:ea typeface="Tahoma"/>
                <a:cs typeface="Tahoma"/>
              </a:rPr>
              <a:t>The attainment gap between white and black students qualifying with a 1st or 2:1 degree between 2016/17 was 24% (Advance HE, 2018)</a:t>
            </a:r>
          </a:p>
          <a:p>
            <a:pPr marL="541020" lvl="1" indent="-274320">
              <a:buFont typeface="Courier New"/>
              <a:buChar char="○"/>
            </a:pPr>
            <a:r>
              <a:rPr lang="en-GB" dirty="0">
                <a:highlight>
                  <a:srgbClr val="FFFFFF"/>
                </a:highlight>
                <a:latin typeface="Tahoma"/>
                <a:ea typeface="Tahoma"/>
                <a:cs typeface="Tahoma"/>
              </a:rPr>
              <a:t>At UWE Bristol the attainment gap between white and black students is 31.6%(OFS data, 16/17)</a:t>
            </a:r>
          </a:p>
          <a:p>
            <a:pPr marL="541020" lvl="1" indent="-274320">
              <a:buFont typeface="Courier New"/>
              <a:buChar char="○"/>
            </a:pPr>
            <a:r>
              <a:rPr lang="en-GB" dirty="0">
                <a:latin typeface="Tahoma"/>
                <a:ea typeface="Tahoma"/>
                <a:cs typeface="Tahoma"/>
              </a:rPr>
              <a:t>Black graduates’ unemployment rate is over two times higher than white graduates. (Equity, 2019)</a:t>
            </a:r>
            <a:endParaRPr lang="en-US" dirty="0">
              <a:latin typeface="Tahoma"/>
              <a:ea typeface="Tahoma"/>
              <a:cs typeface="Tahoma"/>
            </a:endParaRPr>
          </a:p>
          <a:p>
            <a:pPr marL="541020" lvl="1" indent="-274320">
              <a:buFont typeface="Courier New"/>
              <a:buChar char="○"/>
            </a:pPr>
            <a:r>
              <a:rPr lang="en-GB" dirty="0">
                <a:latin typeface="Tahoma"/>
                <a:ea typeface="Tahoma"/>
                <a:cs typeface="Tahoma"/>
              </a:rPr>
              <a:t>52% of Black graduates go on to undertake low skilled employment after University. (Equity, 2019)</a:t>
            </a:r>
            <a:endParaRPr lang="en-US" dirty="0">
              <a:latin typeface="Tahoma"/>
              <a:ea typeface="Tahoma"/>
              <a:cs typeface="Tahoma"/>
            </a:endParaRPr>
          </a:p>
          <a:p>
            <a:pPr marL="541020" lvl="1" indent="-274320">
              <a:buFont typeface="Courier New"/>
              <a:buChar char="○"/>
            </a:pPr>
            <a:r>
              <a:rPr lang="en-GB" dirty="0">
                <a:latin typeface="Tahoma"/>
                <a:ea typeface="Tahoma"/>
                <a:cs typeface="Tahoma"/>
              </a:rPr>
              <a:t>Race pay gap after GCSEs is 11%, after university it is 23%. (Equity, 2019)</a:t>
            </a:r>
            <a:endParaRPr lang="en-US" dirty="0">
              <a:latin typeface="Tahoma"/>
              <a:ea typeface="Tahoma"/>
              <a:cs typeface="Tahoma"/>
            </a:endParaRPr>
          </a:p>
          <a:p>
            <a:endParaRPr lang="en-US" dirty="0"/>
          </a:p>
        </p:txBody>
      </p:sp>
    </p:spTree>
    <p:extLst>
      <p:ext uri="{BB962C8B-B14F-4D97-AF65-F5344CB8AC3E}">
        <p14:creationId xmlns:p14="http://schemas.microsoft.com/office/powerpoint/2010/main" val="118525680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36F259-74DE-4173-A1DB-A21B53087D72}"/>
              </a:ext>
            </a:extLst>
          </p:cNvPr>
          <p:cNvSpPr>
            <a:spLocks noGrp="1"/>
          </p:cNvSpPr>
          <p:nvPr>
            <p:ph type="body" sz="quarter" idx="10"/>
          </p:nvPr>
        </p:nvSpPr>
        <p:spPr/>
        <p:txBody>
          <a:bodyPr/>
          <a:lstStyle/>
          <a:p>
            <a:r>
              <a:rPr lang="en-GB" b="1" dirty="0">
                <a:latin typeface="+mj-lt"/>
              </a:rPr>
              <a:t>And at UWE Bristol?</a:t>
            </a:r>
          </a:p>
        </p:txBody>
      </p:sp>
      <p:sp>
        <p:nvSpPr>
          <p:cNvPr id="3" name="Text Placeholder 2">
            <a:extLst>
              <a:ext uri="{FF2B5EF4-FFF2-40B4-BE49-F238E27FC236}">
                <a16:creationId xmlns:a16="http://schemas.microsoft.com/office/drawing/2014/main" id="{64DE2439-C352-48C6-9B6A-08FA3EB2DE44}"/>
              </a:ext>
            </a:extLst>
          </p:cNvPr>
          <p:cNvSpPr>
            <a:spLocks noGrp="1"/>
          </p:cNvSpPr>
          <p:nvPr>
            <p:ph type="body" sz="quarter" idx="11"/>
          </p:nvPr>
        </p:nvSpPr>
        <p:spPr/>
        <p:txBody>
          <a:bodyPr anchor="t"/>
          <a:lstStyle/>
          <a:p>
            <a:pPr marL="541020" lvl="1" indent="-274320">
              <a:buFont typeface="Courier New"/>
              <a:buChar char="○"/>
            </a:pPr>
            <a:r>
              <a:rPr lang="en-GB" dirty="0">
                <a:latin typeface="Tahoma"/>
                <a:ea typeface="Tahoma"/>
                <a:cs typeface="Tahoma"/>
              </a:rPr>
              <a:t>UWE Bristol 17% of students are UK BAME. (Equity, 2019)</a:t>
            </a:r>
          </a:p>
          <a:p>
            <a:pPr marL="541020" lvl="1" indent="-274320">
              <a:buFont typeface="Courier New"/>
              <a:buChar char="○"/>
            </a:pPr>
            <a:r>
              <a:rPr lang="en-GB" dirty="0">
                <a:latin typeface="Tahoma"/>
                <a:ea typeface="Tahoma"/>
                <a:cs typeface="Tahoma"/>
              </a:rPr>
              <a:t>22% of the population of Bristol is BAME (Bristol City Council, 2020)</a:t>
            </a:r>
          </a:p>
          <a:p>
            <a:pPr marL="541020" lvl="1" indent="-274320">
              <a:buFont typeface="Courier New"/>
              <a:buChar char="○"/>
            </a:pPr>
            <a:r>
              <a:rPr lang="en-GB" dirty="0">
                <a:latin typeface="Tahoma"/>
                <a:ea typeface="Tahoma"/>
                <a:cs typeface="Tahoma"/>
              </a:rPr>
              <a:t>In Bristol, there are now at lea</a:t>
            </a:r>
            <a:r>
              <a:rPr lang="en-GB" u="sng" dirty="0">
                <a:latin typeface="Tahoma"/>
                <a:ea typeface="Tahoma"/>
                <a:cs typeface="Tahoma"/>
              </a:rPr>
              <a:t>st </a:t>
            </a:r>
            <a:r>
              <a:rPr lang="en-GB" dirty="0">
                <a:latin typeface="Tahoma"/>
                <a:ea typeface="Tahoma"/>
                <a:cs typeface="Tahoma"/>
              </a:rPr>
              <a:t>45 religions, at least 187 countries of birth represented and at least 91 main languages spoken by people living in Bristol. (Bristol City Council, 2020)</a:t>
            </a:r>
            <a:endParaRPr lang="en-US" dirty="0">
              <a:latin typeface="Tahoma"/>
              <a:ea typeface="Tahoma"/>
              <a:cs typeface="Tahoma"/>
            </a:endParaRPr>
          </a:p>
          <a:p>
            <a:endParaRPr lang="en-GB" dirty="0"/>
          </a:p>
        </p:txBody>
      </p:sp>
    </p:spTree>
    <p:extLst>
      <p:ext uri="{BB962C8B-B14F-4D97-AF65-F5344CB8AC3E}">
        <p14:creationId xmlns:p14="http://schemas.microsoft.com/office/powerpoint/2010/main" val="72779758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s the same cartoon picture of the people watching the sports game,">
            <a:extLst>
              <a:ext uri="{FF2B5EF4-FFF2-40B4-BE49-F238E27FC236}">
                <a16:creationId xmlns:a16="http://schemas.microsoft.com/office/drawing/2014/main" id="{00FB0EF5-6A10-4F1C-B794-49D3A5675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438" y="1576388"/>
            <a:ext cx="8239125" cy="3705225"/>
          </a:xfrm>
          <a:prstGeom prst="rect">
            <a:avLst/>
          </a:prstGeom>
        </p:spPr>
      </p:pic>
      <p:sp>
        <p:nvSpPr>
          <p:cNvPr id="6" name="TextBox 5">
            <a:extLst>
              <a:ext uri="{FF2B5EF4-FFF2-40B4-BE49-F238E27FC236}">
                <a16:creationId xmlns:a16="http://schemas.microsoft.com/office/drawing/2014/main" id="{A7351C90-CA18-4EA6-AE41-0CBB8036A7C7}"/>
              </a:ext>
            </a:extLst>
          </p:cNvPr>
          <p:cNvSpPr txBox="1"/>
          <p:nvPr/>
        </p:nvSpPr>
        <p:spPr>
          <a:xfrm>
            <a:off x="8619745" y="6078932"/>
            <a:ext cx="1967789" cy="430887"/>
          </a:xfrm>
          <a:prstGeom prst="rect">
            <a:avLst/>
          </a:prstGeom>
          <a:noFill/>
        </p:spPr>
        <p:txBody>
          <a:bodyPr wrap="square" rtlCol="0">
            <a:spAutoFit/>
          </a:bodyPr>
          <a:lstStyle/>
          <a:p>
            <a:r>
              <a:rPr lang="en-US" sz="1100" i="1" dirty="0"/>
              <a:t>Original illustration by Angus Maguire</a:t>
            </a:r>
          </a:p>
        </p:txBody>
      </p:sp>
    </p:spTree>
    <p:extLst>
      <p:ext uri="{BB962C8B-B14F-4D97-AF65-F5344CB8AC3E}">
        <p14:creationId xmlns:p14="http://schemas.microsoft.com/office/powerpoint/2010/main" val="107862922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1F5734-77AC-F243-AFEE-9FA2B42FE601}"/>
              </a:ext>
            </a:extLst>
          </p:cNvPr>
          <p:cNvSpPr>
            <a:spLocks noGrp="1"/>
          </p:cNvSpPr>
          <p:nvPr>
            <p:ph type="body" sz="quarter" idx="10"/>
          </p:nvPr>
        </p:nvSpPr>
        <p:spPr/>
        <p:txBody>
          <a:bodyPr vert="horz" lIns="0" tIns="0" rIns="0" bIns="0" rtlCol="0" anchor="t">
            <a:normAutofit/>
          </a:bodyPr>
          <a:lstStyle/>
          <a:p>
            <a:r>
              <a:rPr lang="en-US" b="1" dirty="0">
                <a:latin typeface="+mj-lt"/>
              </a:rPr>
              <a:t>Dr Shawn Sobers </a:t>
            </a:r>
          </a:p>
        </p:txBody>
      </p:sp>
      <p:sp>
        <p:nvSpPr>
          <p:cNvPr id="3" name="Text Placeholder 2">
            <a:extLst>
              <a:ext uri="{FF2B5EF4-FFF2-40B4-BE49-F238E27FC236}">
                <a16:creationId xmlns:a16="http://schemas.microsoft.com/office/drawing/2014/main" id="{EDA22FC5-7BBB-B64D-BE78-8081A089FB95}"/>
              </a:ext>
            </a:extLst>
          </p:cNvPr>
          <p:cNvSpPr>
            <a:spLocks noGrp="1"/>
          </p:cNvSpPr>
          <p:nvPr>
            <p:ph type="body" sz="quarter" idx="11"/>
          </p:nvPr>
        </p:nvSpPr>
        <p:spPr/>
        <p:txBody>
          <a:bodyPr anchor="t"/>
          <a:lstStyle/>
          <a:p>
            <a:pPr marL="0" indent="0">
              <a:buNone/>
            </a:pPr>
            <a:endParaRPr lang="en-US" dirty="0">
              <a:latin typeface="Tahoma"/>
              <a:ea typeface="Tahoma"/>
              <a:cs typeface="Tahoma"/>
            </a:endParaRPr>
          </a:p>
        </p:txBody>
      </p:sp>
      <p:pic>
        <p:nvPicPr>
          <p:cNvPr id="4" name="Picture 4" descr="Photograph of the speaker">
            <a:extLst>
              <a:ext uri="{FF2B5EF4-FFF2-40B4-BE49-F238E27FC236}">
                <a16:creationId xmlns:a16="http://schemas.microsoft.com/office/drawing/2014/main" id="{909388BA-605C-455E-BCB2-D40558DFE108}"/>
              </a:ext>
            </a:extLst>
          </p:cNvPr>
          <p:cNvPicPr>
            <a:picLocks noChangeAspect="1"/>
          </p:cNvPicPr>
          <p:nvPr/>
        </p:nvPicPr>
        <p:blipFill>
          <a:blip r:embed="rId2"/>
          <a:stretch>
            <a:fillRect/>
          </a:stretch>
        </p:blipFill>
        <p:spPr>
          <a:xfrm>
            <a:off x="6446209" y="1630048"/>
            <a:ext cx="2390775" cy="2857500"/>
          </a:xfrm>
          <a:prstGeom prst="rect">
            <a:avLst/>
          </a:prstGeom>
        </p:spPr>
      </p:pic>
      <p:sp>
        <p:nvSpPr>
          <p:cNvPr id="7" name="TextBox 6">
            <a:extLst>
              <a:ext uri="{FF2B5EF4-FFF2-40B4-BE49-F238E27FC236}">
                <a16:creationId xmlns:a16="http://schemas.microsoft.com/office/drawing/2014/main" id="{EF9EA11A-220A-4B2B-A995-701AF52E77A6}"/>
              </a:ext>
            </a:extLst>
          </p:cNvPr>
          <p:cNvSpPr txBox="1"/>
          <p:nvPr/>
        </p:nvSpPr>
        <p:spPr>
          <a:xfrm>
            <a:off x="1103445" y="2874132"/>
            <a:ext cx="4985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ＭＳ Ｐゴシック"/>
                <a:cs typeface="Arial"/>
              </a:rPr>
              <a:t>Associate Professor, Dept of Film &amp; Journalism</a:t>
            </a:r>
          </a:p>
        </p:txBody>
      </p:sp>
    </p:spTree>
    <p:extLst>
      <p:ext uri="{BB962C8B-B14F-4D97-AF65-F5344CB8AC3E}">
        <p14:creationId xmlns:p14="http://schemas.microsoft.com/office/powerpoint/2010/main" val="38549919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B9CFF2-F655-FF4D-9D46-BF6FF933C16F}"/>
              </a:ext>
            </a:extLst>
          </p:cNvPr>
          <p:cNvSpPr/>
          <p:nvPr/>
        </p:nvSpPr>
        <p:spPr>
          <a:xfrm>
            <a:off x="479685" y="370573"/>
            <a:ext cx="4780948" cy="646331"/>
          </a:xfrm>
          <a:prstGeom prst="rect">
            <a:avLst/>
          </a:prstGeom>
        </p:spPr>
        <p:txBody>
          <a:bodyPr wrap="square">
            <a:spAutoFit/>
          </a:bodyPr>
          <a:lstStyle/>
          <a:p>
            <a:r>
              <a:rPr lang="en-US" sz="3600" b="1" dirty="0" err="1">
                <a:latin typeface="+mj-lt"/>
              </a:rPr>
              <a:t>Decolonising</a:t>
            </a:r>
            <a:r>
              <a:rPr lang="en-US" sz="3600" b="1" dirty="0">
                <a:latin typeface="+mj-lt"/>
              </a:rPr>
              <a:t> in Practice</a:t>
            </a:r>
          </a:p>
        </p:txBody>
      </p:sp>
      <p:pic>
        <p:nvPicPr>
          <p:cNvPr id="5" name="Picture 4" descr="Photograph of the speaker with long dreadlocks hair, wearing a St George cross shirt.">
            <a:extLst>
              <a:ext uri="{FF2B5EF4-FFF2-40B4-BE49-F238E27FC236}">
                <a16:creationId xmlns:a16="http://schemas.microsoft.com/office/drawing/2014/main" id="{2C679FC5-1527-184F-8F88-C1C601EF4E0E}"/>
              </a:ext>
            </a:extLst>
          </p:cNvPr>
          <p:cNvPicPr>
            <a:picLocks noChangeAspect="1"/>
          </p:cNvPicPr>
          <p:nvPr/>
        </p:nvPicPr>
        <p:blipFill rotWithShape="1">
          <a:blip r:embed="rId2"/>
          <a:srcRect l="34788" t="13207" r="32995" b="10245"/>
          <a:stretch/>
        </p:blipFill>
        <p:spPr>
          <a:xfrm>
            <a:off x="7404232" y="370573"/>
            <a:ext cx="4148431" cy="6160465"/>
          </a:xfrm>
          <a:prstGeom prst="rect">
            <a:avLst/>
          </a:prstGeom>
        </p:spPr>
      </p:pic>
    </p:spTree>
    <p:extLst>
      <p:ext uri="{BB962C8B-B14F-4D97-AF65-F5344CB8AC3E}">
        <p14:creationId xmlns:p14="http://schemas.microsoft.com/office/powerpoint/2010/main" val="312319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495DC29F69DA41B831D7985DDEFF7A" ma:contentTypeVersion="13" ma:contentTypeDescription="Create a new document." ma:contentTypeScope="" ma:versionID="f06c311d95eb500eded6f5e1d5093d39">
  <xsd:schema xmlns:xsd="http://www.w3.org/2001/XMLSchema" xmlns:xs="http://www.w3.org/2001/XMLSchema" xmlns:p="http://schemas.microsoft.com/office/2006/metadata/properties" xmlns:ns3="da5da9df-85e1-4e4b-b319-af1e48434c21" xmlns:ns4="f6569699-ae44-4c85-9383-dd5a41d3d471" targetNamespace="http://schemas.microsoft.com/office/2006/metadata/properties" ma:root="true" ma:fieldsID="aeda57df9d858e75669db87643de97c5" ns3:_="" ns4:_="">
    <xsd:import namespace="da5da9df-85e1-4e4b-b319-af1e48434c21"/>
    <xsd:import namespace="f6569699-ae44-4c85-9383-dd5a41d3d47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5da9df-85e1-4e4b-b319-af1e48434c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569699-ae44-4c85-9383-dd5a41d3d47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EB5EF0-2A0E-4828-9DED-81E6841FDE03}">
  <ds:schemaRefs>
    <ds:schemaRef ds:uri="http://schemas.microsoft.com/sharepoint/v3/contenttype/forms"/>
  </ds:schemaRefs>
</ds:datastoreItem>
</file>

<file path=customXml/itemProps2.xml><?xml version="1.0" encoding="utf-8"?>
<ds:datastoreItem xmlns:ds="http://schemas.openxmlformats.org/officeDocument/2006/customXml" ds:itemID="{60292E78-645C-4F7C-8AD7-B520AEF8C53B}">
  <ds:schemaRefs>
    <ds:schemaRef ds:uri="f6569699-ae44-4c85-9383-dd5a41d3d47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a5da9df-85e1-4e4b-b319-af1e48434c21"/>
    <ds:schemaRef ds:uri="http://www.w3.org/XML/1998/namespace"/>
  </ds:schemaRefs>
</ds:datastoreItem>
</file>

<file path=customXml/itemProps3.xml><?xml version="1.0" encoding="utf-8"?>
<ds:datastoreItem xmlns:ds="http://schemas.openxmlformats.org/officeDocument/2006/customXml" ds:itemID="{9CDDD705-4A03-4983-AB56-96BB77A82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5da9df-85e1-4e4b-b319-af1e48434c21"/>
    <ds:schemaRef ds:uri="f6569699-ae44-4c85-9383-dd5a41d3d4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257</TotalTime>
  <Words>1782</Words>
  <Application>Microsoft Office PowerPoint</Application>
  <PresentationFormat>Widescreen</PresentationFormat>
  <Paragraphs>144</Paragraphs>
  <Slides>21</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ＭＳ Ｐゴシック</vt:lpstr>
      <vt:lpstr>Arial</vt:lpstr>
      <vt:lpstr>Calibri</vt:lpstr>
      <vt:lpstr>Calibri Light</vt:lpstr>
      <vt:lpstr>Courier New</vt:lpstr>
      <vt:lpstr>Georgia</vt:lpstr>
      <vt:lpstr>Impact</vt:lpstr>
      <vt:lpstr>Libre Baskerville</vt:lpstr>
      <vt:lpstr>Roboto</vt:lpstr>
      <vt:lpstr>Tahoma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the West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Crowley</dc:creator>
  <cp:lastModifiedBy>Myra Evans</cp:lastModifiedBy>
  <cp:revision>26</cp:revision>
  <cp:lastPrinted>2020-06-13T17:30:14Z</cp:lastPrinted>
  <dcterms:created xsi:type="dcterms:W3CDTF">2018-11-12T11:44:49Z</dcterms:created>
  <dcterms:modified xsi:type="dcterms:W3CDTF">2020-06-15T08:21:02Z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1FB1CB3E-193D-4971-B638-8BF00A024B9E</vt:lpwstr>
  </property>
  <property fmtid="{D5CDD505-2E9C-101B-9397-08002B2CF9AE}" pid="3" name="ArticulatePath">
    <vt:lpwstr>Presentation2</vt:lpwstr>
  </property>
  <property fmtid="{D5CDD505-2E9C-101B-9397-08002B2CF9AE}" pid="4" name="ContentTypeId">
    <vt:lpwstr>0x0101001C495DC29F69DA41B831D7985DDEFF7A</vt:lpwstr>
  </property>
</Properties>
</file>