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sldIdLst>
    <p:sldId id="258" r:id="rId2"/>
    <p:sldId id="290" r:id="rId3"/>
    <p:sldId id="292" r:id="rId4"/>
    <p:sldId id="293" r:id="rId5"/>
    <p:sldId id="297" r:id="rId6"/>
    <p:sldId id="295" r:id="rId7"/>
    <p:sldId id="296" r:id="rId8"/>
    <p:sldId id="302" r:id="rId9"/>
    <p:sldId id="305" r:id="rId10"/>
    <p:sldId id="319" r:id="rId11"/>
    <p:sldId id="313" r:id="rId12"/>
    <p:sldId id="312" r:id="rId13"/>
    <p:sldId id="320" r:id="rId14"/>
    <p:sldId id="314" r:id="rId15"/>
    <p:sldId id="31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34"/>
    <p:restoredTop sz="94643"/>
  </p:normalViewPr>
  <p:slideViewPr>
    <p:cSldViewPr snapToGrid="0" snapToObjects="1">
      <p:cViewPr varScale="1">
        <p:scale>
          <a:sx n="117" d="100"/>
          <a:sy n="117" d="100"/>
        </p:scale>
        <p:origin x="200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A60277-0ADD-9346-A627-E3D78BB4F7E8}" type="datetimeFigureOut">
              <a:rPr lang="en-US" smtClean="0"/>
              <a:t>6/16/20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6F8A8A-C6FD-7E45-8B32-6A57E8999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692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485DC0-84E9-DB40-88C6-C4A4A19A3D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5873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485DC0-84E9-DB40-88C6-C4A4A19A3D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251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485DC0-84E9-DB40-88C6-C4A4A19A3D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1229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485DC0-84E9-DB40-88C6-C4A4A19A3D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414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485DC0-84E9-DB40-88C6-C4A4A19A3D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7535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485DC0-84E9-DB40-88C6-C4A4A19A3D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332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485DC0-84E9-DB40-88C6-C4A4A19A3D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345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485DC0-84E9-DB40-88C6-C4A4A19A3D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389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485DC0-84E9-DB40-88C6-C4A4A19A3D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424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485DC0-84E9-DB40-88C6-C4A4A19A3D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444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485DC0-84E9-DB40-88C6-C4A4A19A3D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934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485DC0-84E9-DB40-88C6-C4A4A19A3D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770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485DC0-84E9-DB40-88C6-C4A4A19A3D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0187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485DC0-84E9-DB40-88C6-C4A4A19A3D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057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C604C-0886-604A-81B1-99EF27572994}" type="datetimeFigureOut">
              <a:rPr lang="en-US" smtClean="0"/>
              <a:t>6/12/20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8016-0CAF-0745-991E-8699597DFEE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4432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C604C-0886-604A-81B1-99EF27572994}" type="datetimeFigureOut">
              <a:rPr lang="en-US" smtClean="0"/>
              <a:t>6/12/20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8016-0CAF-0745-991E-8699597DF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29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C604C-0886-604A-81B1-99EF27572994}" type="datetimeFigureOut">
              <a:rPr lang="en-US" smtClean="0"/>
              <a:t>6/12/20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8016-0CAF-0745-991E-8699597DF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725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C604C-0886-604A-81B1-99EF27572994}" type="datetimeFigureOut">
              <a:rPr lang="en-US" smtClean="0"/>
              <a:t>6/12/20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8016-0CAF-0745-991E-8699597DF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380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C604C-0886-604A-81B1-99EF27572994}" type="datetimeFigureOut">
              <a:rPr lang="en-US" smtClean="0"/>
              <a:t>6/12/20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8016-0CAF-0745-991E-8699597DFEE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8348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C604C-0886-604A-81B1-99EF27572994}" type="datetimeFigureOut">
              <a:rPr lang="en-US" smtClean="0"/>
              <a:t>6/12/20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8016-0CAF-0745-991E-8699597DF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395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C604C-0886-604A-81B1-99EF27572994}" type="datetimeFigureOut">
              <a:rPr lang="en-US" smtClean="0"/>
              <a:t>6/12/20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8016-0CAF-0745-991E-8699597DF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363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C604C-0886-604A-81B1-99EF27572994}" type="datetimeFigureOut">
              <a:rPr lang="en-US" smtClean="0"/>
              <a:t>6/12/20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8016-0CAF-0745-991E-8699597DF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032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C604C-0886-604A-81B1-99EF27572994}" type="datetimeFigureOut">
              <a:rPr lang="en-US" smtClean="0"/>
              <a:t>6/12/20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8016-0CAF-0745-991E-8699597DF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314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49C604C-0886-604A-81B1-99EF27572994}" type="datetimeFigureOut">
              <a:rPr lang="en-US" smtClean="0"/>
              <a:t>6/12/20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6B8016-0CAF-0745-991E-8699597DF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417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accent3"/>
          </a:solid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C604C-0886-604A-81B1-99EF27572994}" type="datetimeFigureOut">
              <a:rPr lang="en-US" smtClean="0"/>
              <a:t>6/12/20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8016-0CAF-0745-991E-8699597DF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366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49C604C-0886-604A-81B1-99EF27572994}" type="datetimeFigureOut">
              <a:rPr lang="en-US" smtClean="0"/>
              <a:t>6/12/20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A6B8016-0CAF-0745-991E-8699597DFEE3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14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tiff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3.tiff"/><Relationship Id="rId7" Type="http://schemas.openxmlformats.org/officeDocument/2006/relationships/image" Target="../media/image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1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291EA-E8E9-334C-BF48-69CBF80500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429" y="758952"/>
            <a:ext cx="10504714" cy="3566160"/>
          </a:xfrm>
        </p:spPr>
        <p:txBody>
          <a:bodyPr>
            <a:normAutofit/>
          </a:bodyPr>
          <a:lstStyle/>
          <a:p>
            <a:r>
              <a:rPr lang="en-GB" sz="6000" dirty="0"/>
              <a:t>Sources of </a:t>
            </a:r>
            <a:r>
              <a:rPr lang="en-GB" sz="6000" dirty="0" err="1"/>
              <a:t>Pigmentless</a:t>
            </a:r>
            <a:r>
              <a:rPr lang="en-GB" sz="6000" dirty="0"/>
              <a:t> Colour in Nature – Seashells, Butterflies and Beetles</a:t>
            </a:r>
            <a:endParaRPr lang="en-US" sz="6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4437483-5304-1445-B218-05D1834F7B9A}"/>
              </a:ext>
            </a:extLst>
          </p:cNvPr>
          <p:cNvSpPr txBox="1">
            <a:spLocks/>
          </p:cNvSpPr>
          <p:nvPr/>
        </p:nvSpPr>
        <p:spPr>
          <a:xfrm>
            <a:off x="1039887" y="4926815"/>
            <a:ext cx="4412297" cy="1171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Tx/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US" sz="2400" b="0" i="0" u="none" strike="noStrike" kern="1200" cap="all" spc="200" normalizeH="0" baseline="0" noProof="0" dirty="0" err="1">
                <a:ln>
                  <a:noFill/>
                </a:ln>
                <a:solidFill>
                  <a:srgbClr val="637052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Damien.Leech@UWE.ac.uk</a:t>
            </a:r>
            <a:endParaRPr kumimoji="0" lang="en-US" sz="2400" b="0" i="0" u="none" strike="noStrike" kern="1200" cap="all" spc="200" normalizeH="0" baseline="0" noProof="0" dirty="0">
              <a:ln>
                <a:noFill/>
              </a:ln>
              <a:solidFill>
                <a:srgbClr val="637052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1F37ED-31BD-2D48-8990-B89B437AA4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237" y="4500081"/>
            <a:ext cx="3195976" cy="15979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C5469C-C79C-B144-924B-656C8122D1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1084" y="4412596"/>
            <a:ext cx="2148353" cy="177295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F051083-FAAC-1C4F-8F3F-E54C103BAE4C}"/>
              </a:ext>
            </a:extLst>
          </p:cNvPr>
          <p:cNvSpPr txBox="1">
            <a:spLocks/>
          </p:cNvSpPr>
          <p:nvPr/>
        </p:nvSpPr>
        <p:spPr>
          <a:xfrm>
            <a:off x="1039887" y="5296009"/>
            <a:ext cx="3074027" cy="432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Tx/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US" sz="2400" b="0" i="0" u="none" strike="noStrike" kern="1200" cap="all" spc="200" normalizeH="0" baseline="0" noProof="0" dirty="0">
                <a:ln>
                  <a:noFill/>
                </a:ln>
                <a:solidFill>
                  <a:srgbClr val="637052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@</a:t>
            </a:r>
            <a:r>
              <a:rPr kumimoji="0" lang="en-US" sz="2400" b="0" i="0" u="none" strike="noStrike" kern="1200" cap="all" spc="200" normalizeH="0" baseline="0" noProof="0" dirty="0" err="1">
                <a:ln>
                  <a:noFill/>
                </a:ln>
                <a:solidFill>
                  <a:srgbClr val="637052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dr_Djleech</a:t>
            </a:r>
            <a:endParaRPr kumimoji="0" lang="en-US" sz="2400" b="0" i="0" u="none" strike="noStrike" kern="1200" cap="all" spc="200" normalizeH="0" baseline="0" noProof="0" dirty="0">
              <a:ln>
                <a:noFill/>
              </a:ln>
              <a:solidFill>
                <a:srgbClr val="637052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378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2FA264D-9C6E-6B42-A03E-CBA2F67604D2}"/>
              </a:ext>
            </a:extLst>
          </p:cNvPr>
          <p:cNvSpPr/>
          <p:nvPr/>
        </p:nvSpPr>
        <p:spPr>
          <a:xfrm>
            <a:off x="1175657" y="1513114"/>
            <a:ext cx="10058399" cy="35421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186B07-4B6A-8F42-A176-778067944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855" y="1621399"/>
            <a:ext cx="5833829" cy="43753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E79C22-D931-D049-A192-7C93FBACB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071" y="627662"/>
            <a:ext cx="10058400" cy="870396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Rose Chafer </a:t>
            </a:r>
            <a:r>
              <a:rPr lang="en-US" dirty="0"/>
              <a:t>(</a:t>
            </a:r>
            <a:r>
              <a:rPr lang="en-US" i="1" dirty="0" err="1"/>
              <a:t>Cetonia</a:t>
            </a:r>
            <a:r>
              <a:rPr lang="en-US" i="1" dirty="0"/>
              <a:t> </a:t>
            </a:r>
            <a:r>
              <a:rPr lang="en-US" i="1" dirty="0" err="1"/>
              <a:t>aurata</a:t>
            </a:r>
            <a:r>
              <a:rPr lang="en-US" dirty="0"/>
              <a:t>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66F2ABE-07DE-634C-84F5-E810325AE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027" y="1621399"/>
            <a:ext cx="5833829" cy="43753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DF482A-1191-A94D-8F8A-D21F5B6F383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894" y="35851"/>
            <a:ext cx="2240791" cy="186732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D44A0EF-CE8F-474A-9322-90C4C96A70BA}"/>
              </a:ext>
            </a:extLst>
          </p:cNvPr>
          <p:cNvSpPr/>
          <p:nvPr/>
        </p:nvSpPr>
        <p:spPr>
          <a:xfrm>
            <a:off x="292770" y="5996771"/>
            <a:ext cx="48206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glish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Specimen provided by Niamh Fahy.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810637-CB3C-EA43-B22B-2291BB8A410F}"/>
              </a:ext>
            </a:extLst>
          </p:cNvPr>
          <p:cNvSpPr/>
          <p:nvPr/>
        </p:nvSpPr>
        <p:spPr>
          <a:xfrm>
            <a:off x="7876853" y="45293"/>
            <a:ext cx="192104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glish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I, Chrumps, CC BY-SA 3.0, https://commons.wikimedia.org/w/index.php?curid=2521547</a:t>
            </a:r>
          </a:p>
        </p:txBody>
      </p:sp>
    </p:spTree>
    <p:extLst>
      <p:ext uri="{BB962C8B-B14F-4D97-AF65-F5344CB8AC3E}">
        <p14:creationId xmlns:p14="http://schemas.microsoft.com/office/powerpoint/2010/main" val="1562744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2FA264D-9C6E-6B42-A03E-CBA2F67604D2}"/>
              </a:ext>
            </a:extLst>
          </p:cNvPr>
          <p:cNvSpPr/>
          <p:nvPr/>
        </p:nvSpPr>
        <p:spPr>
          <a:xfrm>
            <a:off x="7130143" y="1513114"/>
            <a:ext cx="4103913" cy="35421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E79C22-D931-D049-A192-7C93FBACB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Nacre – Mother of Pearl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84D94-DC2E-CF4A-B3FC-F4FD3AEC9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5987" y="2037597"/>
            <a:ext cx="5607634" cy="3645408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2700" dirty="0">
                <a:solidFill>
                  <a:schemeClr val="tx1"/>
                </a:solidFill>
              </a:rPr>
              <a:t>Organic-inorganic compound produced in some molluscs.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700" dirty="0">
                <a:solidFill>
                  <a:schemeClr val="tx1"/>
                </a:solidFill>
              </a:rPr>
              <a:t>Platelets bound by long biopolymers – binding materials similar to before, chitin, </a:t>
            </a:r>
            <a:r>
              <a:rPr lang="en-GB" sz="2700" dirty="0" err="1">
                <a:solidFill>
                  <a:schemeClr val="tx1"/>
                </a:solidFill>
              </a:rPr>
              <a:t>lustrin</a:t>
            </a:r>
            <a:r>
              <a:rPr lang="en-GB" sz="2700" dirty="0">
                <a:solidFill>
                  <a:schemeClr val="tx1"/>
                </a:solidFill>
              </a:rPr>
              <a:t> etc.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700" dirty="0">
                <a:solidFill>
                  <a:schemeClr val="tx1"/>
                </a:solidFill>
              </a:rPr>
              <a:t>But usually hidden?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E975F3-680D-8147-928C-C8103272D608}"/>
              </a:ext>
            </a:extLst>
          </p:cNvPr>
          <p:cNvSpPr/>
          <p:nvPr/>
        </p:nvSpPr>
        <p:spPr>
          <a:xfrm>
            <a:off x="7583905" y="5574453"/>
            <a:ext cx="41039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Tushtev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K.,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Murck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M., &amp; Grathwohl, G. (2008).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Materials Science and Engineering: 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 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28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(7), 1164-1172.</a:t>
            </a:r>
            <a:endParaRPr kumimoji="0" lang="english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987C51-E910-C149-8892-F2522112C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5717" y="2963871"/>
            <a:ext cx="3663370" cy="26261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F0A17B-64C2-214D-9207-D0F06D4148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8159" y="85045"/>
            <a:ext cx="3087521" cy="285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740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2FA264D-9C6E-6B42-A03E-CBA2F67604D2}"/>
              </a:ext>
            </a:extLst>
          </p:cNvPr>
          <p:cNvSpPr/>
          <p:nvPr/>
        </p:nvSpPr>
        <p:spPr>
          <a:xfrm>
            <a:off x="1175657" y="1513114"/>
            <a:ext cx="10058399" cy="35421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E79C22-D931-D049-A192-7C93FBACB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338" y="624784"/>
            <a:ext cx="10058400" cy="870396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Flat Top Shell </a:t>
            </a:r>
            <a:r>
              <a:rPr lang="en-US" dirty="0"/>
              <a:t>(</a:t>
            </a:r>
            <a:r>
              <a:rPr lang="en-US" i="1" dirty="0" err="1"/>
              <a:t>Gibbula</a:t>
            </a:r>
            <a:r>
              <a:rPr lang="en-US" i="1" dirty="0"/>
              <a:t> </a:t>
            </a:r>
            <a:r>
              <a:rPr lang="en-US" i="1" dirty="0" err="1"/>
              <a:t>umbilicalis</a:t>
            </a:r>
            <a:r>
              <a:rPr lang="en-US" dirty="0"/>
              <a:t>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810637-CB3C-EA43-B22B-2291BB8A410F}"/>
              </a:ext>
            </a:extLst>
          </p:cNvPr>
          <p:cNvSpPr/>
          <p:nvPr/>
        </p:nvSpPr>
        <p:spPr>
          <a:xfrm>
            <a:off x="7880684" y="45293"/>
            <a:ext cx="16471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H. Zell - Own work, CC BY-SA 3.0,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commons.wikimedia.org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/w/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index.php?curid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=36293793</a:t>
            </a:r>
            <a:endParaRPr kumimoji="0" lang="english-GB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0A15A8-BB3B-0946-BF7E-7BABE5FE36E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7840" y="-1"/>
            <a:ext cx="2664160" cy="15735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05DE86-0687-B74B-8B6D-91D48FD7E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925" y="1690220"/>
            <a:ext cx="5959931" cy="44721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D4E6F6-FDA2-5A4C-841C-BEFAE4688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4856" y="1690220"/>
            <a:ext cx="5959930" cy="446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936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2FA264D-9C6E-6B42-A03E-CBA2F67604D2}"/>
              </a:ext>
            </a:extLst>
          </p:cNvPr>
          <p:cNvSpPr/>
          <p:nvPr/>
        </p:nvSpPr>
        <p:spPr>
          <a:xfrm>
            <a:off x="5889171" y="1513114"/>
            <a:ext cx="5344885" cy="35421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E79C22-D931-D049-A192-7C93FBACB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84D94-DC2E-CF4A-B3FC-F4FD3AEC9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5987" y="2037597"/>
            <a:ext cx="5607634" cy="3645408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2700" dirty="0">
                <a:solidFill>
                  <a:schemeClr val="tx1"/>
                </a:solidFill>
              </a:rPr>
              <a:t>Natural colour systems are complex and fascinating from a design perspective.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700" dirty="0">
                <a:solidFill>
                  <a:schemeClr val="tx1"/>
                </a:solidFill>
              </a:rPr>
              <a:t>Use structure rather than pigment to produce colour.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700" dirty="0">
                <a:solidFill>
                  <a:schemeClr val="tx1"/>
                </a:solidFill>
              </a:rPr>
              <a:t>How do we use bioinspiration to help with our design?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99FE52-3151-1041-92F8-23713EDA2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0657" y="1867326"/>
            <a:ext cx="4887684" cy="366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4784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2FA264D-9C6E-6B42-A03E-CBA2F67604D2}"/>
              </a:ext>
            </a:extLst>
          </p:cNvPr>
          <p:cNvSpPr/>
          <p:nvPr/>
        </p:nvSpPr>
        <p:spPr>
          <a:xfrm>
            <a:off x="5438275" y="1513114"/>
            <a:ext cx="5795782" cy="35421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E79C22-D931-D049-A192-7C93FBACB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6486625" cy="145075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Peacock Butterfly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84D94-DC2E-CF4A-B3FC-F4FD3AEC9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5987" y="2277828"/>
            <a:ext cx="4990013" cy="3645408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/>
                </a:solidFill>
              </a:rPr>
              <a:t>In this case, the colour is found to be a combination of both structure and pigment.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/>
                </a:solidFill>
              </a:rPr>
              <a:t>Each wing is covered in scales, these scales are covered in a micro-structure and pigmented.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/>
                </a:solidFill>
              </a:rPr>
              <a:t>Even more complex!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E975F3-680D-8147-928C-C8103272D608}"/>
              </a:ext>
            </a:extLst>
          </p:cNvPr>
          <p:cNvSpPr/>
          <p:nvPr/>
        </p:nvSpPr>
        <p:spPr>
          <a:xfrm>
            <a:off x="6485021" y="5827116"/>
            <a:ext cx="55826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Stavenga</a:t>
            </a:r>
            <a:r>
              <a:rPr lang="en-US" sz="1200" dirty="0"/>
              <a:t>, D. G., </a:t>
            </a:r>
            <a:r>
              <a:rPr lang="en-US" sz="1200" dirty="0" err="1"/>
              <a:t>Leertouwer</a:t>
            </a:r>
            <a:r>
              <a:rPr lang="en-US" sz="1200" dirty="0"/>
              <a:t>, H. L., &amp; Wilts, B. D. (2014). </a:t>
            </a:r>
            <a:r>
              <a:rPr lang="en-US" sz="1200" i="1" dirty="0"/>
              <a:t>Journal of Experimental Biology</a:t>
            </a:r>
            <a:r>
              <a:rPr lang="en-US" sz="1200" dirty="0"/>
              <a:t>, </a:t>
            </a:r>
            <a:r>
              <a:rPr lang="en-US" sz="1200" i="1" dirty="0"/>
              <a:t>217</a:t>
            </a:r>
            <a:r>
              <a:rPr lang="en-US" sz="1200" dirty="0"/>
              <a:t>(12), 2171-2180.</a:t>
            </a:r>
            <a:endParaRPr lang="english-GB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A00E12-13C9-5F45-A8B1-89726F927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5021" y="2373948"/>
            <a:ext cx="5498432" cy="34531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47ED5A-DD0B-BF40-82C2-C0183EBEB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8180" y="0"/>
            <a:ext cx="3084986" cy="237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137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2FA264D-9C6E-6B42-A03E-CBA2F67604D2}"/>
              </a:ext>
            </a:extLst>
          </p:cNvPr>
          <p:cNvSpPr/>
          <p:nvPr/>
        </p:nvSpPr>
        <p:spPr>
          <a:xfrm>
            <a:off x="7130143" y="1513114"/>
            <a:ext cx="4103913" cy="35421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E79C22-D931-D049-A192-7C93FBACB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Bonus - Buttercups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84D94-DC2E-CF4A-B3FC-F4FD3AEC9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5987" y="2037597"/>
            <a:ext cx="5607634" cy="3645408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2700" dirty="0">
                <a:solidFill>
                  <a:schemeClr val="tx1"/>
                </a:solidFill>
              </a:rPr>
              <a:t>Not limited to the animal kingdom – structural colour also shows up in some plant species.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B8AA7A-B196-E849-8E33-F6595CEB24C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492646" y="1509361"/>
            <a:ext cx="5144697" cy="385852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06A1DC2-C695-D848-9243-7D3891281F0E}"/>
              </a:ext>
            </a:extLst>
          </p:cNvPr>
          <p:cNvSpPr/>
          <p:nvPr/>
        </p:nvSpPr>
        <p:spPr>
          <a:xfrm>
            <a:off x="8135732" y="6010972"/>
            <a:ext cx="41039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Picture by H. Lovell.</a:t>
            </a:r>
            <a:endParaRPr kumimoji="0" lang="english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49B1DD0-0167-AA48-B8CB-0166A3CF3A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8065" y="3341441"/>
            <a:ext cx="3312944" cy="24266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AC09ED-ED10-5542-B985-4BE67AC8B4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429" y="3429000"/>
            <a:ext cx="5422900" cy="233908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AF85745-9BDA-0249-919C-45392B196BF5}"/>
              </a:ext>
            </a:extLst>
          </p:cNvPr>
          <p:cNvSpPr/>
          <p:nvPr/>
        </p:nvSpPr>
        <p:spPr>
          <a:xfrm>
            <a:off x="127429" y="5755261"/>
            <a:ext cx="72238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van der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Kooi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C. J.,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Elzenga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J. T. M.,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Dijksterhuis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J., &amp;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Stavenga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D. G. (2017).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Journal of the Royal Society Interface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 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14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(127), 20160933.</a:t>
            </a:r>
            <a:endParaRPr kumimoji="0" lang="english-GB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486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AA7FB1BF-DDD2-5346-928B-6B320741D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1985" y="2155625"/>
            <a:ext cx="2579866" cy="23012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2FA264D-9C6E-6B42-A03E-CBA2F67604D2}"/>
              </a:ext>
            </a:extLst>
          </p:cNvPr>
          <p:cNvSpPr/>
          <p:nvPr/>
        </p:nvSpPr>
        <p:spPr>
          <a:xfrm>
            <a:off x="7130143" y="1513114"/>
            <a:ext cx="4103913" cy="35421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E79C22-D931-D049-A192-7C93FBACB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What does this look like?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And 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84D94-DC2E-CF4A-B3FC-F4FD3AEC9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5987" y="1802674"/>
            <a:ext cx="4935583" cy="3880331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chemeClr val="tx1"/>
                </a:solidFill>
              </a:rPr>
              <a:t>A surprisingly complex question!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chemeClr val="tx1"/>
                </a:solidFill>
              </a:rPr>
              <a:t>Materials have roughly four visual qualities: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500" b="1" u="sng" dirty="0">
                <a:solidFill>
                  <a:schemeClr val="tx1"/>
                </a:solidFill>
              </a:rPr>
              <a:t>Colour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chemeClr val="tx1"/>
                </a:solidFill>
              </a:rPr>
              <a:t>Texture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chemeClr val="tx1"/>
                </a:solidFill>
              </a:rPr>
              <a:t>Gloss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chemeClr val="tx1"/>
                </a:solidFill>
              </a:rPr>
              <a:t>Translucency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chemeClr val="tx1"/>
                </a:solidFill>
              </a:rPr>
              <a:t>These can vary as well, depending on: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chemeClr val="tx1"/>
                </a:solidFill>
              </a:rPr>
              <a:t>Lighting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chemeClr val="tx1"/>
                </a:solidFill>
              </a:rPr>
              <a:t>Viewing angle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chemeClr val="tx1"/>
                </a:solidFill>
              </a:rPr>
              <a:t>Distance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chemeClr val="tx1"/>
                </a:solidFill>
              </a:rPr>
              <a:t>Observer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chemeClr val="tx1"/>
                </a:solidFill>
              </a:rPr>
              <a:t>Can be informed by: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500" b="1" u="sng" dirty="0">
                <a:solidFill>
                  <a:schemeClr val="tx1"/>
                </a:solidFill>
              </a:rPr>
              <a:t>Size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500" b="1" u="sng" dirty="0">
                <a:solidFill>
                  <a:schemeClr val="tx1"/>
                </a:solidFill>
              </a:rPr>
              <a:t>Structure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chemeClr val="tx1"/>
                </a:solidFill>
              </a:rPr>
              <a:t>Chemical composition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47DCFD4-0416-F842-9C29-767743FCF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7484" y="0"/>
            <a:ext cx="3744516" cy="2819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CF6FF3F-6E12-184D-AA52-13CA1C8AA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2658" y="4038601"/>
            <a:ext cx="4539342" cy="226967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268C2F9-DA8C-9643-BBFD-75C7E478490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0814" y="2372419"/>
            <a:ext cx="2771186" cy="184603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FA343AF-85CD-1046-A1FA-EC2A234AD14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8225" y="2372418"/>
            <a:ext cx="1995715" cy="184603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C3E3797-8DE9-724A-8314-A91049E813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3358" y="4456866"/>
            <a:ext cx="3289300" cy="185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660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79C22-D931-D049-A192-7C93FBACB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Colour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84D94-DC2E-CF4A-B3FC-F4FD3AEC9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0417" y="1867326"/>
            <a:ext cx="9659983" cy="4413731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Colour, as we know it, is just one small part of the electromagnetic spectrum.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57CA75-5660-E44B-9FB5-8CA2C0117E17}"/>
              </a:ext>
            </a:extLst>
          </p:cNvPr>
          <p:cNvSpPr/>
          <p:nvPr/>
        </p:nvSpPr>
        <p:spPr>
          <a:xfrm>
            <a:off x="9318170" y="1513114"/>
            <a:ext cx="1915885" cy="35421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BDF2931-3384-C34E-90AB-2C9CAE7B9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251" y="2178607"/>
            <a:ext cx="9113521" cy="4032995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6B3B210-9094-AB41-BCD4-DF65E5F8FC37}"/>
              </a:ext>
            </a:extLst>
          </p:cNvPr>
          <p:cNvSpPr txBox="1">
            <a:spLocks/>
          </p:cNvSpPr>
          <p:nvPr/>
        </p:nvSpPr>
        <p:spPr>
          <a:xfrm>
            <a:off x="9753600" y="5837122"/>
            <a:ext cx="2133600" cy="27280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Tx/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MiniPhysics.com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912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D57CA75-5660-E44B-9FB5-8CA2C0117E17}"/>
              </a:ext>
            </a:extLst>
          </p:cNvPr>
          <p:cNvSpPr/>
          <p:nvPr/>
        </p:nvSpPr>
        <p:spPr>
          <a:xfrm>
            <a:off x="1097280" y="1513114"/>
            <a:ext cx="10136775" cy="35421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214713-C4E2-4A4A-9797-A21CE9196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44" y="859985"/>
            <a:ext cx="7158327" cy="50331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C45E54-8700-124C-A2F8-3402FF813C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246" y="859985"/>
            <a:ext cx="5016345" cy="489803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61C4BA6-9AC3-5442-9F5F-7464C601F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29" y="109213"/>
            <a:ext cx="10058400" cy="833846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Colour</a:t>
            </a:r>
            <a:r>
              <a:rPr lang="en-US" dirty="0">
                <a:solidFill>
                  <a:schemeClr val="tx1"/>
                </a:solidFill>
              </a:rPr>
              <a:t> &amp; The Observer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6B3B210-9094-AB41-BCD4-DF65E5F8FC37}"/>
              </a:ext>
            </a:extLst>
          </p:cNvPr>
          <p:cNvSpPr txBox="1">
            <a:spLocks/>
          </p:cNvSpPr>
          <p:nvPr/>
        </p:nvSpPr>
        <p:spPr>
          <a:xfrm>
            <a:off x="511629" y="5786705"/>
            <a:ext cx="6291943" cy="35421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Tx/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BenRG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Own work, Public Domain, https://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commons.wikimedia.org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/w/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index.php?curid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=7873848</a:t>
            </a:r>
          </a:p>
        </p:txBody>
      </p:sp>
    </p:spTree>
    <p:extLst>
      <p:ext uri="{BB962C8B-B14F-4D97-AF65-F5344CB8AC3E}">
        <p14:creationId xmlns:p14="http://schemas.microsoft.com/office/powerpoint/2010/main" val="1437508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79C22-D931-D049-A192-7C93FBACB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Let’s Simplify - A Leaf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84D94-DC2E-CF4A-B3FC-F4FD3AEC9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1234" y="1968668"/>
            <a:ext cx="5240383" cy="381545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So why is a leaf green? Mostly chlorophyll!</a:t>
            </a: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70EDE5D-5B6F-8949-A56F-BEF0CBF2B8DE}"/>
              </a:ext>
            </a:extLst>
          </p:cNvPr>
          <p:cNvSpPr/>
          <p:nvPr/>
        </p:nvSpPr>
        <p:spPr>
          <a:xfrm>
            <a:off x="8131628" y="1513114"/>
            <a:ext cx="3102427" cy="35421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A147620-A866-1A43-B989-FFB899B25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4108" y="158650"/>
            <a:ext cx="3012004" cy="5983936"/>
          </a:xfrm>
          <a:prstGeom prst="rect">
            <a:avLst/>
          </a:prstGeom>
        </p:spPr>
      </p:pic>
      <p:sp>
        <p:nvSpPr>
          <p:cNvPr id="21" name="Right Arrow 20">
            <a:extLst>
              <a:ext uri="{FF2B5EF4-FFF2-40B4-BE49-F238E27FC236}">
                <a16:creationId xmlns:a16="http://schemas.microsoft.com/office/drawing/2014/main" id="{C570F53F-4403-4449-A8A0-6308BDB36A7F}"/>
              </a:ext>
            </a:extLst>
          </p:cNvPr>
          <p:cNvSpPr/>
          <p:nvPr/>
        </p:nvSpPr>
        <p:spPr>
          <a:xfrm rot="3219571">
            <a:off x="1180276" y="3404995"/>
            <a:ext cx="2682899" cy="1404258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83D5ECB-70C4-6E4E-8204-859FF938898B}"/>
              </a:ext>
            </a:extLst>
          </p:cNvPr>
          <p:cNvSpPr/>
          <p:nvPr/>
        </p:nvSpPr>
        <p:spPr>
          <a:xfrm>
            <a:off x="2068286" y="5312229"/>
            <a:ext cx="4495800" cy="61755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CE1C1DCF-2579-D647-8D5E-AC14B65AA0E0}"/>
              </a:ext>
            </a:extLst>
          </p:cNvPr>
          <p:cNvSpPr/>
          <p:nvPr/>
        </p:nvSpPr>
        <p:spPr>
          <a:xfrm rot="18669944">
            <a:off x="4957040" y="3859984"/>
            <a:ext cx="2865506" cy="293914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8460CD5-D767-DB4C-A2AD-29AFF8B700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226338">
            <a:off x="897727" y="3969109"/>
            <a:ext cx="1769191" cy="443380"/>
          </a:xfrm>
          <a:prstGeom prst="rect">
            <a:avLst/>
          </a:prstGeom>
        </p:spPr>
      </p:pic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EDE79920-1750-FD48-A368-FFC88FC9A66F}"/>
              </a:ext>
            </a:extLst>
          </p:cNvPr>
          <p:cNvSpPr txBox="1">
            <a:spLocks/>
          </p:cNvSpPr>
          <p:nvPr/>
        </p:nvSpPr>
        <p:spPr>
          <a:xfrm>
            <a:off x="4028308" y="5441458"/>
            <a:ext cx="742406" cy="32457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Tx/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Leaf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DBAF3381-8C9E-7F40-8137-2ADC07D2E2FA}"/>
              </a:ext>
            </a:extLst>
          </p:cNvPr>
          <p:cNvSpPr txBox="1">
            <a:spLocks/>
          </p:cNvSpPr>
          <p:nvPr/>
        </p:nvSpPr>
        <p:spPr>
          <a:xfrm rot="3200173">
            <a:off x="1642492" y="3721543"/>
            <a:ext cx="1586497" cy="32457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Tx/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White Light In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19AEC110-DDBE-304A-ABC0-20CAAA33A98E}"/>
              </a:ext>
            </a:extLst>
          </p:cNvPr>
          <p:cNvSpPr txBox="1">
            <a:spLocks/>
          </p:cNvSpPr>
          <p:nvPr/>
        </p:nvSpPr>
        <p:spPr>
          <a:xfrm rot="18660568">
            <a:off x="5400679" y="3584949"/>
            <a:ext cx="1776011" cy="32457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Tx/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Green Light Out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36BBAFB-5193-2840-8CB3-EC18B4525E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645719">
            <a:off x="5813439" y="4137360"/>
            <a:ext cx="1769191" cy="44338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07B2C17-EC58-6F43-8DA3-006D3748B793}"/>
              </a:ext>
            </a:extLst>
          </p:cNvPr>
          <p:cNvSpPr/>
          <p:nvPr/>
        </p:nvSpPr>
        <p:spPr>
          <a:xfrm rot="18670353">
            <a:off x="6777480" y="3704815"/>
            <a:ext cx="609814" cy="445624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FE25596-28D2-1B41-8B43-6DE2F881DF08}"/>
              </a:ext>
            </a:extLst>
          </p:cNvPr>
          <p:cNvSpPr/>
          <p:nvPr/>
        </p:nvSpPr>
        <p:spPr>
          <a:xfrm rot="18670353">
            <a:off x="6016089" y="4574806"/>
            <a:ext cx="609814" cy="445624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66865F87-5631-A345-AAB8-B459647D3AFE}"/>
              </a:ext>
            </a:extLst>
          </p:cNvPr>
          <p:cNvSpPr/>
          <p:nvPr/>
        </p:nvSpPr>
        <p:spPr>
          <a:xfrm rot="5400000">
            <a:off x="3415350" y="5377287"/>
            <a:ext cx="424030" cy="293914"/>
          </a:xfrm>
          <a:prstGeom prst="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387D08BB-598A-E64D-BA03-C92BE2BF814F}"/>
              </a:ext>
            </a:extLst>
          </p:cNvPr>
          <p:cNvSpPr/>
          <p:nvPr/>
        </p:nvSpPr>
        <p:spPr>
          <a:xfrm rot="5400000">
            <a:off x="4812685" y="5377287"/>
            <a:ext cx="424030" cy="293914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26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70EDE5D-5B6F-8949-A56F-BEF0CBF2B8DE}"/>
              </a:ext>
            </a:extLst>
          </p:cNvPr>
          <p:cNvSpPr/>
          <p:nvPr/>
        </p:nvSpPr>
        <p:spPr>
          <a:xfrm>
            <a:off x="655888" y="1513114"/>
            <a:ext cx="10578167" cy="35421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A147620-A866-1A43-B989-FFB899B257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5788" y="484049"/>
            <a:ext cx="3515764" cy="552007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CF52110-3E9A-C24E-8D82-692A2ABB013E}"/>
              </a:ext>
            </a:extLst>
          </p:cNvPr>
          <p:cNvSpPr/>
          <p:nvPr/>
        </p:nvSpPr>
        <p:spPr>
          <a:xfrm>
            <a:off x="655888" y="5845764"/>
            <a:ext cx="77190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Thomas Bresson -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Gastrophysa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viridula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CC BY 2.0, https://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commons.wikimedia.org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/w/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index.php?curid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=6606367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EDD69A0-A9CC-2240-B4BD-324EC9EE4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478" y="368210"/>
            <a:ext cx="10058400" cy="833846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 Two ‘Types’ of Green?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C9C64F-DD2A-0547-910C-49A42A97E8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913" y="1202056"/>
            <a:ext cx="6252398" cy="464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884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>
            <a:extLst>
              <a:ext uri="{FF2B5EF4-FFF2-40B4-BE49-F238E27FC236}">
                <a16:creationId xmlns:a16="http://schemas.microsoft.com/office/drawing/2014/main" id="{E32EECF2-10FE-B342-827E-8784A71D25C1}"/>
              </a:ext>
            </a:extLst>
          </p:cNvPr>
          <p:cNvSpPr txBox="1">
            <a:spLocks/>
          </p:cNvSpPr>
          <p:nvPr/>
        </p:nvSpPr>
        <p:spPr>
          <a:xfrm>
            <a:off x="1475046" y="5163703"/>
            <a:ext cx="2625280" cy="8338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Iridescent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3E887CC4-C310-2548-9F43-CE1059C55026}"/>
              </a:ext>
            </a:extLst>
          </p:cNvPr>
          <p:cNvSpPr txBox="1">
            <a:spLocks/>
          </p:cNvSpPr>
          <p:nvPr/>
        </p:nvSpPr>
        <p:spPr>
          <a:xfrm>
            <a:off x="1457321" y="5182553"/>
            <a:ext cx="2625280" cy="8338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cap="none" spc="-5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Iridescent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90952B58-8AAC-7F4C-9ED1-55964E56B8AE}"/>
              </a:ext>
            </a:extLst>
          </p:cNvPr>
          <p:cNvSpPr txBox="1">
            <a:spLocks/>
          </p:cNvSpPr>
          <p:nvPr/>
        </p:nvSpPr>
        <p:spPr>
          <a:xfrm>
            <a:off x="1441593" y="5193704"/>
            <a:ext cx="2625280" cy="8338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Iridescent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70EDE5D-5B6F-8949-A56F-BEF0CBF2B8DE}"/>
              </a:ext>
            </a:extLst>
          </p:cNvPr>
          <p:cNvSpPr/>
          <p:nvPr/>
        </p:nvSpPr>
        <p:spPr>
          <a:xfrm>
            <a:off x="655888" y="1513114"/>
            <a:ext cx="10578167" cy="35421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F52110-3E9A-C24E-8D82-692A2ABB013E}"/>
              </a:ext>
            </a:extLst>
          </p:cNvPr>
          <p:cNvSpPr/>
          <p:nvPr/>
        </p:nvSpPr>
        <p:spPr>
          <a:xfrm>
            <a:off x="133187" y="4395111"/>
            <a:ext cx="55002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Thomas Bresson -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Gastrophysa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viridula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CC BY 2.0, https://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commons.wikimedia.org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/w/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index.php?curid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=6606367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C9C64F-DD2A-0547-910C-49A42A97E8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187" y="2017895"/>
            <a:ext cx="5504409" cy="23386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70158B-1071-A644-A5B5-F4EA17C8C22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01" y="20342"/>
            <a:ext cx="2106953" cy="21069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2D119C-2217-FF47-B92A-0F320DAEE3D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349" y="2120890"/>
            <a:ext cx="2106953" cy="21069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D0A81C-B870-F34B-B3BB-C53BFC8B761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01" y="4227843"/>
            <a:ext cx="2106953" cy="210695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597049-F529-9C4C-8B93-6241A0182216}"/>
              </a:ext>
            </a:extLst>
          </p:cNvPr>
          <p:cNvCxnSpPr>
            <a:cxnSpLocks/>
          </p:cNvCxnSpPr>
          <p:nvPr/>
        </p:nvCxnSpPr>
        <p:spPr>
          <a:xfrm flipV="1">
            <a:off x="2271646" y="763546"/>
            <a:ext cx="3884456" cy="21911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41A3534-C939-904E-8D26-EBC11EAFB795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2252544" y="3174367"/>
            <a:ext cx="3903805" cy="5309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B8CE979-C127-C140-B438-C766F4BD2E2D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2271646" y="3447182"/>
            <a:ext cx="3884455" cy="183413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1720E7CB-39C7-B048-9D06-C7A8CC001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87" y="999775"/>
            <a:ext cx="4128535" cy="833846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 Not Just Green!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AABC9E7-1E20-0647-A2F9-5B555D9AD6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534072" y="2913638"/>
            <a:ext cx="6040296" cy="44338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675E0744-6BC6-344A-BC0F-C6B9A7AF0DF0}"/>
              </a:ext>
            </a:extLst>
          </p:cNvPr>
          <p:cNvSpPr txBox="1">
            <a:spLocks/>
          </p:cNvSpPr>
          <p:nvPr/>
        </p:nvSpPr>
        <p:spPr>
          <a:xfrm>
            <a:off x="8294560" y="2658608"/>
            <a:ext cx="2813824" cy="8338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Yellow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90FDDC3C-6497-F348-8A7C-3CB34B820B0D}"/>
              </a:ext>
            </a:extLst>
          </p:cNvPr>
          <p:cNvSpPr txBox="1">
            <a:spLocks/>
          </p:cNvSpPr>
          <p:nvPr/>
        </p:nvSpPr>
        <p:spPr>
          <a:xfrm>
            <a:off x="8252151" y="679268"/>
            <a:ext cx="2813824" cy="8338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Green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7EF80EC-A6EC-F84D-9BCF-B069057930C6}"/>
              </a:ext>
            </a:extLst>
          </p:cNvPr>
          <p:cNvSpPr txBox="1">
            <a:spLocks/>
          </p:cNvSpPr>
          <p:nvPr/>
        </p:nvSpPr>
        <p:spPr>
          <a:xfrm>
            <a:off x="8328599" y="4714329"/>
            <a:ext cx="2813824" cy="8338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Orange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73F710-93B1-9F45-8DCB-1F5FAC7C5B35}"/>
              </a:ext>
            </a:extLst>
          </p:cNvPr>
          <p:cNvSpPr/>
          <p:nvPr/>
        </p:nvSpPr>
        <p:spPr>
          <a:xfrm rot="5400000">
            <a:off x="10337419" y="1137441"/>
            <a:ext cx="2444505" cy="432477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389AB58-CF6C-0447-AD10-92BA811C50FC}"/>
              </a:ext>
            </a:extLst>
          </p:cNvPr>
          <p:cNvSpPr/>
          <p:nvPr/>
        </p:nvSpPr>
        <p:spPr>
          <a:xfrm rot="5400000">
            <a:off x="11045965" y="5425284"/>
            <a:ext cx="1014762" cy="445624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ight Brace 37">
            <a:extLst>
              <a:ext uri="{FF2B5EF4-FFF2-40B4-BE49-F238E27FC236}">
                <a16:creationId xmlns:a16="http://schemas.microsoft.com/office/drawing/2014/main" id="{33487539-FDAB-AE45-8891-9221C9A447BA}"/>
              </a:ext>
            </a:extLst>
          </p:cNvPr>
          <p:cNvSpPr/>
          <p:nvPr/>
        </p:nvSpPr>
        <p:spPr>
          <a:xfrm>
            <a:off x="10114156" y="131426"/>
            <a:ext cx="951819" cy="6024050"/>
          </a:xfrm>
          <a:prstGeom prst="rightBrace">
            <a:avLst>
              <a:gd name="adj1" fmla="val 8333"/>
              <a:gd name="adj2" fmla="val 63143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385074C2-0569-9646-A84E-A425620E282E}"/>
              </a:ext>
            </a:extLst>
          </p:cNvPr>
          <p:cNvSpPr txBox="1">
            <a:spLocks/>
          </p:cNvSpPr>
          <p:nvPr/>
        </p:nvSpPr>
        <p:spPr>
          <a:xfrm>
            <a:off x="1423868" y="5216006"/>
            <a:ext cx="2625280" cy="8338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Iridescent</a:t>
            </a:r>
          </a:p>
        </p:txBody>
      </p:sp>
    </p:spTree>
    <p:extLst>
      <p:ext uri="{BB962C8B-B14F-4D97-AF65-F5344CB8AC3E}">
        <p14:creationId xmlns:p14="http://schemas.microsoft.com/office/powerpoint/2010/main" val="972471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2FA264D-9C6E-6B42-A03E-CBA2F67604D2}"/>
              </a:ext>
            </a:extLst>
          </p:cNvPr>
          <p:cNvSpPr/>
          <p:nvPr/>
        </p:nvSpPr>
        <p:spPr>
          <a:xfrm>
            <a:off x="7130143" y="1513114"/>
            <a:ext cx="4103913" cy="35421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E79C22-D931-D049-A192-7C93FBACB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Multilayer Reflector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84D94-DC2E-CF4A-B3FC-F4FD3AEC9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5987" y="2037597"/>
            <a:ext cx="5186529" cy="3645408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2700" dirty="0">
                <a:solidFill>
                  <a:schemeClr val="tx1"/>
                </a:solidFill>
              </a:rPr>
              <a:t>Within the cuticle of the beetle exists alternating layers of material.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700" dirty="0">
                <a:solidFill>
                  <a:schemeClr val="tx1"/>
                </a:solidFill>
              </a:rPr>
              <a:t>White light enters, moves through the material and is ‘selectively reflected’.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700" dirty="0">
                <a:solidFill>
                  <a:schemeClr val="tx1"/>
                </a:solidFill>
              </a:rPr>
              <a:t>No pigment in these layers!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700" dirty="0">
                <a:solidFill>
                  <a:schemeClr val="tx1"/>
                </a:solidFill>
              </a:rPr>
              <a:t>The colours reflected depend on the optical properties of the material and </a:t>
            </a:r>
            <a:r>
              <a:rPr lang="en-GB" sz="2700" u="sng" dirty="0">
                <a:solidFill>
                  <a:schemeClr val="tx1"/>
                </a:solidFill>
              </a:rPr>
              <a:t>the thickness of the layers</a:t>
            </a:r>
            <a:r>
              <a:rPr lang="en-GB" sz="27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580B69-D49B-E44C-BBD4-E0E5A098F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263" y="856247"/>
            <a:ext cx="5486400" cy="4953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57794E-B8CF-9948-AA73-DC658C98A8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563896">
            <a:off x="10692126" y="1431447"/>
            <a:ext cx="1769191" cy="44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1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2FA264D-9C6E-6B42-A03E-CBA2F67604D2}"/>
              </a:ext>
            </a:extLst>
          </p:cNvPr>
          <p:cNvSpPr/>
          <p:nvPr/>
        </p:nvSpPr>
        <p:spPr>
          <a:xfrm>
            <a:off x="1175657" y="1513114"/>
            <a:ext cx="10058399" cy="35421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E79C22-D931-D049-A192-7C93FBACB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870396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Might sound strange…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84D94-DC2E-CF4A-B3FC-F4FD3AEC9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366" y="752905"/>
            <a:ext cx="7893634" cy="3645408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2700" dirty="0">
                <a:solidFill>
                  <a:schemeClr val="tx1"/>
                </a:solidFill>
              </a:rPr>
              <a:t>Thin film interference – no pigment, still vivid colours!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A808CA-FF64-E340-9623-D41B84DA0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411" y="1293248"/>
            <a:ext cx="4859332" cy="43315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94E8515-8341-054A-A7D6-A54814C698DB}"/>
              </a:ext>
            </a:extLst>
          </p:cNvPr>
          <p:cNvSpPr/>
          <p:nvPr/>
        </p:nvSpPr>
        <p:spPr>
          <a:xfrm>
            <a:off x="6501065" y="5634062"/>
            <a:ext cx="461267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glish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John, CC BY-SA 2.5, https://commons.wikimedia.org/w/index.php?curid=4081809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8A20F1-8540-9A48-9934-6B8AAF9FD0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303" y="1293248"/>
            <a:ext cx="5689391" cy="426704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38AB959-7AAA-1C4E-88E9-749B5C88B306}"/>
              </a:ext>
            </a:extLst>
          </p:cNvPr>
          <p:cNvSpPr/>
          <p:nvPr/>
        </p:nvSpPr>
        <p:spPr>
          <a:xfrm>
            <a:off x="290304" y="5560292"/>
            <a:ext cx="48206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glish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Brocken Inaglory - Own work, CC BY-SA 3.0, https://commons.wikimedia.org/w/index.php?curid=2109768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AA308C-222D-B044-9A29-45ACC68992B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1674" y="0"/>
            <a:ext cx="2377782" cy="128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41370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663</Words>
  <Application>Microsoft Macintosh PowerPoint</Application>
  <PresentationFormat>Widescreen</PresentationFormat>
  <Paragraphs>89</Paragraphs>
  <Slides>15</Slides>
  <Notes>14</Notes>
  <HiddenSlides>3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Retrospect</vt:lpstr>
      <vt:lpstr>Sources of Pigmentless Colour in Nature – Seashells, Butterflies and Beetles</vt:lpstr>
      <vt:lpstr>What does this look like?  And why?</vt:lpstr>
      <vt:lpstr> Colour</vt:lpstr>
      <vt:lpstr> Colour &amp; The Observer</vt:lpstr>
      <vt:lpstr>Let’s Simplify - A Leaf</vt:lpstr>
      <vt:lpstr> Two ‘Types’ of Green?</vt:lpstr>
      <vt:lpstr> Not Just Green!</vt:lpstr>
      <vt:lpstr>Multilayer Reflector</vt:lpstr>
      <vt:lpstr>Might sound strange…</vt:lpstr>
      <vt:lpstr>Rose Chafer (Cetonia aurata)</vt:lpstr>
      <vt:lpstr>Nacre – Mother of Pearl</vt:lpstr>
      <vt:lpstr>Flat Top Shell (Gibbula umbilicalis)</vt:lpstr>
      <vt:lpstr>Summary</vt:lpstr>
      <vt:lpstr>Peacock Butterfly</vt:lpstr>
      <vt:lpstr>Bonus - Buttercups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Origins of Colouration in Invertebrates – Pigment and Structure</dc:title>
  <dc:creator>Damien Leech</dc:creator>
  <cp:lastModifiedBy>Damien Leech</cp:lastModifiedBy>
  <cp:revision>4</cp:revision>
  <dcterms:created xsi:type="dcterms:W3CDTF">2020-06-16T07:56:25Z</dcterms:created>
  <dcterms:modified xsi:type="dcterms:W3CDTF">2020-06-16T12:22:51Z</dcterms:modified>
</cp:coreProperties>
</file>