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5"/>
  </p:sldMasterIdLst>
  <p:notesMasterIdLst>
    <p:notesMasterId r:id="rId24"/>
  </p:notesMasterIdLst>
  <p:handoutMasterIdLst>
    <p:handoutMasterId r:id="rId25"/>
  </p:handoutMasterIdLst>
  <p:sldIdLst>
    <p:sldId id="256" r:id="rId6"/>
    <p:sldId id="306" r:id="rId7"/>
    <p:sldId id="307" r:id="rId8"/>
    <p:sldId id="308" r:id="rId9"/>
    <p:sldId id="317" r:id="rId10"/>
    <p:sldId id="316" r:id="rId11"/>
    <p:sldId id="315" r:id="rId12"/>
    <p:sldId id="314" r:id="rId13"/>
    <p:sldId id="311" r:id="rId14"/>
    <p:sldId id="312" r:id="rId15"/>
    <p:sldId id="313" r:id="rId16"/>
    <p:sldId id="305" r:id="rId17"/>
    <p:sldId id="310" r:id="rId18"/>
    <p:sldId id="318" r:id="rId19"/>
    <p:sldId id="320" r:id="rId20"/>
    <p:sldId id="321" r:id="rId21"/>
    <p:sldId id="319" r:id="rId22"/>
    <p:sldId id="275" r:id="rId23"/>
  </p:sldIdLst>
  <p:sldSz cx="9144000" cy="5143500" type="screen16x9"/>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ＭＳ Ｐゴシック" charset="-128"/>
        <a:cs typeface="+mn-cs"/>
      </a:defRPr>
    </a:lvl1pPr>
    <a:lvl2pPr marL="455613" indent="1588" algn="l" rtl="0" eaLnBrk="0" fontAlgn="base" hangingPunct="0">
      <a:spcBef>
        <a:spcPct val="0"/>
      </a:spcBef>
      <a:spcAft>
        <a:spcPct val="0"/>
      </a:spcAft>
      <a:defRPr kern="1200">
        <a:solidFill>
          <a:schemeClr val="tx1"/>
        </a:solidFill>
        <a:latin typeface="Arial" charset="0"/>
        <a:ea typeface="ＭＳ Ｐゴシック" charset="-128"/>
        <a:cs typeface="+mn-cs"/>
      </a:defRPr>
    </a:lvl2pPr>
    <a:lvl3pPr marL="912813" indent="1588" algn="l" rtl="0" eaLnBrk="0" fontAlgn="base" hangingPunct="0">
      <a:spcBef>
        <a:spcPct val="0"/>
      </a:spcBef>
      <a:spcAft>
        <a:spcPct val="0"/>
      </a:spcAft>
      <a:defRPr kern="1200">
        <a:solidFill>
          <a:schemeClr val="tx1"/>
        </a:solidFill>
        <a:latin typeface="Arial" charset="0"/>
        <a:ea typeface="ＭＳ Ｐゴシック" charset="-128"/>
        <a:cs typeface="+mn-cs"/>
      </a:defRPr>
    </a:lvl3pPr>
    <a:lvl4pPr marL="1370013" indent="1588" algn="l" rtl="0" eaLnBrk="0" fontAlgn="base" hangingPunct="0">
      <a:spcBef>
        <a:spcPct val="0"/>
      </a:spcBef>
      <a:spcAft>
        <a:spcPct val="0"/>
      </a:spcAft>
      <a:defRPr kern="1200">
        <a:solidFill>
          <a:schemeClr val="tx1"/>
        </a:solidFill>
        <a:latin typeface="Arial" charset="0"/>
        <a:ea typeface="ＭＳ Ｐゴシック" charset="-128"/>
        <a:cs typeface="+mn-cs"/>
      </a:defRPr>
    </a:lvl4pPr>
    <a:lvl5pPr marL="1827213" indent="1588" algn="l" rtl="0" eaLnBrk="0" fontAlgn="base" hangingPunct="0">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orient="horz" pos="320" userDrawn="1">
          <p15:clr>
            <a:srgbClr val="A4A3A4"/>
          </p15:clr>
        </p15:guide>
        <p15:guide id="3" orient="horz" pos="737" userDrawn="1">
          <p15:clr>
            <a:srgbClr val="A4A3A4"/>
          </p15:clr>
        </p15:guide>
        <p15:guide id="4" orient="horz" pos="2879" userDrawn="1">
          <p15:clr>
            <a:srgbClr val="A4A3A4"/>
          </p15:clr>
        </p15:guide>
        <p15:guide id="5" pos="2880" userDrawn="1">
          <p15:clr>
            <a:srgbClr val="A4A3A4"/>
          </p15:clr>
        </p15:guide>
        <p15:guide id="6" pos="562" userDrawn="1">
          <p15:clr>
            <a:srgbClr val="A4A3A4"/>
          </p15:clr>
        </p15:guide>
        <p15:guide id="7" pos="5103" userDrawn="1">
          <p15:clr>
            <a:srgbClr val="A4A3A4"/>
          </p15:clr>
        </p15:guide>
        <p15:guide id="8" pos="2562" userDrawn="1">
          <p15:clr>
            <a:srgbClr val="A4A3A4"/>
          </p15:clr>
        </p15:guide>
        <p15:guide id="9" pos="269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16818D"/>
    <a:srgbClr val="958CB3"/>
    <a:srgbClr val="1A9DAC"/>
    <a:srgbClr val="F3F3F3"/>
    <a:srgbClr val="6DA463"/>
    <a:srgbClr val="D6A700"/>
    <a:srgbClr val="A65C45"/>
    <a:srgbClr val="7A7392"/>
    <a:srgbClr val="598752"/>
    <a:srgbClr val="CC70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452A54D-0A90-FB46-8946-15D51A6C46F6}" v="13" dt="2018-08-16T10:34:47.27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860"/>
    <p:restoredTop sz="83890" autoAdjust="0"/>
  </p:normalViewPr>
  <p:slideViewPr>
    <p:cSldViewPr showGuides="1">
      <p:cViewPr varScale="1">
        <p:scale>
          <a:sx n="97" d="100"/>
          <a:sy n="97" d="100"/>
        </p:scale>
        <p:origin x="912" y="84"/>
      </p:cViewPr>
      <p:guideLst>
        <p:guide orient="horz" pos="1620"/>
        <p:guide orient="horz" pos="320"/>
        <p:guide orient="horz" pos="737"/>
        <p:guide orient="horz" pos="2879"/>
        <p:guide pos="2880"/>
        <p:guide pos="562"/>
        <p:guide pos="5103"/>
        <p:guide pos="2562"/>
        <p:guide pos="2699"/>
      </p:guideLst>
    </p:cSldViewPr>
  </p:slideViewPr>
  <p:notesTextViewPr>
    <p:cViewPr>
      <p:scale>
        <a:sx n="1" d="1"/>
        <a:sy n="1" d="1"/>
      </p:scale>
      <p:origin x="0" y="0"/>
    </p:cViewPr>
  </p:notesTextViewPr>
  <p:sorterViewPr>
    <p:cViewPr>
      <p:scale>
        <a:sx n="140" d="100"/>
        <a:sy n="14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34" Type="http://schemas.microsoft.com/office/2016/11/relationships/changesInfo" Target="changesInfos/changesInfo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handoutMaster" Target="handoutMasters/handoutMaster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rry West" userId="cd58591c-39e6-47fd-8957-91d6358d17f3" providerId="ADAL" clId="{9452A54D-0A90-FB46-8946-15D51A6C46F6}"/>
    <pc:docChg chg="undo custSel addSld delSld modSld sldOrd">
      <pc:chgData name="Harry West" userId="cd58591c-39e6-47fd-8957-91d6358d17f3" providerId="ADAL" clId="{9452A54D-0A90-FB46-8946-15D51A6C46F6}" dt="2018-08-16T10:34:47.280" v="732" actId="20577"/>
      <pc:docMkLst>
        <pc:docMk/>
      </pc:docMkLst>
      <pc:sldChg chg="modSp">
        <pc:chgData name="Harry West" userId="cd58591c-39e6-47fd-8957-91d6358d17f3" providerId="ADAL" clId="{9452A54D-0A90-FB46-8946-15D51A6C46F6}" dt="2018-08-15T11:00:05.904" v="708" actId="20577"/>
        <pc:sldMkLst>
          <pc:docMk/>
          <pc:sldMk cId="1862904176" sldId="276"/>
        </pc:sldMkLst>
        <pc:spChg chg="mod">
          <ac:chgData name="Harry West" userId="cd58591c-39e6-47fd-8957-91d6358d17f3" providerId="ADAL" clId="{9452A54D-0A90-FB46-8946-15D51A6C46F6}" dt="2018-08-15T11:00:05.904" v="708" actId="20577"/>
          <ac:spMkLst>
            <pc:docMk/>
            <pc:sldMk cId="1862904176" sldId="276"/>
            <ac:spMk id="3" creationId="{00000000-0000-0000-0000-000000000000}"/>
          </ac:spMkLst>
        </pc:spChg>
      </pc:sldChg>
      <pc:sldChg chg="modSp">
        <pc:chgData name="Harry West" userId="cd58591c-39e6-47fd-8957-91d6358d17f3" providerId="ADAL" clId="{9452A54D-0A90-FB46-8946-15D51A6C46F6}" dt="2018-08-15T10:43:41.946" v="440" actId="1036"/>
        <pc:sldMkLst>
          <pc:docMk/>
          <pc:sldMk cId="3457346307" sldId="277"/>
        </pc:sldMkLst>
        <pc:spChg chg="mod">
          <ac:chgData name="Harry West" userId="cd58591c-39e6-47fd-8957-91d6358d17f3" providerId="ADAL" clId="{9452A54D-0A90-FB46-8946-15D51A6C46F6}" dt="2018-08-15T10:40:59.355" v="31" actId="20577"/>
          <ac:spMkLst>
            <pc:docMk/>
            <pc:sldMk cId="3457346307" sldId="277"/>
            <ac:spMk id="2" creationId="{00000000-0000-0000-0000-000000000000}"/>
          </ac:spMkLst>
        </pc:spChg>
        <pc:spChg chg="mod">
          <ac:chgData name="Harry West" userId="cd58591c-39e6-47fd-8957-91d6358d17f3" providerId="ADAL" clId="{9452A54D-0A90-FB46-8946-15D51A6C46F6}" dt="2018-08-15T10:43:41.946" v="440" actId="1036"/>
          <ac:spMkLst>
            <pc:docMk/>
            <pc:sldMk cId="3457346307" sldId="277"/>
            <ac:spMk id="3" creationId="{00000000-0000-0000-0000-000000000000}"/>
          </ac:spMkLst>
        </pc:spChg>
      </pc:sldChg>
      <pc:sldChg chg="modSp">
        <pc:chgData name="Harry West" userId="cd58591c-39e6-47fd-8957-91d6358d17f3" providerId="ADAL" clId="{9452A54D-0A90-FB46-8946-15D51A6C46F6}" dt="2018-08-16T10:33:30.811" v="723" actId="208"/>
        <pc:sldMkLst>
          <pc:docMk/>
          <pc:sldMk cId="2657966732" sldId="278"/>
        </pc:sldMkLst>
        <pc:spChg chg="mod">
          <ac:chgData name="Harry West" userId="cd58591c-39e6-47fd-8957-91d6358d17f3" providerId="ADAL" clId="{9452A54D-0A90-FB46-8946-15D51A6C46F6}" dt="2018-08-16T10:33:30.811" v="723" actId="208"/>
          <ac:spMkLst>
            <pc:docMk/>
            <pc:sldMk cId="2657966732" sldId="278"/>
            <ac:spMk id="4" creationId="{00000000-0000-0000-0000-000000000000}"/>
          </ac:spMkLst>
        </pc:spChg>
      </pc:sldChg>
      <pc:sldChg chg="modSp">
        <pc:chgData name="Harry West" userId="cd58591c-39e6-47fd-8957-91d6358d17f3" providerId="ADAL" clId="{9452A54D-0A90-FB46-8946-15D51A6C46F6}" dt="2018-08-16T10:33:24.681" v="720" actId="208"/>
        <pc:sldMkLst>
          <pc:docMk/>
          <pc:sldMk cId="3559566304" sldId="279"/>
        </pc:sldMkLst>
        <pc:spChg chg="mod">
          <ac:chgData name="Harry West" userId="cd58591c-39e6-47fd-8957-91d6358d17f3" providerId="ADAL" clId="{9452A54D-0A90-FB46-8946-15D51A6C46F6}" dt="2018-08-16T10:33:24.681" v="720" actId="208"/>
          <ac:spMkLst>
            <pc:docMk/>
            <pc:sldMk cId="3559566304" sldId="279"/>
            <ac:spMk id="4" creationId="{00000000-0000-0000-0000-000000000000}"/>
          </ac:spMkLst>
        </pc:spChg>
      </pc:sldChg>
      <pc:sldChg chg="modSp">
        <pc:chgData name="Harry West" userId="cd58591c-39e6-47fd-8957-91d6358d17f3" providerId="ADAL" clId="{9452A54D-0A90-FB46-8946-15D51A6C46F6}" dt="2018-08-16T10:33:34.929" v="724" actId="208"/>
        <pc:sldMkLst>
          <pc:docMk/>
          <pc:sldMk cId="345507489" sldId="280"/>
        </pc:sldMkLst>
        <pc:spChg chg="mod">
          <ac:chgData name="Harry West" userId="cd58591c-39e6-47fd-8957-91d6358d17f3" providerId="ADAL" clId="{9452A54D-0A90-FB46-8946-15D51A6C46F6}" dt="2018-08-16T10:33:34.929" v="724" actId="208"/>
          <ac:spMkLst>
            <pc:docMk/>
            <pc:sldMk cId="345507489" sldId="280"/>
            <ac:spMk id="4" creationId="{00000000-0000-0000-0000-000000000000}"/>
          </ac:spMkLst>
        </pc:spChg>
      </pc:sldChg>
      <pc:sldChg chg="modSp">
        <pc:chgData name="Harry West" userId="cd58591c-39e6-47fd-8957-91d6358d17f3" providerId="ADAL" clId="{9452A54D-0A90-FB46-8946-15D51A6C46F6}" dt="2018-08-16T10:33:37.887" v="725" actId="208"/>
        <pc:sldMkLst>
          <pc:docMk/>
          <pc:sldMk cId="2873068631" sldId="282"/>
        </pc:sldMkLst>
        <pc:spChg chg="mod">
          <ac:chgData name="Harry West" userId="cd58591c-39e6-47fd-8957-91d6358d17f3" providerId="ADAL" clId="{9452A54D-0A90-FB46-8946-15D51A6C46F6}" dt="2018-08-16T10:33:37.887" v="725" actId="208"/>
          <ac:spMkLst>
            <pc:docMk/>
            <pc:sldMk cId="2873068631" sldId="282"/>
            <ac:spMk id="4" creationId="{00000000-0000-0000-0000-000000000000}"/>
          </ac:spMkLst>
        </pc:spChg>
        <pc:spChg chg="mod">
          <ac:chgData name="Harry West" userId="cd58591c-39e6-47fd-8957-91d6358d17f3" providerId="ADAL" clId="{9452A54D-0A90-FB46-8946-15D51A6C46F6}" dt="2018-08-15T10:35:52.096" v="4" actId="14100"/>
          <ac:spMkLst>
            <pc:docMk/>
            <pc:sldMk cId="2873068631" sldId="282"/>
            <ac:spMk id="29" creationId="{00000000-0000-0000-0000-000000000000}"/>
          </ac:spMkLst>
        </pc:spChg>
      </pc:sldChg>
      <pc:sldChg chg="modSp del">
        <pc:chgData name="Harry West" userId="cd58591c-39e6-47fd-8957-91d6358d17f3" providerId="ADAL" clId="{9452A54D-0A90-FB46-8946-15D51A6C46F6}" dt="2018-08-15T10:56:35.889" v="651" actId="2696"/>
        <pc:sldMkLst>
          <pc:docMk/>
          <pc:sldMk cId="1115562115" sldId="285"/>
        </pc:sldMkLst>
        <pc:spChg chg="mod">
          <ac:chgData name="Harry West" userId="cd58591c-39e6-47fd-8957-91d6358d17f3" providerId="ADAL" clId="{9452A54D-0A90-FB46-8946-15D51A6C46F6}" dt="2018-08-15T10:51:23.708" v="594" actId="20577"/>
          <ac:spMkLst>
            <pc:docMk/>
            <pc:sldMk cId="1115562115" sldId="285"/>
            <ac:spMk id="2" creationId="{00000000-0000-0000-0000-000000000000}"/>
          </ac:spMkLst>
        </pc:spChg>
        <pc:spChg chg="mod">
          <ac:chgData name="Harry West" userId="cd58591c-39e6-47fd-8957-91d6358d17f3" providerId="ADAL" clId="{9452A54D-0A90-FB46-8946-15D51A6C46F6}" dt="2018-08-15T10:33:07.662" v="0" actId="14100"/>
          <ac:spMkLst>
            <pc:docMk/>
            <pc:sldMk cId="1115562115" sldId="285"/>
            <ac:spMk id="4" creationId="{00000000-0000-0000-0000-000000000000}"/>
          </ac:spMkLst>
        </pc:spChg>
        <pc:picChg chg="mod">
          <ac:chgData name="Harry West" userId="cd58591c-39e6-47fd-8957-91d6358d17f3" providerId="ADAL" clId="{9452A54D-0A90-FB46-8946-15D51A6C46F6}" dt="2018-08-15T10:33:14.694" v="1" actId="1076"/>
          <ac:picMkLst>
            <pc:docMk/>
            <pc:sldMk cId="1115562115" sldId="285"/>
            <ac:picMk id="1026" creationId="{00000000-0000-0000-0000-000000000000}"/>
          </ac:picMkLst>
        </pc:picChg>
        <pc:picChg chg="mod">
          <ac:chgData name="Harry West" userId="cd58591c-39e6-47fd-8957-91d6358d17f3" providerId="ADAL" clId="{9452A54D-0A90-FB46-8946-15D51A6C46F6}" dt="2018-08-15T10:33:18.595" v="2" actId="1076"/>
          <ac:picMkLst>
            <pc:docMk/>
            <pc:sldMk cId="1115562115" sldId="285"/>
            <ac:picMk id="1028" creationId="{00000000-0000-0000-0000-000000000000}"/>
          </ac:picMkLst>
        </pc:picChg>
      </pc:sldChg>
      <pc:sldChg chg="addSp delSp modSp">
        <pc:chgData name="Harry West" userId="cd58591c-39e6-47fd-8957-91d6358d17f3" providerId="ADAL" clId="{9452A54D-0A90-FB46-8946-15D51A6C46F6}" dt="2018-08-15T11:05:58.726" v="718" actId="1076"/>
        <pc:sldMkLst>
          <pc:docMk/>
          <pc:sldMk cId="278911278" sldId="286"/>
        </pc:sldMkLst>
        <pc:spChg chg="mod">
          <ac:chgData name="Harry West" userId="cd58591c-39e6-47fd-8957-91d6358d17f3" providerId="ADAL" clId="{9452A54D-0A90-FB46-8946-15D51A6C46F6}" dt="2018-08-15T10:51:28.262" v="605" actId="20577"/>
          <ac:spMkLst>
            <pc:docMk/>
            <pc:sldMk cId="278911278" sldId="286"/>
            <ac:spMk id="2" creationId="{00000000-0000-0000-0000-000000000000}"/>
          </ac:spMkLst>
        </pc:spChg>
        <pc:spChg chg="mod">
          <ac:chgData name="Harry West" userId="cd58591c-39e6-47fd-8957-91d6358d17f3" providerId="ADAL" clId="{9452A54D-0A90-FB46-8946-15D51A6C46F6}" dt="2018-08-15T11:05:57.669" v="717" actId="1076"/>
          <ac:spMkLst>
            <pc:docMk/>
            <pc:sldMk cId="278911278" sldId="286"/>
            <ac:spMk id="6" creationId="{00000000-0000-0000-0000-000000000000}"/>
          </ac:spMkLst>
        </pc:spChg>
        <pc:picChg chg="del">
          <ac:chgData name="Harry West" userId="cd58591c-39e6-47fd-8957-91d6358d17f3" providerId="ADAL" clId="{9452A54D-0A90-FB46-8946-15D51A6C46F6}" dt="2018-08-15T11:05:41.006" v="709" actId="478"/>
          <ac:picMkLst>
            <pc:docMk/>
            <pc:sldMk cId="278911278" sldId="286"/>
            <ac:picMk id="3" creationId="{00000000-0000-0000-0000-000000000000}"/>
          </ac:picMkLst>
        </pc:picChg>
        <pc:picChg chg="add mod">
          <ac:chgData name="Harry West" userId="cd58591c-39e6-47fd-8957-91d6358d17f3" providerId="ADAL" clId="{9452A54D-0A90-FB46-8946-15D51A6C46F6}" dt="2018-08-15T11:05:58.726" v="718" actId="1076"/>
          <ac:picMkLst>
            <pc:docMk/>
            <pc:sldMk cId="278911278" sldId="286"/>
            <ac:picMk id="4" creationId="{EE16B27A-D7C4-FB4A-973E-BD59249CF3AC}"/>
          </ac:picMkLst>
        </pc:picChg>
        <pc:picChg chg="mod">
          <ac:chgData name="Harry West" userId="cd58591c-39e6-47fd-8957-91d6358d17f3" providerId="ADAL" clId="{9452A54D-0A90-FB46-8946-15D51A6C46F6}" dt="2018-08-15T11:05:50.682" v="715" actId="1076"/>
          <ac:picMkLst>
            <pc:docMk/>
            <pc:sldMk cId="278911278" sldId="286"/>
            <ac:picMk id="2050" creationId="{00000000-0000-0000-0000-000000000000}"/>
          </ac:picMkLst>
        </pc:picChg>
      </pc:sldChg>
      <pc:sldChg chg="addSp delSp modSp ord">
        <pc:chgData name="Harry West" userId="cd58591c-39e6-47fd-8957-91d6358d17f3" providerId="ADAL" clId="{9452A54D-0A90-FB46-8946-15D51A6C46F6}" dt="2018-08-15T10:59:19.931" v="654"/>
        <pc:sldMkLst>
          <pc:docMk/>
          <pc:sldMk cId="1775681534" sldId="287"/>
        </pc:sldMkLst>
        <pc:spChg chg="add del mod">
          <ac:chgData name="Harry West" userId="cd58591c-39e6-47fd-8957-91d6358d17f3" providerId="ADAL" clId="{9452A54D-0A90-FB46-8946-15D51A6C46F6}" dt="2018-08-15T10:36:29.454" v="7"/>
          <ac:spMkLst>
            <pc:docMk/>
            <pc:sldMk cId="1775681534" sldId="287"/>
            <ac:spMk id="4" creationId="{8C2F206E-9ABF-7748-8559-B9D81F4453BF}"/>
          </ac:spMkLst>
        </pc:spChg>
      </pc:sldChg>
      <pc:sldChg chg="modSp ord">
        <pc:chgData name="Harry West" userId="cd58591c-39e6-47fd-8957-91d6358d17f3" providerId="ADAL" clId="{9452A54D-0A90-FB46-8946-15D51A6C46F6}" dt="2018-08-16T10:34:47.280" v="732" actId="20577"/>
        <pc:sldMkLst>
          <pc:docMk/>
          <pc:sldMk cId="3211572704" sldId="288"/>
        </pc:sldMkLst>
        <pc:spChg chg="mod">
          <ac:chgData name="Harry West" userId="cd58591c-39e6-47fd-8957-91d6358d17f3" providerId="ADAL" clId="{9452A54D-0A90-FB46-8946-15D51A6C46F6}" dt="2018-08-16T10:34:47.280" v="732" actId="20577"/>
          <ac:spMkLst>
            <pc:docMk/>
            <pc:sldMk cId="3211572704" sldId="288"/>
            <ac:spMk id="3" creationId="{00000000-0000-0000-0000-000000000000}"/>
          </ac:spMkLst>
        </pc:spChg>
      </pc:sldChg>
      <pc:sldChg chg="modSp">
        <pc:chgData name="Harry West" userId="cd58591c-39e6-47fd-8957-91d6358d17f3" providerId="ADAL" clId="{9452A54D-0A90-FB46-8946-15D51A6C46F6}" dt="2018-08-15T10:59:33.547" v="673" actId="20577"/>
        <pc:sldMkLst>
          <pc:docMk/>
          <pc:sldMk cId="3497280271" sldId="289"/>
        </pc:sldMkLst>
        <pc:spChg chg="mod">
          <ac:chgData name="Harry West" userId="cd58591c-39e6-47fd-8957-91d6358d17f3" providerId="ADAL" clId="{9452A54D-0A90-FB46-8946-15D51A6C46F6}" dt="2018-08-15T10:59:33.547" v="673" actId="20577"/>
          <ac:spMkLst>
            <pc:docMk/>
            <pc:sldMk cId="3497280271" sldId="289"/>
            <ac:spMk id="2" creationId="{00000000-0000-0000-0000-000000000000}"/>
          </ac:spMkLst>
        </pc:spChg>
        <pc:spChg chg="mod">
          <ac:chgData name="Harry West" userId="cd58591c-39e6-47fd-8957-91d6358d17f3" providerId="ADAL" clId="{9452A54D-0A90-FB46-8946-15D51A6C46F6}" dt="2018-08-15T10:47:23.343" v="497" actId="6549"/>
          <ac:spMkLst>
            <pc:docMk/>
            <pc:sldMk cId="3497280271" sldId="289"/>
            <ac:spMk id="3" creationId="{00000000-0000-0000-0000-000000000000}"/>
          </ac:spMkLst>
        </pc:spChg>
      </pc:sldChg>
      <pc:sldChg chg="modSp">
        <pc:chgData name="Harry West" userId="cd58591c-39e6-47fd-8957-91d6358d17f3" providerId="ADAL" clId="{9452A54D-0A90-FB46-8946-15D51A6C46F6}" dt="2018-08-15T11:20:10.222" v="719" actId="2711"/>
        <pc:sldMkLst>
          <pc:docMk/>
          <pc:sldMk cId="4213735055" sldId="292"/>
        </pc:sldMkLst>
        <pc:spChg chg="mod">
          <ac:chgData name="Harry West" userId="cd58591c-39e6-47fd-8957-91d6358d17f3" providerId="ADAL" clId="{9452A54D-0A90-FB46-8946-15D51A6C46F6}" dt="2018-08-15T11:20:10.222" v="719" actId="2711"/>
          <ac:spMkLst>
            <pc:docMk/>
            <pc:sldMk cId="4213735055" sldId="292"/>
            <ac:spMk id="3" creationId="{00000000-0000-0000-0000-000000000000}"/>
          </ac:spMkLst>
        </pc:spChg>
      </pc:sldChg>
      <pc:sldChg chg="modSp add">
        <pc:chgData name="Harry West" userId="cd58591c-39e6-47fd-8957-91d6358d17f3" providerId="ADAL" clId="{9452A54D-0A90-FB46-8946-15D51A6C46F6}" dt="2018-08-15T10:45:03.957" v="473" actId="20577"/>
        <pc:sldMkLst>
          <pc:docMk/>
          <pc:sldMk cId="2764343425" sldId="293"/>
        </pc:sldMkLst>
        <pc:spChg chg="mod">
          <ac:chgData name="Harry West" userId="cd58591c-39e6-47fd-8957-91d6358d17f3" providerId="ADAL" clId="{9452A54D-0A90-FB46-8946-15D51A6C46F6}" dt="2018-08-15T10:41:15.049" v="64" actId="20577"/>
          <ac:spMkLst>
            <pc:docMk/>
            <pc:sldMk cId="2764343425" sldId="293"/>
            <ac:spMk id="2" creationId="{84A1490B-BD16-2C4E-9249-E16D4C5A904B}"/>
          </ac:spMkLst>
        </pc:spChg>
        <pc:spChg chg="mod">
          <ac:chgData name="Harry West" userId="cd58591c-39e6-47fd-8957-91d6358d17f3" providerId="ADAL" clId="{9452A54D-0A90-FB46-8946-15D51A6C46F6}" dt="2018-08-15T10:45:03.957" v="473" actId="20577"/>
          <ac:spMkLst>
            <pc:docMk/>
            <pc:sldMk cId="2764343425" sldId="293"/>
            <ac:spMk id="3" creationId="{D9CFCFDA-17A5-7544-9266-46BA1CC68EF8}"/>
          </ac:spMkLst>
        </pc:spChg>
      </pc:sldChg>
      <pc:sldChg chg="modSp add">
        <pc:chgData name="Harry West" userId="cd58591c-39e6-47fd-8957-91d6358d17f3" providerId="ADAL" clId="{9452A54D-0A90-FB46-8946-15D51A6C46F6}" dt="2018-08-15T10:59:46.372" v="701" actId="20577"/>
        <pc:sldMkLst>
          <pc:docMk/>
          <pc:sldMk cId="976042125" sldId="294"/>
        </pc:sldMkLst>
        <pc:spChg chg="mod">
          <ac:chgData name="Harry West" userId="cd58591c-39e6-47fd-8957-91d6358d17f3" providerId="ADAL" clId="{9452A54D-0A90-FB46-8946-15D51A6C46F6}" dt="2018-08-15T10:59:46.372" v="701" actId="20577"/>
          <ac:spMkLst>
            <pc:docMk/>
            <pc:sldMk cId="976042125" sldId="294"/>
            <ac:spMk id="2" creationId="{00000000-0000-0000-0000-000000000000}"/>
          </ac:spMkLst>
        </pc:spChg>
      </pc:sldChg>
      <pc:sldChg chg="addSp modSp add">
        <pc:chgData name="Harry West" userId="cd58591c-39e6-47fd-8957-91d6358d17f3" providerId="ADAL" clId="{9452A54D-0A90-FB46-8946-15D51A6C46F6}" dt="2018-08-15T10:59:39.353" v="681" actId="20577"/>
        <pc:sldMkLst>
          <pc:docMk/>
          <pc:sldMk cId="2540850969" sldId="295"/>
        </pc:sldMkLst>
        <pc:spChg chg="mod">
          <ac:chgData name="Harry West" userId="cd58591c-39e6-47fd-8957-91d6358d17f3" providerId="ADAL" clId="{9452A54D-0A90-FB46-8946-15D51A6C46F6}" dt="2018-08-15T10:59:39.353" v="681" actId="20577"/>
          <ac:spMkLst>
            <pc:docMk/>
            <pc:sldMk cId="2540850969" sldId="295"/>
            <ac:spMk id="2" creationId="{00000000-0000-0000-0000-000000000000}"/>
          </ac:spMkLst>
        </pc:spChg>
        <pc:spChg chg="mod">
          <ac:chgData name="Harry West" userId="cd58591c-39e6-47fd-8957-91d6358d17f3" providerId="ADAL" clId="{9452A54D-0A90-FB46-8946-15D51A6C46F6}" dt="2018-08-15T10:47:33.412" v="499" actId="6549"/>
          <ac:spMkLst>
            <pc:docMk/>
            <pc:sldMk cId="2540850969" sldId="295"/>
            <ac:spMk id="3" creationId="{00000000-0000-0000-0000-000000000000}"/>
          </ac:spMkLst>
        </pc:spChg>
        <pc:spChg chg="add mod">
          <ac:chgData name="Harry West" userId="cd58591c-39e6-47fd-8957-91d6358d17f3" providerId="ADAL" clId="{9452A54D-0A90-FB46-8946-15D51A6C46F6}" dt="2018-08-15T10:49:51.476" v="527" actId="1076"/>
          <ac:spMkLst>
            <pc:docMk/>
            <pc:sldMk cId="2540850969" sldId="295"/>
            <ac:spMk id="5" creationId="{1302F90A-A104-4745-BF34-DC8A68C88A73}"/>
          </ac:spMkLst>
        </pc:spChg>
        <pc:picChg chg="add mod">
          <ac:chgData name="Harry West" userId="cd58591c-39e6-47fd-8957-91d6358d17f3" providerId="ADAL" clId="{9452A54D-0A90-FB46-8946-15D51A6C46F6}" dt="2018-08-15T10:49:48.258" v="526" actId="1076"/>
          <ac:picMkLst>
            <pc:docMk/>
            <pc:sldMk cId="2540850969" sldId="295"/>
            <ac:picMk id="4" creationId="{67EAB2AE-89C6-F64D-A2AA-79014C3B6565}"/>
          </ac:picMkLst>
        </pc:picChg>
      </pc:sldChg>
      <pc:sldChg chg="addSp delSp modSp add ord">
        <pc:chgData name="Harry West" userId="cd58591c-39e6-47fd-8957-91d6358d17f3" providerId="ADAL" clId="{9452A54D-0A90-FB46-8946-15D51A6C46F6}" dt="2018-08-15T10:57:30.265" v="653" actId="1038"/>
        <pc:sldMkLst>
          <pc:docMk/>
          <pc:sldMk cId="4024945485" sldId="296"/>
        </pc:sldMkLst>
        <pc:spChg chg="mod">
          <ac:chgData name="Harry West" userId="cd58591c-39e6-47fd-8957-91d6358d17f3" providerId="ADAL" clId="{9452A54D-0A90-FB46-8946-15D51A6C46F6}" dt="2018-08-15T10:54:38.427" v="625" actId="1076"/>
          <ac:spMkLst>
            <pc:docMk/>
            <pc:sldMk cId="4024945485" sldId="296"/>
            <ac:spMk id="4" creationId="{00000000-0000-0000-0000-000000000000}"/>
          </ac:spMkLst>
        </pc:spChg>
        <pc:picChg chg="add mod">
          <ac:chgData name="Harry West" userId="cd58591c-39e6-47fd-8957-91d6358d17f3" providerId="ADAL" clId="{9452A54D-0A90-FB46-8946-15D51A6C46F6}" dt="2018-08-15T10:56:15.372" v="649" actId="1076"/>
          <ac:picMkLst>
            <pc:docMk/>
            <pc:sldMk cId="4024945485" sldId="296"/>
            <ac:picMk id="3" creationId="{7BAC54CF-9762-B644-8056-60C3745CEF5C}"/>
          </ac:picMkLst>
        </pc:picChg>
        <pc:picChg chg="del">
          <ac:chgData name="Harry West" userId="cd58591c-39e6-47fd-8957-91d6358d17f3" providerId="ADAL" clId="{9452A54D-0A90-FB46-8946-15D51A6C46F6}" dt="2018-08-15T10:53:57.625" v="607" actId="478"/>
          <ac:picMkLst>
            <pc:docMk/>
            <pc:sldMk cId="4024945485" sldId="296"/>
            <ac:picMk id="1026" creationId="{00000000-0000-0000-0000-000000000000}"/>
          </ac:picMkLst>
        </pc:picChg>
        <pc:picChg chg="mod">
          <ac:chgData name="Harry West" userId="cd58591c-39e6-47fd-8957-91d6358d17f3" providerId="ADAL" clId="{9452A54D-0A90-FB46-8946-15D51A6C46F6}" dt="2018-08-15T10:57:30.265" v="653" actId="1038"/>
          <ac:picMkLst>
            <pc:docMk/>
            <pc:sldMk cId="4024945485" sldId="296"/>
            <ac:picMk id="1028" creationId="{00000000-0000-0000-0000-000000000000}"/>
          </ac:picMkLst>
        </pc:picChg>
      </pc:sldChg>
      <pc:sldChg chg="addSp delSp modSp add">
        <pc:chgData name="Harry West" userId="cd58591c-39e6-47fd-8957-91d6358d17f3" providerId="ADAL" clId="{9452A54D-0A90-FB46-8946-15D51A6C46F6}" dt="2018-08-15T10:55:43.713" v="646" actId="1076"/>
        <pc:sldMkLst>
          <pc:docMk/>
          <pc:sldMk cId="1939345454" sldId="297"/>
        </pc:sldMkLst>
        <pc:spChg chg="mod">
          <ac:chgData name="Harry West" userId="cd58591c-39e6-47fd-8957-91d6358d17f3" providerId="ADAL" clId="{9452A54D-0A90-FB46-8946-15D51A6C46F6}" dt="2018-08-15T10:55:20.280" v="638" actId="121"/>
          <ac:spMkLst>
            <pc:docMk/>
            <pc:sldMk cId="1939345454" sldId="297"/>
            <ac:spMk id="4" creationId="{00000000-0000-0000-0000-000000000000}"/>
          </ac:spMkLst>
        </pc:spChg>
        <pc:picChg chg="add mod">
          <ac:chgData name="Harry West" userId="cd58591c-39e6-47fd-8957-91d6358d17f3" providerId="ADAL" clId="{9452A54D-0A90-FB46-8946-15D51A6C46F6}" dt="2018-08-15T10:55:43.713" v="646" actId="1076"/>
          <ac:picMkLst>
            <pc:docMk/>
            <pc:sldMk cId="1939345454" sldId="297"/>
            <ac:picMk id="6" creationId="{DC50A702-4419-144A-98DA-D8D28D947729}"/>
          </ac:picMkLst>
        </pc:picChg>
        <pc:picChg chg="add mod">
          <ac:chgData name="Harry West" userId="cd58591c-39e6-47fd-8957-91d6358d17f3" providerId="ADAL" clId="{9452A54D-0A90-FB46-8946-15D51A6C46F6}" dt="2018-08-15T10:55:42.363" v="645" actId="1076"/>
          <ac:picMkLst>
            <pc:docMk/>
            <pc:sldMk cId="1939345454" sldId="297"/>
            <ac:picMk id="7" creationId="{B15DB2E4-0C5A-8A4E-AD11-5245D0BA23DB}"/>
          </ac:picMkLst>
        </pc:picChg>
        <pc:picChg chg="mod">
          <ac:chgData name="Harry West" userId="cd58591c-39e6-47fd-8957-91d6358d17f3" providerId="ADAL" clId="{9452A54D-0A90-FB46-8946-15D51A6C46F6}" dt="2018-08-15T10:55:41.486" v="644" actId="1076"/>
          <ac:picMkLst>
            <pc:docMk/>
            <pc:sldMk cId="1939345454" sldId="297"/>
            <ac:picMk id="1026" creationId="{00000000-0000-0000-0000-000000000000}"/>
          </ac:picMkLst>
        </pc:picChg>
        <pc:picChg chg="del">
          <ac:chgData name="Harry West" userId="cd58591c-39e6-47fd-8957-91d6358d17f3" providerId="ADAL" clId="{9452A54D-0A90-FB46-8946-15D51A6C46F6}" dt="2018-08-15T10:54:48.871" v="630" actId="478"/>
          <ac:picMkLst>
            <pc:docMk/>
            <pc:sldMk cId="1939345454" sldId="297"/>
            <ac:picMk id="1028" creationId="{00000000-0000-0000-0000-000000000000}"/>
          </ac:picMkLst>
        </pc:picChg>
      </pc:sldChg>
    </pc:docChg>
  </pc:docChgLst>
  <pc:docChgLst>
    <pc:chgData name="Harry West" userId="cd58591c-39e6-47fd-8957-91d6358d17f3" providerId="ADAL" clId="{C325283C-05EC-6543-94A5-935AB6DD3683}"/>
    <pc:docChg chg="modSld">
      <pc:chgData name="Harry West" userId="cd58591c-39e6-47fd-8957-91d6358d17f3" providerId="ADAL" clId="{C325283C-05EC-6543-94A5-935AB6DD3683}" dt="2018-08-02T08:02:35.785" v="0" actId="255"/>
      <pc:docMkLst>
        <pc:docMk/>
      </pc:docMkLst>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1E51BA2-425C-2F45-9D9C-0C891FAFFE2A}" type="doc">
      <dgm:prSet loTypeId="urn:microsoft.com/office/officeart/2005/8/layout/process1" loCatId="" qsTypeId="urn:microsoft.com/office/officeart/2005/8/quickstyle/simple1" qsCatId="simple" csTypeId="urn:microsoft.com/office/officeart/2005/8/colors/accent1_2" csCatId="accent1" phldr="1"/>
      <dgm:spPr/>
      <dgm:t>
        <a:bodyPr/>
        <a:lstStyle/>
        <a:p>
          <a:endParaRPr lang="en-GB"/>
        </a:p>
      </dgm:t>
    </dgm:pt>
    <dgm:pt modelId="{3D6582EB-A435-224C-A07A-0878758B4A23}">
      <dgm:prSet phldrT="[Text]" custT="1"/>
      <dgm:spPr>
        <a:solidFill>
          <a:srgbClr val="16818D"/>
        </a:solidFill>
        <a:ln>
          <a:solidFill>
            <a:srgbClr val="16818D"/>
          </a:solidFill>
        </a:ln>
      </dgm:spPr>
      <dgm:t>
        <a:bodyPr/>
        <a:lstStyle/>
        <a:p>
          <a:r>
            <a:rPr lang="en-US" sz="1400" dirty="0">
              <a:latin typeface="Tahoma" panose="020B0604030504040204" pitchFamily="34" charset="0"/>
              <a:ea typeface="Tahoma" panose="020B0604030504040204" pitchFamily="34" charset="0"/>
              <a:cs typeface="Tahoma" panose="020B0604030504040204" pitchFamily="34" charset="0"/>
            </a:rPr>
            <a:t>Students choose</a:t>
          </a:r>
          <a:r>
            <a:rPr lang="en-US" sz="1400" baseline="0" dirty="0">
              <a:latin typeface="Tahoma" panose="020B0604030504040204" pitchFamily="34" charset="0"/>
              <a:ea typeface="Tahoma" panose="020B0604030504040204" pitchFamily="34" charset="0"/>
              <a:cs typeface="Tahoma" panose="020B0604030504040204" pitchFamily="34" charset="0"/>
            </a:rPr>
            <a:t> essay from selection</a:t>
          </a:r>
          <a:endParaRPr lang="en-US" sz="1400" dirty="0">
            <a:latin typeface="Tahoma" panose="020B0604030504040204" pitchFamily="34" charset="0"/>
            <a:ea typeface="Tahoma" panose="020B0604030504040204" pitchFamily="34" charset="0"/>
            <a:cs typeface="Tahoma" panose="020B0604030504040204" pitchFamily="34" charset="0"/>
          </a:endParaRPr>
        </a:p>
      </dgm:t>
    </dgm:pt>
    <dgm:pt modelId="{D319F687-0736-A543-88CB-3DD393D43035}" type="parTrans" cxnId="{FDC80340-2939-9241-B67C-ED93F6242B8E}">
      <dgm:prSet/>
      <dgm:spPr/>
      <dgm:t>
        <a:bodyPr/>
        <a:lstStyle/>
        <a:p>
          <a:endParaRPr lang="en-US" sz="1400">
            <a:latin typeface="Tahoma" panose="020B0604030504040204" pitchFamily="34" charset="0"/>
            <a:ea typeface="Tahoma" panose="020B0604030504040204" pitchFamily="34" charset="0"/>
            <a:cs typeface="Tahoma" panose="020B0604030504040204" pitchFamily="34" charset="0"/>
          </a:endParaRPr>
        </a:p>
      </dgm:t>
    </dgm:pt>
    <dgm:pt modelId="{58BEAD9C-1AEA-124C-BEFB-E429F616C476}" type="sibTrans" cxnId="{FDC80340-2939-9241-B67C-ED93F6242B8E}">
      <dgm:prSet custT="1"/>
      <dgm:spPr>
        <a:solidFill>
          <a:schemeClr val="bg1">
            <a:lumMod val="75000"/>
          </a:schemeClr>
        </a:solidFill>
      </dgm:spPr>
      <dgm:t>
        <a:bodyPr/>
        <a:lstStyle/>
        <a:p>
          <a:endParaRPr lang="en-US" sz="1100">
            <a:latin typeface="Tahoma" panose="020B0604030504040204" pitchFamily="34" charset="0"/>
            <a:ea typeface="Tahoma" panose="020B0604030504040204" pitchFamily="34" charset="0"/>
            <a:cs typeface="Tahoma" panose="020B0604030504040204" pitchFamily="34" charset="0"/>
          </a:endParaRPr>
        </a:p>
      </dgm:t>
    </dgm:pt>
    <dgm:pt modelId="{95DAEEDA-6BB2-354D-AD38-F922612EE632}">
      <dgm:prSet phldrT="[Text]" custT="1"/>
      <dgm:spPr>
        <a:solidFill>
          <a:srgbClr val="16818D"/>
        </a:solidFill>
        <a:ln>
          <a:solidFill>
            <a:srgbClr val="16818D"/>
          </a:solidFill>
        </a:ln>
      </dgm:spPr>
      <dgm:t>
        <a:bodyPr/>
        <a:lstStyle/>
        <a:p>
          <a:r>
            <a:rPr lang="en-US" sz="1400" dirty="0">
              <a:latin typeface="Tahoma" panose="020B0604030504040204" pitchFamily="34" charset="0"/>
              <a:ea typeface="Tahoma" panose="020B0604030504040204" pitchFamily="34" charset="0"/>
              <a:cs typeface="Tahoma" panose="020B0604030504040204" pitchFamily="34" charset="0"/>
            </a:rPr>
            <a:t>Students</a:t>
          </a:r>
          <a:r>
            <a:rPr lang="en-US" sz="1400" baseline="0" dirty="0">
              <a:latin typeface="Tahoma" panose="020B0604030504040204" pitchFamily="34" charset="0"/>
              <a:ea typeface="Tahoma" panose="020B0604030504040204" pitchFamily="34" charset="0"/>
              <a:cs typeface="Tahoma" panose="020B0604030504040204" pitchFamily="34" charset="0"/>
            </a:rPr>
            <a:t> write draft essay</a:t>
          </a:r>
          <a:endParaRPr lang="en-US" sz="1400" dirty="0">
            <a:latin typeface="Tahoma" panose="020B0604030504040204" pitchFamily="34" charset="0"/>
            <a:ea typeface="Tahoma" panose="020B0604030504040204" pitchFamily="34" charset="0"/>
            <a:cs typeface="Tahoma" panose="020B0604030504040204" pitchFamily="34" charset="0"/>
          </a:endParaRPr>
        </a:p>
      </dgm:t>
    </dgm:pt>
    <dgm:pt modelId="{C2149D7F-AB19-4143-9351-25C235370AEC}" type="parTrans" cxnId="{EB17984B-DF80-F648-935B-9DFB388A5A1C}">
      <dgm:prSet/>
      <dgm:spPr/>
      <dgm:t>
        <a:bodyPr/>
        <a:lstStyle/>
        <a:p>
          <a:endParaRPr lang="en-US" sz="1400">
            <a:latin typeface="Tahoma" panose="020B0604030504040204" pitchFamily="34" charset="0"/>
            <a:ea typeface="Tahoma" panose="020B0604030504040204" pitchFamily="34" charset="0"/>
            <a:cs typeface="Tahoma" panose="020B0604030504040204" pitchFamily="34" charset="0"/>
          </a:endParaRPr>
        </a:p>
      </dgm:t>
    </dgm:pt>
    <dgm:pt modelId="{F84AE7BB-E944-EC45-9258-ED29E24CEB51}" type="sibTrans" cxnId="{EB17984B-DF80-F648-935B-9DFB388A5A1C}">
      <dgm:prSet custT="1"/>
      <dgm:spPr>
        <a:solidFill>
          <a:schemeClr val="bg1">
            <a:lumMod val="75000"/>
          </a:schemeClr>
        </a:solidFill>
      </dgm:spPr>
      <dgm:t>
        <a:bodyPr/>
        <a:lstStyle/>
        <a:p>
          <a:endParaRPr lang="en-US" sz="1100">
            <a:latin typeface="Tahoma" panose="020B0604030504040204" pitchFamily="34" charset="0"/>
            <a:ea typeface="Tahoma" panose="020B0604030504040204" pitchFamily="34" charset="0"/>
            <a:cs typeface="Tahoma" panose="020B0604030504040204" pitchFamily="34" charset="0"/>
          </a:endParaRPr>
        </a:p>
      </dgm:t>
    </dgm:pt>
    <dgm:pt modelId="{5BF2713E-0BBF-0E43-89E9-5ED32CD4CC7C}">
      <dgm:prSet phldrT="[Text]" custT="1"/>
      <dgm:spPr>
        <a:solidFill>
          <a:srgbClr val="16818D"/>
        </a:solidFill>
        <a:ln>
          <a:solidFill>
            <a:srgbClr val="16818D"/>
          </a:solidFill>
        </a:ln>
      </dgm:spPr>
      <dgm:t>
        <a:bodyPr/>
        <a:lstStyle/>
        <a:p>
          <a:r>
            <a:rPr lang="en-US" sz="1400" dirty="0">
              <a:latin typeface="Tahoma" panose="020B0604030504040204" pitchFamily="34" charset="0"/>
              <a:ea typeface="Tahoma" panose="020B0604030504040204" pitchFamily="34" charset="0"/>
              <a:cs typeface="Tahoma" panose="020B0604030504040204" pitchFamily="34" charset="0"/>
            </a:rPr>
            <a:t>Students submit draft and</a:t>
          </a:r>
          <a:r>
            <a:rPr lang="en-US" sz="1400" baseline="0" dirty="0">
              <a:latin typeface="Tahoma" panose="020B0604030504040204" pitchFamily="34" charset="0"/>
              <a:ea typeface="Tahoma" panose="020B0604030504040204" pitchFamily="34" charset="0"/>
              <a:cs typeface="Tahoma" panose="020B0604030504040204" pitchFamily="34" charset="0"/>
            </a:rPr>
            <a:t> attend ‘feed-forward’ meeting</a:t>
          </a:r>
          <a:endParaRPr lang="en-US" sz="1400" dirty="0">
            <a:latin typeface="Tahoma" panose="020B0604030504040204" pitchFamily="34" charset="0"/>
            <a:ea typeface="Tahoma" panose="020B0604030504040204" pitchFamily="34" charset="0"/>
            <a:cs typeface="Tahoma" panose="020B0604030504040204" pitchFamily="34" charset="0"/>
          </a:endParaRPr>
        </a:p>
      </dgm:t>
    </dgm:pt>
    <dgm:pt modelId="{AB9DA87B-7E72-CB48-BC9C-41DF2A511FEF}" type="parTrans" cxnId="{B96486C1-03F3-174A-A60C-1DDBAD8DACD9}">
      <dgm:prSet/>
      <dgm:spPr/>
      <dgm:t>
        <a:bodyPr/>
        <a:lstStyle/>
        <a:p>
          <a:endParaRPr lang="en-US" sz="1400">
            <a:latin typeface="Tahoma" panose="020B0604030504040204" pitchFamily="34" charset="0"/>
            <a:ea typeface="Tahoma" panose="020B0604030504040204" pitchFamily="34" charset="0"/>
            <a:cs typeface="Tahoma" panose="020B0604030504040204" pitchFamily="34" charset="0"/>
          </a:endParaRPr>
        </a:p>
      </dgm:t>
    </dgm:pt>
    <dgm:pt modelId="{722E2E80-6DA7-2C44-802C-D609C62EAF95}" type="sibTrans" cxnId="{B96486C1-03F3-174A-A60C-1DDBAD8DACD9}">
      <dgm:prSet custT="1"/>
      <dgm:spPr>
        <a:solidFill>
          <a:schemeClr val="bg1">
            <a:lumMod val="75000"/>
          </a:schemeClr>
        </a:solidFill>
      </dgm:spPr>
      <dgm:t>
        <a:bodyPr/>
        <a:lstStyle/>
        <a:p>
          <a:endParaRPr lang="en-US" sz="1100">
            <a:latin typeface="Tahoma" panose="020B0604030504040204" pitchFamily="34" charset="0"/>
            <a:ea typeface="Tahoma" panose="020B0604030504040204" pitchFamily="34" charset="0"/>
            <a:cs typeface="Tahoma" panose="020B0604030504040204" pitchFamily="34" charset="0"/>
          </a:endParaRPr>
        </a:p>
      </dgm:t>
    </dgm:pt>
    <dgm:pt modelId="{4418599E-8495-D844-B7F2-681FCB346F95}">
      <dgm:prSet custT="1"/>
      <dgm:spPr>
        <a:solidFill>
          <a:srgbClr val="16818D"/>
        </a:solidFill>
        <a:ln>
          <a:solidFill>
            <a:srgbClr val="16818D"/>
          </a:solidFill>
        </a:ln>
      </dgm:spPr>
      <dgm:t>
        <a:bodyPr/>
        <a:lstStyle/>
        <a:p>
          <a:r>
            <a:rPr lang="en-US" sz="1400" dirty="0">
              <a:latin typeface="Tahoma" panose="020B0604030504040204" pitchFamily="34" charset="0"/>
              <a:ea typeface="Tahoma" panose="020B0604030504040204" pitchFamily="34" charset="0"/>
              <a:cs typeface="Tahoma" panose="020B0604030504040204" pitchFamily="34" charset="0"/>
            </a:rPr>
            <a:t>Students reflect on meeting and essay </a:t>
          </a:r>
          <a:r>
            <a:rPr lang="mr-IN" sz="1400" dirty="0">
              <a:latin typeface="Tahoma" panose="020B0604030504040204" pitchFamily="34" charset="0"/>
              <a:ea typeface="Tahoma" panose="020B0604030504040204" pitchFamily="34" charset="0"/>
            </a:rPr>
            <a:t>–</a:t>
          </a:r>
          <a:r>
            <a:rPr lang="en-US" sz="1400" dirty="0">
              <a:latin typeface="Tahoma" panose="020B0604030504040204" pitchFamily="34" charset="0"/>
              <a:ea typeface="Tahoma" panose="020B0604030504040204" pitchFamily="34" charset="0"/>
              <a:cs typeface="Tahoma" panose="020B0604030504040204" pitchFamily="34" charset="0"/>
            </a:rPr>
            <a:t> grading their work</a:t>
          </a:r>
        </a:p>
      </dgm:t>
    </dgm:pt>
    <dgm:pt modelId="{C10304C9-3867-B344-AD75-86170D24B9E4}" type="parTrans" cxnId="{EB42CE51-76A1-7A44-8448-1A3FE6A1C7CE}">
      <dgm:prSet/>
      <dgm:spPr/>
      <dgm:t>
        <a:bodyPr/>
        <a:lstStyle/>
        <a:p>
          <a:endParaRPr lang="en-US" sz="1400">
            <a:latin typeface="Tahoma" panose="020B0604030504040204" pitchFamily="34" charset="0"/>
            <a:ea typeface="Tahoma" panose="020B0604030504040204" pitchFamily="34" charset="0"/>
            <a:cs typeface="Tahoma" panose="020B0604030504040204" pitchFamily="34" charset="0"/>
          </a:endParaRPr>
        </a:p>
      </dgm:t>
    </dgm:pt>
    <dgm:pt modelId="{A2504EDA-61AB-554C-9BE8-865F226F7401}" type="sibTrans" cxnId="{EB42CE51-76A1-7A44-8448-1A3FE6A1C7CE}">
      <dgm:prSet custT="1"/>
      <dgm:spPr>
        <a:solidFill>
          <a:schemeClr val="bg1">
            <a:lumMod val="75000"/>
          </a:schemeClr>
        </a:solidFill>
      </dgm:spPr>
      <dgm:t>
        <a:bodyPr/>
        <a:lstStyle/>
        <a:p>
          <a:endParaRPr lang="en-US" sz="1100">
            <a:latin typeface="Tahoma" panose="020B0604030504040204" pitchFamily="34" charset="0"/>
            <a:ea typeface="Tahoma" panose="020B0604030504040204" pitchFamily="34" charset="0"/>
            <a:cs typeface="Tahoma" panose="020B0604030504040204" pitchFamily="34" charset="0"/>
          </a:endParaRPr>
        </a:p>
      </dgm:t>
    </dgm:pt>
    <dgm:pt modelId="{4B400C3B-8B4F-B344-8E15-63EB41E56DA8}">
      <dgm:prSet custT="1"/>
      <dgm:spPr>
        <a:solidFill>
          <a:srgbClr val="16818D"/>
        </a:solidFill>
        <a:ln>
          <a:solidFill>
            <a:srgbClr val="16818D"/>
          </a:solidFill>
        </a:ln>
      </dgm:spPr>
      <dgm:t>
        <a:bodyPr/>
        <a:lstStyle/>
        <a:p>
          <a:r>
            <a:rPr lang="en-US" sz="1400" dirty="0">
              <a:latin typeface="Tahoma" panose="020B0604030504040204" pitchFamily="34" charset="0"/>
              <a:ea typeface="Tahoma" panose="020B0604030504040204" pitchFamily="34" charset="0"/>
              <a:cs typeface="Tahoma" panose="020B0604030504040204" pitchFamily="34" charset="0"/>
            </a:rPr>
            <a:t>Students complete and submit</a:t>
          </a:r>
          <a:r>
            <a:rPr lang="en-US" sz="1400" baseline="0" dirty="0">
              <a:latin typeface="Tahoma" panose="020B0604030504040204" pitchFamily="34" charset="0"/>
              <a:ea typeface="Tahoma" panose="020B0604030504040204" pitchFamily="34" charset="0"/>
              <a:cs typeface="Tahoma" panose="020B0604030504040204" pitchFamily="34" charset="0"/>
            </a:rPr>
            <a:t> final essay</a:t>
          </a:r>
          <a:endParaRPr lang="en-US" sz="1400" dirty="0">
            <a:latin typeface="Tahoma" panose="020B0604030504040204" pitchFamily="34" charset="0"/>
            <a:ea typeface="Tahoma" panose="020B0604030504040204" pitchFamily="34" charset="0"/>
            <a:cs typeface="Tahoma" panose="020B0604030504040204" pitchFamily="34" charset="0"/>
          </a:endParaRPr>
        </a:p>
      </dgm:t>
    </dgm:pt>
    <dgm:pt modelId="{55523E79-6346-B84D-B183-4E7FFFEBB08E}" type="parTrans" cxnId="{57DAE1CF-5BD2-B744-AA76-FBB24231792B}">
      <dgm:prSet/>
      <dgm:spPr/>
      <dgm:t>
        <a:bodyPr/>
        <a:lstStyle/>
        <a:p>
          <a:endParaRPr lang="en-US" sz="1400">
            <a:latin typeface="Tahoma" panose="020B0604030504040204" pitchFamily="34" charset="0"/>
            <a:ea typeface="Tahoma" panose="020B0604030504040204" pitchFamily="34" charset="0"/>
            <a:cs typeface="Tahoma" panose="020B0604030504040204" pitchFamily="34" charset="0"/>
          </a:endParaRPr>
        </a:p>
      </dgm:t>
    </dgm:pt>
    <dgm:pt modelId="{E7F7CDF5-BB31-184A-A43E-B9C5DD1233B1}" type="sibTrans" cxnId="{57DAE1CF-5BD2-B744-AA76-FBB24231792B}">
      <dgm:prSet/>
      <dgm:spPr/>
      <dgm:t>
        <a:bodyPr/>
        <a:lstStyle/>
        <a:p>
          <a:endParaRPr lang="en-US" sz="1400">
            <a:latin typeface="Tahoma" panose="020B0604030504040204" pitchFamily="34" charset="0"/>
            <a:ea typeface="Tahoma" panose="020B0604030504040204" pitchFamily="34" charset="0"/>
            <a:cs typeface="Tahoma" panose="020B0604030504040204" pitchFamily="34" charset="0"/>
          </a:endParaRPr>
        </a:p>
      </dgm:t>
    </dgm:pt>
    <dgm:pt modelId="{29ECB40B-B411-9640-A054-D171D2E9550E}" type="pres">
      <dgm:prSet presAssocID="{41E51BA2-425C-2F45-9D9C-0C891FAFFE2A}" presName="Name0" presStyleCnt="0">
        <dgm:presLayoutVars>
          <dgm:dir/>
          <dgm:resizeHandles val="exact"/>
        </dgm:presLayoutVars>
      </dgm:prSet>
      <dgm:spPr/>
      <dgm:t>
        <a:bodyPr/>
        <a:lstStyle/>
        <a:p>
          <a:endParaRPr lang="en-GB"/>
        </a:p>
      </dgm:t>
    </dgm:pt>
    <dgm:pt modelId="{A708573C-B5B5-5441-9450-86CFA35A743E}" type="pres">
      <dgm:prSet presAssocID="{3D6582EB-A435-224C-A07A-0878758B4A23}" presName="node" presStyleLbl="node1" presStyleIdx="0" presStyleCnt="5" custLinFactNeighborX="-2530">
        <dgm:presLayoutVars>
          <dgm:bulletEnabled val="1"/>
        </dgm:presLayoutVars>
      </dgm:prSet>
      <dgm:spPr/>
      <dgm:t>
        <a:bodyPr/>
        <a:lstStyle/>
        <a:p>
          <a:endParaRPr lang="en-GB"/>
        </a:p>
      </dgm:t>
    </dgm:pt>
    <dgm:pt modelId="{8B9C75EE-8E15-D340-AED7-EF8CED116BA6}" type="pres">
      <dgm:prSet presAssocID="{58BEAD9C-1AEA-124C-BEFB-E429F616C476}" presName="sibTrans" presStyleLbl="sibTrans2D1" presStyleIdx="0" presStyleCnt="4"/>
      <dgm:spPr/>
      <dgm:t>
        <a:bodyPr/>
        <a:lstStyle/>
        <a:p>
          <a:endParaRPr lang="en-GB"/>
        </a:p>
      </dgm:t>
    </dgm:pt>
    <dgm:pt modelId="{B0FC86EA-12E1-1748-A94D-E660EF00A49D}" type="pres">
      <dgm:prSet presAssocID="{58BEAD9C-1AEA-124C-BEFB-E429F616C476}" presName="connectorText" presStyleLbl="sibTrans2D1" presStyleIdx="0" presStyleCnt="4"/>
      <dgm:spPr/>
      <dgm:t>
        <a:bodyPr/>
        <a:lstStyle/>
        <a:p>
          <a:endParaRPr lang="en-GB"/>
        </a:p>
      </dgm:t>
    </dgm:pt>
    <dgm:pt modelId="{A2FEB8FA-5F61-1F4B-BF87-E395E98A0617}" type="pres">
      <dgm:prSet presAssocID="{95DAEEDA-6BB2-354D-AD38-F922612EE632}" presName="node" presStyleLbl="node1" presStyleIdx="1" presStyleCnt="5">
        <dgm:presLayoutVars>
          <dgm:bulletEnabled val="1"/>
        </dgm:presLayoutVars>
      </dgm:prSet>
      <dgm:spPr/>
      <dgm:t>
        <a:bodyPr/>
        <a:lstStyle/>
        <a:p>
          <a:endParaRPr lang="en-GB"/>
        </a:p>
      </dgm:t>
    </dgm:pt>
    <dgm:pt modelId="{1A4D5D41-E835-4043-AC9B-A8CCD46EF2B6}" type="pres">
      <dgm:prSet presAssocID="{F84AE7BB-E944-EC45-9258-ED29E24CEB51}" presName="sibTrans" presStyleLbl="sibTrans2D1" presStyleIdx="1" presStyleCnt="4"/>
      <dgm:spPr/>
      <dgm:t>
        <a:bodyPr/>
        <a:lstStyle/>
        <a:p>
          <a:endParaRPr lang="en-GB"/>
        </a:p>
      </dgm:t>
    </dgm:pt>
    <dgm:pt modelId="{98E23788-B582-924C-B872-A476E0D8ED78}" type="pres">
      <dgm:prSet presAssocID="{F84AE7BB-E944-EC45-9258-ED29E24CEB51}" presName="connectorText" presStyleLbl="sibTrans2D1" presStyleIdx="1" presStyleCnt="4"/>
      <dgm:spPr/>
      <dgm:t>
        <a:bodyPr/>
        <a:lstStyle/>
        <a:p>
          <a:endParaRPr lang="en-GB"/>
        </a:p>
      </dgm:t>
    </dgm:pt>
    <dgm:pt modelId="{9935547F-BBD4-8C4A-A3D8-A98EE1EE0D7E}" type="pres">
      <dgm:prSet presAssocID="{5BF2713E-0BBF-0E43-89E9-5ED32CD4CC7C}" presName="node" presStyleLbl="node1" presStyleIdx="2" presStyleCnt="5">
        <dgm:presLayoutVars>
          <dgm:bulletEnabled val="1"/>
        </dgm:presLayoutVars>
      </dgm:prSet>
      <dgm:spPr/>
      <dgm:t>
        <a:bodyPr/>
        <a:lstStyle/>
        <a:p>
          <a:endParaRPr lang="en-GB"/>
        </a:p>
      </dgm:t>
    </dgm:pt>
    <dgm:pt modelId="{AF3A512A-739A-EE41-ADF4-646AF5AAE0EC}" type="pres">
      <dgm:prSet presAssocID="{722E2E80-6DA7-2C44-802C-D609C62EAF95}" presName="sibTrans" presStyleLbl="sibTrans2D1" presStyleIdx="2" presStyleCnt="4" custLinFactNeighborX="3195"/>
      <dgm:spPr/>
      <dgm:t>
        <a:bodyPr/>
        <a:lstStyle/>
        <a:p>
          <a:endParaRPr lang="en-GB"/>
        </a:p>
      </dgm:t>
    </dgm:pt>
    <dgm:pt modelId="{6E451B97-37B2-264D-BE5A-36163C9F4054}" type="pres">
      <dgm:prSet presAssocID="{722E2E80-6DA7-2C44-802C-D609C62EAF95}" presName="connectorText" presStyleLbl="sibTrans2D1" presStyleIdx="2" presStyleCnt="4"/>
      <dgm:spPr/>
      <dgm:t>
        <a:bodyPr/>
        <a:lstStyle/>
        <a:p>
          <a:endParaRPr lang="en-GB"/>
        </a:p>
      </dgm:t>
    </dgm:pt>
    <dgm:pt modelId="{F91A0349-3B90-E14D-B911-5DDF1CAE08A6}" type="pres">
      <dgm:prSet presAssocID="{4418599E-8495-D844-B7F2-681FCB346F95}" presName="node" presStyleLbl="node1" presStyleIdx="3" presStyleCnt="5" custLinFactNeighborX="10513">
        <dgm:presLayoutVars>
          <dgm:bulletEnabled val="1"/>
        </dgm:presLayoutVars>
      </dgm:prSet>
      <dgm:spPr/>
      <dgm:t>
        <a:bodyPr/>
        <a:lstStyle/>
        <a:p>
          <a:endParaRPr lang="en-GB"/>
        </a:p>
      </dgm:t>
    </dgm:pt>
    <dgm:pt modelId="{97748993-D1BC-A84A-B2D0-0D14509129AA}" type="pres">
      <dgm:prSet presAssocID="{A2504EDA-61AB-554C-9BE8-865F226F7401}" presName="sibTrans" presStyleLbl="sibTrans2D1" presStyleIdx="3" presStyleCnt="4" custLinFactNeighborX="7604"/>
      <dgm:spPr/>
      <dgm:t>
        <a:bodyPr/>
        <a:lstStyle/>
        <a:p>
          <a:endParaRPr lang="en-GB"/>
        </a:p>
      </dgm:t>
    </dgm:pt>
    <dgm:pt modelId="{83B43BA2-44B1-4E44-9D2A-FEC6F9D976DB}" type="pres">
      <dgm:prSet presAssocID="{A2504EDA-61AB-554C-9BE8-865F226F7401}" presName="connectorText" presStyleLbl="sibTrans2D1" presStyleIdx="3" presStyleCnt="4"/>
      <dgm:spPr/>
      <dgm:t>
        <a:bodyPr/>
        <a:lstStyle/>
        <a:p>
          <a:endParaRPr lang="en-GB"/>
        </a:p>
      </dgm:t>
    </dgm:pt>
    <dgm:pt modelId="{047CBF5B-EEAD-794D-AA42-AB63200F5FE6}" type="pres">
      <dgm:prSet presAssocID="{4B400C3B-8B4F-B344-8E15-63EB41E56DA8}" presName="node" presStyleLbl="node1" presStyleIdx="4" presStyleCnt="5">
        <dgm:presLayoutVars>
          <dgm:bulletEnabled val="1"/>
        </dgm:presLayoutVars>
      </dgm:prSet>
      <dgm:spPr/>
      <dgm:t>
        <a:bodyPr/>
        <a:lstStyle/>
        <a:p>
          <a:endParaRPr lang="en-GB"/>
        </a:p>
      </dgm:t>
    </dgm:pt>
  </dgm:ptLst>
  <dgm:cxnLst>
    <dgm:cxn modelId="{A8E54029-E76E-4F84-86D9-664B0825D00A}" type="presOf" srcId="{58BEAD9C-1AEA-124C-BEFB-E429F616C476}" destId="{8B9C75EE-8E15-D340-AED7-EF8CED116BA6}" srcOrd="0" destOrd="0" presId="urn:microsoft.com/office/officeart/2005/8/layout/process1"/>
    <dgm:cxn modelId="{D546C1B2-4244-4220-84D2-AE11BB2665C3}" type="presOf" srcId="{95DAEEDA-6BB2-354D-AD38-F922612EE632}" destId="{A2FEB8FA-5F61-1F4B-BF87-E395E98A0617}" srcOrd="0" destOrd="0" presId="urn:microsoft.com/office/officeart/2005/8/layout/process1"/>
    <dgm:cxn modelId="{33CE2D14-B325-4DA5-8E86-CDF57CD9AF47}" type="presOf" srcId="{41E51BA2-425C-2F45-9D9C-0C891FAFFE2A}" destId="{29ECB40B-B411-9640-A054-D171D2E9550E}" srcOrd="0" destOrd="0" presId="urn:microsoft.com/office/officeart/2005/8/layout/process1"/>
    <dgm:cxn modelId="{EB17984B-DF80-F648-935B-9DFB388A5A1C}" srcId="{41E51BA2-425C-2F45-9D9C-0C891FAFFE2A}" destId="{95DAEEDA-6BB2-354D-AD38-F922612EE632}" srcOrd="1" destOrd="0" parTransId="{C2149D7F-AB19-4143-9351-25C235370AEC}" sibTransId="{F84AE7BB-E944-EC45-9258-ED29E24CEB51}"/>
    <dgm:cxn modelId="{028E6FE9-216F-408C-9A7A-8A70078BB99E}" type="presOf" srcId="{F84AE7BB-E944-EC45-9258-ED29E24CEB51}" destId="{1A4D5D41-E835-4043-AC9B-A8CCD46EF2B6}" srcOrd="0" destOrd="0" presId="urn:microsoft.com/office/officeart/2005/8/layout/process1"/>
    <dgm:cxn modelId="{F7862D48-D464-4EEE-9EB3-E06C98169B33}" type="presOf" srcId="{722E2E80-6DA7-2C44-802C-D609C62EAF95}" destId="{AF3A512A-739A-EE41-ADF4-646AF5AAE0EC}" srcOrd="0" destOrd="0" presId="urn:microsoft.com/office/officeart/2005/8/layout/process1"/>
    <dgm:cxn modelId="{B96486C1-03F3-174A-A60C-1DDBAD8DACD9}" srcId="{41E51BA2-425C-2F45-9D9C-0C891FAFFE2A}" destId="{5BF2713E-0BBF-0E43-89E9-5ED32CD4CC7C}" srcOrd="2" destOrd="0" parTransId="{AB9DA87B-7E72-CB48-BC9C-41DF2A511FEF}" sibTransId="{722E2E80-6DA7-2C44-802C-D609C62EAF95}"/>
    <dgm:cxn modelId="{84CC01D3-A08F-440C-80CB-4B191FA785A3}" type="presOf" srcId="{F84AE7BB-E944-EC45-9258-ED29E24CEB51}" destId="{98E23788-B582-924C-B872-A476E0D8ED78}" srcOrd="1" destOrd="0" presId="urn:microsoft.com/office/officeart/2005/8/layout/process1"/>
    <dgm:cxn modelId="{57DAE1CF-5BD2-B744-AA76-FBB24231792B}" srcId="{41E51BA2-425C-2F45-9D9C-0C891FAFFE2A}" destId="{4B400C3B-8B4F-B344-8E15-63EB41E56DA8}" srcOrd="4" destOrd="0" parTransId="{55523E79-6346-B84D-B183-4E7FFFEBB08E}" sibTransId="{E7F7CDF5-BB31-184A-A43E-B9C5DD1233B1}"/>
    <dgm:cxn modelId="{1030DC0B-C30E-4EB4-8CA9-6733DF97D2EB}" type="presOf" srcId="{58BEAD9C-1AEA-124C-BEFB-E429F616C476}" destId="{B0FC86EA-12E1-1748-A94D-E660EF00A49D}" srcOrd="1" destOrd="0" presId="urn:microsoft.com/office/officeart/2005/8/layout/process1"/>
    <dgm:cxn modelId="{30CBF428-743F-4233-954D-5C77E2A8D375}" type="presOf" srcId="{A2504EDA-61AB-554C-9BE8-865F226F7401}" destId="{83B43BA2-44B1-4E44-9D2A-FEC6F9D976DB}" srcOrd="1" destOrd="0" presId="urn:microsoft.com/office/officeart/2005/8/layout/process1"/>
    <dgm:cxn modelId="{A0754EDC-2667-4D51-8A95-3413730FCF9C}" type="presOf" srcId="{4418599E-8495-D844-B7F2-681FCB346F95}" destId="{F91A0349-3B90-E14D-B911-5DDF1CAE08A6}" srcOrd="0" destOrd="0" presId="urn:microsoft.com/office/officeart/2005/8/layout/process1"/>
    <dgm:cxn modelId="{01E1BE1E-75FF-4734-9E48-301DDAC58031}" type="presOf" srcId="{A2504EDA-61AB-554C-9BE8-865F226F7401}" destId="{97748993-D1BC-A84A-B2D0-0D14509129AA}" srcOrd="0" destOrd="0" presId="urn:microsoft.com/office/officeart/2005/8/layout/process1"/>
    <dgm:cxn modelId="{B70DE55D-3E42-4225-83C5-05B809D7817F}" type="presOf" srcId="{3D6582EB-A435-224C-A07A-0878758B4A23}" destId="{A708573C-B5B5-5441-9450-86CFA35A743E}" srcOrd="0" destOrd="0" presId="urn:microsoft.com/office/officeart/2005/8/layout/process1"/>
    <dgm:cxn modelId="{FDC3D7C8-0DDD-40DF-BCE2-7A214BB0346F}" type="presOf" srcId="{722E2E80-6DA7-2C44-802C-D609C62EAF95}" destId="{6E451B97-37B2-264D-BE5A-36163C9F4054}" srcOrd="1" destOrd="0" presId="urn:microsoft.com/office/officeart/2005/8/layout/process1"/>
    <dgm:cxn modelId="{EB42CE51-76A1-7A44-8448-1A3FE6A1C7CE}" srcId="{41E51BA2-425C-2F45-9D9C-0C891FAFFE2A}" destId="{4418599E-8495-D844-B7F2-681FCB346F95}" srcOrd="3" destOrd="0" parTransId="{C10304C9-3867-B344-AD75-86170D24B9E4}" sibTransId="{A2504EDA-61AB-554C-9BE8-865F226F7401}"/>
    <dgm:cxn modelId="{FDC80340-2939-9241-B67C-ED93F6242B8E}" srcId="{41E51BA2-425C-2F45-9D9C-0C891FAFFE2A}" destId="{3D6582EB-A435-224C-A07A-0878758B4A23}" srcOrd="0" destOrd="0" parTransId="{D319F687-0736-A543-88CB-3DD393D43035}" sibTransId="{58BEAD9C-1AEA-124C-BEFB-E429F616C476}"/>
    <dgm:cxn modelId="{FE2457A5-EEE2-406A-8E39-B79129B2EDE7}" type="presOf" srcId="{4B400C3B-8B4F-B344-8E15-63EB41E56DA8}" destId="{047CBF5B-EEAD-794D-AA42-AB63200F5FE6}" srcOrd="0" destOrd="0" presId="urn:microsoft.com/office/officeart/2005/8/layout/process1"/>
    <dgm:cxn modelId="{44B507D9-FA27-47F7-9B6A-E9D0F482D127}" type="presOf" srcId="{5BF2713E-0BBF-0E43-89E9-5ED32CD4CC7C}" destId="{9935547F-BBD4-8C4A-A3D8-A98EE1EE0D7E}" srcOrd="0" destOrd="0" presId="urn:microsoft.com/office/officeart/2005/8/layout/process1"/>
    <dgm:cxn modelId="{E64AF1E5-F884-4010-A607-5CD946798ABE}" type="presParOf" srcId="{29ECB40B-B411-9640-A054-D171D2E9550E}" destId="{A708573C-B5B5-5441-9450-86CFA35A743E}" srcOrd="0" destOrd="0" presId="urn:microsoft.com/office/officeart/2005/8/layout/process1"/>
    <dgm:cxn modelId="{2C36BF5B-BF7F-443F-A4CA-A6BC5DA5C95D}" type="presParOf" srcId="{29ECB40B-B411-9640-A054-D171D2E9550E}" destId="{8B9C75EE-8E15-D340-AED7-EF8CED116BA6}" srcOrd="1" destOrd="0" presId="urn:microsoft.com/office/officeart/2005/8/layout/process1"/>
    <dgm:cxn modelId="{195EBBF0-AB79-49C7-B3AC-66C08AA39759}" type="presParOf" srcId="{8B9C75EE-8E15-D340-AED7-EF8CED116BA6}" destId="{B0FC86EA-12E1-1748-A94D-E660EF00A49D}" srcOrd="0" destOrd="0" presId="urn:microsoft.com/office/officeart/2005/8/layout/process1"/>
    <dgm:cxn modelId="{4002FC32-3744-416F-B25C-36B277B21543}" type="presParOf" srcId="{29ECB40B-B411-9640-A054-D171D2E9550E}" destId="{A2FEB8FA-5F61-1F4B-BF87-E395E98A0617}" srcOrd="2" destOrd="0" presId="urn:microsoft.com/office/officeart/2005/8/layout/process1"/>
    <dgm:cxn modelId="{F333E799-84CF-432E-9F12-B49F126E217A}" type="presParOf" srcId="{29ECB40B-B411-9640-A054-D171D2E9550E}" destId="{1A4D5D41-E835-4043-AC9B-A8CCD46EF2B6}" srcOrd="3" destOrd="0" presId="urn:microsoft.com/office/officeart/2005/8/layout/process1"/>
    <dgm:cxn modelId="{DCDC3542-ED7A-47B3-98DC-C8A650F3524A}" type="presParOf" srcId="{1A4D5D41-E835-4043-AC9B-A8CCD46EF2B6}" destId="{98E23788-B582-924C-B872-A476E0D8ED78}" srcOrd="0" destOrd="0" presId="urn:microsoft.com/office/officeart/2005/8/layout/process1"/>
    <dgm:cxn modelId="{348A57DE-78F2-4722-8AE3-AC1A9C94F4BB}" type="presParOf" srcId="{29ECB40B-B411-9640-A054-D171D2E9550E}" destId="{9935547F-BBD4-8C4A-A3D8-A98EE1EE0D7E}" srcOrd="4" destOrd="0" presId="urn:microsoft.com/office/officeart/2005/8/layout/process1"/>
    <dgm:cxn modelId="{B9FAA207-B499-4A4D-BCF8-960DCF5B3AAB}" type="presParOf" srcId="{29ECB40B-B411-9640-A054-D171D2E9550E}" destId="{AF3A512A-739A-EE41-ADF4-646AF5AAE0EC}" srcOrd="5" destOrd="0" presId="urn:microsoft.com/office/officeart/2005/8/layout/process1"/>
    <dgm:cxn modelId="{0D243239-0ADC-45AA-815F-D56F8032FE71}" type="presParOf" srcId="{AF3A512A-739A-EE41-ADF4-646AF5AAE0EC}" destId="{6E451B97-37B2-264D-BE5A-36163C9F4054}" srcOrd="0" destOrd="0" presId="urn:microsoft.com/office/officeart/2005/8/layout/process1"/>
    <dgm:cxn modelId="{EA3D85A2-BBD1-4649-9644-9A9F9C41CA6B}" type="presParOf" srcId="{29ECB40B-B411-9640-A054-D171D2E9550E}" destId="{F91A0349-3B90-E14D-B911-5DDF1CAE08A6}" srcOrd="6" destOrd="0" presId="urn:microsoft.com/office/officeart/2005/8/layout/process1"/>
    <dgm:cxn modelId="{9E49A6CB-6265-486E-9700-ADEE6C456B43}" type="presParOf" srcId="{29ECB40B-B411-9640-A054-D171D2E9550E}" destId="{97748993-D1BC-A84A-B2D0-0D14509129AA}" srcOrd="7" destOrd="0" presId="urn:microsoft.com/office/officeart/2005/8/layout/process1"/>
    <dgm:cxn modelId="{BB5EFD42-B8E2-43FE-8F6C-05A23C1D27D1}" type="presParOf" srcId="{97748993-D1BC-A84A-B2D0-0D14509129AA}" destId="{83B43BA2-44B1-4E44-9D2A-FEC6F9D976DB}" srcOrd="0" destOrd="0" presId="urn:microsoft.com/office/officeart/2005/8/layout/process1"/>
    <dgm:cxn modelId="{EA9A531E-321C-4B91-9545-1D742251933D}" type="presParOf" srcId="{29ECB40B-B411-9640-A054-D171D2E9550E}" destId="{047CBF5B-EEAD-794D-AA42-AB63200F5FE6}" srcOrd="8"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08573C-B5B5-5441-9450-86CFA35A743E}">
      <dsp:nvSpPr>
        <dsp:cNvPr id="0" name=""/>
        <dsp:cNvSpPr/>
      </dsp:nvSpPr>
      <dsp:spPr>
        <a:xfrm>
          <a:off x="0" y="82090"/>
          <a:ext cx="1275258" cy="1347988"/>
        </a:xfrm>
        <a:prstGeom prst="roundRect">
          <a:avLst>
            <a:gd name="adj" fmla="val 10000"/>
          </a:avLst>
        </a:prstGeom>
        <a:solidFill>
          <a:srgbClr val="16818D"/>
        </a:solidFill>
        <a:ln w="25400" cap="flat" cmpd="sng" algn="ctr">
          <a:solidFill>
            <a:srgbClr val="16818D"/>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a:latin typeface="Tahoma" panose="020B0604030504040204" pitchFamily="34" charset="0"/>
              <a:ea typeface="Tahoma" panose="020B0604030504040204" pitchFamily="34" charset="0"/>
              <a:cs typeface="Tahoma" panose="020B0604030504040204" pitchFamily="34" charset="0"/>
            </a:rPr>
            <a:t>Students choose</a:t>
          </a:r>
          <a:r>
            <a:rPr lang="en-US" sz="1400" kern="1200" baseline="0" dirty="0">
              <a:latin typeface="Tahoma" panose="020B0604030504040204" pitchFamily="34" charset="0"/>
              <a:ea typeface="Tahoma" panose="020B0604030504040204" pitchFamily="34" charset="0"/>
              <a:cs typeface="Tahoma" panose="020B0604030504040204" pitchFamily="34" charset="0"/>
            </a:rPr>
            <a:t> essay from selection</a:t>
          </a:r>
          <a:endParaRPr lang="en-US" sz="1400" kern="1200" dirty="0">
            <a:latin typeface="Tahoma" panose="020B0604030504040204" pitchFamily="34" charset="0"/>
            <a:ea typeface="Tahoma" panose="020B0604030504040204" pitchFamily="34" charset="0"/>
            <a:cs typeface="Tahoma" panose="020B0604030504040204" pitchFamily="34" charset="0"/>
          </a:endParaRPr>
        </a:p>
      </dsp:txBody>
      <dsp:txXfrm>
        <a:off x="37351" y="119441"/>
        <a:ext cx="1200556" cy="1273286"/>
      </dsp:txXfrm>
    </dsp:sp>
    <dsp:sp modelId="{8B9C75EE-8E15-D340-AED7-EF8CED116BA6}">
      <dsp:nvSpPr>
        <dsp:cNvPr id="0" name=""/>
        <dsp:cNvSpPr/>
      </dsp:nvSpPr>
      <dsp:spPr>
        <a:xfrm>
          <a:off x="1403813" y="597952"/>
          <a:ext cx="272535" cy="316264"/>
        </a:xfrm>
        <a:prstGeom prst="rightArrow">
          <a:avLst>
            <a:gd name="adj1" fmla="val 60000"/>
            <a:gd name="adj2" fmla="val 50000"/>
          </a:avLst>
        </a:prstGeom>
        <a:solidFill>
          <a:schemeClr val="bg1">
            <a:lumMod val="7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latin typeface="Tahoma" panose="020B0604030504040204" pitchFamily="34" charset="0"/>
            <a:ea typeface="Tahoma" panose="020B0604030504040204" pitchFamily="34" charset="0"/>
            <a:cs typeface="Tahoma" panose="020B0604030504040204" pitchFamily="34" charset="0"/>
          </a:endParaRPr>
        </a:p>
      </dsp:txBody>
      <dsp:txXfrm>
        <a:off x="1403813" y="661205"/>
        <a:ext cx="190775" cy="189758"/>
      </dsp:txXfrm>
    </dsp:sp>
    <dsp:sp modelId="{A2FEB8FA-5F61-1F4B-BF87-E395E98A0617}">
      <dsp:nvSpPr>
        <dsp:cNvPr id="0" name=""/>
        <dsp:cNvSpPr/>
      </dsp:nvSpPr>
      <dsp:spPr>
        <a:xfrm>
          <a:off x="1789476" y="82090"/>
          <a:ext cx="1275258" cy="1347988"/>
        </a:xfrm>
        <a:prstGeom prst="roundRect">
          <a:avLst>
            <a:gd name="adj" fmla="val 10000"/>
          </a:avLst>
        </a:prstGeom>
        <a:solidFill>
          <a:srgbClr val="16818D"/>
        </a:solidFill>
        <a:ln w="25400" cap="flat" cmpd="sng" algn="ctr">
          <a:solidFill>
            <a:srgbClr val="16818D"/>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a:latin typeface="Tahoma" panose="020B0604030504040204" pitchFamily="34" charset="0"/>
              <a:ea typeface="Tahoma" panose="020B0604030504040204" pitchFamily="34" charset="0"/>
              <a:cs typeface="Tahoma" panose="020B0604030504040204" pitchFamily="34" charset="0"/>
            </a:rPr>
            <a:t>Students</a:t>
          </a:r>
          <a:r>
            <a:rPr lang="en-US" sz="1400" kern="1200" baseline="0" dirty="0">
              <a:latin typeface="Tahoma" panose="020B0604030504040204" pitchFamily="34" charset="0"/>
              <a:ea typeface="Tahoma" panose="020B0604030504040204" pitchFamily="34" charset="0"/>
              <a:cs typeface="Tahoma" panose="020B0604030504040204" pitchFamily="34" charset="0"/>
            </a:rPr>
            <a:t> write draft essay</a:t>
          </a:r>
          <a:endParaRPr lang="en-US" sz="1400" kern="1200" dirty="0">
            <a:latin typeface="Tahoma" panose="020B0604030504040204" pitchFamily="34" charset="0"/>
            <a:ea typeface="Tahoma" panose="020B0604030504040204" pitchFamily="34" charset="0"/>
            <a:cs typeface="Tahoma" panose="020B0604030504040204" pitchFamily="34" charset="0"/>
          </a:endParaRPr>
        </a:p>
      </dsp:txBody>
      <dsp:txXfrm>
        <a:off x="1826827" y="119441"/>
        <a:ext cx="1200556" cy="1273286"/>
      </dsp:txXfrm>
    </dsp:sp>
    <dsp:sp modelId="{1A4D5D41-E835-4043-AC9B-A8CCD46EF2B6}">
      <dsp:nvSpPr>
        <dsp:cNvPr id="0" name=""/>
        <dsp:cNvSpPr/>
      </dsp:nvSpPr>
      <dsp:spPr>
        <a:xfrm>
          <a:off x="3192260" y="597952"/>
          <a:ext cx="270354" cy="316264"/>
        </a:xfrm>
        <a:prstGeom prst="rightArrow">
          <a:avLst>
            <a:gd name="adj1" fmla="val 60000"/>
            <a:gd name="adj2" fmla="val 50000"/>
          </a:avLst>
        </a:prstGeom>
        <a:solidFill>
          <a:schemeClr val="bg1">
            <a:lumMod val="7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latin typeface="Tahoma" panose="020B0604030504040204" pitchFamily="34" charset="0"/>
            <a:ea typeface="Tahoma" panose="020B0604030504040204" pitchFamily="34" charset="0"/>
            <a:cs typeface="Tahoma" panose="020B0604030504040204" pitchFamily="34" charset="0"/>
          </a:endParaRPr>
        </a:p>
      </dsp:txBody>
      <dsp:txXfrm>
        <a:off x="3192260" y="661205"/>
        <a:ext cx="189248" cy="189758"/>
      </dsp:txXfrm>
    </dsp:sp>
    <dsp:sp modelId="{9935547F-BBD4-8C4A-A3D8-A98EE1EE0D7E}">
      <dsp:nvSpPr>
        <dsp:cNvPr id="0" name=""/>
        <dsp:cNvSpPr/>
      </dsp:nvSpPr>
      <dsp:spPr>
        <a:xfrm>
          <a:off x="3574838" y="82090"/>
          <a:ext cx="1275258" cy="1347988"/>
        </a:xfrm>
        <a:prstGeom prst="roundRect">
          <a:avLst>
            <a:gd name="adj" fmla="val 10000"/>
          </a:avLst>
        </a:prstGeom>
        <a:solidFill>
          <a:srgbClr val="16818D"/>
        </a:solidFill>
        <a:ln w="25400" cap="flat" cmpd="sng" algn="ctr">
          <a:solidFill>
            <a:srgbClr val="16818D"/>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a:latin typeface="Tahoma" panose="020B0604030504040204" pitchFamily="34" charset="0"/>
              <a:ea typeface="Tahoma" panose="020B0604030504040204" pitchFamily="34" charset="0"/>
              <a:cs typeface="Tahoma" panose="020B0604030504040204" pitchFamily="34" charset="0"/>
            </a:rPr>
            <a:t>Students submit draft and</a:t>
          </a:r>
          <a:r>
            <a:rPr lang="en-US" sz="1400" kern="1200" baseline="0" dirty="0">
              <a:latin typeface="Tahoma" panose="020B0604030504040204" pitchFamily="34" charset="0"/>
              <a:ea typeface="Tahoma" panose="020B0604030504040204" pitchFamily="34" charset="0"/>
              <a:cs typeface="Tahoma" panose="020B0604030504040204" pitchFamily="34" charset="0"/>
            </a:rPr>
            <a:t> attend ‘feed-forward’ meeting</a:t>
          </a:r>
          <a:endParaRPr lang="en-US" sz="1400" kern="1200" dirty="0">
            <a:latin typeface="Tahoma" panose="020B0604030504040204" pitchFamily="34" charset="0"/>
            <a:ea typeface="Tahoma" panose="020B0604030504040204" pitchFamily="34" charset="0"/>
            <a:cs typeface="Tahoma" panose="020B0604030504040204" pitchFamily="34" charset="0"/>
          </a:endParaRPr>
        </a:p>
      </dsp:txBody>
      <dsp:txXfrm>
        <a:off x="3612189" y="119441"/>
        <a:ext cx="1200556" cy="1273286"/>
      </dsp:txXfrm>
    </dsp:sp>
    <dsp:sp modelId="{AF3A512A-739A-EE41-ADF4-646AF5AAE0EC}">
      <dsp:nvSpPr>
        <dsp:cNvPr id="0" name=""/>
        <dsp:cNvSpPr/>
      </dsp:nvSpPr>
      <dsp:spPr>
        <a:xfrm>
          <a:off x="5000576" y="597952"/>
          <a:ext cx="298777" cy="316264"/>
        </a:xfrm>
        <a:prstGeom prst="rightArrow">
          <a:avLst>
            <a:gd name="adj1" fmla="val 60000"/>
            <a:gd name="adj2" fmla="val 50000"/>
          </a:avLst>
        </a:prstGeom>
        <a:solidFill>
          <a:schemeClr val="bg1">
            <a:lumMod val="7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latin typeface="Tahoma" panose="020B0604030504040204" pitchFamily="34" charset="0"/>
            <a:ea typeface="Tahoma" panose="020B0604030504040204" pitchFamily="34" charset="0"/>
            <a:cs typeface="Tahoma" panose="020B0604030504040204" pitchFamily="34" charset="0"/>
          </a:endParaRPr>
        </a:p>
      </dsp:txBody>
      <dsp:txXfrm>
        <a:off x="5000576" y="661205"/>
        <a:ext cx="209144" cy="189758"/>
      </dsp:txXfrm>
    </dsp:sp>
    <dsp:sp modelId="{F91A0349-3B90-E14D-B911-5DDF1CAE08A6}">
      <dsp:nvSpPr>
        <dsp:cNvPr id="0" name=""/>
        <dsp:cNvSpPr/>
      </dsp:nvSpPr>
      <dsp:spPr>
        <a:xfrm>
          <a:off x="5413828" y="82090"/>
          <a:ext cx="1275258" cy="1347988"/>
        </a:xfrm>
        <a:prstGeom prst="roundRect">
          <a:avLst>
            <a:gd name="adj" fmla="val 10000"/>
          </a:avLst>
        </a:prstGeom>
        <a:solidFill>
          <a:srgbClr val="16818D"/>
        </a:solidFill>
        <a:ln w="25400" cap="flat" cmpd="sng" algn="ctr">
          <a:solidFill>
            <a:srgbClr val="16818D"/>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a:latin typeface="Tahoma" panose="020B0604030504040204" pitchFamily="34" charset="0"/>
              <a:ea typeface="Tahoma" panose="020B0604030504040204" pitchFamily="34" charset="0"/>
              <a:cs typeface="Tahoma" panose="020B0604030504040204" pitchFamily="34" charset="0"/>
            </a:rPr>
            <a:t>Students reflect on meeting and essay </a:t>
          </a:r>
          <a:r>
            <a:rPr lang="mr-IN" sz="1400" kern="1200" dirty="0">
              <a:latin typeface="Tahoma" panose="020B0604030504040204" pitchFamily="34" charset="0"/>
              <a:ea typeface="Tahoma" panose="020B0604030504040204" pitchFamily="34" charset="0"/>
            </a:rPr>
            <a:t>–</a:t>
          </a:r>
          <a:r>
            <a:rPr lang="en-US" sz="1400" kern="1200" dirty="0">
              <a:latin typeface="Tahoma" panose="020B0604030504040204" pitchFamily="34" charset="0"/>
              <a:ea typeface="Tahoma" panose="020B0604030504040204" pitchFamily="34" charset="0"/>
              <a:cs typeface="Tahoma" panose="020B0604030504040204" pitchFamily="34" charset="0"/>
            </a:rPr>
            <a:t> grading their work</a:t>
          </a:r>
        </a:p>
      </dsp:txBody>
      <dsp:txXfrm>
        <a:off x="5451179" y="119441"/>
        <a:ext cx="1200556" cy="1273286"/>
      </dsp:txXfrm>
    </dsp:sp>
    <dsp:sp modelId="{97748993-D1BC-A84A-B2D0-0D14509129AA}">
      <dsp:nvSpPr>
        <dsp:cNvPr id="0" name=""/>
        <dsp:cNvSpPr/>
      </dsp:nvSpPr>
      <dsp:spPr>
        <a:xfrm>
          <a:off x="6821602" y="597952"/>
          <a:ext cx="241932" cy="316264"/>
        </a:xfrm>
        <a:prstGeom prst="rightArrow">
          <a:avLst>
            <a:gd name="adj1" fmla="val 60000"/>
            <a:gd name="adj2" fmla="val 50000"/>
          </a:avLst>
        </a:prstGeom>
        <a:solidFill>
          <a:schemeClr val="bg1">
            <a:lumMod val="7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latin typeface="Tahoma" panose="020B0604030504040204" pitchFamily="34" charset="0"/>
            <a:ea typeface="Tahoma" panose="020B0604030504040204" pitchFamily="34" charset="0"/>
            <a:cs typeface="Tahoma" panose="020B0604030504040204" pitchFamily="34" charset="0"/>
          </a:endParaRPr>
        </a:p>
      </dsp:txBody>
      <dsp:txXfrm>
        <a:off x="6821602" y="661205"/>
        <a:ext cx="169352" cy="189758"/>
      </dsp:txXfrm>
    </dsp:sp>
    <dsp:sp modelId="{047CBF5B-EEAD-794D-AA42-AB63200F5FE6}">
      <dsp:nvSpPr>
        <dsp:cNvPr id="0" name=""/>
        <dsp:cNvSpPr/>
      </dsp:nvSpPr>
      <dsp:spPr>
        <a:xfrm>
          <a:off x="7145563" y="82090"/>
          <a:ext cx="1275258" cy="1347988"/>
        </a:xfrm>
        <a:prstGeom prst="roundRect">
          <a:avLst>
            <a:gd name="adj" fmla="val 10000"/>
          </a:avLst>
        </a:prstGeom>
        <a:solidFill>
          <a:srgbClr val="16818D"/>
        </a:solidFill>
        <a:ln w="25400" cap="flat" cmpd="sng" algn="ctr">
          <a:solidFill>
            <a:srgbClr val="16818D"/>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a:latin typeface="Tahoma" panose="020B0604030504040204" pitchFamily="34" charset="0"/>
              <a:ea typeface="Tahoma" panose="020B0604030504040204" pitchFamily="34" charset="0"/>
              <a:cs typeface="Tahoma" panose="020B0604030504040204" pitchFamily="34" charset="0"/>
            </a:rPr>
            <a:t>Students complete and submit</a:t>
          </a:r>
          <a:r>
            <a:rPr lang="en-US" sz="1400" kern="1200" baseline="0" dirty="0">
              <a:latin typeface="Tahoma" panose="020B0604030504040204" pitchFamily="34" charset="0"/>
              <a:ea typeface="Tahoma" panose="020B0604030504040204" pitchFamily="34" charset="0"/>
              <a:cs typeface="Tahoma" panose="020B0604030504040204" pitchFamily="34" charset="0"/>
            </a:rPr>
            <a:t> final essay</a:t>
          </a:r>
          <a:endParaRPr lang="en-US" sz="1400" kern="1200" dirty="0">
            <a:latin typeface="Tahoma" panose="020B0604030504040204" pitchFamily="34" charset="0"/>
            <a:ea typeface="Tahoma" panose="020B0604030504040204" pitchFamily="34" charset="0"/>
            <a:cs typeface="Tahoma" panose="020B0604030504040204" pitchFamily="34" charset="0"/>
          </a:endParaRPr>
        </a:p>
      </dsp:txBody>
      <dsp:txXfrm>
        <a:off x="7182914" y="119441"/>
        <a:ext cx="1200556" cy="1273286"/>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953" cy="46677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971321" y="1"/>
            <a:ext cx="3037952" cy="466775"/>
          </a:xfrm>
          <a:prstGeom prst="rect">
            <a:avLst/>
          </a:prstGeom>
        </p:spPr>
        <p:txBody>
          <a:bodyPr vert="horz" lIns="91440" tIns="45720" rIns="91440" bIns="45720" rtlCol="0"/>
          <a:lstStyle>
            <a:lvl1pPr algn="r">
              <a:defRPr sz="1200"/>
            </a:lvl1pPr>
          </a:lstStyle>
          <a:p>
            <a:fld id="{D1025983-3C77-4FD2-98A7-60D4958D71BE}" type="datetimeFigureOut">
              <a:rPr lang="en-GB" smtClean="0"/>
              <a:t>24/11/2019</a:t>
            </a:fld>
            <a:endParaRPr lang="en-GB"/>
          </a:p>
        </p:txBody>
      </p:sp>
      <p:sp>
        <p:nvSpPr>
          <p:cNvPr id="4" name="Footer Placeholder 3"/>
          <p:cNvSpPr>
            <a:spLocks noGrp="1"/>
          </p:cNvSpPr>
          <p:nvPr>
            <p:ph type="ftr" sz="quarter" idx="2"/>
          </p:nvPr>
        </p:nvSpPr>
        <p:spPr>
          <a:xfrm>
            <a:off x="0" y="8829628"/>
            <a:ext cx="3037953" cy="46677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971321" y="8829628"/>
            <a:ext cx="3037952" cy="466773"/>
          </a:xfrm>
          <a:prstGeom prst="rect">
            <a:avLst/>
          </a:prstGeom>
        </p:spPr>
        <p:txBody>
          <a:bodyPr vert="horz" lIns="91440" tIns="45720" rIns="91440" bIns="45720" rtlCol="0" anchor="b"/>
          <a:lstStyle>
            <a:lvl1pPr algn="r">
              <a:defRPr sz="1200"/>
            </a:lvl1pPr>
          </a:lstStyle>
          <a:p>
            <a:fld id="{4EE8913E-4370-43FF-B76E-6ADCC642BE90}" type="slidenum">
              <a:rPr lang="en-GB" smtClean="0"/>
              <a:t>‹#›</a:t>
            </a:fld>
            <a:endParaRPr lang="en-GB"/>
          </a:p>
        </p:txBody>
      </p:sp>
    </p:spTree>
    <p:extLst>
      <p:ext uri="{BB962C8B-B14F-4D97-AF65-F5344CB8AC3E}">
        <p14:creationId xmlns:p14="http://schemas.microsoft.com/office/powerpoint/2010/main" val="12359558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2"/>
            <a:ext cx="3037840" cy="46481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ea typeface="ＭＳ Ｐゴシック" charset="0"/>
                <a:cs typeface="ＭＳ Ｐゴシック" charset="0"/>
              </a:defRPr>
            </a:lvl1pPr>
          </a:lstStyle>
          <a:p>
            <a:pPr>
              <a:defRPr/>
            </a:pPr>
            <a:endParaRPr lang="en-US"/>
          </a:p>
        </p:txBody>
      </p:sp>
      <p:sp>
        <p:nvSpPr>
          <p:cNvPr id="11267" name="Rectangle 3"/>
          <p:cNvSpPr>
            <a:spLocks noGrp="1" noChangeArrowheads="1"/>
          </p:cNvSpPr>
          <p:nvPr>
            <p:ph type="dt" idx="1"/>
          </p:nvPr>
        </p:nvSpPr>
        <p:spPr bwMode="auto">
          <a:xfrm>
            <a:off x="3971344" y="2"/>
            <a:ext cx="3037840" cy="46481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ea typeface="ＭＳ Ｐゴシック" charset="0"/>
                <a:cs typeface="ＭＳ Ｐゴシック" charset="0"/>
              </a:defRPr>
            </a:lvl1pPr>
          </a:lstStyle>
          <a:p>
            <a:pPr>
              <a:defRPr/>
            </a:pPr>
            <a:endParaRPr lang="en-US"/>
          </a:p>
        </p:txBody>
      </p:sp>
      <p:sp>
        <p:nvSpPr>
          <p:cNvPr id="12292" name="Rectangle 4"/>
          <p:cNvSpPr>
            <a:spLocks noGrp="1" noRot="1" noChangeAspect="1" noChangeArrowheads="1" noTextEdit="1"/>
          </p:cNvSpPr>
          <p:nvPr>
            <p:ph type="sldImg" idx="2"/>
          </p:nvPr>
        </p:nvSpPr>
        <p:spPr bwMode="auto">
          <a:xfrm>
            <a:off x="407988" y="696913"/>
            <a:ext cx="6194425" cy="348456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1269" name="Rectangle 5"/>
          <p:cNvSpPr>
            <a:spLocks noGrp="1" noChangeArrowheads="1"/>
          </p:cNvSpPr>
          <p:nvPr>
            <p:ph type="body" sz="quarter" idx="3"/>
          </p:nvPr>
        </p:nvSpPr>
        <p:spPr bwMode="auto">
          <a:xfrm>
            <a:off x="701040" y="4415791"/>
            <a:ext cx="5608320" cy="4183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270" name="Rectangle 6"/>
          <p:cNvSpPr>
            <a:spLocks noGrp="1" noChangeArrowheads="1"/>
          </p:cNvSpPr>
          <p:nvPr>
            <p:ph type="ftr" sz="quarter" idx="4"/>
          </p:nvPr>
        </p:nvSpPr>
        <p:spPr bwMode="auto">
          <a:xfrm>
            <a:off x="0" y="8829431"/>
            <a:ext cx="3037840" cy="46481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a typeface="ＭＳ Ｐゴシック" charset="0"/>
                <a:cs typeface="ＭＳ Ｐゴシック" charset="0"/>
              </a:defRPr>
            </a:lvl1pPr>
          </a:lstStyle>
          <a:p>
            <a:pPr>
              <a:defRPr/>
            </a:pPr>
            <a:endParaRPr lang="en-US"/>
          </a:p>
        </p:txBody>
      </p:sp>
      <p:sp>
        <p:nvSpPr>
          <p:cNvPr id="11271" name="Rectangle 7"/>
          <p:cNvSpPr>
            <a:spLocks noGrp="1" noChangeArrowheads="1"/>
          </p:cNvSpPr>
          <p:nvPr>
            <p:ph type="sldNum" sz="quarter" idx="5"/>
          </p:nvPr>
        </p:nvSpPr>
        <p:spPr bwMode="auto">
          <a:xfrm>
            <a:off x="3971344" y="8829431"/>
            <a:ext cx="3037840" cy="46481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85360570-2B09-DB43-BBE0-DA076DA911F1}" type="slidenum">
              <a:rPr lang="en-US" altLang="en-US"/>
              <a:pPr>
                <a:defRPr/>
              </a:pPr>
              <a:t>‹#›</a:t>
            </a:fld>
            <a:endParaRPr lang="en-US" altLang="en-US"/>
          </a:p>
        </p:txBody>
      </p:sp>
    </p:spTree>
    <p:extLst>
      <p:ext uri="{BB962C8B-B14F-4D97-AF65-F5344CB8AC3E}">
        <p14:creationId xmlns:p14="http://schemas.microsoft.com/office/powerpoint/2010/main" val="2004877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5613"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2813"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0013"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7213"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5943" algn="l" defTabSz="914378" rtl="0" eaLnBrk="1" latinLnBrk="0" hangingPunct="1">
      <a:defRPr sz="1200" kern="1200">
        <a:solidFill>
          <a:schemeClr val="tx1"/>
        </a:solidFill>
        <a:latin typeface="+mn-lt"/>
        <a:ea typeface="+mn-ea"/>
        <a:cs typeface="+mn-cs"/>
      </a:defRPr>
    </a:lvl6pPr>
    <a:lvl7pPr marL="2743132" algn="l" defTabSz="914378" rtl="0" eaLnBrk="1" latinLnBrk="0" hangingPunct="1">
      <a:defRPr sz="1200" kern="1200">
        <a:solidFill>
          <a:schemeClr val="tx1"/>
        </a:solidFill>
        <a:latin typeface="+mn-lt"/>
        <a:ea typeface="+mn-ea"/>
        <a:cs typeface="+mn-cs"/>
      </a:defRPr>
    </a:lvl7pPr>
    <a:lvl8pPr marL="3200320" algn="l" defTabSz="914378" rtl="0" eaLnBrk="1" latinLnBrk="0" hangingPunct="1">
      <a:defRPr sz="1200" kern="1200">
        <a:solidFill>
          <a:schemeClr val="tx1"/>
        </a:solidFill>
        <a:latin typeface="+mn-lt"/>
        <a:ea typeface="+mn-ea"/>
        <a:cs typeface="+mn-cs"/>
      </a:defRPr>
    </a:lvl8pPr>
    <a:lvl9pPr marL="3657509" algn="l" defTabSz="91437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latin typeface="+mn-lt"/>
              </a:rPr>
              <a:t>G6</a:t>
            </a:r>
            <a:r>
              <a:rPr lang="en-GB" b="1" baseline="0" dirty="0" smtClean="0">
                <a:latin typeface="+mn-lt"/>
              </a:rPr>
              <a:t> Denbigh 1: </a:t>
            </a:r>
            <a:r>
              <a:rPr lang="en-GB" sz="1200" b="1" kern="1200" dirty="0" smtClean="0">
                <a:solidFill>
                  <a:schemeClr val="tx1"/>
                </a:solidFill>
                <a:effectLst/>
                <a:latin typeface="+mn-lt"/>
                <a:ea typeface="ＭＳ Ｐゴシック" charset="0"/>
                <a:cs typeface="ＭＳ Ｐゴシック" charset="0"/>
              </a:rPr>
              <a:t>Thursday 12 December 09:00-09:30 </a:t>
            </a:r>
            <a:endParaRPr lang="en-GB" b="1" baseline="0" dirty="0" smtClean="0">
              <a:latin typeface="+mn-lt"/>
            </a:endParaRPr>
          </a:p>
          <a:p>
            <a:endParaRPr lang="en-GB" b="1" dirty="0"/>
          </a:p>
        </p:txBody>
      </p:sp>
      <p:sp>
        <p:nvSpPr>
          <p:cNvPr id="4" name="Slide Number Placeholder 3"/>
          <p:cNvSpPr>
            <a:spLocks noGrp="1"/>
          </p:cNvSpPr>
          <p:nvPr>
            <p:ph type="sldNum" sz="quarter" idx="10"/>
          </p:nvPr>
        </p:nvSpPr>
        <p:spPr/>
        <p:txBody>
          <a:bodyPr/>
          <a:lstStyle/>
          <a:p>
            <a:pPr>
              <a:defRPr/>
            </a:pPr>
            <a:fld id="{85360570-2B09-DB43-BBE0-DA076DA911F1}" type="slidenum">
              <a:rPr lang="en-US" altLang="en-US" smtClean="0"/>
              <a:pPr>
                <a:defRPr/>
              </a:pPr>
              <a:t>1</a:t>
            </a:fld>
            <a:endParaRPr lang="en-US" altLang="en-US"/>
          </a:p>
        </p:txBody>
      </p:sp>
    </p:spTree>
    <p:extLst>
      <p:ext uri="{BB962C8B-B14F-4D97-AF65-F5344CB8AC3E}">
        <p14:creationId xmlns:p14="http://schemas.microsoft.com/office/powerpoint/2010/main" val="23924391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mn-lt"/>
              </a:rPr>
              <a:t>Both the nature of the learner and their evaluation of the relationship between themselves and the teacher, the educational alliance (</a:t>
            </a:r>
            <a:r>
              <a:rPr lang="en-US" dirty="0" err="1" smtClean="0">
                <a:latin typeface="+mn-lt"/>
              </a:rPr>
              <a:t>Telio</a:t>
            </a:r>
            <a:r>
              <a:rPr lang="en-US" dirty="0" smtClean="0">
                <a:latin typeface="+mn-lt"/>
              </a:rPr>
              <a:t>, </a:t>
            </a:r>
            <a:r>
              <a:rPr lang="en-US" dirty="0" err="1" smtClean="0">
                <a:latin typeface="+mn-lt"/>
              </a:rPr>
              <a:t>Ajjawi</a:t>
            </a:r>
            <a:r>
              <a:rPr lang="en-US" dirty="0" smtClean="0">
                <a:latin typeface="+mn-lt"/>
              </a:rPr>
              <a:t>, and </a:t>
            </a:r>
            <a:r>
              <a:rPr lang="en-US" dirty="0" err="1" smtClean="0">
                <a:latin typeface="+mn-lt"/>
              </a:rPr>
              <a:t>Regehr</a:t>
            </a:r>
            <a:r>
              <a:rPr lang="en-US" dirty="0" smtClean="0">
                <a:latin typeface="+mn-lt"/>
              </a:rPr>
              <a:t> 2015), are important influences </a:t>
            </a:r>
            <a:r>
              <a:rPr lang="en-US" dirty="0" smtClean="0">
                <a:latin typeface="+mn-lt"/>
              </a:rPr>
              <a:t>on </a:t>
            </a:r>
            <a:r>
              <a:rPr lang="en-US" dirty="0" smtClean="0">
                <a:latin typeface="+mn-lt"/>
              </a:rPr>
              <a:t>student perceptions of feedback quality</a:t>
            </a:r>
            <a:r>
              <a:rPr lang="en-US" dirty="0" smtClean="0">
                <a:latin typeface="+mn-lt"/>
              </a:rPr>
              <a:t>.</a:t>
            </a:r>
          </a:p>
          <a:p>
            <a:endParaRPr lang="en-US" dirty="0" smtClean="0">
              <a:latin typeface="+mn-lt"/>
            </a:endParaRPr>
          </a:p>
          <a:p>
            <a:r>
              <a:rPr lang="en-US" dirty="0" smtClean="0">
                <a:latin typeface="+mn-lt"/>
              </a:rPr>
              <a:t>Super Vet, Noel Fitzpatrick (borrowing from Theodore Roosevelt:</a:t>
            </a:r>
          </a:p>
          <a:p>
            <a:r>
              <a:rPr lang="en-US" i="1" dirty="0" smtClean="0">
                <a:latin typeface="+mn-lt"/>
              </a:rPr>
              <a:t>‘Nobody cares what you now until they know that you care’</a:t>
            </a:r>
          </a:p>
          <a:p>
            <a:endParaRPr lang="en-US" i="1" dirty="0" smtClean="0">
              <a:latin typeface="+mn-lt"/>
            </a:endParaRPr>
          </a:p>
          <a:p>
            <a:r>
              <a:rPr lang="en-US" i="0" dirty="0" smtClean="0">
                <a:latin typeface="+mn-lt"/>
              </a:rPr>
              <a:t>Paul Kalanithi ‘When breath becomes</a:t>
            </a:r>
            <a:r>
              <a:rPr lang="en-US" i="0" baseline="0" dirty="0" smtClean="0">
                <a:latin typeface="+mn-lt"/>
              </a:rPr>
              <a:t> air’ (p. 810:</a:t>
            </a:r>
          </a:p>
          <a:p>
            <a:r>
              <a:rPr lang="en-US" i="1" baseline="0" dirty="0" smtClean="0">
                <a:latin typeface="+mn-lt"/>
              </a:rPr>
              <a:t>‘I was not yet with patients in their pivotal moments, I was merely at those pivotal moments’ </a:t>
            </a:r>
            <a:r>
              <a:rPr lang="en-US" i="0" baseline="0" dirty="0" smtClean="0">
                <a:latin typeface="+mn-lt"/>
              </a:rPr>
              <a:t>… We meet students in an authentic relational space where we talk with them as a person – not a number on a script or a problem to be solved. We meet each student wherever they are at that time on their journey and motivate and direct them to travel as far as they can. They learn they cannot be perfect before they even try.</a:t>
            </a:r>
            <a:endParaRPr lang="en-US" i="0" dirty="0">
              <a:latin typeface="+mn-lt"/>
            </a:endParaRPr>
          </a:p>
        </p:txBody>
      </p:sp>
      <p:sp>
        <p:nvSpPr>
          <p:cNvPr id="4" name="Slide Number Placeholder 3"/>
          <p:cNvSpPr>
            <a:spLocks noGrp="1"/>
          </p:cNvSpPr>
          <p:nvPr>
            <p:ph type="sldNum" sz="quarter" idx="5"/>
          </p:nvPr>
        </p:nvSpPr>
        <p:spPr/>
        <p:txBody>
          <a:bodyPr/>
          <a:lstStyle/>
          <a:p>
            <a:pPr>
              <a:defRPr/>
            </a:pPr>
            <a:fld id="{85360570-2B09-DB43-BBE0-DA076DA911F1}" type="slidenum">
              <a:rPr lang="en-US" altLang="en-US" smtClean="0"/>
              <a:pPr>
                <a:defRPr/>
              </a:pPr>
              <a:t>10</a:t>
            </a:fld>
            <a:endParaRPr lang="en-US" altLang="en-US"/>
          </a:p>
        </p:txBody>
      </p:sp>
    </p:spTree>
    <p:extLst>
      <p:ext uri="{BB962C8B-B14F-4D97-AF65-F5344CB8AC3E}">
        <p14:creationId xmlns:p14="http://schemas.microsoft.com/office/powerpoint/2010/main" val="29726238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mn-lt"/>
              </a:rPr>
              <a:t>Our assessment approach built student awareness of what feedback means, developing student understanding of appropriate implementation strategies, and increasing their sense of agency to implement these strategies</a:t>
            </a:r>
            <a:r>
              <a:rPr lang="en-US" baseline="0" dirty="0" smtClean="0">
                <a:latin typeface="+mn-lt"/>
              </a:rPr>
              <a:t> </a:t>
            </a:r>
            <a:r>
              <a:rPr lang="da-DK" dirty="0" smtClean="0">
                <a:latin typeface="+mn-lt"/>
              </a:rPr>
              <a:t>(Winstone, Nash, Parker, et al. 2017)</a:t>
            </a:r>
            <a:endParaRPr lang="en-US" dirty="0" smtClean="0">
              <a:latin typeface="+mn-lt"/>
            </a:endParaRPr>
          </a:p>
          <a:p>
            <a:endParaRPr lang="en-US" dirty="0" smtClean="0">
              <a:latin typeface="+mn-lt"/>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effectLst/>
                <a:latin typeface="+mn-lt"/>
                <a:ea typeface="ＭＳ Ｐゴシック" charset="0"/>
                <a:cs typeface="ＭＳ Ｐゴシック" charset="0"/>
              </a:rPr>
              <a:t>Themes emerging from the third year interviews were carrying forward a better understanding of the assessment process, producing a good draft to reflect upon, and soliciting relevant feedback via selective questioning.</a:t>
            </a:r>
          </a:p>
        </p:txBody>
      </p:sp>
      <p:sp>
        <p:nvSpPr>
          <p:cNvPr id="4" name="Slide Number Placeholder 3"/>
          <p:cNvSpPr>
            <a:spLocks noGrp="1"/>
          </p:cNvSpPr>
          <p:nvPr>
            <p:ph type="sldNum" sz="quarter" idx="5"/>
          </p:nvPr>
        </p:nvSpPr>
        <p:spPr/>
        <p:txBody>
          <a:bodyPr/>
          <a:lstStyle/>
          <a:p>
            <a:pPr>
              <a:defRPr/>
            </a:pPr>
            <a:fld id="{85360570-2B09-DB43-BBE0-DA076DA911F1}" type="slidenum">
              <a:rPr lang="en-US" altLang="en-US" smtClean="0"/>
              <a:pPr>
                <a:defRPr/>
              </a:pPr>
              <a:t>11</a:t>
            </a:fld>
            <a:endParaRPr lang="en-US" altLang="en-US"/>
          </a:p>
        </p:txBody>
      </p:sp>
    </p:spTree>
    <p:extLst>
      <p:ext uri="{BB962C8B-B14F-4D97-AF65-F5344CB8AC3E}">
        <p14:creationId xmlns:p14="http://schemas.microsoft.com/office/powerpoint/2010/main" val="39636054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ＭＳ Ｐゴシック" charset="0"/>
                <a:cs typeface="ＭＳ Ｐゴシック" charset="0"/>
              </a:rPr>
              <a:t>We devised an evidence-based model summarising the potential effect of pedagogic partnership in enhancing student wellbeing. </a:t>
            </a:r>
            <a:endParaRPr lang="en-GB" sz="1200" dirty="0" smtClean="0">
              <a:solidFill>
                <a:schemeClr val="tx1"/>
              </a:solidFill>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smtClean="0">
              <a:solidFill>
                <a:schemeClr val="tx1"/>
              </a:solidFill>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solidFill>
                  <a:schemeClr val="tx1"/>
                </a:solidFill>
                <a:latin typeface="+mn-lt"/>
              </a:rPr>
              <a:t>Consciously encountering emotion within assessment can move students from negative feelings towards positive emotions, attitudes and learning behaviours, </a:t>
            </a:r>
            <a:r>
              <a:rPr lang="en-GB" sz="1200" kern="1200" dirty="0" smtClean="0">
                <a:solidFill>
                  <a:schemeClr val="tx1"/>
                </a:solidFill>
                <a:effectLst/>
                <a:latin typeface="+mn-lt"/>
                <a:ea typeface="ＭＳ Ｐゴシック" charset="0"/>
                <a:cs typeface="ＭＳ Ｐゴシック" charset="0"/>
              </a:rPr>
              <a:t>promoting</a:t>
            </a:r>
            <a:r>
              <a:rPr lang="en-GB" sz="1200" kern="1200" baseline="0" dirty="0" smtClean="0">
                <a:solidFill>
                  <a:schemeClr val="tx1"/>
                </a:solidFill>
                <a:effectLst/>
                <a:latin typeface="+mn-lt"/>
                <a:ea typeface="ＭＳ Ｐゴシック" charset="0"/>
                <a:cs typeface="ＭＳ Ｐゴシック" charset="0"/>
              </a:rPr>
              <a:t> their</a:t>
            </a:r>
            <a:r>
              <a:rPr lang="en-GB" sz="1200" kern="1200" dirty="0" smtClean="0">
                <a:solidFill>
                  <a:schemeClr val="tx1"/>
                </a:solidFill>
                <a:effectLst/>
                <a:latin typeface="+mn-lt"/>
                <a:ea typeface="ＭＳ Ｐゴシック" charset="0"/>
                <a:cs typeface="ＭＳ Ｐゴシック" charset="0"/>
              </a:rPr>
              <a:t> resilience and enhancing their wellbeing </a:t>
            </a:r>
            <a:r>
              <a:rPr lang="en-GB" sz="1200" dirty="0" smtClean="0">
                <a:solidFill>
                  <a:schemeClr val="tx1"/>
                </a:solidFill>
                <a:latin typeface="+mn-lt"/>
              </a:rPr>
              <a:t>building. Also raises their satisfaction and performance.</a:t>
            </a:r>
          </a:p>
          <a:p>
            <a:endParaRPr lang="en-GB" sz="1200" dirty="0" smtClean="0">
              <a:solidFill>
                <a:schemeClr val="tx1"/>
              </a:solidFill>
              <a:latin typeface="+mn-lt"/>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effectLst/>
                <a:latin typeface="+mn-lt"/>
                <a:ea typeface="ＭＳ Ｐゴシック" charset="0"/>
                <a:cs typeface="ＭＳ Ｐゴシック" charset="0"/>
              </a:rPr>
              <a:t>By creating a safe and nurturing learning environment and a framework of positive experiences, positive beliefs were built and/or strengthened, enabling the students to approach new tasks with confidence and security and to perform well.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sz="1200" kern="1200" dirty="0" smtClean="0">
              <a:solidFill>
                <a:schemeClr val="tx1"/>
              </a:solidFill>
              <a:effectLst/>
              <a:latin typeface="+mn-lt"/>
              <a:ea typeface="ＭＳ Ｐゴシック"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effectLst/>
                <a:latin typeface="+mn-lt"/>
                <a:ea typeface="ＭＳ Ｐゴシック" charset="0"/>
                <a:cs typeface="ＭＳ Ｐゴシック" charset="0"/>
              </a:rPr>
              <a:t>In essence, this Figure demonstrates a conscious displacement of learning, allowing partnership in geography to work students through the precarious nature of learning in a controlled and supported environment, scaffolding them towards security and positive wellbeing through the acquisition of resilient academic behaviours. </a:t>
            </a:r>
            <a:endParaRPr lang="en-US" sz="1200" dirty="0" smtClean="0">
              <a:latin typeface="+mn-lt"/>
            </a:endParaRPr>
          </a:p>
        </p:txBody>
      </p:sp>
      <p:sp>
        <p:nvSpPr>
          <p:cNvPr id="4" name="Slide Number Placeholder 3"/>
          <p:cNvSpPr>
            <a:spLocks noGrp="1"/>
          </p:cNvSpPr>
          <p:nvPr>
            <p:ph type="sldNum" sz="quarter" idx="10"/>
          </p:nvPr>
        </p:nvSpPr>
        <p:spPr/>
        <p:txBody>
          <a:bodyPr/>
          <a:lstStyle/>
          <a:p>
            <a:fld id="{D4C43A45-C25E-4DBC-A474-2B447A8A59D2}" type="slidenum">
              <a:rPr lang="en-GB" smtClean="0"/>
              <a:t>12</a:t>
            </a:fld>
            <a:endParaRPr lang="en-GB"/>
          </a:p>
        </p:txBody>
      </p:sp>
    </p:spTree>
    <p:extLst>
      <p:ext uri="{BB962C8B-B14F-4D97-AF65-F5344CB8AC3E}">
        <p14:creationId xmlns:p14="http://schemas.microsoft.com/office/powerpoint/2010/main" val="37772446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ＭＳ Ｐゴシック" charset="0"/>
                <a:cs typeface="ＭＳ Ｐゴシック" charset="0"/>
              </a:rPr>
              <a:t>We argue that teachers and students must be willing to work within borderland spaces of learning (Hill et al., 2016), to become comfortable with uncertainty and challenge, potentially changing their ideas and behaviours, and becoming more responsible and resilient in their learning.</a:t>
            </a:r>
            <a:endParaRPr lang="en-US" dirty="0" smtClean="0">
              <a:latin typeface="+mn-lt"/>
            </a:endParaRPr>
          </a:p>
          <a:p>
            <a:endParaRPr lang="en-US" dirty="0" smtClean="0">
              <a:latin typeface="+mn-lt"/>
            </a:endParaRPr>
          </a:p>
          <a:p>
            <a:r>
              <a:rPr lang="en-US" dirty="0" smtClean="0">
                <a:latin typeface="+mn-lt"/>
              </a:rPr>
              <a:t>This process works with ‘productive failure’ – teaching students not to be afraid to fall short or fail – we should give them permission to do so it should be</a:t>
            </a:r>
            <a:r>
              <a:rPr lang="en-US" baseline="0" dirty="0" smtClean="0">
                <a:latin typeface="+mn-lt"/>
              </a:rPr>
              <a:t> a natural</a:t>
            </a:r>
            <a:r>
              <a:rPr lang="en-US" dirty="0" smtClean="0">
                <a:latin typeface="+mn-lt"/>
              </a:rPr>
              <a:t> part of learning.</a:t>
            </a:r>
            <a:r>
              <a:rPr lang="en-US" baseline="0" dirty="0" smtClean="0">
                <a:latin typeface="+mn-lt"/>
              </a:rPr>
              <a:t> Rather</a:t>
            </a:r>
            <a:r>
              <a:rPr lang="en-US" dirty="0" smtClean="0">
                <a:latin typeface="+mn-lt"/>
              </a:rPr>
              <a:t>, they should </a:t>
            </a:r>
            <a:r>
              <a:rPr lang="en-US" baseline="0" dirty="0" smtClean="0">
                <a:latin typeface="+mn-lt"/>
              </a:rPr>
              <a:t>dare to discover all that they can become – to be resilient enough to seek out who they are and who they want to become – Carol </a:t>
            </a:r>
            <a:r>
              <a:rPr lang="en-US" baseline="0" dirty="0" err="1" smtClean="0">
                <a:latin typeface="+mn-lt"/>
              </a:rPr>
              <a:t>Dweck’s</a:t>
            </a:r>
            <a:r>
              <a:rPr lang="en-US" baseline="0" dirty="0" smtClean="0">
                <a:latin typeface="+mn-lt"/>
              </a:rPr>
              <a:t> growth mindset (but it needs process praise) so we students to see their assignments as work in progress not a definitive statement of their worth.</a:t>
            </a:r>
            <a:endParaRPr lang="en-US" dirty="0" smtClean="0">
              <a:latin typeface="+mn-lt"/>
            </a:endParaRPr>
          </a:p>
          <a:p>
            <a:pPr defTabSz="931774" eaLnBrk="1" fontAlgn="auto" hangingPunct="1">
              <a:spcBef>
                <a:spcPts val="0"/>
              </a:spcBef>
              <a:spcAft>
                <a:spcPts val="0"/>
              </a:spcAft>
              <a:defRPr/>
            </a:pPr>
            <a:endParaRPr lang="en-GB" dirty="0" smtClean="0">
              <a:latin typeface="+mn-lt"/>
            </a:endParaRPr>
          </a:p>
          <a:p>
            <a:pPr defTabSz="931774" eaLnBrk="1" fontAlgn="auto" hangingPunct="1">
              <a:spcBef>
                <a:spcPts val="0"/>
              </a:spcBef>
              <a:spcAft>
                <a:spcPts val="0"/>
              </a:spcAft>
              <a:defRPr/>
            </a:pPr>
            <a:r>
              <a:rPr lang="en-GB" dirty="0" smtClean="0">
                <a:latin typeface="+mn-lt"/>
              </a:rPr>
              <a:t>Professor Laura Ritchie (Chichester – music): Learning is about taking a risk – going to the edge, doing what’s uncomfortable and taking the leap into the unknown, accepting  the ‘I don’t know’ with one another. We need to create</a:t>
            </a:r>
            <a:r>
              <a:rPr lang="en-GB" baseline="0" dirty="0" smtClean="0">
                <a:latin typeface="+mn-lt"/>
              </a:rPr>
              <a:t> a classroom without fear of failure. We need to adopt courageous pedagogy.</a:t>
            </a:r>
            <a:endParaRPr lang="en-GB" dirty="0" smtClean="0">
              <a:latin typeface="+mn-lt"/>
            </a:endParaRPr>
          </a:p>
          <a:p>
            <a:endParaRPr lang="en-US" b="1" i="1" dirty="0" smtClean="0">
              <a:latin typeface="+mn-lt"/>
            </a:endParaRPr>
          </a:p>
          <a:p>
            <a:r>
              <a:rPr lang="en-US" b="1" i="1" dirty="0" smtClean="0">
                <a:latin typeface="+mn-lt"/>
              </a:rPr>
              <a:t>IF YOU’RE NOT FALLING OFF IT, YOU’RE REALLY NOT EXPLORING THE EDGE</a:t>
            </a:r>
            <a:r>
              <a:rPr lang="en-US" i="1" dirty="0" smtClean="0">
                <a:latin typeface="+mn-lt"/>
              </a:rPr>
              <a:t> </a:t>
            </a:r>
          </a:p>
        </p:txBody>
      </p:sp>
      <p:sp>
        <p:nvSpPr>
          <p:cNvPr id="4" name="Slide Number Placeholder 3"/>
          <p:cNvSpPr>
            <a:spLocks noGrp="1"/>
          </p:cNvSpPr>
          <p:nvPr>
            <p:ph type="sldNum" sz="quarter" idx="5"/>
          </p:nvPr>
        </p:nvSpPr>
        <p:spPr/>
        <p:txBody>
          <a:bodyPr/>
          <a:lstStyle/>
          <a:p>
            <a:pPr>
              <a:defRPr/>
            </a:pPr>
            <a:fld id="{85360570-2B09-DB43-BBE0-DA076DA911F1}" type="slidenum">
              <a:rPr lang="en-US" altLang="en-US" smtClean="0"/>
              <a:pPr>
                <a:defRPr/>
              </a:pPr>
              <a:t>13</a:t>
            </a:fld>
            <a:endParaRPr lang="en-US" altLang="en-US"/>
          </a:p>
        </p:txBody>
      </p:sp>
    </p:spTree>
    <p:extLst>
      <p:ext uri="{BB962C8B-B14F-4D97-AF65-F5344CB8AC3E}">
        <p14:creationId xmlns:p14="http://schemas.microsoft.com/office/powerpoint/2010/main" val="22625405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b="1" dirty="0">
                <a:latin typeface="+mj-lt"/>
              </a:rPr>
              <a:t>4</a:t>
            </a:r>
            <a:r>
              <a:rPr lang="en-GB" b="1" dirty="0" smtClean="0">
                <a:latin typeface="+mj-lt"/>
              </a:rPr>
              <a:t>. Conclusions</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b="1" dirty="0" smtClean="0"/>
          </a:p>
          <a:p>
            <a:endParaRPr lang="en-US" sz="1200" b="0" i="0" u="none" strike="noStrike" kern="1200" baseline="0" dirty="0" smtClean="0">
              <a:solidFill>
                <a:schemeClr val="tx1"/>
              </a:solidFill>
              <a:latin typeface="Arial" charset="0"/>
              <a:ea typeface="ＭＳ Ｐゴシック" charset="0"/>
            </a:endParaRPr>
          </a:p>
        </p:txBody>
      </p:sp>
      <p:sp>
        <p:nvSpPr>
          <p:cNvPr id="4" name="Slide Number Placeholder 3"/>
          <p:cNvSpPr>
            <a:spLocks noGrp="1"/>
          </p:cNvSpPr>
          <p:nvPr>
            <p:ph type="sldNum" sz="quarter" idx="5"/>
          </p:nvPr>
        </p:nvSpPr>
        <p:spPr/>
        <p:txBody>
          <a:bodyPr/>
          <a:lstStyle/>
          <a:p>
            <a:pPr>
              <a:defRPr/>
            </a:pPr>
            <a:fld id="{85360570-2B09-DB43-BBE0-DA076DA911F1}" type="slidenum">
              <a:rPr lang="en-US" altLang="en-US" smtClean="0"/>
              <a:pPr>
                <a:defRPr/>
              </a:pPr>
              <a:t>14</a:t>
            </a:fld>
            <a:endParaRPr lang="en-US" altLang="en-US"/>
          </a:p>
        </p:txBody>
      </p:sp>
    </p:spTree>
    <p:extLst>
      <p:ext uri="{BB962C8B-B14F-4D97-AF65-F5344CB8AC3E}">
        <p14:creationId xmlns:p14="http://schemas.microsoft.com/office/powerpoint/2010/main" val="41979448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b="1" dirty="0">
                <a:latin typeface="+mn-lt"/>
              </a:rPr>
              <a:t>5</a:t>
            </a:r>
            <a:r>
              <a:rPr lang="en-GB" b="1" dirty="0" smtClean="0">
                <a:latin typeface="+mn-lt"/>
              </a:rPr>
              <a:t>. Implications</a:t>
            </a:r>
            <a:r>
              <a:rPr lang="en-GB" b="1" baseline="0" dirty="0" smtClean="0">
                <a:latin typeface="+mn-lt"/>
              </a:rPr>
              <a:t> for practice</a:t>
            </a:r>
            <a:endParaRPr lang="en-GB" b="1" dirty="0" smtClean="0">
              <a:latin typeface="+mn-lt"/>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b="1" dirty="0" smtClean="0">
              <a:latin typeface="+mn-lt"/>
            </a:endParaRPr>
          </a:p>
          <a:p>
            <a:r>
              <a:rPr lang="en-US" dirty="0" smtClean="0">
                <a:latin typeface="+mn-lt"/>
              </a:rPr>
              <a:t>If institutions </a:t>
            </a:r>
            <a:r>
              <a:rPr lang="en-US" dirty="0" err="1" smtClean="0">
                <a:latin typeface="+mn-lt"/>
              </a:rPr>
              <a:t>recognise</a:t>
            </a:r>
            <a:r>
              <a:rPr lang="en-US" dirty="0" smtClean="0">
                <a:latin typeface="+mn-lt"/>
              </a:rPr>
              <a:t> the importance of supporting student engagement with dialogic assessment and offering developmental feed-forward opportunities, they can reimagine the</a:t>
            </a:r>
          </a:p>
          <a:p>
            <a:r>
              <a:rPr lang="en-US" dirty="0" smtClean="0">
                <a:latin typeface="+mn-lt"/>
              </a:rPr>
              <a:t>transformative potentialities of the educational landscape and meaningfully prepare their graduates for future learning and dynamic twenty-first century careers.</a:t>
            </a:r>
          </a:p>
          <a:p>
            <a:endParaRPr lang="en-US" sz="1200" b="0" i="0" u="none" strike="noStrike" kern="1200" baseline="0" dirty="0" smtClean="0">
              <a:solidFill>
                <a:schemeClr val="tx1"/>
              </a:solidFill>
              <a:latin typeface="+mn-lt"/>
              <a:ea typeface="ＭＳ Ｐゴシック" charset="0"/>
            </a:endParaRPr>
          </a:p>
        </p:txBody>
      </p:sp>
      <p:sp>
        <p:nvSpPr>
          <p:cNvPr id="4" name="Slide Number Placeholder 3"/>
          <p:cNvSpPr>
            <a:spLocks noGrp="1"/>
          </p:cNvSpPr>
          <p:nvPr>
            <p:ph type="sldNum" sz="quarter" idx="5"/>
          </p:nvPr>
        </p:nvSpPr>
        <p:spPr/>
        <p:txBody>
          <a:bodyPr/>
          <a:lstStyle/>
          <a:p>
            <a:pPr>
              <a:defRPr/>
            </a:pPr>
            <a:fld id="{85360570-2B09-DB43-BBE0-DA076DA911F1}" type="slidenum">
              <a:rPr lang="en-US" altLang="en-US" smtClean="0"/>
              <a:pPr>
                <a:defRPr/>
              </a:pPr>
              <a:t>15</a:t>
            </a:fld>
            <a:endParaRPr lang="en-US" altLang="en-US"/>
          </a:p>
        </p:txBody>
      </p:sp>
    </p:spTree>
    <p:extLst>
      <p:ext uri="{BB962C8B-B14F-4D97-AF65-F5344CB8AC3E}">
        <p14:creationId xmlns:p14="http://schemas.microsoft.com/office/powerpoint/2010/main" val="39564077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mn-lt"/>
              </a:rPr>
              <a:t>A dialogic feed-forward approach that enhances student self-efficacy and self-regulation might at its simplest involve a re-allocation of teacher time away from transmission of content and summative feedback to phased conversational feed-forward. It might, however, necessitate a reallocation of resources in order to raise key performance indicators as teaching excellence is increasingly externally evaluated. How committed, within current resource constraints, are stakeholders to explicitly restructuring and </a:t>
            </a:r>
            <a:r>
              <a:rPr lang="en-US" dirty="0" err="1" smtClean="0">
                <a:latin typeface="+mn-lt"/>
              </a:rPr>
              <a:t>reconceptualising</a:t>
            </a:r>
            <a:r>
              <a:rPr lang="en-US" dirty="0" smtClean="0">
                <a:latin typeface="+mn-lt"/>
              </a:rPr>
              <a:t> feedback? A strategic approach might prove effective, in which enhanced resource is given at critical feedback moments when students are most open to learning development or find it particularly challenging. This might be in the first year when students are broad-minded about the role of feedback in higher education. They should not face a multitude of tick-box forms at this time, </a:t>
            </a:r>
            <a:r>
              <a:rPr lang="en-US" dirty="0" err="1" smtClean="0">
                <a:latin typeface="+mn-lt"/>
              </a:rPr>
              <a:t>focussed</a:t>
            </a:r>
            <a:r>
              <a:rPr lang="en-US" dirty="0" smtClean="0">
                <a:latin typeface="+mn-lt"/>
              </a:rPr>
              <a:t> on benchmarking and grade justification, because this acts to reinforce a belief among students that feedback has little feed-forward function.</a:t>
            </a:r>
          </a:p>
          <a:p>
            <a:endParaRPr lang="en-US" dirty="0" smtClean="0">
              <a:latin typeface="+mn-lt"/>
            </a:endParaRPr>
          </a:p>
          <a:p>
            <a:pPr defTabSz="931774">
              <a:defRPr/>
            </a:pPr>
            <a:r>
              <a:rPr lang="en-US" dirty="0" smtClean="0">
                <a:latin typeface="+mn-lt"/>
              </a:rPr>
              <a:t>Are we are prepared or have time to teach assessment literacy to our students, combined with our disciplinary knowledge and ways of doing?</a:t>
            </a:r>
            <a:endParaRPr lang="en-GB" b="1" dirty="0" smtClean="0">
              <a:latin typeface="+mn-lt"/>
            </a:endParaRPr>
          </a:p>
          <a:p>
            <a:endParaRPr lang="en-US" dirty="0" smtClean="0">
              <a:latin typeface="+mn-lt"/>
            </a:endParaRPr>
          </a:p>
          <a:p>
            <a:pPr defTabSz="931774">
              <a:defRPr/>
            </a:pPr>
            <a:r>
              <a:rPr lang="en-GB" dirty="0" smtClean="0">
                <a:latin typeface="+mn-lt"/>
              </a:rPr>
              <a:t>Faculty should strive to provide opportunities for our students to monitor, regulate and attend to the quality of their work </a:t>
            </a:r>
            <a:r>
              <a:rPr lang="en-GB" i="1" dirty="0" smtClean="0">
                <a:latin typeface="+mn-lt"/>
              </a:rPr>
              <a:t>during</a:t>
            </a:r>
            <a:r>
              <a:rPr lang="en-GB" dirty="0" smtClean="0">
                <a:latin typeface="+mn-lt"/>
              </a:rPr>
              <a:t> its</a:t>
            </a:r>
            <a:r>
              <a:rPr lang="en-GB" i="1" dirty="0" smtClean="0">
                <a:latin typeface="+mn-lt"/>
              </a:rPr>
              <a:t> </a:t>
            </a:r>
            <a:r>
              <a:rPr lang="en-GB" dirty="0" smtClean="0">
                <a:latin typeface="+mn-lt"/>
              </a:rPr>
              <a:t>production. These conditions necessitate significant changes to deeply embedded practices that characterise much of teaching and learning in higher education.</a:t>
            </a:r>
          </a:p>
          <a:p>
            <a:endParaRPr lang="en-US" dirty="0" smtClean="0">
              <a:latin typeface="+mn-lt"/>
            </a:endParaRPr>
          </a:p>
          <a:p>
            <a:r>
              <a:rPr lang="en-US" dirty="0" smtClean="0">
                <a:latin typeface="+mn-lt"/>
              </a:rPr>
              <a:t>If institutions </a:t>
            </a:r>
            <a:r>
              <a:rPr lang="en-US" dirty="0" err="1" smtClean="0">
                <a:latin typeface="+mn-lt"/>
              </a:rPr>
              <a:t>recognise</a:t>
            </a:r>
            <a:r>
              <a:rPr lang="en-US" dirty="0" smtClean="0">
                <a:latin typeface="+mn-lt"/>
              </a:rPr>
              <a:t> the importance of supporting student engagement with dialogic assessment and offering developmental feed-forward opportunities, they can reimagine the</a:t>
            </a:r>
          </a:p>
          <a:p>
            <a:r>
              <a:rPr lang="en-US" dirty="0" smtClean="0">
                <a:latin typeface="+mn-lt"/>
              </a:rPr>
              <a:t>transformative potentialities of the educational landscape and meaningfully prepare their graduates for future learning and dynamic twenty-first century careers.</a:t>
            </a:r>
          </a:p>
        </p:txBody>
      </p:sp>
      <p:sp>
        <p:nvSpPr>
          <p:cNvPr id="4" name="Slide Number Placeholder 3"/>
          <p:cNvSpPr>
            <a:spLocks noGrp="1"/>
          </p:cNvSpPr>
          <p:nvPr>
            <p:ph type="sldNum" sz="quarter" idx="5"/>
          </p:nvPr>
        </p:nvSpPr>
        <p:spPr/>
        <p:txBody>
          <a:bodyPr/>
          <a:lstStyle/>
          <a:p>
            <a:pPr>
              <a:defRPr/>
            </a:pPr>
            <a:fld id="{85360570-2B09-DB43-BBE0-DA076DA911F1}" type="slidenum">
              <a:rPr lang="en-US" altLang="en-US" smtClean="0"/>
              <a:pPr>
                <a:defRPr/>
              </a:pPr>
              <a:t>16</a:t>
            </a:fld>
            <a:endParaRPr lang="en-US" altLang="en-US"/>
          </a:p>
        </p:txBody>
      </p:sp>
    </p:spTree>
    <p:extLst>
      <p:ext uri="{BB962C8B-B14F-4D97-AF65-F5344CB8AC3E}">
        <p14:creationId xmlns:p14="http://schemas.microsoft.com/office/powerpoint/2010/main" val="28197166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85360570-2B09-DB43-BBE0-DA076DA911F1}" type="slidenum">
              <a:rPr lang="en-US" altLang="en-US" smtClean="0"/>
              <a:pPr>
                <a:defRPr/>
              </a:pPr>
              <a:t>17</a:t>
            </a:fld>
            <a:endParaRPr lang="en-US" altLang="en-US"/>
          </a:p>
        </p:txBody>
      </p:sp>
    </p:spTree>
    <p:extLst>
      <p:ext uri="{BB962C8B-B14F-4D97-AF65-F5344CB8AC3E}">
        <p14:creationId xmlns:p14="http://schemas.microsoft.com/office/powerpoint/2010/main" val="27283666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85360570-2B09-DB43-BBE0-DA076DA911F1}" type="slidenum">
              <a:rPr lang="en-US" altLang="en-US" smtClean="0"/>
              <a:pPr>
                <a:defRPr/>
              </a:pPr>
              <a:t>18</a:t>
            </a:fld>
            <a:endParaRPr lang="en-US" altLang="en-US"/>
          </a:p>
        </p:txBody>
      </p:sp>
    </p:spTree>
    <p:extLst>
      <p:ext uri="{BB962C8B-B14F-4D97-AF65-F5344CB8AC3E}">
        <p14:creationId xmlns:p14="http://schemas.microsoft.com/office/powerpoint/2010/main" val="232912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dirty="0">
                <a:latin typeface="+mn-lt"/>
              </a:rPr>
              <a:t>1. </a:t>
            </a:r>
            <a:r>
              <a:rPr lang="en-GB" sz="1200" b="1" dirty="0" smtClean="0">
                <a:latin typeface="+mn-lt"/>
              </a:rPr>
              <a:t>Context</a:t>
            </a:r>
            <a:endParaRPr lang="en-GB" sz="1200" b="1" dirty="0">
              <a:latin typeface="+mn-l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dirty="0">
              <a:latin typeface="+mn-l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dirty="0">
                <a:latin typeface="+mn-lt"/>
              </a:rPr>
              <a:t>Academic pressure is cited as the primary cause of stress for student</a:t>
            </a:r>
            <a:r>
              <a:rPr lang="en-GB" sz="1200" baseline="0" dirty="0">
                <a:latin typeface="+mn-lt"/>
              </a:rPr>
              <a:t> </a:t>
            </a:r>
            <a:r>
              <a:rPr lang="en-GB" sz="1200" dirty="0">
                <a:latin typeface="+mn-lt"/>
              </a:rPr>
              <a:t>(YouGov, 2016). Finding a job after university is the second highest cause of stress</a:t>
            </a:r>
            <a:r>
              <a:rPr lang="en-GB" sz="1200" baseline="0" dirty="0">
                <a:latin typeface="+mn-lt"/>
              </a:rPr>
              <a:t> </a:t>
            </a:r>
            <a:r>
              <a:rPr lang="en-GB" sz="1200" dirty="0">
                <a:latin typeface="+mn-lt"/>
              </a:rPr>
              <a:t>(YouGov, 2014).</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kern="1200" dirty="0">
              <a:solidFill>
                <a:schemeClr val="tx1"/>
              </a:solidFill>
              <a:effectLst/>
              <a:latin typeface="+mn-lt"/>
              <a:ea typeface="ＭＳ Ｐゴシック" charset="0"/>
              <a:cs typeface="ＭＳ Ｐゴシック"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kern="1200" dirty="0">
                <a:solidFill>
                  <a:schemeClr val="tx1"/>
                </a:solidFill>
                <a:effectLst/>
                <a:latin typeface="+mn-lt"/>
                <a:ea typeface="ＭＳ Ｐゴシック" charset="0"/>
                <a:cs typeface="ＭＳ Ｐゴシック" charset="0"/>
              </a:rPr>
              <a:t>Also: living independently, financial challenges established by high tuition and living fees, social media, social pressures (</a:t>
            </a:r>
            <a:r>
              <a:rPr lang="en-GB" sz="1200" kern="1200" dirty="0" err="1">
                <a:solidFill>
                  <a:schemeClr val="tx1"/>
                </a:solidFill>
                <a:effectLst/>
                <a:latin typeface="+mn-lt"/>
                <a:ea typeface="ＭＳ Ｐゴシック" charset="0"/>
                <a:cs typeface="ＭＳ Ｐゴシック" charset="0"/>
              </a:rPr>
              <a:t>Anthoney</a:t>
            </a:r>
            <a:r>
              <a:rPr lang="en-GB" sz="1200" kern="1200" dirty="0">
                <a:solidFill>
                  <a:schemeClr val="tx1"/>
                </a:solidFill>
                <a:effectLst/>
                <a:latin typeface="+mn-lt"/>
                <a:ea typeface="ＭＳ Ｐゴシック" charset="0"/>
                <a:cs typeface="ＭＳ Ｐゴシック" charset="0"/>
              </a:rPr>
              <a:t> et al., 2017). </a:t>
            </a:r>
          </a:p>
        </p:txBody>
      </p:sp>
      <p:sp>
        <p:nvSpPr>
          <p:cNvPr id="4" name="Slide Number Placeholder 3"/>
          <p:cNvSpPr>
            <a:spLocks noGrp="1"/>
          </p:cNvSpPr>
          <p:nvPr>
            <p:ph type="sldNum" sz="quarter" idx="5"/>
          </p:nvPr>
        </p:nvSpPr>
        <p:spPr/>
        <p:txBody>
          <a:bodyPr/>
          <a:lstStyle/>
          <a:p>
            <a:pPr>
              <a:defRPr/>
            </a:pPr>
            <a:fld id="{85360570-2B09-DB43-BBE0-DA076DA911F1}" type="slidenum">
              <a:rPr lang="en-US" altLang="en-US" smtClean="0"/>
              <a:pPr>
                <a:defRPr/>
              </a:pPr>
              <a:t>2</a:t>
            </a:fld>
            <a:endParaRPr lang="en-US" altLang="en-US"/>
          </a:p>
        </p:txBody>
      </p:sp>
    </p:spTree>
    <p:extLst>
      <p:ext uri="{BB962C8B-B14F-4D97-AF65-F5344CB8AC3E}">
        <p14:creationId xmlns:p14="http://schemas.microsoft.com/office/powerpoint/2010/main" val="33039554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latin typeface="+mn-lt"/>
              </a:rPr>
              <a:t>2</a:t>
            </a:r>
            <a:r>
              <a:rPr lang="en-GB" b="1" dirty="0" smtClean="0">
                <a:latin typeface="+mn-lt"/>
              </a:rPr>
              <a:t>. Student</a:t>
            </a:r>
            <a:r>
              <a:rPr lang="en-GB" b="1" baseline="0" dirty="0" smtClean="0">
                <a:latin typeface="+mn-lt"/>
              </a:rPr>
              <a:t> learning and wellbeing</a:t>
            </a:r>
            <a:endParaRPr lang="en-GB" b="1" dirty="0">
              <a:latin typeface="+mn-lt"/>
            </a:endParaRPr>
          </a:p>
          <a:p>
            <a:endParaRPr lang="en-US" sz="1200" b="0" i="0" u="none" strike="noStrike" kern="1200" baseline="0" dirty="0" smtClean="0">
              <a:solidFill>
                <a:schemeClr val="tx1"/>
              </a:solidFill>
              <a:latin typeface="+mn-lt"/>
              <a:ea typeface="ＭＳ Ｐゴシック" charset="0"/>
              <a:cs typeface="ＭＳ Ｐゴシック" charset="0"/>
            </a:endParaRPr>
          </a:p>
          <a:p>
            <a:r>
              <a:rPr lang="en-GB" sz="1200" dirty="0" smtClean="0">
                <a:latin typeface="+mn-lt"/>
              </a:rPr>
              <a:t>We </a:t>
            </a:r>
            <a:r>
              <a:rPr lang="en-GB" sz="1200" dirty="0" smtClean="0">
                <a:latin typeface="+mn-lt"/>
              </a:rPr>
              <a:t>view student wellbeing as an umbrella term, emanating from the achievement of a number of personal attitudes and behaviours: </a:t>
            </a:r>
            <a:r>
              <a:rPr lang="en-GB" sz="1200" dirty="0" smtClean="0">
                <a:latin typeface="+mn-lt"/>
              </a:rPr>
              <a:t>positive </a:t>
            </a:r>
            <a:r>
              <a:rPr lang="en-GB" sz="1200" dirty="0" smtClean="0">
                <a:latin typeface="+mn-lt"/>
              </a:rPr>
              <a:t>emotions, and self-regulative and self-efficacious behaviours, lead to academic </a:t>
            </a:r>
            <a:r>
              <a:rPr lang="en-GB" sz="1200" dirty="0" smtClean="0">
                <a:latin typeface="+mn-lt"/>
              </a:rPr>
              <a:t>resilience, in turn promoting </a:t>
            </a:r>
            <a:r>
              <a:rPr lang="en-GB" sz="1200" dirty="0" smtClean="0">
                <a:latin typeface="+mn-lt"/>
              </a:rPr>
              <a:t>positive wellbeing </a:t>
            </a:r>
          </a:p>
        </p:txBody>
      </p:sp>
      <p:sp>
        <p:nvSpPr>
          <p:cNvPr id="4" name="Slide Number Placeholder 3"/>
          <p:cNvSpPr>
            <a:spLocks noGrp="1"/>
          </p:cNvSpPr>
          <p:nvPr>
            <p:ph type="sldNum" sz="quarter" idx="5"/>
          </p:nvPr>
        </p:nvSpPr>
        <p:spPr/>
        <p:txBody>
          <a:bodyPr/>
          <a:lstStyle/>
          <a:p>
            <a:pPr>
              <a:defRPr/>
            </a:pPr>
            <a:fld id="{85360570-2B09-DB43-BBE0-DA076DA911F1}" type="slidenum">
              <a:rPr lang="en-US" altLang="en-US" smtClean="0"/>
              <a:pPr>
                <a:defRPr/>
              </a:pPr>
              <a:t>3</a:t>
            </a:fld>
            <a:endParaRPr lang="en-US" altLang="en-US"/>
          </a:p>
        </p:txBody>
      </p:sp>
    </p:spTree>
    <p:extLst>
      <p:ext uri="{BB962C8B-B14F-4D97-AF65-F5344CB8AC3E}">
        <p14:creationId xmlns:p14="http://schemas.microsoft.com/office/powerpoint/2010/main" val="4872332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latin typeface="+mn-lt"/>
              </a:rPr>
              <a:t>3. </a:t>
            </a:r>
            <a:r>
              <a:rPr lang="en-GB" sz="1200" b="1" dirty="0" smtClean="0">
                <a:latin typeface="+mn-lt"/>
              </a:rPr>
              <a:t>Our research</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dirty="0" smtClean="0">
              <a:latin typeface="+mn-lt"/>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0" i="0" u="none" strike="noStrike" kern="1200" baseline="0" dirty="0" smtClean="0">
                <a:solidFill>
                  <a:schemeClr val="tx1"/>
                </a:solidFill>
                <a:latin typeface="+mn-lt"/>
                <a:ea typeface="ＭＳ Ｐゴシック" charset="0"/>
                <a:cs typeface="ＭＳ Ｐゴシック" charset="0"/>
              </a:rPr>
              <a:t>‘Fear of being judged’ came top of a list produced by Student Minds of the ten Grand Challenges in student mental health (Student Minds 2014). </a:t>
            </a:r>
          </a:p>
          <a:p>
            <a:endParaRPr lang="en-US" sz="1200" b="0" i="0" u="none" strike="noStrike" kern="1200" baseline="0" dirty="0" smtClean="0">
              <a:solidFill>
                <a:schemeClr val="tx1"/>
              </a:solidFill>
              <a:latin typeface="+mn-lt"/>
              <a:ea typeface="ＭＳ Ｐゴシック" charset="0"/>
              <a:cs typeface="ＭＳ Ｐゴシック" charset="0"/>
            </a:endParaRPr>
          </a:p>
          <a:p>
            <a:r>
              <a:rPr lang="en-US" sz="1200" b="0" i="0" u="none" strike="noStrike" kern="1200" baseline="0" dirty="0" smtClean="0">
                <a:solidFill>
                  <a:schemeClr val="tx1"/>
                </a:solidFill>
                <a:latin typeface="+mn-lt"/>
                <a:ea typeface="ＭＳ Ｐゴシック" charset="0"/>
                <a:cs typeface="ＭＳ Ｐゴシック" charset="0"/>
              </a:rPr>
              <a:t>Barnett </a:t>
            </a:r>
            <a:r>
              <a:rPr lang="en-US" sz="1200" b="0" i="0" u="none" strike="noStrike" kern="1200" baseline="0" dirty="0" smtClean="0">
                <a:solidFill>
                  <a:schemeClr val="tx1"/>
                </a:solidFill>
                <a:latin typeface="+mn-lt"/>
                <a:ea typeface="ＭＳ Ｐゴシック" charset="0"/>
                <a:cs typeface="ＭＳ Ｐゴシック" charset="0"/>
              </a:rPr>
              <a:t>(2007) identifies three connected fears that face students in a higher education context (all uncovered via assessment):</a:t>
            </a:r>
          </a:p>
          <a:p>
            <a:endParaRPr lang="en-US" sz="300" b="0" i="0" u="none" strike="noStrike" kern="1200" baseline="0" dirty="0" smtClean="0">
              <a:solidFill>
                <a:schemeClr val="tx1"/>
              </a:solidFill>
              <a:latin typeface="+mn-lt"/>
              <a:ea typeface="ＭＳ Ｐゴシック" charset="0"/>
              <a:cs typeface="ＭＳ Ｐゴシック" charset="0"/>
            </a:endParaRPr>
          </a:p>
          <a:p>
            <a:pPr marL="285750" indent="-285750">
              <a:buAutoNum type="romanLcPeriod"/>
            </a:pPr>
            <a:r>
              <a:rPr lang="en-US" sz="1200" b="0" i="0" u="none" strike="noStrike" kern="1200" baseline="0" dirty="0" smtClean="0">
                <a:solidFill>
                  <a:schemeClr val="tx1"/>
                </a:solidFill>
                <a:latin typeface="+mn-lt"/>
                <a:ea typeface="ＭＳ Ｐゴシック" charset="0"/>
                <a:cs typeface="ＭＳ Ｐゴシック" charset="0"/>
              </a:rPr>
              <a:t>fear of failure in a given task </a:t>
            </a:r>
          </a:p>
          <a:p>
            <a:pPr marL="285750" indent="-285750">
              <a:buAutoNum type="romanLcPeriod"/>
            </a:pPr>
            <a:r>
              <a:rPr lang="en-US" sz="1200" b="0" i="0" u="none" strike="noStrike" kern="1200" baseline="0" dirty="0" smtClean="0">
                <a:solidFill>
                  <a:schemeClr val="tx1"/>
                </a:solidFill>
                <a:latin typeface="+mn-lt"/>
                <a:ea typeface="ＭＳ Ｐゴシック" charset="0"/>
                <a:cs typeface="ＭＳ Ｐゴシック" charset="0"/>
              </a:rPr>
              <a:t>fear of falling short in their role (authentic student) </a:t>
            </a:r>
          </a:p>
          <a:p>
            <a:pPr marL="285750" indent="-285750">
              <a:buAutoNum type="romanLcPeriod"/>
            </a:pPr>
            <a:r>
              <a:rPr lang="en-US" sz="1200" b="0" i="0" u="none" strike="noStrike" kern="1200" baseline="0" dirty="0" smtClean="0">
                <a:solidFill>
                  <a:schemeClr val="tx1"/>
                </a:solidFill>
                <a:latin typeface="+mn-lt"/>
                <a:ea typeface="ＭＳ Ｐゴシック" charset="0"/>
                <a:cs typeface="ＭＳ Ｐゴシック" charset="0"/>
              </a:rPr>
              <a:t>fear of rejection as a person</a:t>
            </a:r>
          </a:p>
          <a:p>
            <a:pPr marL="0" indent="0">
              <a:buNone/>
            </a:pPr>
            <a:endParaRPr lang="en-US" sz="1200" b="0" i="0" u="none" strike="noStrike" kern="1200" baseline="0" dirty="0" smtClean="0">
              <a:solidFill>
                <a:schemeClr val="tx1"/>
              </a:solidFill>
              <a:latin typeface="+mn-lt"/>
              <a:ea typeface="ＭＳ Ｐゴシック" charset="0"/>
              <a:cs typeface="ＭＳ Ｐゴシック" charset="0"/>
            </a:endParaRPr>
          </a:p>
          <a:p>
            <a:pPr marL="0" indent="0">
              <a:buNone/>
            </a:pPr>
            <a:r>
              <a:rPr lang="en-US" sz="1200" b="0" i="0" u="none" strike="noStrike" kern="1200" baseline="0" dirty="0" smtClean="0">
                <a:solidFill>
                  <a:schemeClr val="tx1"/>
                </a:solidFill>
                <a:latin typeface="+mn-lt"/>
                <a:ea typeface="ＭＳ Ｐゴシック" charset="0"/>
                <a:cs typeface="ＭＳ Ｐゴシック" charset="0"/>
              </a:rPr>
              <a:t>Barnett, R. (2007) A Will to Learn: Being a Student in an Age of Uncertainty. Maidenhead: Open University Press.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i="0" u="none" strike="noStrike" kern="1200" baseline="0" dirty="0">
              <a:solidFill>
                <a:schemeClr val="tx1"/>
              </a:solidFill>
              <a:latin typeface="+mn-lt"/>
              <a:ea typeface="ＭＳ Ｐゴシック" charset="0"/>
              <a:cs typeface="ＭＳ Ｐゴシック" charset="0"/>
            </a:endParaRPr>
          </a:p>
          <a:p>
            <a:pPr marL="342900" indent="-342900">
              <a:buFont typeface="Arial" panose="020B0604020202020204" pitchFamily="34" charset="0"/>
              <a:buChar char="•"/>
            </a:pPr>
            <a:r>
              <a:rPr lang="en-US" sz="1200" b="1" dirty="0">
                <a:latin typeface="+mn-lt"/>
                <a:cs typeface="Arial" panose="020B0604020202020204" pitchFamily="34" charset="0"/>
              </a:rPr>
              <a:t>dialogic feedback </a:t>
            </a:r>
            <a:r>
              <a:rPr lang="en-US" sz="1200" dirty="0">
                <a:latin typeface="+mn-lt"/>
                <a:cs typeface="Arial" panose="020B0604020202020204" pitchFamily="34" charset="0"/>
              </a:rPr>
              <a:t>is the creation of meaning and understanding via spoken discourse between lecturer and student, or student to student (Nicol, 2010</a:t>
            </a:r>
            <a:r>
              <a:rPr lang="en-US" sz="1200" dirty="0" smtClean="0">
                <a:latin typeface="+mn-lt"/>
                <a:cs typeface="Arial" panose="020B0604020202020204" pitchFamily="34" charset="0"/>
              </a:rPr>
              <a:t>)</a:t>
            </a:r>
            <a:endParaRPr lang="en-US" sz="1200" dirty="0">
              <a:latin typeface="+mn-lt"/>
              <a:cs typeface="Arial" panose="020B0604020202020204" pitchFamily="34" charset="0"/>
            </a:endParaRPr>
          </a:p>
          <a:p>
            <a:pPr marL="342900" indent="-342900">
              <a:buFont typeface="Arial" panose="020B0604020202020204" pitchFamily="34" charset="0"/>
              <a:buChar char="•"/>
            </a:pPr>
            <a:r>
              <a:rPr lang="en-GB" sz="1200" b="1" dirty="0">
                <a:latin typeface="+mn-lt"/>
                <a:cs typeface="Arial" panose="020B0604020202020204" pitchFamily="34" charset="0"/>
              </a:rPr>
              <a:t>feed-forward</a:t>
            </a:r>
            <a:r>
              <a:rPr lang="en-GB" sz="1200" dirty="0">
                <a:latin typeface="+mn-lt"/>
                <a:cs typeface="Arial" panose="020B0604020202020204" pitchFamily="34" charset="0"/>
              </a:rPr>
              <a:t> </a:t>
            </a:r>
            <a:r>
              <a:rPr lang="en-US" sz="1200" dirty="0">
                <a:latin typeface="+mn-lt"/>
                <a:cs typeface="Arial" panose="020B0604020202020204" pitchFamily="34" charset="0"/>
              </a:rPr>
              <a:t>refers </a:t>
            </a:r>
            <a:r>
              <a:rPr lang="en-GB" sz="1200" dirty="0">
                <a:latin typeface="+mn-lt"/>
                <a:cs typeface="Arial" panose="020B0604020202020204" pitchFamily="34" charset="0"/>
              </a:rPr>
              <a:t>specifically </a:t>
            </a:r>
            <a:r>
              <a:rPr lang="en-US" sz="1200" dirty="0">
                <a:latin typeface="+mn-lt"/>
                <a:cs typeface="Arial" panose="020B0604020202020204" pitchFamily="34" charset="0"/>
              </a:rPr>
              <a:t>to feedback given by tutors that:</a:t>
            </a:r>
          </a:p>
          <a:p>
            <a:r>
              <a:rPr lang="en-US" sz="1200" dirty="0">
                <a:latin typeface="+mn-lt"/>
                <a:cs typeface="Arial" panose="020B0604020202020204" pitchFamily="34" charset="0"/>
              </a:rPr>
              <a:t>	- impacts upon an upcoming assignment</a:t>
            </a:r>
          </a:p>
          <a:p>
            <a:r>
              <a:rPr lang="en-US" sz="1200" dirty="0">
                <a:latin typeface="+mn-lt"/>
                <a:cs typeface="Arial" panose="020B0604020202020204" pitchFamily="34" charset="0"/>
              </a:rPr>
              <a:t>	- is given post-assignment with more specific direction on how this can be applied to future assignments</a:t>
            </a:r>
            <a:r>
              <a:rPr lang="en-US" sz="1200" baseline="0" dirty="0">
                <a:latin typeface="+mn-lt"/>
                <a:cs typeface="Arial" panose="020B0604020202020204" pitchFamily="34" charset="0"/>
              </a:rPr>
              <a:t> </a:t>
            </a:r>
            <a:r>
              <a:rPr lang="en-US" sz="1200" dirty="0">
                <a:latin typeface="+mn-lt"/>
                <a:cs typeface="Arial" panose="020B0604020202020204" pitchFamily="34" charset="0"/>
              </a:rPr>
              <a:t>(Carless, 2007</a:t>
            </a:r>
            <a:r>
              <a:rPr lang="en-US" sz="1200" dirty="0" smtClean="0">
                <a:latin typeface="+mn-lt"/>
                <a:cs typeface="Arial" panose="020B0604020202020204" pitchFamily="34" charset="0"/>
              </a:rPr>
              <a:t>)</a:t>
            </a:r>
            <a:endParaRPr lang="en-US" sz="1200" b="1" i="0" u="none" strike="noStrike" kern="1200" baseline="0" dirty="0">
              <a:solidFill>
                <a:schemeClr val="tx1"/>
              </a:solidFill>
              <a:latin typeface="+mn-lt"/>
              <a:ea typeface="ＭＳ Ｐゴシック" charset="0"/>
              <a:cs typeface="ＭＳ Ｐゴシック" charset="0"/>
            </a:endParaRPr>
          </a:p>
        </p:txBody>
      </p:sp>
      <p:sp>
        <p:nvSpPr>
          <p:cNvPr id="4" name="Slide Number Placeholder 3"/>
          <p:cNvSpPr>
            <a:spLocks noGrp="1"/>
          </p:cNvSpPr>
          <p:nvPr>
            <p:ph type="sldNum" sz="quarter" idx="5"/>
          </p:nvPr>
        </p:nvSpPr>
        <p:spPr/>
        <p:txBody>
          <a:bodyPr/>
          <a:lstStyle/>
          <a:p>
            <a:pPr>
              <a:defRPr/>
            </a:pPr>
            <a:fld id="{85360570-2B09-DB43-BBE0-DA076DA911F1}" type="slidenum">
              <a:rPr lang="en-US" altLang="en-US" smtClean="0"/>
              <a:pPr>
                <a:defRPr/>
              </a:pPr>
              <a:t>4</a:t>
            </a:fld>
            <a:endParaRPr lang="en-US" altLang="en-US"/>
          </a:p>
        </p:txBody>
      </p:sp>
    </p:spTree>
    <p:extLst>
      <p:ext uri="{BB962C8B-B14F-4D97-AF65-F5344CB8AC3E}">
        <p14:creationId xmlns:p14="http://schemas.microsoft.com/office/powerpoint/2010/main" val="16246409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ＭＳ Ｐゴシック" charset="0"/>
                <a:cs typeface="ＭＳ Ｐゴシック" charset="0"/>
              </a:rPr>
              <a:t>We </a:t>
            </a:r>
            <a:r>
              <a:rPr lang="en-GB" sz="1200" kern="1200" dirty="0">
                <a:solidFill>
                  <a:schemeClr val="tx1"/>
                </a:solidFill>
                <a:effectLst/>
                <a:latin typeface="+mn-lt"/>
                <a:ea typeface="ＭＳ Ｐゴシック" charset="0"/>
                <a:cs typeface="ＭＳ Ｐゴシック" charset="0"/>
              </a:rPr>
              <a:t>offered preparatory guidance, in-task guidance and performance feed-forward.</a:t>
            </a:r>
            <a:endParaRPr lang="en-GB" dirty="0">
              <a:latin typeface="+mn-lt"/>
            </a:endParaRPr>
          </a:p>
          <a:p>
            <a:endParaRPr lang="en-GB" dirty="0">
              <a:latin typeface="+mn-lt"/>
            </a:endParaRPr>
          </a:p>
          <a:p>
            <a:r>
              <a:rPr lang="en-GB" dirty="0">
                <a:latin typeface="+mn-lt"/>
              </a:rPr>
              <a:t>Interviews were audio-recorded and exemplar paragraphs were </a:t>
            </a:r>
            <a:r>
              <a:rPr lang="en-GB" dirty="0" smtClean="0">
                <a:latin typeface="+mn-lt"/>
              </a:rPr>
              <a:t>used. </a:t>
            </a:r>
            <a:r>
              <a:rPr lang="en-GB" sz="1200" kern="1200" dirty="0">
                <a:solidFill>
                  <a:schemeClr val="tx1"/>
                </a:solidFill>
                <a:effectLst/>
                <a:latin typeface="+mn-lt"/>
                <a:ea typeface="ＭＳ Ｐゴシック" charset="0"/>
                <a:cs typeface="ＭＳ Ｐゴシック" charset="0"/>
              </a:rPr>
              <a:t>Students engage with learning ‘head on’</a:t>
            </a:r>
          </a:p>
          <a:p>
            <a:endParaRPr lang="en-GB" sz="1200" kern="1200" dirty="0">
              <a:solidFill>
                <a:schemeClr val="tx1"/>
              </a:solidFill>
              <a:effectLst/>
              <a:latin typeface="+mn-lt"/>
              <a:ea typeface="ＭＳ Ｐゴシック" charset="0"/>
              <a:cs typeface="ＭＳ Ｐゴシック"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latin typeface="+mn-lt"/>
              </a:rPr>
              <a:t>Also undertook essay marking seminar: students work with marking criteria and match LOs to </a:t>
            </a:r>
            <a:r>
              <a:rPr lang="en-GB" dirty="0" smtClean="0">
                <a:latin typeface="+mn-lt"/>
              </a:rPr>
              <a:t>standards</a:t>
            </a:r>
            <a:endParaRPr lang="en-GB" dirty="0">
              <a:latin typeface="+mn-lt"/>
            </a:endParaRPr>
          </a:p>
        </p:txBody>
      </p:sp>
      <p:sp>
        <p:nvSpPr>
          <p:cNvPr id="4" name="Slide Number Placeholder 3"/>
          <p:cNvSpPr>
            <a:spLocks noGrp="1"/>
          </p:cNvSpPr>
          <p:nvPr>
            <p:ph type="sldNum" sz="quarter" idx="5"/>
          </p:nvPr>
        </p:nvSpPr>
        <p:spPr/>
        <p:txBody>
          <a:bodyPr/>
          <a:lstStyle/>
          <a:p>
            <a:pPr>
              <a:defRPr/>
            </a:pPr>
            <a:fld id="{85360570-2B09-DB43-BBE0-DA076DA911F1}" type="slidenum">
              <a:rPr lang="en-US" altLang="en-US" smtClean="0"/>
              <a:pPr>
                <a:defRPr/>
              </a:pPr>
              <a:t>5</a:t>
            </a:fld>
            <a:endParaRPr lang="en-US" altLang="en-US"/>
          </a:p>
        </p:txBody>
      </p:sp>
    </p:spTree>
    <p:extLst>
      <p:ext uri="{BB962C8B-B14F-4D97-AF65-F5344CB8AC3E}">
        <p14:creationId xmlns:p14="http://schemas.microsoft.com/office/powerpoint/2010/main" val="39676640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mn-lt"/>
                <a:cs typeface="Arial" panose="020B0604020202020204" pitchFamily="34" charset="0"/>
              </a:rPr>
              <a:t>We present results from a 3 year qualitative enquiry – exploring changing student emotions and learning </a:t>
            </a:r>
            <a:r>
              <a:rPr lang="en-US" sz="1200" dirty="0" err="1" smtClean="0">
                <a:latin typeface="+mn-lt"/>
                <a:cs typeface="Arial" panose="020B0604020202020204" pitchFamily="34" charset="0"/>
              </a:rPr>
              <a:t>behaviours</a:t>
            </a:r>
            <a:r>
              <a:rPr lang="en-US" sz="1200" dirty="0" smtClean="0">
                <a:latin typeface="+mn-lt"/>
                <a:cs typeface="Arial" panose="020B0604020202020204" pitchFamily="34" charset="0"/>
              </a:rPr>
              <a:t> linked to student-teacher dialogic assessment approach</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mn-lt"/>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mn-lt"/>
                <a:cs typeface="Arial" panose="020B0604020202020204" pitchFamily="34" charset="0"/>
              </a:rPr>
              <a:t>Two phased</a:t>
            </a:r>
            <a:r>
              <a:rPr lang="en-US" sz="1200" baseline="0" dirty="0" smtClean="0">
                <a:latin typeface="+mn-lt"/>
                <a:cs typeface="Arial" panose="020B0604020202020204" pitchFamily="34" charset="0"/>
              </a:rPr>
              <a:t> … individual interviews – grounded approach , searching for commonly occurring themes</a:t>
            </a:r>
            <a:endParaRPr lang="en-US" sz="1200" dirty="0" smtClean="0">
              <a:latin typeface="+mn-lt"/>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mn-lt"/>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mn-lt"/>
                <a:cs typeface="Arial" panose="020B0604020202020204" pitchFamily="34" charset="0"/>
              </a:rPr>
              <a:t>Full-time </a:t>
            </a:r>
            <a:r>
              <a:rPr lang="en-US" sz="1200" dirty="0">
                <a:latin typeface="+mn-lt"/>
                <a:cs typeface="Arial" panose="020B0604020202020204" pitchFamily="34" charset="0"/>
              </a:rPr>
              <a:t>students, most aged 18-21 years</a:t>
            </a:r>
            <a:endParaRPr lang="en-GB" sz="1200" dirty="0">
              <a:latin typeface="+mn-lt"/>
              <a:cs typeface="Arial" panose="020B0604020202020204" pitchFamily="34" charset="0"/>
            </a:endParaRPr>
          </a:p>
          <a:p>
            <a:r>
              <a:rPr lang="en-GB" dirty="0" smtClean="0">
                <a:latin typeface="+mn-lt"/>
              </a:rPr>
              <a:t>Interview</a:t>
            </a:r>
            <a:r>
              <a:rPr lang="en-GB" baseline="0" dirty="0" smtClean="0">
                <a:latin typeface="+mn-lt"/>
              </a:rPr>
              <a:t> </a:t>
            </a:r>
            <a:r>
              <a:rPr lang="en-GB" baseline="0" dirty="0">
                <a:latin typeface="+mn-lt"/>
              </a:rPr>
              <a:t>average = 29.58 minutes. Range = 13.02 mins - 56.33 </a:t>
            </a:r>
            <a:r>
              <a:rPr lang="en-GB" baseline="0" dirty="0" smtClean="0">
                <a:latin typeface="+mn-lt"/>
              </a:rPr>
              <a:t>mins</a:t>
            </a:r>
            <a:endParaRPr lang="en-GB" dirty="0">
              <a:latin typeface="+mn-lt"/>
            </a:endParaRPr>
          </a:p>
        </p:txBody>
      </p:sp>
      <p:sp>
        <p:nvSpPr>
          <p:cNvPr id="4" name="Slide Number Placeholder 3"/>
          <p:cNvSpPr>
            <a:spLocks noGrp="1"/>
          </p:cNvSpPr>
          <p:nvPr>
            <p:ph type="sldNum" sz="quarter" idx="5"/>
          </p:nvPr>
        </p:nvSpPr>
        <p:spPr/>
        <p:txBody>
          <a:bodyPr/>
          <a:lstStyle/>
          <a:p>
            <a:pPr>
              <a:defRPr/>
            </a:pPr>
            <a:fld id="{85360570-2B09-DB43-BBE0-DA076DA911F1}" type="slidenum">
              <a:rPr lang="en-US" altLang="en-US" smtClean="0"/>
              <a:pPr>
                <a:defRPr/>
              </a:pPr>
              <a:t>6</a:t>
            </a:fld>
            <a:endParaRPr lang="en-US" altLang="en-US"/>
          </a:p>
        </p:txBody>
      </p:sp>
    </p:spTree>
    <p:extLst>
      <p:ext uri="{BB962C8B-B14F-4D97-AF65-F5344CB8AC3E}">
        <p14:creationId xmlns:p14="http://schemas.microsoft.com/office/powerpoint/2010/main" val="24830725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sz="1200" dirty="0" smtClean="0">
                <a:latin typeface="+mn-lt"/>
              </a:rPr>
              <a:t>Students had both the volition to </a:t>
            </a:r>
            <a:r>
              <a:rPr lang="en-US" sz="1200" dirty="0" err="1" smtClean="0">
                <a:latin typeface="+mn-lt"/>
              </a:rPr>
              <a:t>scrutinise</a:t>
            </a:r>
            <a:r>
              <a:rPr lang="en-US" sz="1200" dirty="0" smtClean="0">
                <a:latin typeface="+mn-lt"/>
              </a:rPr>
              <a:t> their feedback and were </a:t>
            </a:r>
            <a:r>
              <a:rPr lang="en-US" sz="1200" dirty="0" err="1" smtClean="0">
                <a:latin typeface="+mn-lt"/>
              </a:rPr>
              <a:t>cognisant</a:t>
            </a:r>
            <a:r>
              <a:rPr lang="en-US" sz="1200" dirty="0" smtClean="0">
                <a:latin typeface="+mn-lt"/>
              </a:rPr>
              <a:t> of actions to decode and repair weaknesses, to close the performance gap.</a:t>
            </a:r>
            <a:endParaRPr lang="en-GB" sz="1200" b="1" dirty="0" smtClean="0">
              <a:solidFill>
                <a:schemeClr val="tx2">
                  <a:lumMod val="75000"/>
                </a:schemeClr>
              </a:solidFill>
              <a:latin typeface="+mn-lt"/>
              <a:cs typeface="Arial" panose="020B0604020202020204" pitchFamily="34" charset="0"/>
            </a:endParaRPr>
          </a:p>
          <a:p>
            <a:pPr marL="0" indent="0">
              <a:buFont typeface="Arial" panose="020B0604020202020204" pitchFamily="34" charset="0"/>
              <a:buNone/>
            </a:pPr>
            <a:endParaRPr lang="en-GB" sz="1200" b="1" dirty="0" smtClean="0">
              <a:solidFill>
                <a:schemeClr val="tx2">
                  <a:lumMod val="75000"/>
                </a:schemeClr>
              </a:solidFill>
              <a:latin typeface="+mn-lt"/>
              <a:cs typeface="Arial" panose="020B0604020202020204" pitchFamily="34" charset="0"/>
            </a:endParaRPr>
          </a:p>
          <a:p>
            <a:r>
              <a:rPr lang="en-GB" sz="1200" kern="1200" dirty="0" smtClean="0">
                <a:solidFill>
                  <a:schemeClr val="tx1"/>
                </a:solidFill>
                <a:effectLst/>
                <a:latin typeface="+mn-lt"/>
                <a:ea typeface="ＭＳ Ｐゴシック" charset="0"/>
                <a:cs typeface="ＭＳ Ｐゴシック" charset="0"/>
              </a:rPr>
              <a:t>Students commented on having a clearer ‘sense of direction’ and an opportunity to improve their work to achieve a higher grade: </a:t>
            </a:r>
          </a:p>
          <a:p>
            <a:r>
              <a:rPr lang="en-GB" sz="1200" kern="1200" dirty="0" smtClean="0">
                <a:solidFill>
                  <a:schemeClr val="tx1"/>
                </a:solidFill>
                <a:effectLst/>
                <a:latin typeface="+mn-lt"/>
                <a:ea typeface="ＭＳ Ｐゴシック" charset="0"/>
                <a:cs typeface="ＭＳ Ｐゴシック" charset="0"/>
              </a:rPr>
              <a:t> </a:t>
            </a:r>
          </a:p>
          <a:p>
            <a:r>
              <a:rPr lang="en-GB" sz="1200" i="1" kern="1200" dirty="0" smtClean="0">
                <a:solidFill>
                  <a:schemeClr val="tx1"/>
                </a:solidFill>
                <a:effectLst/>
                <a:latin typeface="+mn-lt"/>
                <a:ea typeface="ＭＳ Ｐゴシック" charset="0"/>
                <a:cs typeface="ＭＳ Ｐゴシック" charset="0"/>
              </a:rPr>
              <a:t>‘It made me feel good because I was hopeful. I knew I had things to do that would get me a better mark, so I felt quite motivated</a:t>
            </a:r>
            <a:r>
              <a:rPr lang="en-GB" sz="1200" i="1" kern="1200" dirty="0" smtClean="0">
                <a:solidFill>
                  <a:schemeClr val="tx1"/>
                </a:solidFill>
                <a:effectLst/>
                <a:latin typeface="+mn-lt"/>
                <a:ea typeface="ＭＳ Ｐゴシック" charset="0"/>
                <a:cs typeface="ＭＳ Ｐゴシック" charset="0"/>
              </a:rPr>
              <a:t>’</a:t>
            </a:r>
          </a:p>
        </p:txBody>
      </p:sp>
      <p:sp>
        <p:nvSpPr>
          <p:cNvPr id="4" name="Slide Number Placeholder 3"/>
          <p:cNvSpPr>
            <a:spLocks noGrp="1"/>
          </p:cNvSpPr>
          <p:nvPr>
            <p:ph type="sldNum" sz="quarter" idx="5"/>
          </p:nvPr>
        </p:nvSpPr>
        <p:spPr/>
        <p:txBody>
          <a:bodyPr/>
          <a:lstStyle/>
          <a:p>
            <a:pPr>
              <a:defRPr/>
            </a:pPr>
            <a:fld id="{85360570-2B09-DB43-BBE0-DA076DA911F1}" type="slidenum">
              <a:rPr lang="en-US" altLang="en-US" smtClean="0"/>
              <a:pPr>
                <a:defRPr/>
              </a:pPr>
              <a:t>7</a:t>
            </a:fld>
            <a:endParaRPr lang="en-US" altLang="en-US"/>
          </a:p>
        </p:txBody>
      </p:sp>
    </p:spTree>
    <p:extLst>
      <p:ext uri="{BB962C8B-B14F-4D97-AF65-F5344CB8AC3E}">
        <p14:creationId xmlns:p14="http://schemas.microsoft.com/office/powerpoint/2010/main" val="34676279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ＭＳ Ｐゴシック" charset="0"/>
                <a:cs typeface="ＭＳ Ｐゴシック" charset="0"/>
              </a:rPr>
              <a:t>Mean </a:t>
            </a:r>
            <a:r>
              <a:rPr lang="en-GB" sz="1200" kern="1200" dirty="0">
                <a:solidFill>
                  <a:schemeClr val="tx1"/>
                </a:solidFill>
                <a:effectLst/>
                <a:latin typeface="+mn-lt"/>
                <a:ea typeface="ＭＳ Ｐゴシック" charset="0"/>
                <a:cs typeface="ＭＳ Ｐゴシック" charset="0"/>
              </a:rPr>
              <a:t>course mark 2011-2013 (pre-intervention) (n=69 students) compared with 2015-2017 (post-intervention) (n=72 students) increased by 7% from 56% to 63%. </a:t>
            </a:r>
          </a:p>
          <a:p>
            <a:endParaRPr lang="en-GB" sz="1200" kern="1200" dirty="0">
              <a:solidFill>
                <a:schemeClr val="tx1"/>
              </a:solidFill>
              <a:effectLst/>
              <a:latin typeface="+mn-lt"/>
              <a:ea typeface="ＭＳ Ｐゴシック" charset="0"/>
              <a:cs typeface="ＭＳ Ｐゴシック" charset="0"/>
            </a:endParaRPr>
          </a:p>
          <a:p>
            <a:r>
              <a:rPr lang="en-GB" sz="1200" dirty="0">
                <a:latin typeface="+mn-lt"/>
                <a:cs typeface="Arial" panose="020B0604020202020204" pitchFamily="34" charset="0"/>
              </a:rPr>
              <a:t>Mean final</a:t>
            </a:r>
            <a:r>
              <a:rPr lang="en-GB" sz="1200" baseline="0" dirty="0">
                <a:latin typeface="+mn-lt"/>
                <a:cs typeface="Arial" panose="020B0604020202020204" pitchFamily="34" charset="0"/>
              </a:rPr>
              <a:t> year mark for students taking Ecology (n=31): 61.7%</a:t>
            </a:r>
          </a:p>
          <a:p>
            <a:r>
              <a:rPr lang="en-GB" sz="1200" baseline="0" dirty="0">
                <a:latin typeface="+mn-lt"/>
                <a:cs typeface="Arial" panose="020B0604020202020204" pitchFamily="34" charset="0"/>
              </a:rPr>
              <a:t>Mean final year mark for students not taking Ecology (n=12): 57.2%</a:t>
            </a:r>
          </a:p>
          <a:p>
            <a:r>
              <a:rPr lang="en-GB" sz="1200" baseline="0" dirty="0">
                <a:latin typeface="+mn-lt"/>
                <a:cs typeface="Arial" panose="020B0604020202020204" pitchFamily="34" charset="0"/>
              </a:rPr>
              <a:t>Difference of 4.5% again but not significant at </a:t>
            </a:r>
            <a:r>
              <a:rPr lang="en-GB" sz="1200" baseline="0" dirty="0" smtClean="0">
                <a:latin typeface="+mn-lt"/>
                <a:cs typeface="Arial" panose="020B0604020202020204" pitchFamily="34" charset="0"/>
              </a:rPr>
              <a:t>p=0.05</a:t>
            </a:r>
            <a:endParaRPr lang="en-GB" dirty="0">
              <a:latin typeface="+mn-lt"/>
            </a:endParaRPr>
          </a:p>
        </p:txBody>
      </p:sp>
      <p:sp>
        <p:nvSpPr>
          <p:cNvPr id="4" name="Slide Number Placeholder 3"/>
          <p:cNvSpPr>
            <a:spLocks noGrp="1"/>
          </p:cNvSpPr>
          <p:nvPr>
            <p:ph type="sldNum" sz="quarter" idx="5"/>
          </p:nvPr>
        </p:nvSpPr>
        <p:spPr/>
        <p:txBody>
          <a:bodyPr/>
          <a:lstStyle/>
          <a:p>
            <a:pPr>
              <a:defRPr/>
            </a:pPr>
            <a:fld id="{85360570-2B09-DB43-BBE0-DA076DA911F1}" type="slidenum">
              <a:rPr lang="en-US" altLang="en-US" smtClean="0"/>
              <a:pPr>
                <a:defRPr/>
              </a:pPr>
              <a:t>8</a:t>
            </a:fld>
            <a:endParaRPr lang="en-US" altLang="en-US"/>
          </a:p>
        </p:txBody>
      </p:sp>
    </p:spTree>
    <p:extLst>
      <p:ext uri="{BB962C8B-B14F-4D97-AF65-F5344CB8AC3E}">
        <p14:creationId xmlns:p14="http://schemas.microsoft.com/office/powerpoint/2010/main" val="7645826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smtClean="0">
                <a:latin typeface="+mn-lt"/>
              </a:rPr>
              <a:t>Affective encounters in which their work was being judged, and this required emotional capacity to receive, process and build upon.</a:t>
            </a:r>
            <a:endParaRPr lang="en-GB" sz="1200" i="1" kern="1200" dirty="0" smtClean="0">
              <a:solidFill>
                <a:schemeClr val="tx1"/>
              </a:solidFill>
              <a:effectLst/>
              <a:latin typeface="+mn-lt"/>
              <a:ea typeface="ＭＳ Ｐゴシック" charset="0"/>
              <a:cs typeface="ＭＳ Ｐゴシック"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sz="1200" i="1" kern="1200" dirty="0" smtClean="0">
              <a:solidFill>
                <a:schemeClr val="tx1"/>
              </a:solidFill>
              <a:effectLst/>
              <a:latin typeface="+mn-lt"/>
              <a:ea typeface="ＭＳ Ｐゴシック" charset="0"/>
              <a:cs typeface="ＭＳ Ｐゴシック"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i="1" kern="1200" dirty="0" smtClean="0">
                <a:solidFill>
                  <a:schemeClr val="tx1"/>
                </a:solidFill>
                <a:effectLst/>
                <a:latin typeface="+mn-lt"/>
                <a:ea typeface="ＭＳ Ｐゴシック" charset="0"/>
                <a:cs typeface="ＭＳ Ｐゴシック" charset="0"/>
              </a:rPr>
              <a:t>FROM</a:t>
            </a:r>
            <a:r>
              <a:rPr lang="en-GB" sz="1200" i="1" kern="1200" baseline="0" dirty="0" smtClean="0">
                <a:solidFill>
                  <a:schemeClr val="tx1"/>
                </a:solidFill>
                <a:effectLst/>
                <a:latin typeface="+mn-lt"/>
                <a:ea typeface="ＭＳ Ｐゴシック" charset="0"/>
                <a:cs typeface="ＭＳ Ｐゴシック" charset="0"/>
              </a:rPr>
              <a:t> …</a:t>
            </a:r>
            <a:endParaRPr lang="en-GB" sz="1200" i="1" kern="1200" dirty="0" smtClean="0">
              <a:solidFill>
                <a:schemeClr val="tx1"/>
              </a:solidFill>
              <a:effectLst/>
              <a:latin typeface="+mn-lt"/>
              <a:ea typeface="ＭＳ Ｐゴシック" charset="0"/>
              <a:cs typeface="ＭＳ Ｐゴシック"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i="1" kern="1200" dirty="0" smtClean="0">
                <a:solidFill>
                  <a:schemeClr val="tx1"/>
                </a:solidFill>
                <a:effectLst/>
                <a:latin typeface="+mn-lt"/>
                <a:ea typeface="ＭＳ Ｐゴシック" charset="0"/>
                <a:cs typeface="ＭＳ Ｐゴシック" charset="0"/>
              </a:rPr>
              <a:t>‘</a:t>
            </a:r>
            <a:r>
              <a:rPr lang="en-GB" sz="1200" i="1" kern="1200" dirty="0" smtClean="0">
                <a:solidFill>
                  <a:schemeClr val="tx1"/>
                </a:solidFill>
                <a:effectLst/>
                <a:latin typeface="+mn-lt"/>
                <a:ea typeface="ＭＳ Ｐゴシック" charset="0"/>
                <a:cs typeface="ＭＳ Ｐゴシック" charset="0"/>
              </a:rPr>
              <a:t>I was worried when I handed in my draft, because I knew it wasn't brilliant’ </a:t>
            </a:r>
            <a:r>
              <a:rPr lang="en-GB" sz="1200" i="0" kern="1200" dirty="0" smtClean="0">
                <a:solidFill>
                  <a:schemeClr val="tx1"/>
                </a:solidFill>
                <a:effectLst/>
                <a:latin typeface="+mn-lt"/>
                <a:ea typeface="ＭＳ Ｐゴシック" charset="0"/>
                <a:cs typeface="ＭＳ Ｐゴシック" charset="0"/>
              </a:rPr>
              <a:t>and</a:t>
            </a:r>
            <a:r>
              <a:rPr lang="en-GB" sz="1200" i="1" kern="1200" dirty="0" smtClean="0">
                <a:solidFill>
                  <a:schemeClr val="tx1"/>
                </a:solidFill>
                <a:effectLst/>
                <a:latin typeface="+mn-lt"/>
                <a:ea typeface="ＭＳ Ｐゴシック" charset="0"/>
                <a:cs typeface="ＭＳ Ｐゴシック" charset="0"/>
              </a:rPr>
              <a:t> ‘</a:t>
            </a:r>
            <a:r>
              <a:rPr lang="en-US" i="1" dirty="0" smtClean="0">
                <a:latin typeface="+mn-lt"/>
              </a:rPr>
              <a:t>I’m definitely one of those students that avoids feedback because of fear of criticism. So, having that face-to- face meeting forces you to confront that</a:t>
            </a:r>
            <a:r>
              <a:rPr lang="en-US" i="1" dirty="0" smtClean="0">
                <a:latin typeface="+mn-lt"/>
              </a:rPr>
              <a:t>’ and </a:t>
            </a:r>
            <a:r>
              <a:rPr lang="en-GB" sz="1200" i="1" kern="1200" dirty="0" smtClean="0">
                <a:solidFill>
                  <a:schemeClr val="tx1"/>
                </a:solidFill>
                <a:effectLst/>
                <a:latin typeface="+mn-lt"/>
                <a:ea typeface="ＭＳ Ｐゴシック" charset="0"/>
                <a:cs typeface="ＭＳ Ｐゴシック" charset="0"/>
              </a:rPr>
              <a:t>‘It’s quite disheartening when you’re like I tried so hard on this and there is still so much more I can do’</a:t>
            </a:r>
            <a:r>
              <a:rPr lang="en-GB" sz="1200" kern="1200" dirty="0" smtClean="0">
                <a:solidFill>
                  <a:schemeClr val="tx1"/>
                </a:solidFill>
                <a:effectLst/>
                <a:latin typeface="+mn-lt"/>
                <a:ea typeface="ＭＳ Ｐゴシック" charset="0"/>
                <a:cs typeface="ＭＳ Ｐゴシック" charset="0"/>
              </a:rPr>
              <a:t> </a:t>
            </a:r>
            <a:endParaRPr lang="en-US" i="1" dirty="0" smtClean="0">
              <a:latin typeface="+mn-lt"/>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smtClean="0">
                <a:latin typeface="+mn-lt"/>
              </a:rPr>
              <a:t>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i="1" dirty="0" smtClean="0">
                <a:latin typeface="+mn-lt"/>
              </a:rPr>
              <a:t>TO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i="1" dirty="0" smtClean="0">
                <a:latin typeface="+mn-lt"/>
              </a:rPr>
              <a:t>‘</a:t>
            </a:r>
            <a:r>
              <a:rPr lang="en-US" i="1" dirty="0" smtClean="0">
                <a:latin typeface="+mn-lt"/>
              </a:rPr>
              <a:t>The bit in between my draft and writing the final piece was the best bit because I knew what I was doing and I enjoyed that process of making it better’</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i="1" dirty="0" smtClean="0">
              <a:latin typeface="+mn-lt"/>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smtClean="0">
                <a:latin typeface="+mn-lt"/>
              </a:rPr>
              <a:t>Students established or regained in-task self-efficacy: ‘</a:t>
            </a:r>
            <a:r>
              <a:rPr lang="en-US" i="1" dirty="0" smtClean="0">
                <a:latin typeface="+mn-lt"/>
              </a:rPr>
              <a:t>That was the main thing, it wasn’t the final mark; you’re done there’s the feedback. I knew I could go away and change it’</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i="1" dirty="0" smtClean="0">
              <a:latin typeface="+mn-lt"/>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smtClean="0">
                <a:latin typeface="+mn-lt"/>
              </a:rPr>
              <a:t>Open acknowledgement of ‘</a:t>
            </a:r>
            <a:r>
              <a:rPr lang="en-US" dirty="0" err="1" smtClean="0">
                <a:latin typeface="+mn-lt"/>
              </a:rPr>
              <a:t>unfinishedness</a:t>
            </a:r>
            <a:r>
              <a:rPr lang="en-US" dirty="0" smtClean="0">
                <a:latin typeface="+mn-lt"/>
              </a:rPr>
              <a:t>’ (Freire 1998) in both the students and their work seemed to nurture a growth mindset in the students</a:t>
            </a:r>
            <a:endParaRPr lang="en-US" i="1" dirty="0">
              <a:latin typeface="+mn-lt"/>
            </a:endParaRPr>
          </a:p>
        </p:txBody>
      </p:sp>
      <p:sp>
        <p:nvSpPr>
          <p:cNvPr id="4" name="Slide Number Placeholder 3"/>
          <p:cNvSpPr>
            <a:spLocks noGrp="1"/>
          </p:cNvSpPr>
          <p:nvPr>
            <p:ph type="sldNum" sz="quarter" idx="5"/>
          </p:nvPr>
        </p:nvSpPr>
        <p:spPr/>
        <p:txBody>
          <a:bodyPr/>
          <a:lstStyle/>
          <a:p>
            <a:pPr>
              <a:defRPr/>
            </a:pPr>
            <a:fld id="{85360570-2B09-DB43-BBE0-DA076DA911F1}" type="slidenum">
              <a:rPr lang="en-US" altLang="en-US" smtClean="0"/>
              <a:pPr>
                <a:defRPr/>
              </a:pPr>
              <a:t>9</a:t>
            </a:fld>
            <a:endParaRPr lang="en-US" altLang="en-US"/>
          </a:p>
        </p:txBody>
      </p:sp>
    </p:spTree>
    <p:extLst>
      <p:ext uri="{BB962C8B-B14F-4D97-AF65-F5344CB8AC3E}">
        <p14:creationId xmlns:p14="http://schemas.microsoft.com/office/powerpoint/2010/main" val="20872964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presentation title slide">
    <p:bg>
      <p:bgPr>
        <a:solidFill>
          <a:srgbClr val="1A9DAC"/>
        </a:solidFill>
        <a:effectLst/>
      </p:bgPr>
    </p:bg>
    <p:spTree>
      <p:nvGrpSpPr>
        <p:cNvPr id="1" name=""/>
        <p:cNvGrpSpPr/>
        <p:nvPr/>
      </p:nvGrpSpPr>
      <p:grpSpPr>
        <a:xfrm>
          <a:off x="0" y="0"/>
          <a:ext cx="0" cy="0"/>
          <a:chOff x="0" y="0"/>
          <a:chExt cx="0" cy="0"/>
        </a:xfrm>
      </p:grpSpPr>
      <p:cxnSp>
        <p:nvCxnSpPr>
          <p:cNvPr id="7" name="Straight Connector 6"/>
          <p:cNvCxnSpPr>
            <a:cxnSpLocks/>
          </p:cNvCxnSpPr>
          <p:nvPr userDrawn="1"/>
        </p:nvCxnSpPr>
        <p:spPr>
          <a:xfrm>
            <a:off x="1775346" y="1419622"/>
            <a:ext cx="0" cy="2941446"/>
          </a:xfrm>
          <a:prstGeom prst="line">
            <a:avLst/>
          </a:prstGeom>
          <a:ln w="6350">
            <a:solidFill>
              <a:schemeClr val="bg1"/>
            </a:solidFill>
          </a:ln>
        </p:spPr>
        <p:style>
          <a:lnRef idx="1">
            <a:schemeClr val="accent2"/>
          </a:lnRef>
          <a:fillRef idx="0">
            <a:schemeClr val="accent2"/>
          </a:fillRef>
          <a:effectRef idx="0">
            <a:schemeClr val="accent2"/>
          </a:effectRef>
          <a:fontRef idx="minor">
            <a:schemeClr val="tx1"/>
          </a:fontRef>
        </p:style>
      </p:cxnSp>
      <p:sp>
        <p:nvSpPr>
          <p:cNvPr id="15" name="Text Placeholder 14"/>
          <p:cNvSpPr>
            <a:spLocks noGrp="1"/>
          </p:cNvSpPr>
          <p:nvPr>
            <p:ph type="body" sz="quarter" idx="14"/>
          </p:nvPr>
        </p:nvSpPr>
        <p:spPr>
          <a:xfrm>
            <a:off x="2181658" y="1540814"/>
            <a:ext cx="6062750" cy="2831136"/>
          </a:xfrm>
          <a:prstGeom prst="rect">
            <a:avLst/>
          </a:prstGeom>
        </p:spPr>
        <p:txBody>
          <a:bodyPr lIns="0" tIns="0" rIns="0" bIns="0"/>
          <a:lstStyle>
            <a:lvl1pPr marL="0" indent="0">
              <a:lnSpc>
                <a:spcPts val="4800"/>
              </a:lnSpc>
              <a:spcBef>
                <a:spcPts val="0"/>
              </a:spcBef>
              <a:buFontTx/>
              <a:buNone/>
              <a:defRPr sz="4400" b="0" i="0">
                <a:solidFill>
                  <a:schemeClr val="bg1"/>
                </a:solidFill>
                <a:latin typeface="Georgia" charset="0"/>
                <a:ea typeface="Georgia" charset="0"/>
                <a:cs typeface="Georgia" charset="0"/>
              </a:defRPr>
            </a:lvl1pPr>
          </a:lstStyle>
          <a:p>
            <a:pPr lvl="0"/>
            <a:r>
              <a:rPr lang="en-GB" dirty="0"/>
              <a:t>Click to edit Master text styles</a:t>
            </a:r>
          </a:p>
        </p:txBody>
      </p:sp>
      <p:sp>
        <p:nvSpPr>
          <p:cNvPr id="18" name="Text Placeholder 14"/>
          <p:cNvSpPr>
            <a:spLocks noGrp="1"/>
          </p:cNvSpPr>
          <p:nvPr>
            <p:ph type="body" sz="quarter" idx="15"/>
          </p:nvPr>
        </p:nvSpPr>
        <p:spPr>
          <a:xfrm>
            <a:off x="496861" y="1605616"/>
            <a:ext cx="1219139" cy="269081"/>
          </a:xfrm>
          <a:prstGeom prst="rect">
            <a:avLst/>
          </a:prstGeom>
        </p:spPr>
        <p:txBody>
          <a:bodyPr lIns="0" tIns="0" rIns="0" bIns="0"/>
          <a:lstStyle>
            <a:lvl1pPr marL="0" indent="0">
              <a:lnSpc>
                <a:spcPts val="1300"/>
              </a:lnSpc>
              <a:spcBef>
                <a:spcPts val="0"/>
              </a:spcBef>
              <a:buFontTx/>
              <a:buNone/>
              <a:defRPr sz="1100" b="0" i="0">
                <a:solidFill>
                  <a:schemeClr val="bg1"/>
                </a:solidFill>
                <a:latin typeface="Tahoma" charset="0"/>
                <a:ea typeface="Tahoma" charset="0"/>
                <a:cs typeface="Tahoma" charset="0"/>
              </a:defRPr>
            </a:lvl1pPr>
          </a:lstStyle>
          <a:p>
            <a:pPr lvl="0"/>
            <a:r>
              <a:rPr lang="en-GB" dirty="0"/>
              <a:t>Click to edit Master text styles</a:t>
            </a:r>
          </a:p>
        </p:txBody>
      </p:sp>
      <p:sp>
        <p:nvSpPr>
          <p:cNvPr id="19" name="Text Placeholder 14"/>
          <p:cNvSpPr>
            <a:spLocks noGrp="1"/>
          </p:cNvSpPr>
          <p:nvPr>
            <p:ph type="body" sz="quarter" idx="16"/>
          </p:nvPr>
        </p:nvSpPr>
        <p:spPr>
          <a:xfrm>
            <a:off x="496861" y="1875614"/>
            <a:ext cx="1219139" cy="402300"/>
          </a:xfrm>
          <a:prstGeom prst="rect">
            <a:avLst/>
          </a:prstGeom>
        </p:spPr>
        <p:txBody>
          <a:bodyPr lIns="0" tIns="0" rIns="0" bIns="0"/>
          <a:lstStyle>
            <a:lvl1pPr marL="0" indent="0">
              <a:lnSpc>
                <a:spcPts val="1300"/>
              </a:lnSpc>
              <a:spcBef>
                <a:spcPts val="0"/>
              </a:spcBef>
              <a:buFontTx/>
              <a:buNone/>
              <a:defRPr sz="1100" b="1" i="0">
                <a:solidFill>
                  <a:schemeClr val="bg1"/>
                </a:solidFill>
                <a:latin typeface="Tahoma" charset="0"/>
                <a:ea typeface="Tahoma" charset="0"/>
                <a:cs typeface="Tahoma" charset="0"/>
              </a:defRPr>
            </a:lvl1pPr>
          </a:lstStyle>
          <a:p>
            <a:pPr lvl="0"/>
            <a:r>
              <a:rPr lang="en-GB" dirty="0"/>
              <a:t>Click to edit Master text styles</a:t>
            </a:r>
          </a:p>
        </p:txBody>
      </p:sp>
      <p:sp>
        <p:nvSpPr>
          <p:cNvPr id="20" name="Text Placeholder 14"/>
          <p:cNvSpPr>
            <a:spLocks noGrp="1"/>
          </p:cNvSpPr>
          <p:nvPr>
            <p:ph type="body" sz="quarter" idx="17"/>
          </p:nvPr>
        </p:nvSpPr>
        <p:spPr>
          <a:xfrm>
            <a:off x="496861" y="2283314"/>
            <a:ext cx="1219139" cy="521494"/>
          </a:xfrm>
          <a:prstGeom prst="rect">
            <a:avLst/>
          </a:prstGeom>
        </p:spPr>
        <p:txBody>
          <a:bodyPr lIns="0" tIns="0" rIns="0" bIns="0"/>
          <a:lstStyle>
            <a:lvl1pPr marL="0" indent="0">
              <a:lnSpc>
                <a:spcPts val="1300"/>
              </a:lnSpc>
              <a:spcBef>
                <a:spcPts val="0"/>
              </a:spcBef>
              <a:buFontTx/>
              <a:buNone/>
              <a:defRPr sz="1100" b="1" i="0">
                <a:solidFill>
                  <a:schemeClr val="bg1"/>
                </a:solidFill>
                <a:latin typeface="Tahoma" charset="0"/>
                <a:ea typeface="Tahoma" charset="0"/>
                <a:cs typeface="Tahoma" charset="0"/>
              </a:defRPr>
            </a:lvl1pPr>
          </a:lstStyle>
          <a:p>
            <a:pPr lvl="0"/>
            <a:r>
              <a:rPr lang="en-GB" dirty="0"/>
              <a:t>Click to edit Master text styles</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913370" y="0"/>
            <a:ext cx="1398060" cy="699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14"/>
          <p:cNvSpPr>
            <a:spLocks noGrp="1"/>
          </p:cNvSpPr>
          <p:nvPr>
            <p:ph type="body" sz="quarter" idx="18"/>
          </p:nvPr>
        </p:nvSpPr>
        <p:spPr>
          <a:xfrm>
            <a:off x="496861" y="4221384"/>
            <a:ext cx="1219139" cy="229774"/>
          </a:xfrm>
          <a:prstGeom prst="rect">
            <a:avLst/>
          </a:prstGeom>
        </p:spPr>
        <p:txBody>
          <a:bodyPr lIns="0" tIns="0" rIns="0" bIns="0"/>
          <a:lstStyle>
            <a:lvl1pPr marL="0" indent="0">
              <a:lnSpc>
                <a:spcPts val="1300"/>
              </a:lnSpc>
              <a:spcBef>
                <a:spcPts val="0"/>
              </a:spcBef>
              <a:buFontTx/>
              <a:buNone/>
              <a:defRPr sz="1100" b="0" i="0">
                <a:solidFill>
                  <a:schemeClr val="bg1"/>
                </a:solidFill>
                <a:latin typeface="Tahoma"/>
                <a:ea typeface="Tahoma"/>
                <a:cs typeface="Tahoma"/>
              </a:defRPr>
            </a:lvl1pPr>
          </a:lstStyle>
          <a:p>
            <a:pPr lvl="0"/>
            <a:r>
              <a:rPr lang="en-GB" dirty="0"/>
              <a:t>Click to edit Master text styles</a:t>
            </a:r>
          </a:p>
        </p:txBody>
      </p:sp>
    </p:spTree>
    <p:extLst>
      <p:ext uri="{BB962C8B-B14F-4D97-AF65-F5344CB8AC3E}">
        <p14:creationId xmlns:p14="http://schemas.microsoft.com/office/powerpoint/2010/main" val="2037226853"/>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Main headings, text and bullet points">
    <p:bg>
      <p:bgPr>
        <a:solidFill>
          <a:schemeClr val="bg1">
            <a:alpha val="90000"/>
          </a:schemeClr>
        </a:solidFill>
        <a:effectLst/>
      </p:bgPr>
    </p:bg>
    <p:spTree>
      <p:nvGrpSpPr>
        <p:cNvPr id="1" name=""/>
        <p:cNvGrpSpPr/>
        <p:nvPr/>
      </p:nvGrpSpPr>
      <p:grpSpPr>
        <a:xfrm>
          <a:off x="0" y="0"/>
          <a:ext cx="0" cy="0"/>
          <a:chOff x="0" y="0"/>
          <a:chExt cx="0" cy="0"/>
        </a:xfrm>
      </p:grpSpPr>
      <p:sp>
        <p:nvSpPr>
          <p:cNvPr id="5" name="Text Placeholder 5"/>
          <p:cNvSpPr>
            <a:spLocks noGrp="1"/>
          </p:cNvSpPr>
          <p:nvPr>
            <p:ph type="body" sz="quarter" idx="10"/>
          </p:nvPr>
        </p:nvSpPr>
        <p:spPr>
          <a:xfrm>
            <a:off x="539552" y="699542"/>
            <a:ext cx="7028062" cy="488301"/>
          </a:xfrm>
          <a:prstGeom prst="rect">
            <a:avLst/>
          </a:prstGeom>
        </p:spPr>
        <p:txBody>
          <a:bodyPr lIns="0" tIns="0" rIns="0" bIns="0"/>
          <a:lstStyle>
            <a:lvl1pPr marL="0" indent="0">
              <a:lnSpc>
                <a:spcPts val="4200"/>
              </a:lnSpc>
              <a:buFontTx/>
              <a:buNone/>
              <a:defRPr sz="3500" b="0" i="0">
                <a:solidFill>
                  <a:srgbClr val="1A9DAC"/>
                </a:solidFill>
                <a:latin typeface="Georgia" charset="0"/>
                <a:ea typeface="Georgia" charset="0"/>
                <a:cs typeface="Georgia" charset="0"/>
              </a:defRPr>
            </a:lvl1pPr>
          </a:lstStyle>
          <a:p>
            <a:pPr lvl="0"/>
            <a:r>
              <a:rPr lang="en-GB" dirty="0"/>
              <a:t>Click to edit Master text styles</a:t>
            </a:r>
          </a:p>
        </p:txBody>
      </p:sp>
      <p:pic>
        <p:nvPicPr>
          <p:cNvPr id="6" name="Picture 2"/>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567613"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Placeholder 5"/>
          <p:cNvSpPr>
            <a:spLocks noGrp="1"/>
          </p:cNvSpPr>
          <p:nvPr>
            <p:ph type="body" sz="quarter" idx="11"/>
          </p:nvPr>
        </p:nvSpPr>
        <p:spPr>
          <a:xfrm>
            <a:off x="539552" y="1347635"/>
            <a:ext cx="8109147" cy="3404603"/>
          </a:xfrm>
          <a:prstGeom prst="rect">
            <a:avLst/>
          </a:prstGeom>
        </p:spPr>
        <p:txBody>
          <a:bodyPr/>
          <a:lstStyle>
            <a:lvl1pPr marL="285750" indent="-285750">
              <a:buClr>
                <a:srgbClr val="1A9DAC"/>
              </a:buClr>
              <a:buFont typeface="Arial" panose="020B0604020202020204" pitchFamily="34" charset="0"/>
              <a:buChar char="•"/>
              <a:defRPr sz="1800">
                <a:latin typeface="Tahoma" panose="020B0604030504040204" pitchFamily="34" charset="0"/>
                <a:ea typeface="Tahoma" panose="020B0604030504040204" pitchFamily="34" charset="0"/>
                <a:cs typeface="Tahoma" panose="020B0604030504040204" pitchFamily="34" charset="0"/>
              </a:defRPr>
            </a:lvl1pPr>
            <a:lvl2pPr marL="552450" indent="-285750">
              <a:buClr>
                <a:srgbClr val="1A9DAC"/>
              </a:buClr>
              <a:buFont typeface="Arial" panose="020B0604020202020204" pitchFamily="34" charset="0"/>
              <a:buChar char="•"/>
              <a:defRPr sz="1800">
                <a:latin typeface="Tahoma" panose="020B0604030504040204" pitchFamily="34" charset="0"/>
                <a:ea typeface="Tahoma" panose="020B0604030504040204" pitchFamily="34" charset="0"/>
                <a:cs typeface="Tahoma" panose="020B0604030504040204" pitchFamily="34" charset="0"/>
              </a:defRPr>
            </a:lvl2pPr>
            <a:lvl3pPr marL="827088" indent="-285750">
              <a:buClr>
                <a:srgbClr val="1A9DAC"/>
              </a:buClr>
              <a:buFont typeface="Arial" panose="020B0604020202020204" pitchFamily="34" charset="0"/>
              <a:buChar char="•"/>
              <a:defRPr sz="1800">
                <a:latin typeface="Tahoma" panose="020B0604030504040204" pitchFamily="34" charset="0"/>
                <a:ea typeface="Tahoma" panose="020B0604030504040204" pitchFamily="34" charset="0"/>
                <a:cs typeface="Tahoma" panose="020B0604030504040204" pitchFamily="34" charset="0"/>
              </a:defRPr>
            </a:lvl3pPr>
            <a:lvl4pPr>
              <a:defRPr sz="1600">
                <a:latin typeface="Tahoma" panose="020B0604030504040204" pitchFamily="34" charset="0"/>
                <a:ea typeface="Tahoma" panose="020B0604030504040204" pitchFamily="34" charset="0"/>
                <a:cs typeface="Tahoma" panose="020B0604030504040204" pitchFamily="34" charset="0"/>
              </a:defRPr>
            </a:lvl4pPr>
            <a:lvl5pPr>
              <a:defRPr sz="1600">
                <a:latin typeface="Tahoma" panose="020B0604030504040204" pitchFamily="34" charset="0"/>
                <a:ea typeface="Tahoma" panose="020B0604030504040204" pitchFamily="34" charset="0"/>
                <a:cs typeface="Tahoma" panose="020B0604030504040204" pitchFamily="34" charset="0"/>
              </a:defRPr>
            </a:lvl5pPr>
          </a:lstStyle>
          <a:p>
            <a:pPr lvl="0"/>
            <a:r>
              <a:rPr lang="en-US" dirty="0"/>
              <a:t>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406912239"/>
      </p:ext>
    </p:extLst>
  </p:cSld>
  <p:clrMapOvr>
    <a:masterClrMapping/>
  </p:clrMapOvr>
  <p:transition spd="slow">
    <p:fade/>
  </p:transition>
  <p:extLst mod="1">
    <p:ext uri="{DCECCB84-F9BA-43D5-87BE-67443E8EF086}">
      <p15:sldGuideLst xmlns:p15="http://schemas.microsoft.com/office/powerpoint/2012/main">
        <p15:guide id="1" orient="horz" pos="441" userDrawn="1">
          <p15:clr>
            <a:srgbClr val="FBAE40"/>
          </p15:clr>
        </p15:guide>
        <p15:guide id="2" pos="4768" userDrawn="1">
          <p15:clr>
            <a:srgbClr val="FBAE40"/>
          </p15:clr>
        </p15:guide>
        <p15:guide id="3" pos="567"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4">
            <a:lumMod val="20000"/>
            <a:lumOff val="80000"/>
            <a:alpha val="40000"/>
          </a:schemeClr>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962" r:id="rId1"/>
    <p:sldLayoutId id="2147483964" r:id="rId2"/>
  </p:sldLayoutIdLst>
  <p:transition spd="slow">
    <p:fade/>
  </p:transition>
  <p:txStyles>
    <p:titleStyle>
      <a:lvl1pPr algn="ctr" defTabSz="606410" rtl="0" eaLnBrk="0" fontAlgn="base" hangingPunct="0">
        <a:spcBef>
          <a:spcPct val="0"/>
        </a:spcBef>
        <a:spcAft>
          <a:spcPct val="0"/>
        </a:spcAft>
        <a:defRPr sz="5800" kern="1200">
          <a:solidFill>
            <a:schemeClr val="tx1"/>
          </a:solidFill>
          <a:latin typeface="+mj-lt"/>
          <a:ea typeface="ＭＳ Ｐゴシック" charset="0"/>
          <a:cs typeface="ＭＳ Ｐゴシック" charset="0"/>
        </a:defRPr>
      </a:lvl1pPr>
      <a:lvl2pPr algn="ctr" defTabSz="606410" rtl="0" eaLnBrk="0" fontAlgn="base" hangingPunct="0">
        <a:spcBef>
          <a:spcPct val="0"/>
        </a:spcBef>
        <a:spcAft>
          <a:spcPct val="0"/>
        </a:spcAft>
        <a:defRPr sz="5800">
          <a:solidFill>
            <a:schemeClr val="tx1"/>
          </a:solidFill>
          <a:latin typeface="Calibri" charset="0"/>
          <a:ea typeface="ＭＳ Ｐゴシック" charset="0"/>
          <a:cs typeface="ＭＳ Ｐゴシック" charset="0"/>
        </a:defRPr>
      </a:lvl2pPr>
      <a:lvl3pPr algn="ctr" defTabSz="606410" rtl="0" eaLnBrk="0" fontAlgn="base" hangingPunct="0">
        <a:spcBef>
          <a:spcPct val="0"/>
        </a:spcBef>
        <a:spcAft>
          <a:spcPct val="0"/>
        </a:spcAft>
        <a:defRPr sz="5800">
          <a:solidFill>
            <a:schemeClr val="tx1"/>
          </a:solidFill>
          <a:latin typeface="Calibri" charset="0"/>
          <a:ea typeface="ＭＳ Ｐゴシック" charset="0"/>
          <a:cs typeface="ＭＳ Ｐゴシック" charset="0"/>
        </a:defRPr>
      </a:lvl3pPr>
      <a:lvl4pPr algn="ctr" defTabSz="606410" rtl="0" eaLnBrk="0" fontAlgn="base" hangingPunct="0">
        <a:spcBef>
          <a:spcPct val="0"/>
        </a:spcBef>
        <a:spcAft>
          <a:spcPct val="0"/>
        </a:spcAft>
        <a:defRPr sz="5800">
          <a:solidFill>
            <a:schemeClr val="tx1"/>
          </a:solidFill>
          <a:latin typeface="Calibri" charset="0"/>
          <a:ea typeface="ＭＳ Ｐゴシック" charset="0"/>
          <a:cs typeface="ＭＳ Ｐゴシック" charset="0"/>
        </a:defRPr>
      </a:lvl4pPr>
      <a:lvl5pPr algn="ctr" defTabSz="606410" rtl="0" eaLnBrk="0" fontAlgn="base" hangingPunct="0">
        <a:spcBef>
          <a:spcPct val="0"/>
        </a:spcBef>
        <a:spcAft>
          <a:spcPct val="0"/>
        </a:spcAft>
        <a:defRPr sz="5800">
          <a:solidFill>
            <a:schemeClr val="tx1"/>
          </a:solidFill>
          <a:latin typeface="Calibri" charset="0"/>
          <a:ea typeface="ＭＳ Ｐゴシック" charset="0"/>
          <a:cs typeface="ＭＳ Ｐゴシック" charset="0"/>
        </a:defRPr>
      </a:lvl5pPr>
      <a:lvl6pPr marL="609539" algn="ctr" defTabSz="609539"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6pPr>
      <a:lvl7pPr marL="1219080" algn="ctr" defTabSz="609539"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7pPr>
      <a:lvl8pPr marL="1828618" algn="ctr" defTabSz="609539"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8pPr>
      <a:lvl9pPr marL="2438158" algn="ctr" defTabSz="609539"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9pPr>
    </p:titleStyle>
    <p:bodyStyle>
      <a:lvl1pPr marL="454014" indent="-454014" algn="l" defTabSz="606410" rtl="0" eaLnBrk="0" fontAlgn="base" hangingPunct="0">
        <a:spcBef>
          <a:spcPct val="20000"/>
        </a:spcBef>
        <a:spcAft>
          <a:spcPct val="0"/>
        </a:spcAft>
        <a:buFont typeface="Arial" charset="0"/>
        <a:buChar char="•"/>
        <a:defRPr sz="4200" kern="1200">
          <a:solidFill>
            <a:schemeClr val="tx1"/>
          </a:solidFill>
          <a:latin typeface="+mn-lt"/>
          <a:ea typeface="ＭＳ Ｐゴシック" charset="0"/>
          <a:cs typeface="ＭＳ Ｐゴシック" charset="0"/>
        </a:defRPr>
      </a:lvl1pPr>
      <a:lvl2pPr marL="987401" indent="-377816" algn="l" defTabSz="606410" rtl="0" eaLnBrk="0" fontAlgn="base" hangingPunct="0">
        <a:spcBef>
          <a:spcPct val="20000"/>
        </a:spcBef>
        <a:spcAft>
          <a:spcPct val="0"/>
        </a:spcAft>
        <a:buFont typeface="Arial" charset="0"/>
        <a:buChar char="–"/>
        <a:defRPr sz="3700" kern="1200">
          <a:solidFill>
            <a:schemeClr val="tx1"/>
          </a:solidFill>
          <a:latin typeface="+mn-lt"/>
          <a:ea typeface="ＭＳ Ｐゴシック" charset="0"/>
          <a:cs typeface="+mn-cs"/>
        </a:defRPr>
      </a:lvl2pPr>
      <a:lvl3pPr marL="1520787" indent="-301618" algn="l" defTabSz="60641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mn-cs"/>
        </a:defRPr>
      </a:lvl3pPr>
      <a:lvl4pPr marL="2130372" indent="-301618" algn="l" defTabSz="606410" rtl="0" eaLnBrk="0" fontAlgn="base" hangingPunct="0">
        <a:spcBef>
          <a:spcPct val="20000"/>
        </a:spcBef>
        <a:spcAft>
          <a:spcPct val="0"/>
        </a:spcAft>
        <a:buFont typeface="Arial" charset="0"/>
        <a:buChar char="–"/>
        <a:defRPr sz="2600" kern="1200">
          <a:solidFill>
            <a:schemeClr val="tx1"/>
          </a:solidFill>
          <a:latin typeface="+mn-lt"/>
          <a:ea typeface="ＭＳ Ｐゴシック" charset="0"/>
          <a:cs typeface="+mn-cs"/>
        </a:defRPr>
      </a:lvl4pPr>
      <a:lvl5pPr marL="2739957" indent="-301618" algn="l" defTabSz="606410" rtl="0" eaLnBrk="0" fontAlgn="base" hangingPunct="0">
        <a:spcBef>
          <a:spcPct val="20000"/>
        </a:spcBef>
        <a:spcAft>
          <a:spcPct val="0"/>
        </a:spcAft>
        <a:buFont typeface="Arial" charset="0"/>
        <a:buChar char="»"/>
        <a:defRPr sz="2600" kern="1200">
          <a:solidFill>
            <a:schemeClr val="tx1"/>
          </a:solidFill>
          <a:latin typeface="+mn-lt"/>
          <a:ea typeface="ＭＳ Ｐゴシック" charset="0"/>
          <a:cs typeface="+mn-cs"/>
        </a:defRPr>
      </a:lvl5pPr>
      <a:lvl6pPr marL="3352464" indent="-304768" algn="l" defTabSz="609539" rtl="0" eaLnBrk="1" latinLnBrk="0" hangingPunct="1">
        <a:spcBef>
          <a:spcPct val="20000"/>
        </a:spcBef>
        <a:buFont typeface="Arial"/>
        <a:buChar char="•"/>
        <a:defRPr sz="2667" kern="1200">
          <a:solidFill>
            <a:schemeClr val="tx1"/>
          </a:solidFill>
          <a:latin typeface="+mn-lt"/>
          <a:ea typeface="+mn-ea"/>
          <a:cs typeface="+mn-cs"/>
        </a:defRPr>
      </a:lvl6pPr>
      <a:lvl7pPr marL="3962005" indent="-304768" algn="l" defTabSz="609539" rtl="0" eaLnBrk="1" latinLnBrk="0" hangingPunct="1">
        <a:spcBef>
          <a:spcPct val="20000"/>
        </a:spcBef>
        <a:buFont typeface="Arial"/>
        <a:buChar char="•"/>
        <a:defRPr sz="2667" kern="1200">
          <a:solidFill>
            <a:schemeClr val="tx1"/>
          </a:solidFill>
          <a:latin typeface="+mn-lt"/>
          <a:ea typeface="+mn-ea"/>
          <a:cs typeface="+mn-cs"/>
        </a:defRPr>
      </a:lvl7pPr>
      <a:lvl8pPr marL="4571544" indent="-304768" algn="l" defTabSz="609539" rtl="0" eaLnBrk="1" latinLnBrk="0" hangingPunct="1">
        <a:spcBef>
          <a:spcPct val="20000"/>
        </a:spcBef>
        <a:buFont typeface="Arial"/>
        <a:buChar char="•"/>
        <a:defRPr sz="2667" kern="1200">
          <a:solidFill>
            <a:schemeClr val="tx1"/>
          </a:solidFill>
          <a:latin typeface="+mn-lt"/>
          <a:ea typeface="+mn-ea"/>
          <a:cs typeface="+mn-cs"/>
        </a:defRPr>
      </a:lvl8pPr>
      <a:lvl9pPr marL="5181082" indent="-304768" algn="l" defTabSz="609539"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39" rtl="0" eaLnBrk="1" latinLnBrk="0" hangingPunct="1">
        <a:defRPr sz="2400" kern="1200">
          <a:solidFill>
            <a:schemeClr val="tx1"/>
          </a:solidFill>
          <a:latin typeface="+mn-lt"/>
          <a:ea typeface="+mn-ea"/>
          <a:cs typeface="+mn-cs"/>
        </a:defRPr>
      </a:lvl1pPr>
      <a:lvl2pPr marL="609539" algn="l" defTabSz="609539" rtl="0" eaLnBrk="1" latinLnBrk="0" hangingPunct="1">
        <a:defRPr sz="2400" kern="1200">
          <a:solidFill>
            <a:schemeClr val="tx1"/>
          </a:solidFill>
          <a:latin typeface="+mn-lt"/>
          <a:ea typeface="+mn-ea"/>
          <a:cs typeface="+mn-cs"/>
        </a:defRPr>
      </a:lvl2pPr>
      <a:lvl3pPr marL="1219080" algn="l" defTabSz="609539" rtl="0" eaLnBrk="1" latinLnBrk="0" hangingPunct="1">
        <a:defRPr sz="2400" kern="1200">
          <a:solidFill>
            <a:schemeClr val="tx1"/>
          </a:solidFill>
          <a:latin typeface="+mn-lt"/>
          <a:ea typeface="+mn-ea"/>
          <a:cs typeface="+mn-cs"/>
        </a:defRPr>
      </a:lvl3pPr>
      <a:lvl4pPr marL="1828618" algn="l" defTabSz="609539" rtl="0" eaLnBrk="1" latinLnBrk="0" hangingPunct="1">
        <a:defRPr sz="2400" kern="1200">
          <a:solidFill>
            <a:schemeClr val="tx1"/>
          </a:solidFill>
          <a:latin typeface="+mn-lt"/>
          <a:ea typeface="+mn-ea"/>
          <a:cs typeface="+mn-cs"/>
        </a:defRPr>
      </a:lvl4pPr>
      <a:lvl5pPr marL="2438158" algn="l" defTabSz="609539" rtl="0" eaLnBrk="1" latinLnBrk="0" hangingPunct="1">
        <a:defRPr sz="2400" kern="1200">
          <a:solidFill>
            <a:schemeClr val="tx1"/>
          </a:solidFill>
          <a:latin typeface="+mn-lt"/>
          <a:ea typeface="+mn-ea"/>
          <a:cs typeface="+mn-cs"/>
        </a:defRPr>
      </a:lvl5pPr>
      <a:lvl6pPr marL="3047696" algn="l" defTabSz="609539" rtl="0" eaLnBrk="1" latinLnBrk="0" hangingPunct="1">
        <a:defRPr sz="2400" kern="1200">
          <a:solidFill>
            <a:schemeClr val="tx1"/>
          </a:solidFill>
          <a:latin typeface="+mn-lt"/>
          <a:ea typeface="+mn-ea"/>
          <a:cs typeface="+mn-cs"/>
        </a:defRPr>
      </a:lvl6pPr>
      <a:lvl7pPr marL="3657235" algn="l" defTabSz="609539" rtl="0" eaLnBrk="1" latinLnBrk="0" hangingPunct="1">
        <a:defRPr sz="2400" kern="1200">
          <a:solidFill>
            <a:schemeClr val="tx1"/>
          </a:solidFill>
          <a:latin typeface="+mn-lt"/>
          <a:ea typeface="+mn-ea"/>
          <a:cs typeface="+mn-cs"/>
        </a:defRPr>
      </a:lvl7pPr>
      <a:lvl8pPr marL="4266773" algn="l" defTabSz="609539" rtl="0" eaLnBrk="1" latinLnBrk="0" hangingPunct="1">
        <a:defRPr sz="2400" kern="1200">
          <a:solidFill>
            <a:schemeClr val="tx1"/>
          </a:solidFill>
          <a:latin typeface="+mn-lt"/>
          <a:ea typeface="+mn-ea"/>
          <a:cs typeface="+mn-cs"/>
        </a:defRPr>
      </a:lvl8pPr>
      <a:lvl9pPr marL="4876313" algn="l" defTabSz="609539"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ecu.ac.uk/publications/equality-higher-education-statistical-report-2015/"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s://doi.org/10.1080/02602938.2019.1608908"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1A9DAC"/>
        </a:solidFill>
        <a:effectLst/>
      </p:bgPr>
    </p:bg>
    <p:spTree>
      <p:nvGrpSpPr>
        <p:cNvPr id="1" name=""/>
        <p:cNvGrpSpPr/>
        <p:nvPr/>
      </p:nvGrpSpPr>
      <p:grpSpPr>
        <a:xfrm>
          <a:off x="0" y="0"/>
          <a:ext cx="0" cy="0"/>
          <a:chOff x="0" y="0"/>
          <a:chExt cx="0" cy="0"/>
        </a:xfrm>
      </p:grpSpPr>
      <p:sp>
        <p:nvSpPr>
          <p:cNvPr id="13313" name="Text Placeholder 1"/>
          <p:cNvSpPr>
            <a:spLocks noGrp="1"/>
          </p:cNvSpPr>
          <p:nvPr>
            <p:ph type="body" sz="quarter" idx="14"/>
          </p:nvPr>
        </p:nvSpPr>
        <p:spPr bwMode="auto">
          <a:xfrm>
            <a:off x="2123728" y="1596664"/>
            <a:ext cx="6624736" cy="12675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algn="ctr" eaLnBrk="1" hangingPunct="1">
              <a:lnSpc>
                <a:spcPct val="100000"/>
              </a:lnSpc>
              <a:spcBef>
                <a:spcPct val="0"/>
              </a:spcBef>
            </a:pPr>
            <a:r>
              <a:rPr lang="en-GB" sz="2600" b="1" dirty="0" smtClean="0">
                <a:latin typeface="Tahoma" panose="020B0604030504040204" pitchFamily="34" charset="0"/>
                <a:ea typeface="Tahoma" panose="020B0604030504040204" pitchFamily="34" charset="0"/>
                <a:cs typeface="Tahoma" panose="020B0604030504040204" pitchFamily="34" charset="0"/>
              </a:rPr>
              <a:t>Reconceptualising </a:t>
            </a:r>
            <a:r>
              <a:rPr lang="en-GB" sz="2600" b="1" dirty="0">
                <a:latin typeface="Tahoma" panose="020B0604030504040204" pitchFamily="34" charset="0"/>
                <a:ea typeface="Tahoma" panose="020B0604030504040204" pitchFamily="34" charset="0"/>
                <a:cs typeface="Tahoma" panose="020B0604030504040204" pitchFamily="34" charset="0"/>
              </a:rPr>
              <a:t>Assessment and Feedback to Promote Student Wellbeing </a:t>
            </a:r>
            <a:endParaRPr lang="en-GB" altLang="en-US" sz="2600" b="1" dirty="0" smtClean="0">
              <a:latin typeface="Tahoma" panose="020B0604030504040204" pitchFamily="34" charset="0"/>
              <a:ea typeface="Tahoma" panose="020B0604030504040204" pitchFamily="34" charset="0"/>
              <a:cs typeface="Tahoma" panose="020B0604030504040204" pitchFamily="34" charset="0"/>
            </a:endParaRPr>
          </a:p>
        </p:txBody>
      </p:sp>
      <p:sp>
        <p:nvSpPr>
          <p:cNvPr id="13314" name="Text Placeholder 2"/>
          <p:cNvSpPr>
            <a:spLocks noGrp="1"/>
          </p:cNvSpPr>
          <p:nvPr>
            <p:ph type="body" sz="quarter" idx="15"/>
          </p:nvPr>
        </p:nvSpPr>
        <p:spPr bwMode="auto">
          <a:xfrm>
            <a:off x="467544" y="1707654"/>
            <a:ext cx="1219139" cy="26908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a:spcBef>
                <a:spcPct val="0"/>
              </a:spcBef>
            </a:pPr>
            <a:r>
              <a:rPr lang="en-GB" altLang="en-US" dirty="0">
                <a:ea typeface="ＭＳ Ｐゴシック" charset="-128"/>
              </a:rPr>
              <a:t>Presentation by</a:t>
            </a:r>
          </a:p>
          <a:p>
            <a:pPr>
              <a:spcBef>
                <a:spcPct val="0"/>
              </a:spcBef>
            </a:pPr>
            <a:endParaRPr lang="en-US" altLang="en-US" dirty="0">
              <a:ea typeface="ＭＳ Ｐゴシック" charset="-128"/>
            </a:endParaRPr>
          </a:p>
        </p:txBody>
      </p:sp>
      <p:sp>
        <p:nvSpPr>
          <p:cNvPr id="13316" name="Text Placeholder 4"/>
          <p:cNvSpPr>
            <a:spLocks noGrp="1"/>
          </p:cNvSpPr>
          <p:nvPr>
            <p:ph type="body" sz="quarter" idx="17"/>
          </p:nvPr>
        </p:nvSpPr>
        <p:spPr bwMode="auto">
          <a:xfrm>
            <a:off x="467543" y="1979646"/>
            <a:ext cx="1219139" cy="52149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a:spcBef>
                <a:spcPct val="0"/>
              </a:spcBef>
            </a:pPr>
            <a:r>
              <a:rPr lang="en-US" altLang="en-US" sz="1200" dirty="0">
                <a:ea typeface="ＭＳ Ｐゴシック" charset="-128"/>
              </a:rPr>
              <a:t>Jennifer </a:t>
            </a:r>
            <a:r>
              <a:rPr lang="en-US" altLang="en-US" sz="1200" dirty="0" smtClean="0">
                <a:ea typeface="ＭＳ Ｐゴシック" charset="-128"/>
              </a:rPr>
              <a:t>Hill</a:t>
            </a:r>
          </a:p>
          <a:p>
            <a:pPr>
              <a:spcBef>
                <a:spcPct val="0"/>
              </a:spcBef>
            </a:pPr>
            <a:endParaRPr lang="en-US" altLang="en-US" sz="900" dirty="0">
              <a:ea typeface="ＭＳ Ｐゴシック" charset="-128"/>
            </a:endParaRPr>
          </a:p>
          <a:p>
            <a:pPr>
              <a:spcBef>
                <a:spcPct val="0"/>
              </a:spcBef>
            </a:pPr>
            <a:r>
              <a:rPr lang="en-US" altLang="en-US" sz="1200" dirty="0" smtClean="0">
                <a:ea typeface="ＭＳ Ｐゴシック" charset="-128"/>
              </a:rPr>
              <a:t>Harry </a:t>
            </a:r>
            <a:r>
              <a:rPr lang="en-US" altLang="en-US" sz="1200" dirty="0">
                <a:ea typeface="ＭＳ Ｐゴシック" charset="-128"/>
              </a:rPr>
              <a:t>West</a:t>
            </a:r>
          </a:p>
          <a:p>
            <a:pPr>
              <a:spcBef>
                <a:spcPct val="0"/>
              </a:spcBef>
            </a:pPr>
            <a:endParaRPr lang="en-US" altLang="en-US" dirty="0">
              <a:ea typeface="ＭＳ Ｐゴシック" charset="-128"/>
            </a:endParaRPr>
          </a:p>
        </p:txBody>
      </p:sp>
      <p:sp>
        <p:nvSpPr>
          <p:cNvPr id="7" name="Text Placeholder 4">
            <a:extLst>
              <a:ext uri="{FF2B5EF4-FFF2-40B4-BE49-F238E27FC236}">
                <a16:creationId xmlns:a16="http://schemas.microsoft.com/office/drawing/2014/main" xmlns="" id="{3E22A0FD-6FAE-684E-9BE4-EB9B40652C87}"/>
              </a:ext>
            </a:extLst>
          </p:cNvPr>
          <p:cNvSpPr txBox="1">
            <a:spLocks/>
          </p:cNvSpPr>
          <p:nvPr/>
        </p:nvSpPr>
        <p:spPr bwMode="auto">
          <a:xfrm>
            <a:off x="467544" y="2797673"/>
            <a:ext cx="1338835" cy="52149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0" indent="0" algn="l" defTabSz="606410" rtl="0" eaLnBrk="0" fontAlgn="base" hangingPunct="0">
              <a:lnSpc>
                <a:spcPts val="1300"/>
              </a:lnSpc>
              <a:spcBef>
                <a:spcPts val="0"/>
              </a:spcBef>
              <a:spcAft>
                <a:spcPct val="0"/>
              </a:spcAft>
              <a:buFontTx/>
              <a:buNone/>
              <a:defRPr sz="1100" b="1" i="0" kern="1200">
                <a:solidFill>
                  <a:schemeClr val="bg1"/>
                </a:solidFill>
                <a:latin typeface="Tahoma" charset="0"/>
                <a:ea typeface="Tahoma" charset="0"/>
                <a:cs typeface="Tahoma" charset="0"/>
              </a:defRPr>
            </a:lvl1pPr>
            <a:lvl2pPr marL="987401" indent="-377816" algn="l" defTabSz="606410" rtl="0" eaLnBrk="0" fontAlgn="base" hangingPunct="0">
              <a:spcBef>
                <a:spcPct val="20000"/>
              </a:spcBef>
              <a:spcAft>
                <a:spcPct val="0"/>
              </a:spcAft>
              <a:buFont typeface="Arial" charset="0"/>
              <a:buChar char="–"/>
              <a:defRPr sz="3700" kern="1200">
                <a:solidFill>
                  <a:schemeClr val="tx1"/>
                </a:solidFill>
                <a:latin typeface="+mn-lt"/>
                <a:ea typeface="ＭＳ Ｐゴシック" charset="0"/>
                <a:cs typeface="+mn-cs"/>
              </a:defRPr>
            </a:lvl2pPr>
            <a:lvl3pPr marL="1520787" indent="-301618" algn="l" defTabSz="60641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mn-cs"/>
              </a:defRPr>
            </a:lvl3pPr>
            <a:lvl4pPr marL="2130372" indent="-301618" algn="l" defTabSz="606410" rtl="0" eaLnBrk="0" fontAlgn="base" hangingPunct="0">
              <a:spcBef>
                <a:spcPct val="20000"/>
              </a:spcBef>
              <a:spcAft>
                <a:spcPct val="0"/>
              </a:spcAft>
              <a:buFont typeface="Arial" charset="0"/>
              <a:buChar char="–"/>
              <a:defRPr sz="2600" kern="1200">
                <a:solidFill>
                  <a:schemeClr val="tx1"/>
                </a:solidFill>
                <a:latin typeface="+mn-lt"/>
                <a:ea typeface="ＭＳ Ｐゴシック" charset="0"/>
                <a:cs typeface="+mn-cs"/>
              </a:defRPr>
            </a:lvl4pPr>
            <a:lvl5pPr marL="2739957" indent="-301618" algn="l" defTabSz="606410" rtl="0" eaLnBrk="0" fontAlgn="base" hangingPunct="0">
              <a:spcBef>
                <a:spcPct val="20000"/>
              </a:spcBef>
              <a:spcAft>
                <a:spcPct val="0"/>
              </a:spcAft>
              <a:buFont typeface="Arial" charset="0"/>
              <a:buChar char="»"/>
              <a:defRPr sz="2600" kern="1200">
                <a:solidFill>
                  <a:schemeClr val="tx1"/>
                </a:solidFill>
                <a:latin typeface="+mn-lt"/>
                <a:ea typeface="ＭＳ Ｐゴシック" charset="0"/>
                <a:cs typeface="+mn-cs"/>
              </a:defRPr>
            </a:lvl5pPr>
            <a:lvl6pPr marL="3352464" indent="-304768" algn="l" defTabSz="609539" rtl="0" eaLnBrk="1" latinLnBrk="0" hangingPunct="1">
              <a:spcBef>
                <a:spcPct val="20000"/>
              </a:spcBef>
              <a:buFont typeface="Arial"/>
              <a:buChar char="•"/>
              <a:defRPr sz="2667" kern="1200">
                <a:solidFill>
                  <a:schemeClr val="tx1"/>
                </a:solidFill>
                <a:latin typeface="+mn-lt"/>
                <a:ea typeface="+mn-ea"/>
                <a:cs typeface="+mn-cs"/>
              </a:defRPr>
            </a:lvl6pPr>
            <a:lvl7pPr marL="3962005" indent="-304768" algn="l" defTabSz="609539" rtl="0" eaLnBrk="1" latinLnBrk="0" hangingPunct="1">
              <a:spcBef>
                <a:spcPct val="20000"/>
              </a:spcBef>
              <a:buFont typeface="Arial"/>
              <a:buChar char="•"/>
              <a:defRPr sz="2667" kern="1200">
                <a:solidFill>
                  <a:schemeClr val="tx1"/>
                </a:solidFill>
                <a:latin typeface="+mn-lt"/>
                <a:ea typeface="+mn-ea"/>
                <a:cs typeface="+mn-cs"/>
              </a:defRPr>
            </a:lvl7pPr>
            <a:lvl8pPr marL="4571544" indent="-304768" algn="l" defTabSz="609539" rtl="0" eaLnBrk="1" latinLnBrk="0" hangingPunct="1">
              <a:spcBef>
                <a:spcPct val="20000"/>
              </a:spcBef>
              <a:buFont typeface="Arial"/>
              <a:buChar char="•"/>
              <a:defRPr sz="2667" kern="1200">
                <a:solidFill>
                  <a:schemeClr val="tx1"/>
                </a:solidFill>
                <a:latin typeface="+mn-lt"/>
                <a:ea typeface="+mn-ea"/>
                <a:cs typeface="+mn-cs"/>
              </a:defRPr>
            </a:lvl8pPr>
            <a:lvl9pPr marL="5181082" indent="-304768" algn="l" defTabSz="609539" rtl="0" eaLnBrk="1" latinLnBrk="0" hangingPunct="1">
              <a:spcBef>
                <a:spcPct val="20000"/>
              </a:spcBef>
              <a:buFont typeface="Arial"/>
              <a:buChar char="•"/>
              <a:defRPr sz="2667" kern="1200">
                <a:solidFill>
                  <a:schemeClr val="tx1"/>
                </a:solidFill>
                <a:latin typeface="+mn-lt"/>
                <a:ea typeface="+mn-ea"/>
                <a:cs typeface="+mn-cs"/>
              </a:defRPr>
            </a:lvl9pPr>
          </a:lstStyle>
          <a:p>
            <a:pPr>
              <a:spcBef>
                <a:spcPct val="0"/>
              </a:spcBef>
            </a:pPr>
            <a:r>
              <a:rPr lang="en-US" altLang="en-US" sz="1150" b="0" dirty="0">
                <a:ea typeface="ＭＳ Ｐゴシック" charset="-128"/>
              </a:rPr>
              <a:t>Department of Geography &amp; Environmental Management</a:t>
            </a:r>
          </a:p>
          <a:p>
            <a:pPr>
              <a:spcBef>
                <a:spcPct val="0"/>
              </a:spcBef>
            </a:pPr>
            <a:endParaRPr lang="en-US" altLang="en-US" b="0" dirty="0">
              <a:ea typeface="ＭＳ Ｐゴシック" charset="-128"/>
            </a:endParaRPr>
          </a:p>
          <a:p>
            <a:pPr>
              <a:spcBef>
                <a:spcPct val="0"/>
              </a:spcBef>
            </a:pPr>
            <a:r>
              <a:rPr lang="en-US" altLang="en-US" sz="1150" b="0" dirty="0">
                <a:ea typeface="ＭＳ Ｐゴシック" charset="-128"/>
              </a:rPr>
              <a:t>University of the West of England, Bristol, UK </a:t>
            </a:r>
          </a:p>
        </p:txBody>
      </p:sp>
      <p:sp>
        <p:nvSpPr>
          <p:cNvPr id="9" name="Text Placeholder 4">
            <a:extLst>
              <a:ext uri="{FF2B5EF4-FFF2-40B4-BE49-F238E27FC236}">
                <a16:creationId xmlns:a16="http://schemas.microsoft.com/office/drawing/2014/main" xmlns="" id="{51484D9D-91C5-A94D-A194-31EA1550A558}"/>
              </a:ext>
            </a:extLst>
          </p:cNvPr>
          <p:cNvSpPr txBox="1">
            <a:spLocks/>
          </p:cNvSpPr>
          <p:nvPr/>
        </p:nvSpPr>
        <p:spPr bwMode="auto">
          <a:xfrm>
            <a:off x="5364088" y="3860087"/>
            <a:ext cx="3301174" cy="88358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0" indent="0" algn="l" defTabSz="606410" rtl="0" eaLnBrk="0" fontAlgn="base" hangingPunct="0">
              <a:lnSpc>
                <a:spcPts val="1300"/>
              </a:lnSpc>
              <a:spcBef>
                <a:spcPts val="0"/>
              </a:spcBef>
              <a:spcAft>
                <a:spcPct val="0"/>
              </a:spcAft>
              <a:buFontTx/>
              <a:buNone/>
              <a:defRPr sz="1100" b="1" i="0" kern="1200">
                <a:solidFill>
                  <a:schemeClr val="bg1"/>
                </a:solidFill>
                <a:latin typeface="Tahoma" charset="0"/>
                <a:ea typeface="Tahoma" charset="0"/>
                <a:cs typeface="Tahoma" charset="0"/>
              </a:defRPr>
            </a:lvl1pPr>
            <a:lvl2pPr marL="987401" indent="-377816" algn="l" defTabSz="606410" rtl="0" eaLnBrk="0" fontAlgn="base" hangingPunct="0">
              <a:spcBef>
                <a:spcPct val="20000"/>
              </a:spcBef>
              <a:spcAft>
                <a:spcPct val="0"/>
              </a:spcAft>
              <a:buFont typeface="Arial" charset="0"/>
              <a:buChar char="–"/>
              <a:defRPr sz="3700" kern="1200">
                <a:solidFill>
                  <a:schemeClr val="tx1"/>
                </a:solidFill>
                <a:latin typeface="+mn-lt"/>
                <a:ea typeface="ＭＳ Ｐゴシック" charset="0"/>
                <a:cs typeface="+mn-cs"/>
              </a:defRPr>
            </a:lvl2pPr>
            <a:lvl3pPr marL="1520787" indent="-301618" algn="l" defTabSz="60641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mn-cs"/>
              </a:defRPr>
            </a:lvl3pPr>
            <a:lvl4pPr marL="2130372" indent="-301618" algn="l" defTabSz="606410" rtl="0" eaLnBrk="0" fontAlgn="base" hangingPunct="0">
              <a:spcBef>
                <a:spcPct val="20000"/>
              </a:spcBef>
              <a:spcAft>
                <a:spcPct val="0"/>
              </a:spcAft>
              <a:buFont typeface="Arial" charset="0"/>
              <a:buChar char="–"/>
              <a:defRPr sz="2600" kern="1200">
                <a:solidFill>
                  <a:schemeClr val="tx1"/>
                </a:solidFill>
                <a:latin typeface="+mn-lt"/>
                <a:ea typeface="ＭＳ Ｐゴシック" charset="0"/>
                <a:cs typeface="+mn-cs"/>
              </a:defRPr>
            </a:lvl4pPr>
            <a:lvl5pPr marL="2739957" indent="-301618" algn="l" defTabSz="606410" rtl="0" eaLnBrk="0" fontAlgn="base" hangingPunct="0">
              <a:spcBef>
                <a:spcPct val="20000"/>
              </a:spcBef>
              <a:spcAft>
                <a:spcPct val="0"/>
              </a:spcAft>
              <a:buFont typeface="Arial" charset="0"/>
              <a:buChar char="»"/>
              <a:defRPr sz="2600" kern="1200">
                <a:solidFill>
                  <a:schemeClr val="tx1"/>
                </a:solidFill>
                <a:latin typeface="+mn-lt"/>
                <a:ea typeface="ＭＳ Ｐゴシック" charset="0"/>
                <a:cs typeface="+mn-cs"/>
              </a:defRPr>
            </a:lvl5pPr>
            <a:lvl6pPr marL="3352464" indent="-304768" algn="l" defTabSz="609539" rtl="0" eaLnBrk="1" latinLnBrk="0" hangingPunct="1">
              <a:spcBef>
                <a:spcPct val="20000"/>
              </a:spcBef>
              <a:buFont typeface="Arial"/>
              <a:buChar char="•"/>
              <a:defRPr sz="2667" kern="1200">
                <a:solidFill>
                  <a:schemeClr val="tx1"/>
                </a:solidFill>
                <a:latin typeface="+mn-lt"/>
                <a:ea typeface="+mn-ea"/>
                <a:cs typeface="+mn-cs"/>
              </a:defRPr>
            </a:lvl6pPr>
            <a:lvl7pPr marL="3962005" indent="-304768" algn="l" defTabSz="609539" rtl="0" eaLnBrk="1" latinLnBrk="0" hangingPunct="1">
              <a:spcBef>
                <a:spcPct val="20000"/>
              </a:spcBef>
              <a:buFont typeface="Arial"/>
              <a:buChar char="•"/>
              <a:defRPr sz="2667" kern="1200">
                <a:solidFill>
                  <a:schemeClr val="tx1"/>
                </a:solidFill>
                <a:latin typeface="+mn-lt"/>
                <a:ea typeface="+mn-ea"/>
                <a:cs typeface="+mn-cs"/>
              </a:defRPr>
            </a:lvl7pPr>
            <a:lvl8pPr marL="4571544" indent="-304768" algn="l" defTabSz="609539" rtl="0" eaLnBrk="1" latinLnBrk="0" hangingPunct="1">
              <a:spcBef>
                <a:spcPct val="20000"/>
              </a:spcBef>
              <a:buFont typeface="Arial"/>
              <a:buChar char="•"/>
              <a:defRPr sz="2667" kern="1200">
                <a:solidFill>
                  <a:schemeClr val="tx1"/>
                </a:solidFill>
                <a:latin typeface="+mn-lt"/>
                <a:ea typeface="+mn-ea"/>
                <a:cs typeface="+mn-cs"/>
              </a:defRPr>
            </a:lvl8pPr>
            <a:lvl9pPr marL="5181082" indent="-304768" algn="l" defTabSz="609539" rtl="0" eaLnBrk="1" latinLnBrk="0" hangingPunct="1">
              <a:spcBef>
                <a:spcPct val="20000"/>
              </a:spcBef>
              <a:buFont typeface="Arial"/>
              <a:buChar char="•"/>
              <a:defRPr sz="2667" kern="1200">
                <a:solidFill>
                  <a:schemeClr val="tx1"/>
                </a:solidFill>
                <a:latin typeface="+mn-lt"/>
                <a:ea typeface="+mn-ea"/>
                <a:cs typeface="+mn-cs"/>
              </a:defRPr>
            </a:lvl9pPr>
          </a:lstStyle>
          <a:p>
            <a:pPr>
              <a:spcBef>
                <a:spcPct val="0"/>
              </a:spcBef>
            </a:pPr>
            <a:endParaRPr lang="en-US" altLang="en-US" b="0" dirty="0">
              <a:ea typeface="ＭＳ Ｐゴシック" charset="-128"/>
            </a:endParaRPr>
          </a:p>
          <a:p>
            <a:pPr>
              <a:lnSpc>
                <a:spcPct val="100000"/>
              </a:lnSpc>
              <a:spcBef>
                <a:spcPct val="0"/>
              </a:spcBef>
            </a:pPr>
            <a:r>
              <a:rPr lang="en-US" altLang="en-US" sz="1200" b="0" dirty="0" smtClean="0">
                <a:ea typeface="ＭＳ Ｐゴシック" charset="-128"/>
              </a:rPr>
              <a:t>SRHE</a:t>
            </a:r>
            <a:r>
              <a:rPr lang="en-US" altLang="en-US" sz="1200" b="0" dirty="0" smtClean="0">
                <a:ea typeface="ＭＳ Ｐゴシック" charset="-128"/>
              </a:rPr>
              <a:t> </a:t>
            </a:r>
            <a:r>
              <a:rPr lang="en-US" altLang="en-US" sz="1200" b="0" dirty="0">
                <a:ea typeface="ＭＳ Ｐゴシック" charset="-128"/>
              </a:rPr>
              <a:t>Annual </a:t>
            </a:r>
            <a:r>
              <a:rPr lang="en-US" altLang="en-US" sz="1200" b="0" dirty="0" smtClean="0">
                <a:ea typeface="ＭＳ Ｐゴシック" charset="-128"/>
              </a:rPr>
              <a:t>Research</a:t>
            </a:r>
            <a:r>
              <a:rPr lang="en-US" altLang="en-US" sz="1200" b="0" dirty="0" smtClean="0">
                <a:ea typeface="ＭＳ Ｐゴシック" charset="-128"/>
              </a:rPr>
              <a:t> </a:t>
            </a:r>
            <a:r>
              <a:rPr lang="en-US" altLang="en-US" sz="1200" b="0" dirty="0">
                <a:ea typeface="ＭＳ Ｐゴシック" charset="-128"/>
              </a:rPr>
              <a:t>Conference </a:t>
            </a:r>
          </a:p>
          <a:p>
            <a:pPr>
              <a:lnSpc>
                <a:spcPct val="100000"/>
              </a:lnSpc>
              <a:spcBef>
                <a:spcPct val="0"/>
              </a:spcBef>
            </a:pPr>
            <a:endParaRPr lang="en-US" altLang="en-US" sz="200" b="0" dirty="0" smtClean="0">
              <a:ea typeface="ＭＳ Ｐゴシック" charset="-128"/>
            </a:endParaRPr>
          </a:p>
          <a:p>
            <a:pPr>
              <a:lnSpc>
                <a:spcPct val="100000"/>
              </a:lnSpc>
              <a:spcBef>
                <a:spcPct val="0"/>
              </a:spcBef>
            </a:pPr>
            <a:endParaRPr lang="en-US" altLang="en-US" sz="200" b="0" dirty="0" smtClean="0">
              <a:ea typeface="ＭＳ Ｐゴシック" charset="-128"/>
            </a:endParaRPr>
          </a:p>
          <a:p>
            <a:pPr>
              <a:lnSpc>
                <a:spcPct val="100000"/>
              </a:lnSpc>
              <a:spcBef>
                <a:spcPct val="0"/>
              </a:spcBef>
            </a:pPr>
            <a:r>
              <a:rPr lang="en-US" altLang="en-US" sz="1200" b="0" dirty="0" smtClean="0">
                <a:ea typeface="ＭＳ Ｐゴシック" charset="-128"/>
              </a:rPr>
              <a:t>11-13 December 2019</a:t>
            </a:r>
            <a:endParaRPr lang="en-US" altLang="en-US" sz="1200" b="0" dirty="0">
              <a:ea typeface="ＭＳ Ｐゴシック" charset="-128"/>
            </a:endParaRPr>
          </a:p>
          <a:p>
            <a:pPr>
              <a:lnSpc>
                <a:spcPct val="100000"/>
              </a:lnSpc>
              <a:spcBef>
                <a:spcPct val="0"/>
              </a:spcBef>
            </a:pPr>
            <a:endParaRPr lang="en-US" altLang="en-US" sz="200" b="0" dirty="0" smtClean="0">
              <a:ea typeface="ＭＳ Ｐゴシック" charset="-128"/>
            </a:endParaRPr>
          </a:p>
          <a:p>
            <a:pPr>
              <a:lnSpc>
                <a:spcPct val="100000"/>
              </a:lnSpc>
              <a:spcBef>
                <a:spcPct val="0"/>
              </a:spcBef>
            </a:pPr>
            <a:r>
              <a:rPr lang="en-US" altLang="en-US" sz="1200" b="0" dirty="0" smtClean="0">
                <a:ea typeface="ＭＳ Ｐゴシック" charset="-128"/>
              </a:rPr>
              <a:t>Celtic Manor, Newport, Wales</a:t>
            </a:r>
            <a:endParaRPr lang="en-US" altLang="en-US" sz="1200" b="0" dirty="0">
              <a:ea typeface="ＭＳ Ｐゴシック" charset="-128"/>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43808" y="4035181"/>
            <a:ext cx="1568810" cy="708495"/>
          </a:xfrm>
          <a:prstGeom prst="rect">
            <a:avLst/>
          </a:prstGeom>
        </p:spPr>
      </p:pic>
    </p:spTree>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xmlns="" id="{972284A9-426F-AA47-B9B1-237DE12E602D}"/>
              </a:ext>
            </a:extLst>
          </p:cNvPr>
          <p:cNvSpPr>
            <a:spLocks noGrp="1"/>
          </p:cNvSpPr>
          <p:nvPr>
            <p:ph type="body" sz="quarter" idx="11"/>
          </p:nvPr>
        </p:nvSpPr>
        <p:spPr>
          <a:xfrm>
            <a:off x="251520" y="915566"/>
            <a:ext cx="8496944" cy="3688142"/>
          </a:xfrm>
        </p:spPr>
        <p:txBody>
          <a:bodyPr/>
          <a:lstStyle/>
          <a:p>
            <a:r>
              <a:rPr lang="en-US" sz="1900" dirty="0" smtClean="0"/>
              <a:t>Students </a:t>
            </a:r>
            <a:r>
              <a:rPr lang="en-US" sz="1900" dirty="0"/>
              <a:t>noted that the </a:t>
            </a:r>
            <a:r>
              <a:rPr lang="en-US" sz="1900" dirty="0" err="1"/>
              <a:t>individualised</a:t>
            </a:r>
            <a:r>
              <a:rPr lang="en-US" sz="1900" dirty="0"/>
              <a:t> nature of the meeting made them feel </a:t>
            </a:r>
            <a:r>
              <a:rPr lang="en-US" sz="1900" dirty="0" smtClean="0"/>
              <a:t>valued:</a:t>
            </a:r>
          </a:p>
          <a:p>
            <a:endParaRPr lang="en-US" sz="1700" dirty="0"/>
          </a:p>
          <a:p>
            <a:pPr marL="0" indent="0" algn="ctr">
              <a:buNone/>
            </a:pPr>
            <a:r>
              <a:rPr lang="en-US" sz="1900" i="1" dirty="0"/>
              <a:t>‘I definitely felt like </a:t>
            </a:r>
            <a:r>
              <a:rPr lang="en-US" sz="1900" b="1" i="1" dirty="0">
                <a:solidFill>
                  <a:srgbClr val="16818D"/>
                </a:solidFill>
              </a:rPr>
              <a:t>you cared </a:t>
            </a:r>
            <a:r>
              <a:rPr lang="en-US" sz="1900" i="1" dirty="0"/>
              <a:t>about </a:t>
            </a:r>
            <a:r>
              <a:rPr lang="en-US" sz="1900" i="1" dirty="0" smtClean="0"/>
              <a:t>what </a:t>
            </a:r>
            <a:r>
              <a:rPr lang="en-US" sz="1900" i="1" dirty="0"/>
              <a:t>I was getting’</a:t>
            </a:r>
          </a:p>
          <a:p>
            <a:endParaRPr lang="en-US" sz="2400" dirty="0" smtClean="0"/>
          </a:p>
          <a:p>
            <a:r>
              <a:rPr lang="en-US" sz="1900" dirty="0" smtClean="0"/>
              <a:t>Consciously </a:t>
            </a:r>
            <a:r>
              <a:rPr lang="en-US" sz="1900" dirty="0"/>
              <a:t>encountering and talking through emotions in a collaborative manner supported a </a:t>
            </a:r>
            <a:r>
              <a:rPr lang="en-US" sz="1900" dirty="0" err="1"/>
              <a:t>personalised</a:t>
            </a:r>
            <a:r>
              <a:rPr lang="en-US" sz="1900" dirty="0"/>
              <a:t> and inclusive learning experience</a:t>
            </a:r>
          </a:p>
          <a:p>
            <a:endParaRPr lang="en-US" sz="1700" dirty="0"/>
          </a:p>
          <a:p>
            <a:pPr marL="0" indent="0" algn="ctr">
              <a:buNone/>
            </a:pPr>
            <a:r>
              <a:rPr lang="en-US" sz="1900" i="1" dirty="0"/>
              <a:t>‘Generic comments can be good … but you never know whether they are applicable to you or not. So </a:t>
            </a:r>
            <a:r>
              <a:rPr lang="en-US" sz="1900" b="1" i="1" dirty="0">
                <a:solidFill>
                  <a:srgbClr val="16818D"/>
                </a:solidFill>
              </a:rPr>
              <a:t>getting </a:t>
            </a:r>
            <a:r>
              <a:rPr lang="en-US" sz="1900" b="1" i="1" dirty="0" err="1">
                <a:solidFill>
                  <a:srgbClr val="16818D"/>
                </a:solidFill>
              </a:rPr>
              <a:t>personalised</a:t>
            </a:r>
            <a:r>
              <a:rPr lang="en-US" sz="1900" b="1" i="1" dirty="0">
                <a:solidFill>
                  <a:srgbClr val="16818D"/>
                </a:solidFill>
              </a:rPr>
              <a:t> feedback is really useful</a:t>
            </a:r>
            <a:r>
              <a:rPr lang="en-US" sz="1900" i="1" dirty="0"/>
              <a:t>’</a:t>
            </a:r>
          </a:p>
          <a:p>
            <a:pPr marL="0" indent="0" algn="ctr">
              <a:buNone/>
            </a:pPr>
            <a:endParaRPr lang="en-US" sz="2000" i="1" dirty="0"/>
          </a:p>
          <a:p>
            <a:endParaRPr lang="en-US" sz="1800" dirty="0"/>
          </a:p>
        </p:txBody>
      </p:sp>
    </p:spTree>
    <p:extLst>
      <p:ext uri="{BB962C8B-B14F-4D97-AF65-F5344CB8AC3E}">
        <p14:creationId xmlns:p14="http://schemas.microsoft.com/office/powerpoint/2010/main" val="4122336005"/>
      </p:ext>
    </p:extLst>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xmlns="" id="{972284A9-426F-AA47-B9B1-237DE12E602D}"/>
              </a:ext>
            </a:extLst>
          </p:cNvPr>
          <p:cNvSpPr>
            <a:spLocks noGrp="1"/>
          </p:cNvSpPr>
          <p:nvPr>
            <p:ph type="body" sz="quarter" idx="11"/>
          </p:nvPr>
        </p:nvSpPr>
        <p:spPr>
          <a:xfrm>
            <a:off x="251520" y="1043848"/>
            <a:ext cx="8568952" cy="3688142"/>
          </a:xfrm>
        </p:spPr>
        <p:txBody>
          <a:bodyPr/>
          <a:lstStyle/>
          <a:p>
            <a:r>
              <a:rPr lang="en-US" sz="1800" dirty="0"/>
              <a:t>S</a:t>
            </a:r>
            <a:r>
              <a:rPr lang="en-US" sz="1800" dirty="0" smtClean="0"/>
              <a:t>tudents </a:t>
            </a:r>
            <a:r>
              <a:rPr lang="en-US" sz="1800" dirty="0"/>
              <a:t>reported altered </a:t>
            </a:r>
            <a:r>
              <a:rPr lang="en-US" sz="1800" dirty="0" err="1"/>
              <a:t>behaviour</a:t>
            </a:r>
            <a:r>
              <a:rPr lang="en-US" sz="1800" dirty="0"/>
              <a:t> post-meeting, within-task and with respect to </a:t>
            </a:r>
            <a:r>
              <a:rPr lang="en-US" sz="1800" dirty="0" smtClean="0"/>
              <a:t>other second year work:</a:t>
            </a:r>
          </a:p>
          <a:p>
            <a:pPr marL="0" indent="0">
              <a:buNone/>
            </a:pPr>
            <a:endParaRPr lang="en-US" sz="1500" dirty="0"/>
          </a:p>
          <a:p>
            <a:pPr marL="0" indent="0" algn="ctr">
              <a:buNone/>
            </a:pPr>
            <a:r>
              <a:rPr lang="en-US" i="1" dirty="0" smtClean="0"/>
              <a:t>‘It’s </a:t>
            </a:r>
            <a:r>
              <a:rPr lang="en-US" b="1" i="1" dirty="0">
                <a:solidFill>
                  <a:srgbClr val="16818D"/>
                </a:solidFill>
              </a:rPr>
              <a:t>altered the way I approach other </a:t>
            </a:r>
            <a:r>
              <a:rPr lang="en-US" b="1" i="1" dirty="0" smtClean="0">
                <a:solidFill>
                  <a:srgbClr val="16818D"/>
                </a:solidFill>
              </a:rPr>
              <a:t>modules</a:t>
            </a:r>
            <a:r>
              <a:rPr lang="en-US" i="1" dirty="0"/>
              <a:t>,</a:t>
            </a:r>
            <a:r>
              <a:rPr lang="en-US" i="1" dirty="0" smtClean="0"/>
              <a:t> like </a:t>
            </a:r>
            <a:r>
              <a:rPr lang="en-US" i="1" dirty="0"/>
              <a:t>essay plans for </a:t>
            </a:r>
            <a:r>
              <a:rPr lang="en-US" i="1" dirty="0" smtClean="0"/>
              <a:t>exams’</a:t>
            </a:r>
          </a:p>
          <a:p>
            <a:pPr marL="0" indent="0">
              <a:buNone/>
            </a:pPr>
            <a:endParaRPr lang="en-US" sz="2600" i="1" dirty="0"/>
          </a:p>
          <a:p>
            <a:r>
              <a:rPr lang="en-US" sz="1800" dirty="0" smtClean="0"/>
              <a:t>In third year, students self-avowed to </a:t>
            </a:r>
            <a:r>
              <a:rPr lang="en-US" sz="1800" dirty="0"/>
              <a:t>increased self-efficacy, </a:t>
            </a:r>
            <a:r>
              <a:rPr lang="en-US" sz="1800" dirty="0" smtClean="0"/>
              <a:t>believing </a:t>
            </a:r>
            <a:r>
              <a:rPr lang="en-US" sz="1800" dirty="0"/>
              <a:t>more strongly in their capabilities to accomplish </a:t>
            </a:r>
            <a:r>
              <a:rPr lang="en-US" sz="1800" dirty="0" smtClean="0"/>
              <a:t>assignments:</a:t>
            </a:r>
          </a:p>
          <a:p>
            <a:endParaRPr lang="en-US" sz="1500" dirty="0" smtClean="0"/>
          </a:p>
          <a:p>
            <a:pPr marL="0" indent="0" algn="ctr">
              <a:buNone/>
            </a:pPr>
            <a:r>
              <a:rPr lang="en-US" i="1" dirty="0" smtClean="0"/>
              <a:t>‘I </a:t>
            </a:r>
            <a:r>
              <a:rPr lang="en-US" b="1" i="1" dirty="0" smtClean="0">
                <a:solidFill>
                  <a:srgbClr val="16818D"/>
                </a:solidFill>
              </a:rPr>
              <a:t>definitely </a:t>
            </a:r>
            <a:r>
              <a:rPr lang="en-US" b="1" i="1" dirty="0">
                <a:solidFill>
                  <a:srgbClr val="16818D"/>
                </a:solidFill>
              </a:rPr>
              <a:t>had a deeper understanding of the assessment process </a:t>
            </a:r>
            <a:r>
              <a:rPr lang="en-US" i="1" dirty="0"/>
              <a:t>– not only planning for and writing an essay but </a:t>
            </a:r>
            <a:r>
              <a:rPr lang="en-US" b="1" i="1" dirty="0">
                <a:solidFill>
                  <a:srgbClr val="16818D"/>
                </a:solidFill>
              </a:rPr>
              <a:t>being able to self-critique</a:t>
            </a:r>
            <a:r>
              <a:rPr lang="en-US" i="1" dirty="0"/>
              <a:t> and understand my </a:t>
            </a:r>
            <a:r>
              <a:rPr lang="en-US" i="1" dirty="0" smtClean="0"/>
              <a:t>flaws’</a:t>
            </a:r>
            <a:endParaRPr lang="en-US" sz="1800" i="1" dirty="0"/>
          </a:p>
          <a:p>
            <a:pPr marL="0" indent="0">
              <a:buNone/>
            </a:pPr>
            <a:endParaRPr lang="en-US" sz="1400" dirty="0"/>
          </a:p>
          <a:p>
            <a:pPr marL="0" indent="0" algn="ctr">
              <a:buNone/>
            </a:pPr>
            <a:endParaRPr lang="en-US" sz="1800" i="1" dirty="0"/>
          </a:p>
          <a:p>
            <a:endParaRPr lang="en-US" sz="1800" dirty="0"/>
          </a:p>
        </p:txBody>
      </p:sp>
    </p:spTree>
    <p:extLst>
      <p:ext uri="{BB962C8B-B14F-4D97-AF65-F5344CB8AC3E}">
        <p14:creationId xmlns:p14="http://schemas.microsoft.com/office/powerpoint/2010/main" val="2596438722"/>
      </p:ext>
    </p:extLst>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 up of a map&#10;&#10;Description automatically generated">
            <a:extLst>
              <a:ext uri="{FF2B5EF4-FFF2-40B4-BE49-F238E27FC236}">
                <a16:creationId xmlns:a16="http://schemas.microsoft.com/office/drawing/2014/main" xmlns="" id="{4637AD52-2279-434D-A7B7-694A16CE746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512" y="0"/>
            <a:ext cx="9180512" cy="5143500"/>
          </a:xfrm>
          <a:prstGeom prst="rect">
            <a:avLst/>
          </a:prstGeom>
        </p:spPr>
      </p:pic>
      <p:sp>
        <p:nvSpPr>
          <p:cNvPr id="5" name="TextBox 4">
            <a:extLst>
              <a:ext uri="{FF2B5EF4-FFF2-40B4-BE49-F238E27FC236}">
                <a16:creationId xmlns="" xmlns:a16="http://schemas.microsoft.com/office/drawing/2014/main" id="{63418517-3057-6244-B5E3-1E69ECADAF0D}"/>
              </a:ext>
            </a:extLst>
          </p:cNvPr>
          <p:cNvSpPr txBox="1"/>
          <p:nvPr/>
        </p:nvSpPr>
        <p:spPr>
          <a:xfrm>
            <a:off x="7620897" y="19665"/>
            <a:ext cx="1512168" cy="292388"/>
          </a:xfrm>
          <a:prstGeom prst="rect">
            <a:avLst/>
          </a:prstGeom>
          <a:noFill/>
        </p:spPr>
        <p:txBody>
          <a:bodyPr wrap="square" rtlCol="0">
            <a:spAutoFit/>
          </a:bodyPr>
          <a:lstStyle/>
          <a:p>
            <a:r>
              <a:rPr lang="en-US" sz="1300" dirty="0">
                <a:latin typeface="Tahoma" panose="020B0604030504040204" pitchFamily="34" charset="0"/>
                <a:ea typeface="Tahoma" panose="020B0604030504040204" pitchFamily="34" charset="0"/>
                <a:cs typeface="Tahoma" panose="020B0604030504040204" pitchFamily="34" charset="0"/>
              </a:rPr>
              <a:t>(</a:t>
            </a:r>
            <a:r>
              <a:rPr lang="en-US" sz="1300" dirty="0" smtClean="0">
                <a:latin typeface="Tahoma" panose="020B0604030504040204" pitchFamily="34" charset="0"/>
                <a:ea typeface="Tahoma" panose="020B0604030504040204" pitchFamily="34" charset="0"/>
                <a:cs typeface="Tahoma" panose="020B0604030504040204" pitchFamily="34" charset="0"/>
              </a:rPr>
              <a:t>Hill</a:t>
            </a:r>
            <a:r>
              <a:rPr lang="en-US" sz="1300" dirty="0">
                <a:latin typeface="Tahoma" panose="020B0604030504040204" pitchFamily="34" charset="0"/>
                <a:ea typeface="Tahoma" panose="020B0604030504040204" pitchFamily="34" charset="0"/>
                <a:cs typeface="Tahoma" panose="020B0604030504040204" pitchFamily="34" charset="0"/>
              </a:rPr>
              <a:t> </a:t>
            </a:r>
            <a:r>
              <a:rPr lang="en-US" sz="1300" dirty="0" smtClean="0">
                <a:latin typeface="Tahoma" panose="020B0604030504040204" pitchFamily="34" charset="0"/>
                <a:ea typeface="Tahoma" panose="020B0604030504040204" pitchFamily="34" charset="0"/>
                <a:cs typeface="Tahoma" panose="020B0604030504040204" pitchFamily="34" charset="0"/>
              </a:rPr>
              <a:t>et al. </a:t>
            </a:r>
            <a:r>
              <a:rPr lang="en-US" sz="1300" dirty="0" smtClean="0">
                <a:latin typeface="Tahoma" panose="020B0604030504040204" pitchFamily="34" charset="0"/>
                <a:ea typeface="Tahoma" panose="020B0604030504040204" pitchFamily="34" charset="0"/>
                <a:cs typeface="Tahoma" panose="020B0604030504040204" pitchFamily="34" charset="0"/>
              </a:rPr>
              <a:t>2019)</a:t>
            </a:r>
            <a:endParaRPr lang="en-US" sz="13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723315962"/>
      </p:ext>
    </p:extLst>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hqdefault.jpg">
            <a:extLst>
              <a:ext uri="{FF2B5EF4-FFF2-40B4-BE49-F238E27FC236}">
                <a16:creationId xmlns:a16="http://schemas.microsoft.com/office/drawing/2014/main" xmlns="" id="{D70DCCBB-EEFB-5C40-82B0-57C95AE5A3CE}"/>
              </a:ext>
            </a:extLst>
          </p:cNvPr>
          <p:cNvPicPr/>
          <p:nvPr/>
        </p:nvPicPr>
        <p:blipFill>
          <a:blip r:embed="rId3" cstate="print"/>
          <a:stretch>
            <a:fillRect/>
          </a:stretch>
        </p:blipFill>
        <p:spPr>
          <a:xfrm>
            <a:off x="839924" y="627534"/>
            <a:ext cx="7464152" cy="4320480"/>
          </a:xfrm>
          <a:prstGeom prst="rect">
            <a:avLst/>
          </a:prstGeom>
        </p:spPr>
      </p:pic>
      <p:sp>
        <p:nvSpPr>
          <p:cNvPr id="2" name="Rectangle 1"/>
          <p:cNvSpPr/>
          <p:nvPr/>
        </p:nvSpPr>
        <p:spPr>
          <a:xfrm>
            <a:off x="755576" y="234522"/>
            <a:ext cx="4809073" cy="353943"/>
          </a:xfrm>
          <a:prstGeom prst="rect">
            <a:avLst/>
          </a:prstGeom>
        </p:spPr>
        <p:txBody>
          <a:bodyPr wrap="none">
            <a:spAutoFit/>
          </a:bodyPr>
          <a:lstStyle/>
          <a:p>
            <a:r>
              <a:rPr lang="en-GB" sz="1700" dirty="0">
                <a:latin typeface="Tahoma" panose="020B0604030504040204" pitchFamily="34" charset="0"/>
                <a:ea typeface="Tahoma" panose="020B0604030504040204" pitchFamily="34" charset="0"/>
                <a:cs typeface="Tahoma" panose="020B0604030504040204" pitchFamily="34" charset="0"/>
              </a:rPr>
              <a:t>Hill et al</a:t>
            </a:r>
            <a:r>
              <a:rPr lang="en-GB" sz="1700" dirty="0" smtClean="0">
                <a:latin typeface="Tahoma" panose="020B0604030504040204" pitchFamily="34" charset="0"/>
                <a:ea typeface="Tahoma" panose="020B0604030504040204" pitchFamily="34" charset="0"/>
                <a:cs typeface="Tahoma" panose="020B0604030504040204" pitchFamily="34" charset="0"/>
              </a:rPr>
              <a:t>. (2016): </a:t>
            </a:r>
            <a:r>
              <a:rPr lang="en-GB" sz="1700" dirty="0">
                <a:latin typeface="Tahoma" panose="020B0604030504040204" pitchFamily="34" charset="0"/>
                <a:ea typeface="Tahoma" panose="020B0604030504040204" pitchFamily="34" charset="0"/>
                <a:cs typeface="Tahoma" panose="020B0604030504040204" pitchFamily="34" charset="0"/>
              </a:rPr>
              <a:t>borderland spaces of learning </a:t>
            </a:r>
            <a:endParaRPr lang="en-GB" sz="1700" dirty="0">
              <a:latin typeface="Tahoma" panose="020B0604030504040204" pitchFamily="34" charset="0"/>
              <a:ea typeface="Tahoma" panose="020B0604030504040204" pitchFamily="34" charset="0"/>
              <a:cs typeface="Tahoma" panose="020B0604030504040204" pitchFamily="34" charset="0"/>
            </a:endParaRPr>
          </a:p>
        </p:txBody>
      </p:sp>
      <p:sp>
        <p:nvSpPr>
          <p:cNvPr id="4" name="Rectangle 3"/>
          <p:cNvSpPr/>
          <p:nvPr/>
        </p:nvSpPr>
        <p:spPr>
          <a:xfrm>
            <a:off x="823575" y="4515966"/>
            <a:ext cx="5168403" cy="400110"/>
          </a:xfrm>
          <a:prstGeom prst="rect">
            <a:avLst/>
          </a:prstGeom>
        </p:spPr>
        <p:txBody>
          <a:bodyPr wrap="none">
            <a:spAutoFit/>
          </a:bodyPr>
          <a:lstStyle/>
          <a:p>
            <a:r>
              <a:rPr lang="en-US" sz="2000" b="1" dirty="0"/>
              <a:t>D</a:t>
            </a:r>
            <a:r>
              <a:rPr lang="en-US" sz="2000" b="1" dirty="0" smtClean="0"/>
              <a:t>are </a:t>
            </a:r>
            <a:r>
              <a:rPr lang="en-US" sz="2000" b="1" dirty="0"/>
              <a:t>to discover all that you can become</a:t>
            </a:r>
            <a:endParaRPr lang="en-GB" sz="2000" b="1" dirty="0"/>
          </a:p>
        </p:txBody>
      </p:sp>
    </p:spTree>
    <p:extLst>
      <p:ext uri="{BB962C8B-B14F-4D97-AF65-F5344CB8AC3E}">
        <p14:creationId xmlns:p14="http://schemas.microsoft.com/office/powerpoint/2010/main" val="287832461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FD17A1F5-51E8-2343-9832-F5411C5EF380}"/>
              </a:ext>
            </a:extLst>
          </p:cNvPr>
          <p:cNvSpPr>
            <a:spLocks noGrp="1"/>
          </p:cNvSpPr>
          <p:nvPr>
            <p:ph type="body" sz="quarter" idx="10"/>
          </p:nvPr>
        </p:nvSpPr>
        <p:spPr>
          <a:xfrm>
            <a:off x="323528" y="339502"/>
            <a:ext cx="8640960" cy="488301"/>
          </a:xfrm>
        </p:spPr>
        <p:txBody>
          <a:bodyPr/>
          <a:lstStyle/>
          <a:p>
            <a:r>
              <a:rPr lang="en-US" sz="2400" dirty="0">
                <a:latin typeface="Tahoma" panose="020B0604030504040204" pitchFamily="34" charset="0"/>
                <a:ea typeface="Tahoma" panose="020B0604030504040204" pitchFamily="34" charset="0"/>
                <a:cs typeface="Tahoma" panose="020B0604030504040204" pitchFamily="34" charset="0"/>
              </a:rPr>
              <a:t>4</a:t>
            </a:r>
            <a:r>
              <a:rPr lang="en-US" sz="2400" dirty="0" smtClean="0">
                <a:latin typeface="Tahoma" panose="020B0604030504040204" pitchFamily="34" charset="0"/>
                <a:ea typeface="Tahoma" panose="020B0604030504040204" pitchFamily="34" charset="0"/>
                <a:cs typeface="Tahoma" panose="020B0604030504040204" pitchFamily="34" charset="0"/>
              </a:rPr>
              <a:t>. Conclusions</a:t>
            </a:r>
            <a:endParaRPr lang="en-US" sz="2400" dirty="0">
              <a:latin typeface="Tahoma" panose="020B0604030504040204" pitchFamily="34" charset="0"/>
              <a:ea typeface="Tahoma" panose="020B0604030504040204" pitchFamily="34" charset="0"/>
              <a:cs typeface="Tahoma" panose="020B0604030504040204" pitchFamily="34" charset="0"/>
            </a:endParaRPr>
          </a:p>
        </p:txBody>
      </p:sp>
      <p:sp>
        <p:nvSpPr>
          <p:cNvPr id="3" name="Text Placeholder 2">
            <a:extLst>
              <a:ext uri="{FF2B5EF4-FFF2-40B4-BE49-F238E27FC236}">
                <a16:creationId xmlns:a16="http://schemas.microsoft.com/office/drawing/2014/main" xmlns="" id="{DB5C9A67-8307-0744-995E-200ADDB895A2}"/>
              </a:ext>
            </a:extLst>
          </p:cNvPr>
          <p:cNvSpPr>
            <a:spLocks noGrp="1"/>
          </p:cNvSpPr>
          <p:nvPr>
            <p:ph type="body" sz="quarter" idx="11"/>
          </p:nvPr>
        </p:nvSpPr>
        <p:spPr>
          <a:xfrm>
            <a:off x="251520" y="1131590"/>
            <a:ext cx="8640960" cy="3528392"/>
          </a:xfrm>
        </p:spPr>
        <p:txBody>
          <a:bodyPr/>
          <a:lstStyle/>
          <a:p>
            <a:r>
              <a:rPr lang="en-GB" sz="2000" dirty="0"/>
              <a:t>F</a:t>
            </a:r>
            <a:r>
              <a:rPr lang="en-GB" sz="2000" dirty="0" smtClean="0"/>
              <a:t>aculty </a:t>
            </a:r>
            <a:r>
              <a:rPr lang="en-GB" sz="2000" dirty="0"/>
              <a:t>should not divorce the affective realm of learning from the cognitive as wellbeing issues rise into sharp focus </a:t>
            </a:r>
            <a:r>
              <a:rPr lang="en-GB" sz="2000" dirty="0" smtClean="0"/>
              <a:t>in HE</a:t>
            </a:r>
          </a:p>
          <a:p>
            <a:endParaRPr lang="en-GB" sz="2700" dirty="0" smtClean="0"/>
          </a:p>
          <a:p>
            <a:r>
              <a:rPr lang="en-GB" sz="2000" dirty="0"/>
              <a:t>C</a:t>
            </a:r>
            <a:r>
              <a:rPr lang="en-GB" sz="2000" dirty="0" smtClean="0"/>
              <a:t>onsciously </a:t>
            </a:r>
            <a:r>
              <a:rPr lang="en-GB" sz="2000" dirty="0"/>
              <a:t>uniting these two realms allows learning to be tackled holistically, supporting students to develop positive emotions and resilient academic </a:t>
            </a:r>
            <a:r>
              <a:rPr lang="en-GB" sz="2000" dirty="0" smtClean="0"/>
              <a:t>behaviours</a:t>
            </a:r>
          </a:p>
          <a:p>
            <a:endParaRPr lang="en-GB" sz="2700" dirty="0"/>
          </a:p>
          <a:p>
            <a:r>
              <a:rPr lang="en-GB" sz="2000" dirty="0" smtClean="0"/>
              <a:t>We recognise this may not be </a:t>
            </a:r>
            <a:r>
              <a:rPr lang="en-GB" sz="2000" dirty="0" smtClean="0"/>
              <a:t>eas</a:t>
            </a:r>
            <a:r>
              <a:rPr lang="en-GB" sz="2000" dirty="0" smtClean="0"/>
              <a:t>y </a:t>
            </a:r>
            <a:r>
              <a:rPr lang="en-GB" sz="2000" dirty="0"/>
              <a:t>f</a:t>
            </a:r>
            <a:r>
              <a:rPr lang="en-GB" sz="2000" dirty="0" smtClean="0"/>
              <a:t>or faculty and, as such, we offer some practical advice … </a:t>
            </a:r>
            <a:endParaRPr lang="en-US" sz="2000" dirty="0">
              <a:latin typeface="Arial" charset="0"/>
              <a:ea typeface="ＭＳ Ｐゴシック" charset="0"/>
            </a:endParaRPr>
          </a:p>
          <a:p>
            <a:endParaRPr lang="en-US" sz="2000" dirty="0"/>
          </a:p>
          <a:p>
            <a:endParaRPr lang="en-US" sz="2000" dirty="0" smtClean="0"/>
          </a:p>
          <a:p>
            <a:endParaRPr lang="en-US" sz="1900" dirty="0"/>
          </a:p>
          <a:p>
            <a:endParaRPr lang="en-US" sz="1900" dirty="0"/>
          </a:p>
        </p:txBody>
      </p:sp>
    </p:spTree>
    <p:extLst>
      <p:ext uri="{BB962C8B-B14F-4D97-AF65-F5344CB8AC3E}">
        <p14:creationId xmlns:p14="http://schemas.microsoft.com/office/powerpoint/2010/main" val="4178209612"/>
      </p:ext>
    </p:extLst>
  </p:cSld>
  <p:clrMapOvr>
    <a:masterClrMapping/>
  </p:clrMapOvr>
  <p:transition spd="slow">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FD17A1F5-51E8-2343-9832-F5411C5EF380}"/>
              </a:ext>
            </a:extLst>
          </p:cNvPr>
          <p:cNvSpPr>
            <a:spLocks noGrp="1"/>
          </p:cNvSpPr>
          <p:nvPr>
            <p:ph type="body" sz="quarter" idx="10"/>
          </p:nvPr>
        </p:nvSpPr>
        <p:spPr>
          <a:xfrm>
            <a:off x="323528" y="483518"/>
            <a:ext cx="5673352" cy="488301"/>
          </a:xfrm>
        </p:spPr>
        <p:txBody>
          <a:bodyPr/>
          <a:lstStyle/>
          <a:p>
            <a:r>
              <a:rPr lang="en-US" sz="2400" dirty="0">
                <a:latin typeface="Tahoma" panose="020B0604030504040204" pitchFamily="34" charset="0"/>
                <a:ea typeface="Tahoma" panose="020B0604030504040204" pitchFamily="34" charset="0"/>
                <a:cs typeface="Tahoma" panose="020B0604030504040204" pitchFamily="34" charset="0"/>
              </a:rPr>
              <a:t>5</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smtClean="0">
                <a:latin typeface="Tahoma" panose="020B0604030504040204" pitchFamily="34" charset="0"/>
                <a:ea typeface="Tahoma" panose="020B0604030504040204" pitchFamily="34" charset="0"/>
                <a:cs typeface="Tahoma" panose="020B0604030504040204" pitchFamily="34" charset="0"/>
              </a:rPr>
              <a:t>Implications for practice</a:t>
            </a:r>
            <a:endParaRPr lang="en-US" sz="2400" dirty="0">
              <a:latin typeface="Tahoma" panose="020B0604030504040204" pitchFamily="34" charset="0"/>
              <a:ea typeface="Tahoma" panose="020B0604030504040204" pitchFamily="34" charset="0"/>
              <a:cs typeface="Tahoma" panose="020B0604030504040204" pitchFamily="34" charset="0"/>
            </a:endParaRPr>
          </a:p>
        </p:txBody>
      </p:sp>
      <p:sp>
        <p:nvSpPr>
          <p:cNvPr id="5" name="Text Placeholder 2">
            <a:extLst>
              <a:ext uri="{FF2B5EF4-FFF2-40B4-BE49-F238E27FC236}">
                <a16:creationId xmlns="" xmlns:a16="http://schemas.microsoft.com/office/drawing/2014/main" id="{DB5C9A67-8307-0744-995E-200ADDB895A2}"/>
              </a:ext>
            </a:extLst>
          </p:cNvPr>
          <p:cNvSpPr>
            <a:spLocks noGrp="1"/>
          </p:cNvSpPr>
          <p:nvPr>
            <p:ph type="body" sz="quarter" idx="11"/>
          </p:nvPr>
        </p:nvSpPr>
        <p:spPr>
          <a:xfrm>
            <a:off x="323528" y="1275606"/>
            <a:ext cx="8640960" cy="3168352"/>
          </a:xfrm>
        </p:spPr>
        <p:txBody>
          <a:bodyPr/>
          <a:lstStyle/>
          <a:p>
            <a:pPr marL="0" indent="0">
              <a:buNone/>
            </a:pPr>
            <a:endParaRPr lang="en-GB" sz="1000" b="1" dirty="0">
              <a:solidFill>
                <a:srgbClr val="16818D"/>
              </a:solidFill>
            </a:endParaRPr>
          </a:p>
          <a:p>
            <a:pPr>
              <a:spcBef>
                <a:spcPts val="0"/>
              </a:spcBef>
            </a:pPr>
            <a:r>
              <a:rPr lang="en-US" sz="2100" dirty="0"/>
              <a:t>Relate to students in ways that are hospitable and attuned to them as </a:t>
            </a:r>
            <a:r>
              <a:rPr lang="en-US" sz="2100" dirty="0" smtClean="0"/>
              <a:t>individuals</a:t>
            </a:r>
          </a:p>
          <a:p>
            <a:pPr>
              <a:spcBef>
                <a:spcPts val="0"/>
              </a:spcBef>
            </a:pPr>
            <a:endParaRPr lang="en-GB" sz="3000" dirty="0" smtClean="0"/>
          </a:p>
          <a:p>
            <a:pPr>
              <a:spcBef>
                <a:spcPts val="0"/>
              </a:spcBef>
            </a:pPr>
            <a:r>
              <a:rPr lang="en-GB" sz="2100" dirty="0" smtClean="0"/>
              <a:t>Adopt </a:t>
            </a:r>
            <a:r>
              <a:rPr lang="en-GB" sz="2100" dirty="0"/>
              <a:t>active student-centred and social pedagogic approaches such as group </a:t>
            </a:r>
            <a:r>
              <a:rPr lang="en-GB" sz="2100" dirty="0" smtClean="0"/>
              <a:t>work and </a:t>
            </a:r>
            <a:r>
              <a:rPr lang="en-GB" sz="2100" dirty="0"/>
              <a:t>inquiry-based learning </a:t>
            </a:r>
            <a:endParaRPr lang="en-GB" sz="2100" dirty="0" smtClean="0"/>
          </a:p>
          <a:p>
            <a:pPr>
              <a:spcBef>
                <a:spcPts val="0"/>
              </a:spcBef>
            </a:pPr>
            <a:endParaRPr lang="en-GB" sz="3000" dirty="0"/>
          </a:p>
          <a:p>
            <a:pPr>
              <a:spcBef>
                <a:spcPts val="0"/>
              </a:spcBef>
            </a:pPr>
            <a:r>
              <a:rPr lang="en-GB" sz="2100" dirty="0" smtClean="0"/>
              <a:t>Work with </a:t>
            </a:r>
            <a:r>
              <a:rPr lang="en-GB" sz="2100" dirty="0"/>
              <a:t>Educational Developers who </a:t>
            </a:r>
            <a:r>
              <a:rPr lang="en-GB" sz="2100" dirty="0" smtClean="0"/>
              <a:t>can </a:t>
            </a:r>
            <a:r>
              <a:rPr lang="en-GB" sz="2100" dirty="0"/>
              <a:t>support you to work positively with the emotional aspects of </a:t>
            </a:r>
            <a:r>
              <a:rPr lang="en-GB" sz="2100" dirty="0" smtClean="0"/>
              <a:t>learning / assessment </a:t>
            </a:r>
          </a:p>
          <a:p>
            <a:pPr marL="0" indent="0">
              <a:spcBef>
                <a:spcPts val="0"/>
              </a:spcBef>
              <a:buNone/>
            </a:pPr>
            <a:endParaRPr lang="en-GB" sz="1500" dirty="0"/>
          </a:p>
        </p:txBody>
      </p:sp>
    </p:spTree>
    <p:extLst>
      <p:ext uri="{BB962C8B-B14F-4D97-AF65-F5344CB8AC3E}">
        <p14:creationId xmlns:p14="http://schemas.microsoft.com/office/powerpoint/2010/main" val="3455849721"/>
      </p:ext>
    </p:extLst>
  </p:cSld>
  <p:clrMapOvr>
    <a:masterClrMapping/>
  </p:clrMapOvr>
  <p:transition spd="slow">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 xmlns:a16="http://schemas.microsoft.com/office/drawing/2014/main" id="{DB5C9A67-8307-0744-995E-200ADDB895A2}"/>
              </a:ext>
            </a:extLst>
          </p:cNvPr>
          <p:cNvSpPr>
            <a:spLocks noGrp="1"/>
          </p:cNvSpPr>
          <p:nvPr>
            <p:ph type="body" sz="quarter" idx="11"/>
          </p:nvPr>
        </p:nvSpPr>
        <p:spPr>
          <a:xfrm>
            <a:off x="179512" y="699542"/>
            <a:ext cx="8712968" cy="4680520"/>
          </a:xfrm>
        </p:spPr>
        <p:txBody>
          <a:bodyPr/>
          <a:lstStyle/>
          <a:p>
            <a:pPr marL="176213" indent="-176213"/>
            <a:r>
              <a:rPr lang="en-US" sz="2000" dirty="0" smtClean="0"/>
              <a:t>Embed student-teacher assessment </a:t>
            </a:r>
            <a:r>
              <a:rPr lang="en-US" sz="2000" dirty="0"/>
              <a:t>dialogue early in the </a:t>
            </a:r>
            <a:r>
              <a:rPr lang="en-US" sz="2000" dirty="0" smtClean="0"/>
              <a:t>curriculum and increase peer feedback in </a:t>
            </a:r>
            <a:r>
              <a:rPr lang="en-US" sz="2000" dirty="0"/>
              <a:t>later years </a:t>
            </a:r>
            <a:r>
              <a:rPr lang="en-US" sz="2000" dirty="0" smtClean="0"/>
              <a:t>e.g.</a:t>
            </a:r>
          </a:p>
          <a:p>
            <a:pPr marL="176213" indent="-176213"/>
            <a:endParaRPr lang="en-GB" sz="500" dirty="0" smtClean="0"/>
          </a:p>
          <a:p>
            <a:pPr marL="176213" indent="-176213">
              <a:buNone/>
            </a:pPr>
            <a:r>
              <a:rPr lang="en-GB" sz="1900" dirty="0" smtClean="0"/>
              <a:t>		</a:t>
            </a:r>
            <a:r>
              <a:rPr lang="en-GB" sz="1750" dirty="0" smtClean="0"/>
              <a:t>- year </a:t>
            </a:r>
            <a:r>
              <a:rPr lang="en-US" sz="1750" dirty="0"/>
              <a:t>2</a:t>
            </a:r>
            <a:r>
              <a:rPr lang="en-US" sz="1750" dirty="0" smtClean="0"/>
              <a:t>: </a:t>
            </a:r>
            <a:r>
              <a:rPr lang="en-US" sz="1750" dirty="0"/>
              <a:t>	</a:t>
            </a:r>
            <a:r>
              <a:rPr lang="en-US" sz="1750" dirty="0" smtClean="0"/>
              <a:t>teachers </a:t>
            </a:r>
            <a:r>
              <a:rPr lang="en-US" sz="1750" dirty="0" smtClean="0"/>
              <a:t>meet </a:t>
            </a:r>
            <a:r>
              <a:rPr lang="en-US" sz="1750" dirty="0"/>
              <a:t>students individually to answer specific </a:t>
            </a:r>
            <a:r>
              <a:rPr lang="en-US" sz="1750" dirty="0" smtClean="0"/>
              <a:t>  </a:t>
            </a:r>
          </a:p>
          <a:p>
            <a:pPr marL="176213" indent="-176213">
              <a:buNone/>
            </a:pPr>
            <a:r>
              <a:rPr lang="en-US" sz="1750" dirty="0"/>
              <a:t> </a:t>
            </a:r>
            <a:r>
              <a:rPr lang="en-US" sz="1750" dirty="0" smtClean="0"/>
              <a:t>         	  </a:t>
            </a:r>
            <a:r>
              <a:rPr lang="en-US" sz="1750" dirty="0" smtClean="0"/>
              <a:t>     	questions </a:t>
            </a:r>
            <a:r>
              <a:rPr lang="en-US" sz="1750" dirty="0" smtClean="0"/>
              <a:t>following peer-to-peer </a:t>
            </a:r>
            <a:r>
              <a:rPr lang="en-US" sz="1750" dirty="0" smtClean="0"/>
              <a:t>discussion</a:t>
            </a:r>
          </a:p>
          <a:p>
            <a:pPr marL="176213" indent="-176213">
              <a:buNone/>
            </a:pPr>
            <a:endParaRPr lang="en-US" sz="300" dirty="0" smtClean="0"/>
          </a:p>
          <a:p>
            <a:pPr marL="176213" indent="-176213">
              <a:buNone/>
            </a:pPr>
            <a:r>
              <a:rPr lang="en-US" sz="1750" dirty="0"/>
              <a:t>	</a:t>
            </a:r>
            <a:r>
              <a:rPr lang="en-US" sz="1750" dirty="0" smtClean="0"/>
              <a:t>	- year </a:t>
            </a:r>
            <a:r>
              <a:rPr lang="en-US" sz="1750" dirty="0"/>
              <a:t>3</a:t>
            </a:r>
            <a:r>
              <a:rPr lang="en-US" sz="1750" dirty="0" smtClean="0"/>
              <a:t>: 	peer-to-peer </a:t>
            </a:r>
            <a:r>
              <a:rPr lang="en-US" sz="1750" dirty="0"/>
              <a:t>mentoring </a:t>
            </a:r>
            <a:r>
              <a:rPr lang="en-US" sz="1750" dirty="0" smtClean="0"/>
              <a:t>supported by optional group /  </a:t>
            </a:r>
          </a:p>
          <a:p>
            <a:pPr marL="176213" indent="-176213">
              <a:buNone/>
            </a:pPr>
            <a:r>
              <a:rPr lang="en-US" sz="1750" dirty="0"/>
              <a:t>		</a:t>
            </a:r>
            <a:r>
              <a:rPr lang="en-US" sz="1750" dirty="0" smtClean="0"/>
              <a:t>  </a:t>
            </a:r>
            <a:r>
              <a:rPr lang="en-US" sz="1750" dirty="0" smtClean="0"/>
              <a:t>		individual </a:t>
            </a:r>
            <a:r>
              <a:rPr lang="en-US" sz="1750" dirty="0" smtClean="0"/>
              <a:t>teacher meetings </a:t>
            </a:r>
          </a:p>
          <a:p>
            <a:pPr marL="176213" indent="-176213">
              <a:buNone/>
            </a:pPr>
            <a:endParaRPr lang="en-US" sz="1700" dirty="0" smtClean="0"/>
          </a:p>
          <a:p>
            <a:pPr marL="176213" indent="-176213"/>
            <a:r>
              <a:rPr lang="en-GB" sz="2000" dirty="0" smtClean="0"/>
              <a:t>Use </a:t>
            </a:r>
            <a:r>
              <a:rPr lang="en-GB" sz="2000" dirty="0"/>
              <a:t>assessment approaches to support students to focus on the processes of learning and </a:t>
            </a:r>
            <a:r>
              <a:rPr lang="en-GB" sz="2000" dirty="0" smtClean="0"/>
              <a:t>self-development </a:t>
            </a:r>
            <a:r>
              <a:rPr lang="en-GB" sz="1900" dirty="0" smtClean="0"/>
              <a:t>(</a:t>
            </a:r>
            <a:r>
              <a:rPr lang="en-US" sz="1900" dirty="0"/>
              <a:t>student-</a:t>
            </a:r>
            <a:r>
              <a:rPr lang="en-US" sz="1900" dirty="0" err="1"/>
              <a:t>centred</a:t>
            </a:r>
            <a:r>
              <a:rPr lang="en-US" sz="1900" dirty="0"/>
              <a:t>, </a:t>
            </a:r>
            <a:r>
              <a:rPr lang="en-US" sz="1900" dirty="0" smtClean="0"/>
              <a:t>constructivist)</a:t>
            </a:r>
            <a:endParaRPr lang="en-GB" sz="1900" dirty="0" smtClean="0"/>
          </a:p>
          <a:p>
            <a:pPr marL="176213" indent="-176213"/>
            <a:endParaRPr lang="en-US" sz="1700" dirty="0"/>
          </a:p>
          <a:p>
            <a:pPr marL="176213" indent="-176213"/>
            <a:r>
              <a:rPr lang="en-US" sz="2000" dirty="0"/>
              <a:t>How </a:t>
            </a:r>
            <a:r>
              <a:rPr lang="en-US" sz="2000" dirty="0" smtClean="0"/>
              <a:t>committed / able are we, </a:t>
            </a:r>
            <a:r>
              <a:rPr lang="en-US" sz="2000" dirty="0"/>
              <a:t>within current resource constraints, </a:t>
            </a:r>
            <a:r>
              <a:rPr lang="en-US" sz="2000" dirty="0" smtClean="0"/>
              <a:t>to </a:t>
            </a:r>
            <a:r>
              <a:rPr lang="en-US" sz="2000" dirty="0" smtClean="0"/>
              <a:t>re-</a:t>
            </a:r>
            <a:r>
              <a:rPr lang="en-US" sz="2000" dirty="0" err="1" smtClean="0"/>
              <a:t>conceptualise</a:t>
            </a:r>
            <a:r>
              <a:rPr lang="en-US" sz="2000" dirty="0" smtClean="0"/>
              <a:t> </a:t>
            </a:r>
            <a:r>
              <a:rPr lang="en-US" sz="2000" dirty="0" smtClean="0"/>
              <a:t>assessment &amp; feedback</a:t>
            </a:r>
            <a:r>
              <a:rPr lang="en-US" sz="2000" dirty="0"/>
              <a:t>? </a:t>
            </a:r>
            <a:endParaRPr lang="en-US" sz="2000" dirty="0" smtClean="0"/>
          </a:p>
        </p:txBody>
      </p:sp>
    </p:spTree>
    <p:extLst>
      <p:ext uri="{BB962C8B-B14F-4D97-AF65-F5344CB8AC3E}">
        <p14:creationId xmlns:p14="http://schemas.microsoft.com/office/powerpoint/2010/main" val="3662694277"/>
      </p:ext>
    </p:extLst>
  </p:cSld>
  <p:clrMapOvr>
    <a:masterClrMapping/>
  </p:clrMapOvr>
  <p:transition spd="slow">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xmlns="" id="{E34AE75C-F552-C742-931B-65D4AF399509}"/>
              </a:ext>
            </a:extLst>
          </p:cNvPr>
          <p:cNvSpPr>
            <a:spLocks noGrp="1"/>
          </p:cNvSpPr>
          <p:nvPr>
            <p:ph type="body" sz="quarter" idx="11"/>
          </p:nvPr>
        </p:nvSpPr>
        <p:spPr>
          <a:xfrm>
            <a:off x="107504" y="504056"/>
            <a:ext cx="8856984" cy="4587974"/>
          </a:xfrm>
        </p:spPr>
        <p:txBody>
          <a:bodyPr/>
          <a:lstStyle/>
          <a:p>
            <a:pPr marL="176213" indent="-176213"/>
            <a:r>
              <a:rPr lang="en-US" sz="1450" dirty="0" smtClean="0"/>
              <a:t>Carter</a:t>
            </a:r>
            <a:r>
              <a:rPr lang="en-US" sz="1450" dirty="0"/>
              <a:t>, M.A., </a:t>
            </a:r>
            <a:r>
              <a:rPr lang="en-US" sz="1450" dirty="0" err="1"/>
              <a:t>Pagliano</a:t>
            </a:r>
            <a:r>
              <a:rPr lang="en-US" sz="1450" dirty="0"/>
              <a:t>, P., Francis, A. &amp; Thorne, M. (2017</a:t>
            </a:r>
            <a:r>
              <a:rPr lang="en-US" sz="1450" dirty="0" smtClean="0"/>
              <a:t>) </a:t>
            </a:r>
            <a:r>
              <a:rPr lang="en-US" sz="1450" dirty="0"/>
              <a:t>Australian university students and mental health: Viewpoints from the </a:t>
            </a:r>
            <a:r>
              <a:rPr lang="en-US" sz="1450" dirty="0" smtClean="0"/>
              <a:t>literature. </a:t>
            </a:r>
            <a:r>
              <a:rPr lang="en-US" sz="1450" i="1" dirty="0"/>
              <a:t>International Journal of Innovation, Creativity and Change</a:t>
            </a:r>
            <a:r>
              <a:rPr lang="en-US" sz="1450" dirty="0"/>
              <a:t>, </a:t>
            </a:r>
            <a:r>
              <a:rPr lang="en-US" sz="1450" dirty="0" smtClean="0"/>
              <a:t>3</a:t>
            </a:r>
            <a:r>
              <a:rPr lang="en-US" sz="1450" dirty="0"/>
              <a:t>, 1-25</a:t>
            </a:r>
            <a:r>
              <a:rPr lang="en-US" sz="1450" dirty="0" smtClean="0"/>
              <a:t>.</a:t>
            </a:r>
          </a:p>
          <a:p>
            <a:pPr marL="176213" indent="-176213"/>
            <a:endParaRPr lang="en-US" sz="400" dirty="0"/>
          </a:p>
          <a:p>
            <a:pPr marL="176213" indent="-176213"/>
            <a:r>
              <a:rPr lang="en-US" sz="1455" dirty="0"/>
              <a:t>Equality Challenge Unit (2015</a:t>
            </a:r>
            <a:r>
              <a:rPr lang="en-US" sz="1455" dirty="0" smtClean="0"/>
              <a:t>) </a:t>
            </a:r>
            <a:r>
              <a:rPr lang="en-US" sz="1455" i="1" dirty="0"/>
              <a:t>Equality in </a:t>
            </a:r>
            <a:r>
              <a:rPr lang="en-US" sz="1455" i="1" dirty="0" smtClean="0"/>
              <a:t>Higher </a:t>
            </a:r>
            <a:r>
              <a:rPr lang="en-US" sz="1455" i="1" dirty="0"/>
              <a:t>E</a:t>
            </a:r>
            <a:r>
              <a:rPr lang="en-US" sz="1455" i="1" dirty="0" smtClean="0"/>
              <a:t>ducation</a:t>
            </a:r>
            <a:r>
              <a:rPr lang="en-US" sz="1455" i="1" dirty="0"/>
              <a:t>: Statistical </a:t>
            </a:r>
            <a:r>
              <a:rPr lang="en-US" sz="1455" i="1" dirty="0" smtClean="0"/>
              <a:t>Report 2015. </a:t>
            </a:r>
            <a:r>
              <a:rPr lang="en-US" sz="1455" dirty="0">
                <a:hlinkClick r:id="rId3"/>
              </a:rPr>
              <a:t>https://www.ecu.ac.uk/publications/equality-higher-education-statistical-report-2015</a:t>
            </a:r>
            <a:r>
              <a:rPr lang="en-US" sz="1455" dirty="0" smtClean="0">
                <a:hlinkClick r:id="rId3"/>
              </a:rPr>
              <a:t>/</a:t>
            </a:r>
            <a:endParaRPr lang="en-US" sz="1455" dirty="0" smtClean="0"/>
          </a:p>
          <a:p>
            <a:pPr marL="176213" indent="-176213"/>
            <a:endParaRPr lang="en-US" sz="400" dirty="0"/>
          </a:p>
          <a:p>
            <a:pPr marL="176213" indent="-176213"/>
            <a:r>
              <a:rPr lang="en-US" sz="1450" dirty="0"/>
              <a:t>Ferguson, D. (2017</a:t>
            </a:r>
            <a:r>
              <a:rPr lang="en-US" sz="1450" dirty="0" smtClean="0"/>
              <a:t>) </a:t>
            </a:r>
            <a:r>
              <a:rPr lang="en-US" sz="1450" dirty="0"/>
              <a:t>The rise in student mental health problems – I thought my tutor would say deal with </a:t>
            </a:r>
            <a:r>
              <a:rPr lang="en-US" sz="1450" dirty="0" smtClean="0"/>
              <a:t>it. </a:t>
            </a:r>
            <a:r>
              <a:rPr lang="en-US" sz="1450" i="1" dirty="0"/>
              <a:t>The Guardian</a:t>
            </a:r>
            <a:r>
              <a:rPr lang="en-US" sz="1450" dirty="0"/>
              <a:t>, 29</a:t>
            </a:r>
            <a:r>
              <a:rPr lang="en-US" sz="1450" baseline="30000" dirty="0"/>
              <a:t>th</a:t>
            </a:r>
            <a:r>
              <a:rPr lang="en-US" sz="1450" dirty="0"/>
              <a:t> </a:t>
            </a:r>
            <a:r>
              <a:rPr lang="en-US" sz="1450" dirty="0" smtClean="0"/>
              <a:t>August. </a:t>
            </a:r>
            <a:endParaRPr lang="en-US" sz="1450" dirty="0" smtClean="0"/>
          </a:p>
          <a:p>
            <a:pPr marL="176213" indent="-176213"/>
            <a:endParaRPr lang="en-US" sz="400" dirty="0" smtClean="0"/>
          </a:p>
          <a:p>
            <a:pPr marL="176213" indent="-176213"/>
            <a:r>
              <a:rPr lang="en-US" sz="1450" dirty="0"/>
              <a:t>Hill, J., Thomas, G., Diaz, A. &amp; Simm, D. (2016) Borderland spaces for learning partnership: opportunities, benefits and challenges</a:t>
            </a:r>
            <a:r>
              <a:rPr lang="en-US" sz="1450" i="1" dirty="0"/>
              <a:t> Journal of Geography in Higher Education,</a:t>
            </a:r>
            <a:r>
              <a:rPr lang="en-US" sz="1450" dirty="0"/>
              <a:t> 40, 375-393</a:t>
            </a:r>
            <a:r>
              <a:rPr lang="en-US" sz="1450" dirty="0" smtClean="0"/>
              <a:t>.</a:t>
            </a:r>
            <a:endParaRPr lang="en-GB" sz="1450" dirty="0"/>
          </a:p>
          <a:p>
            <a:pPr marL="176213" indent="-176213"/>
            <a:endParaRPr lang="en-US" sz="400" dirty="0"/>
          </a:p>
          <a:p>
            <a:pPr marL="176213" indent="-176213"/>
            <a:r>
              <a:rPr lang="en-US" sz="1450" dirty="0"/>
              <a:t>Hill, J</a:t>
            </a:r>
            <a:r>
              <a:rPr lang="en-US" sz="1450" dirty="0" smtClean="0"/>
              <a:t>., Healey, R., West</a:t>
            </a:r>
            <a:r>
              <a:rPr lang="en-US" sz="1450" dirty="0"/>
              <a:t>, H</a:t>
            </a:r>
            <a:r>
              <a:rPr lang="en-US" sz="1450" dirty="0" smtClean="0"/>
              <a:t>. </a:t>
            </a:r>
            <a:r>
              <a:rPr lang="en-US" sz="1450" dirty="0"/>
              <a:t>&amp;</a:t>
            </a:r>
            <a:r>
              <a:rPr lang="en-US" sz="1450" dirty="0" smtClean="0"/>
              <a:t> </a:t>
            </a:r>
            <a:r>
              <a:rPr lang="en-US" sz="1450" dirty="0"/>
              <a:t>Déry</a:t>
            </a:r>
            <a:r>
              <a:rPr lang="en-US" sz="1450" dirty="0" smtClean="0"/>
              <a:t> C. </a:t>
            </a:r>
            <a:r>
              <a:rPr lang="en-US" sz="1450" dirty="0"/>
              <a:t>(</a:t>
            </a:r>
            <a:r>
              <a:rPr lang="en-US" sz="1450" dirty="0" smtClean="0"/>
              <a:t>2019) </a:t>
            </a:r>
            <a:r>
              <a:rPr lang="en-US" sz="1450" dirty="0"/>
              <a:t>Pedagogic partnership in higher education: Encountering emotion in learning and enhancing student </a:t>
            </a:r>
            <a:r>
              <a:rPr lang="en-US" sz="1450" dirty="0" smtClean="0"/>
              <a:t>wellbeing. </a:t>
            </a:r>
            <a:r>
              <a:rPr lang="en-GB" sz="1450" i="1" dirty="0"/>
              <a:t>Journal of Geography in Higher Education</a:t>
            </a:r>
            <a:r>
              <a:rPr lang="en-GB" sz="1450" dirty="0"/>
              <a:t>, </a:t>
            </a:r>
            <a:r>
              <a:rPr lang="en-GB" sz="1450" dirty="0" smtClean="0"/>
              <a:t>in </a:t>
            </a:r>
            <a:r>
              <a:rPr lang="en-GB" sz="1450" dirty="0"/>
              <a:t>p</a:t>
            </a:r>
            <a:r>
              <a:rPr lang="en-GB" sz="1450" dirty="0" smtClean="0"/>
              <a:t>ress</a:t>
            </a:r>
            <a:r>
              <a:rPr lang="en-GB" sz="1450" dirty="0" smtClean="0"/>
              <a:t>.</a:t>
            </a:r>
          </a:p>
          <a:p>
            <a:pPr marL="176213" indent="-176213"/>
            <a:endParaRPr lang="en-US" sz="400" dirty="0"/>
          </a:p>
          <a:p>
            <a:pPr marL="176213" indent="-176213"/>
            <a:r>
              <a:rPr lang="en-US" sz="1450" dirty="0"/>
              <a:t>Hill, J. &amp; West, H. (2019</a:t>
            </a:r>
            <a:r>
              <a:rPr lang="en-US" sz="1450" dirty="0" smtClean="0"/>
              <a:t>) </a:t>
            </a:r>
            <a:r>
              <a:rPr lang="en-US" sz="1450" dirty="0"/>
              <a:t>Improving the student learning experience through dialogic feed-forward </a:t>
            </a:r>
            <a:r>
              <a:rPr lang="en-US" sz="1450" dirty="0" smtClean="0"/>
              <a:t>assessment. </a:t>
            </a:r>
            <a:r>
              <a:rPr lang="en-US" sz="1450" i="1" dirty="0"/>
              <a:t>Assessment &amp; Evaluation in Higher Education</a:t>
            </a:r>
            <a:r>
              <a:rPr lang="en-US" sz="1450" dirty="0"/>
              <a:t>, DOI: </a:t>
            </a:r>
            <a:r>
              <a:rPr lang="en-US" sz="1450" u="sng" dirty="0">
                <a:hlinkClick r:id="rId4">
                  <a:extLst>
                    <a:ext uri="{A12FA001-AC4F-418D-AE19-62706E023703}">
                      <ahyp:hlinkClr xmlns:ahyp="http://schemas.microsoft.com/office/drawing/2018/hyperlinkcolor" xmlns="" val="tx"/>
                    </a:ext>
                  </a:extLst>
                </a:hlinkClick>
              </a:rPr>
              <a:t>https://doi.org/10.1080/02602938.2019.1608908</a:t>
            </a:r>
            <a:r>
              <a:rPr lang="en-US" sz="1450" u="sng" dirty="0"/>
              <a:t>. </a:t>
            </a:r>
            <a:endParaRPr lang="en-US" sz="1450" u="sng" dirty="0" smtClean="0"/>
          </a:p>
          <a:p>
            <a:pPr marL="0" indent="0">
              <a:buNone/>
            </a:pPr>
            <a:endParaRPr lang="en-US" sz="400" u="sng" dirty="0"/>
          </a:p>
          <a:p>
            <a:pPr marL="176213" indent="-176213"/>
            <a:r>
              <a:rPr lang="en-US" sz="1450" dirty="0"/>
              <a:t>Pang, W. (2017</a:t>
            </a:r>
            <a:r>
              <a:rPr lang="en-US" sz="1450" dirty="0" smtClean="0"/>
              <a:t>) </a:t>
            </a:r>
            <a:r>
              <a:rPr lang="en-US" sz="1450" dirty="0"/>
              <a:t>Peace of mind: Universities see spike in students seeking mental-health </a:t>
            </a:r>
            <a:r>
              <a:rPr lang="en-US" sz="1450" dirty="0" smtClean="0"/>
              <a:t>help. </a:t>
            </a:r>
            <a:r>
              <a:rPr lang="en-US" sz="1450" i="1" dirty="0"/>
              <a:t>The Globe and Mail</a:t>
            </a:r>
            <a:r>
              <a:rPr lang="en-US" sz="1450" dirty="0"/>
              <a:t>, 18</a:t>
            </a:r>
            <a:r>
              <a:rPr lang="en-US" sz="1450" baseline="30000" dirty="0"/>
              <a:t>th</a:t>
            </a:r>
            <a:r>
              <a:rPr lang="en-US" sz="1450" dirty="0"/>
              <a:t> </a:t>
            </a:r>
            <a:r>
              <a:rPr lang="en-US" sz="1450" dirty="0" smtClean="0"/>
              <a:t>October. </a:t>
            </a:r>
            <a:endParaRPr lang="en-US" sz="1450" dirty="0"/>
          </a:p>
          <a:p>
            <a:endParaRPr lang="en-US" sz="1200" dirty="0"/>
          </a:p>
        </p:txBody>
      </p:sp>
      <p:sp>
        <p:nvSpPr>
          <p:cNvPr id="6" name="Text Placeholder 1"/>
          <p:cNvSpPr txBox="1">
            <a:spLocks/>
          </p:cNvSpPr>
          <p:nvPr/>
        </p:nvSpPr>
        <p:spPr>
          <a:xfrm>
            <a:off x="179512" y="-20538"/>
            <a:ext cx="1512168" cy="488301"/>
          </a:xfrm>
          <a:prstGeom prst="rect">
            <a:avLst/>
          </a:prstGeom>
        </p:spPr>
        <p:txBody>
          <a:bodyPr lIns="0" tIns="0" rIns="0" bIns="0"/>
          <a:lstStyle>
            <a:lvl1pPr marL="0" indent="0" algn="l" defTabSz="606410" rtl="0" eaLnBrk="0" fontAlgn="base" hangingPunct="0">
              <a:lnSpc>
                <a:spcPts val="4200"/>
              </a:lnSpc>
              <a:spcBef>
                <a:spcPct val="20000"/>
              </a:spcBef>
              <a:spcAft>
                <a:spcPct val="0"/>
              </a:spcAft>
              <a:buFontTx/>
              <a:buNone/>
              <a:defRPr sz="3500" b="0" i="0" kern="1200">
                <a:solidFill>
                  <a:srgbClr val="1A9DAC"/>
                </a:solidFill>
                <a:latin typeface="Georgia" charset="0"/>
                <a:ea typeface="Georgia" charset="0"/>
                <a:cs typeface="Georgia" charset="0"/>
              </a:defRPr>
            </a:lvl1pPr>
            <a:lvl2pPr marL="987401" indent="-377816" algn="l" defTabSz="606410" rtl="0" eaLnBrk="0" fontAlgn="base" hangingPunct="0">
              <a:spcBef>
                <a:spcPct val="20000"/>
              </a:spcBef>
              <a:spcAft>
                <a:spcPct val="0"/>
              </a:spcAft>
              <a:buFont typeface="Arial" charset="0"/>
              <a:buChar char="–"/>
              <a:defRPr sz="3700" kern="1200">
                <a:solidFill>
                  <a:schemeClr val="tx1"/>
                </a:solidFill>
                <a:latin typeface="+mn-lt"/>
                <a:ea typeface="ＭＳ Ｐゴシック" charset="0"/>
                <a:cs typeface="+mn-cs"/>
              </a:defRPr>
            </a:lvl2pPr>
            <a:lvl3pPr marL="1520787" indent="-301618" algn="l" defTabSz="60641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mn-cs"/>
              </a:defRPr>
            </a:lvl3pPr>
            <a:lvl4pPr marL="2130372" indent="-301618" algn="l" defTabSz="606410" rtl="0" eaLnBrk="0" fontAlgn="base" hangingPunct="0">
              <a:spcBef>
                <a:spcPct val="20000"/>
              </a:spcBef>
              <a:spcAft>
                <a:spcPct val="0"/>
              </a:spcAft>
              <a:buFont typeface="Arial" charset="0"/>
              <a:buChar char="–"/>
              <a:defRPr sz="2600" kern="1200">
                <a:solidFill>
                  <a:schemeClr val="tx1"/>
                </a:solidFill>
                <a:latin typeface="+mn-lt"/>
                <a:ea typeface="ＭＳ Ｐゴシック" charset="0"/>
                <a:cs typeface="+mn-cs"/>
              </a:defRPr>
            </a:lvl4pPr>
            <a:lvl5pPr marL="2739957" indent="-301618" algn="l" defTabSz="606410" rtl="0" eaLnBrk="0" fontAlgn="base" hangingPunct="0">
              <a:spcBef>
                <a:spcPct val="20000"/>
              </a:spcBef>
              <a:spcAft>
                <a:spcPct val="0"/>
              </a:spcAft>
              <a:buFont typeface="Arial" charset="0"/>
              <a:buChar char="»"/>
              <a:defRPr sz="2600" kern="1200">
                <a:solidFill>
                  <a:schemeClr val="tx1"/>
                </a:solidFill>
                <a:latin typeface="+mn-lt"/>
                <a:ea typeface="ＭＳ Ｐゴシック" charset="0"/>
                <a:cs typeface="+mn-cs"/>
              </a:defRPr>
            </a:lvl5pPr>
            <a:lvl6pPr marL="3352464" indent="-304768" algn="l" defTabSz="609539" rtl="0" eaLnBrk="1" latinLnBrk="0" hangingPunct="1">
              <a:spcBef>
                <a:spcPct val="20000"/>
              </a:spcBef>
              <a:buFont typeface="Arial"/>
              <a:buChar char="•"/>
              <a:defRPr sz="2667" kern="1200">
                <a:solidFill>
                  <a:schemeClr val="tx1"/>
                </a:solidFill>
                <a:latin typeface="+mn-lt"/>
                <a:ea typeface="+mn-ea"/>
                <a:cs typeface="+mn-cs"/>
              </a:defRPr>
            </a:lvl6pPr>
            <a:lvl7pPr marL="3962005" indent="-304768" algn="l" defTabSz="609539" rtl="0" eaLnBrk="1" latinLnBrk="0" hangingPunct="1">
              <a:spcBef>
                <a:spcPct val="20000"/>
              </a:spcBef>
              <a:buFont typeface="Arial"/>
              <a:buChar char="•"/>
              <a:defRPr sz="2667" kern="1200">
                <a:solidFill>
                  <a:schemeClr val="tx1"/>
                </a:solidFill>
                <a:latin typeface="+mn-lt"/>
                <a:ea typeface="+mn-ea"/>
                <a:cs typeface="+mn-cs"/>
              </a:defRPr>
            </a:lvl7pPr>
            <a:lvl8pPr marL="4571544" indent="-304768" algn="l" defTabSz="609539" rtl="0" eaLnBrk="1" latinLnBrk="0" hangingPunct="1">
              <a:spcBef>
                <a:spcPct val="20000"/>
              </a:spcBef>
              <a:buFont typeface="Arial"/>
              <a:buChar char="•"/>
              <a:defRPr sz="2667" kern="1200">
                <a:solidFill>
                  <a:schemeClr val="tx1"/>
                </a:solidFill>
                <a:latin typeface="+mn-lt"/>
                <a:ea typeface="+mn-ea"/>
                <a:cs typeface="+mn-cs"/>
              </a:defRPr>
            </a:lvl8pPr>
            <a:lvl9pPr marL="5181082" indent="-304768" algn="l" defTabSz="609539" rtl="0" eaLnBrk="1" latinLnBrk="0" hangingPunct="1">
              <a:spcBef>
                <a:spcPct val="20000"/>
              </a:spcBef>
              <a:buFont typeface="Arial"/>
              <a:buChar char="•"/>
              <a:defRPr sz="2667" kern="1200">
                <a:solidFill>
                  <a:schemeClr val="tx1"/>
                </a:solidFill>
                <a:latin typeface="+mn-lt"/>
                <a:ea typeface="+mn-ea"/>
                <a:cs typeface="+mn-cs"/>
              </a:defRPr>
            </a:lvl9pPr>
          </a:lstStyle>
          <a:p>
            <a:r>
              <a:rPr lang="en-GB" sz="1800" dirty="0" smtClean="0">
                <a:latin typeface="Tahoma" panose="020B0604030504040204" pitchFamily="34" charset="0"/>
                <a:ea typeface="Tahoma" panose="020B0604030504040204" pitchFamily="34" charset="0"/>
                <a:cs typeface="Tahoma" panose="020B0604030504040204" pitchFamily="34" charset="0"/>
              </a:rPr>
              <a:t>References</a:t>
            </a:r>
            <a:endParaRPr lang="en-GB" sz="1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71901978"/>
      </p:ext>
    </p:extLst>
  </p:cSld>
  <p:clrMapOvr>
    <a:masterClrMapping/>
  </p:clrMapOvr>
  <p:transition spd="slow">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1A9DAC"/>
        </a:solidFill>
        <a:effectLst/>
      </p:bgPr>
    </p:bg>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A2EAD766-2DAE-BF4E-8B9F-205171B68638}"/>
              </a:ext>
            </a:extLst>
          </p:cNvPr>
          <p:cNvSpPr>
            <a:spLocks noGrp="1"/>
          </p:cNvSpPr>
          <p:nvPr>
            <p:ph type="body" sz="quarter" idx="14"/>
          </p:nvPr>
        </p:nvSpPr>
        <p:spPr>
          <a:xfrm>
            <a:off x="1691680" y="1203598"/>
            <a:ext cx="7416824" cy="2831136"/>
          </a:xfrm>
        </p:spPr>
        <p:txBody>
          <a:bodyPr/>
          <a:lstStyle/>
          <a:p>
            <a:pPr algn="ctr"/>
            <a:r>
              <a:rPr lang="en-US" sz="3000" b="1" dirty="0">
                <a:latin typeface="Tahoma" panose="020B0604030504040204" pitchFamily="34" charset="0"/>
                <a:ea typeface="Tahoma" panose="020B0604030504040204" pitchFamily="34" charset="0"/>
                <a:cs typeface="Tahoma" panose="020B0604030504040204" pitchFamily="34" charset="0"/>
              </a:rPr>
              <a:t>Thank you for listening</a:t>
            </a:r>
          </a:p>
          <a:p>
            <a:pPr algn="ctr">
              <a:lnSpc>
                <a:spcPct val="100000"/>
              </a:lnSpc>
            </a:pPr>
            <a:endParaRPr lang="en-US" sz="2600" b="1" dirty="0">
              <a:latin typeface="Tahoma" panose="020B0604030504040204" pitchFamily="34" charset="0"/>
              <a:ea typeface="Tahoma" panose="020B0604030504040204" pitchFamily="34" charset="0"/>
              <a:cs typeface="Tahoma" panose="020B0604030504040204" pitchFamily="34" charset="0"/>
            </a:endParaRPr>
          </a:p>
          <a:p>
            <a:pPr algn="ctr"/>
            <a:r>
              <a:rPr lang="en-US" sz="3000" b="1" dirty="0">
                <a:latin typeface="Tahoma" panose="020B0604030504040204" pitchFamily="34" charset="0"/>
                <a:ea typeface="Tahoma" panose="020B0604030504040204" pitchFamily="34" charset="0"/>
                <a:cs typeface="Tahoma" panose="020B0604030504040204" pitchFamily="34" charset="0"/>
              </a:rPr>
              <a:t>Questions?</a:t>
            </a:r>
          </a:p>
        </p:txBody>
      </p:sp>
      <p:sp>
        <p:nvSpPr>
          <p:cNvPr id="7" name="Text Placeholder 4">
            <a:extLst>
              <a:ext uri="{FF2B5EF4-FFF2-40B4-BE49-F238E27FC236}">
                <a16:creationId xmlns:a16="http://schemas.microsoft.com/office/drawing/2014/main" xmlns="" id="{1B42F271-DC1F-604F-921E-80C22144D38F}"/>
              </a:ext>
            </a:extLst>
          </p:cNvPr>
          <p:cNvSpPr txBox="1">
            <a:spLocks/>
          </p:cNvSpPr>
          <p:nvPr/>
        </p:nvSpPr>
        <p:spPr bwMode="auto">
          <a:xfrm>
            <a:off x="4211960" y="3513287"/>
            <a:ext cx="4248472" cy="108012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0" indent="0" algn="l" defTabSz="606410" rtl="0" eaLnBrk="0" fontAlgn="base" hangingPunct="0">
              <a:lnSpc>
                <a:spcPts val="1300"/>
              </a:lnSpc>
              <a:spcBef>
                <a:spcPts val="0"/>
              </a:spcBef>
              <a:spcAft>
                <a:spcPct val="0"/>
              </a:spcAft>
              <a:buFontTx/>
              <a:buNone/>
              <a:defRPr sz="1100" b="1" i="0" kern="1200">
                <a:solidFill>
                  <a:schemeClr val="bg1"/>
                </a:solidFill>
                <a:latin typeface="Tahoma" charset="0"/>
                <a:ea typeface="Tahoma" charset="0"/>
                <a:cs typeface="Tahoma" charset="0"/>
              </a:defRPr>
            </a:lvl1pPr>
            <a:lvl2pPr marL="987401" indent="-377816" algn="l" defTabSz="606410" rtl="0" eaLnBrk="0" fontAlgn="base" hangingPunct="0">
              <a:spcBef>
                <a:spcPct val="20000"/>
              </a:spcBef>
              <a:spcAft>
                <a:spcPct val="0"/>
              </a:spcAft>
              <a:buFont typeface="Arial" charset="0"/>
              <a:buChar char="–"/>
              <a:defRPr sz="3700" kern="1200">
                <a:solidFill>
                  <a:schemeClr val="tx1"/>
                </a:solidFill>
                <a:latin typeface="+mn-lt"/>
                <a:ea typeface="ＭＳ Ｐゴシック" charset="0"/>
                <a:cs typeface="+mn-cs"/>
              </a:defRPr>
            </a:lvl2pPr>
            <a:lvl3pPr marL="1520787" indent="-301618" algn="l" defTabSz="60641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mn-cs"/>
              </a:defRPr>
            </a:lvl3pPr>
            <a:lvl4pPr marL="2130372" indent="-301618" algn="l" defTabSz="606410" rtl="0" eaLnBrk="0" fontAlgn="base" hangingPunct="0">
              <a:spcBef>
                <a:spcPct val="20000"/>
              </a:spcBef>
              <a:spcAft>
                <a:spcPct val="0"/>
              </a:spcAft>
              <a:buFont typeface="Arial" charset="0"/>
              <a:buChar char="–"/>
              <a:defRPr sz="2600" kern="1200">
                <a:solidFill>
                  <a:schemeClr val="tx1"/>
                </a:solidFill>
                <a:latin typeface="+mn-lt"/>
                <a:ea typeface="ＭＳ Ｐゴシック" charset="0"/>
                <a:cs typeface="+mn-cs"/>
              </a:defRPr>
            </a:lvl4pPr>
            <a:lvl5pPr marL="2739957" indent="-301618" algn="l" defTabSz="606410" rtl="0" eaLnBrk="0" fontAlgn="base" hangingPunct="0">
              <a:spcBef>
                <a:spcPct val="20000"/>
              </a:spcBef>
              <a:spcAft>
                <a:spcPct val="0"/>
              </a:spcAft>
              <a:buFont typeface="Arial" charset="0"/>
              <a:buChar char="»"/>
              <a:defRPr sz="2600" kern="1200">
                <a:solidFill>
                  <a:schemeClr val="tx1"/>
                </a:solidFill>
                <a:latin typeface="+mn-lt"/>
                <a:ea typeface="ＭＳ Ｐゴシック" charset="0"/>
                <a:cs typeface="+mn-cs"/>
              </a:defRPr>
            </a:lvl5pPr>
            <a:lvl6pPr marL="3352464" indent="-304768" algn="l" defTabSz="609539" rtl="0" eaLnBrk="1" latinLnBrk="0" hangingPunct="1">
              <a:spcBef>
                <a:spcPct val="20000"/>
              </a:spcBef>
              <a:buFont typeface="Arial"/>
              <a:buChar char="•"/>
              <a:defRPr sz="2667" kern="1200">
                <a:solidFill>
                  <a:schemeClr val="tx1"/>
                </a:solidFill>
                <a:latin typeface="+mn-lt"/>
                <a:ea typeface="+mn-ea"/>
                <a:cs typeface="+mn-cs"/>
              </a:defRPr>
            </a:lvl6pPr>
            <a:lvl7pPr marL="3962005" indent="-304768" algn="l" defTabSz="609539" rtl="0" eaLnBrk="1" latinLnBrk="0" hangingPunct="1">
              <a:spcBef>
                <a:spcPct val="20000"/>
              </a:spcBef>
              <a:buFont typeface="Arial"/>
              <a:buChar char="•"/>
              <a:defRPr sz="2667" kern="1200">
                <a:solidFill>
                  <a:schemeClr val="tx1"/>
                </a:solidFill>
                <a:latin typeface="+mn-lt"/>
                <a:ea typeface="+mn-ea"/>
                <a:cs typeface="+mn-cs"/>
              </a:defRPr>
            </a:lvl7pPr>
            <a:lvl8pPr marL="4571544" indent="-304768" algn="l" defTabSz="609539" rtl="0" eaLnBrk="1" latinLnBrk="0" hangingPunct="1">
              <a:spcBef>
                <a:spcPct val="20000"/>
              </a:spcBef>
              <a:buFont typeface="Arial"/>
              <a:buChar char="•"/>
              <a:defRPr sz="2667" kern="1200">
                <a:solidFill>
                  <a:schemeClr val="tx1"/>
                </a:solidFill>
                <a:latin typeface="+mn-lt"/>
                <a:ea typeface="+mn-ea"/>
                <a:cs typeface="+mn-cs"/>
              </a:defRPr>
            </a:lvl8pPr>
            <a:lvl9pPr marL="5181082" indent="-304768" algn="l" defTabSz="609539" rtl="0" eaLnBrk="1" latinLnBrk="0" hangingPunct="1">
              <a:spcBef>
                <a:spcPct val="20000"/>
              </a:spcBef>
              <a:buFont typeface="Arial"/>
              <a:buChar char="•"/>
              <a:defRPr sz="2667" kern="1200">
                <a:solidFill>
                  <a:schemeClr val="tx1"/>
                </a:solidFill>
                <a:latin typeface="+mn-lt"/>
                <a:ea typeface="+mn-ea"/>
                <a:cs typeface="+mn-cs"/>
              </a:defRPr>
            </a:lvl9pPr>
          </a:lstStyle>
          <a:p>
            <a:pPr algn="ctr">
              <a:lnSpc>
                <a:spcPct val="100000"/>
              </a:lnSpc>
              <a:spcBef>
                <a:spcPct val="0"/>
              </a:spcBef>
            </a:pPr>
            <a:r>
              <a:rPr lang="en-US" altLang="en-US" sz="1800" dirty="0">
                <a:ea typeface="ＭＳ Ｐゴシック" charset="-128"/>
              </a:rPr>
              <a:t>Contact details </a:t>
            </a:r>
          </a:p>
          <a:p>
            <a:pPr algn="ctr">
              <a:lnSpc>
                <a:spcPct val="100000"/>
              </a:lnSpc>
              <a:spcBef>
                <a:spcPct val="0"/>
              </a:spcBef>
            </a:pPr>
            <a:r>
              <a:rPr lang="en-US" altLang="en-US" sz="1000" b="0" dirty="0">
                <a:ea typeface="ＭＳ Ｐゴシック" charset="-128"/>
              </a:rPr>
              <a:t> </a:t>
            </a:r>
          </a:p>
          <a:p>
            <a:pPr algn="ctr">
              <a:lnSpc>
                <a:spcPct val="100000"/>
              </a:lnSpc>
              <a:spcBef>
                <a:spcPct val="0"/>
              </a:spcBef>
            </a:pPr>
            <a:r>
              <a:rPr lang="en-US" altLang="en-US" sz="1800" b="0" dirty="0">
                <a:ea typeface="ＭＳ Ｐゴシック" charset="-128"/>
              </a:rPr>
              <a:t>Jennifer Hill - jennifer.hill@uwe.ac.uk</a:t>
            </a:r>
          </a:p>
          <a:p>
            <a:pPr algn="ctr">
              <a:lnSpc>
                <a:spcPct val="100000"/>
              </a:lnSpc>
              <a:spcBef>
                <a:spcPct val="0"/>
              </a:spcBef>
            </a:pPr>
            <a:endParaRPr lang="en-US" altLang="en-US" sz="1200" b="0" dirty="0" smtClean="0">
              <a:ea typeface="ＭＳ Ｐゴシック" charset="-128"/>
            </a:endParaRPr>
          </a:p>
          <a:p>
            <a:pPr algn="ctr">
              <a:lnSpc>
                <a:spcPct val="100000"/>
              </a:lnSpc>
              <a:spcBef>
                <a:spcPct val="0"/>
              </a:spcBef>
            </a:pPr>
            <a:r>
              <a:rPr lang="en-US" altLang="en-US" sz="1800" b="0" dirty="0" smtClean="0">
                <a:ea typeface="ＭＳ Ｐゴシック" charset="-128"/>
              </a:rPr>
              <a:t>Harry </a:t>
            </a:r>
            <a:r>
              <a:rPr lang="en-US" altLang="en-US" sz="1800" b="0" dirty="0">
                <a:ea typeface="ＭＳ Ｐゴシック" charset="-128"/>
              </a:rPr>
              <a:t>West - harry.west@uwe.ac.uk</a:t>
            </a:r>
          </a:p>
          <a:p>
            <a:pPr algn="ctr">
              <a:lnSpc>
                <a:spcPct val="100000"/>
              </a:lnSpc>
              <a:spcBef>
                <a:spcPct val="0"/>
              </a:spcBef>
            </a:pPr>
            <a:endParaRPr lang="en-US" altLang="en-US" sz="1800" b="0" dirty="0">
              <a:ea typeface="ＭＳ Ｐゴシック" charset="-128"/>
            </a:endParaRPr>
          </a:p>
          <a:p>
            <a:pPr algn="ctr">
              <a:spcBef>
                <a:spcPct val="0"/>
              </a:spcBef>
            </a:pPr>
            <a:r>
              <a:rPr lang="en-US" altLang="en-US" sz="1800" b="0" dirty="0" smtClean="0">
                <a:ea typeface="ＭＳ Ｐゴシック" charset="-128"/>
              </a:rPr>
              <a:t> </a:t>
            </a:r>
            <a:endParaRPr lang="en-US" altLang="en-US" sz="1800" b="0" dirty="0">
              <a:ea typeface="ＭＳ Ｐゴシック" charset="-128"/>
            </a:endParaRPr>
          </a:p>
          <a:p>
            <a:pPr>
              <a:spcBef>
                <a:spcPct val="0"/>
              </a:spcBef>
            </a:pPr>
            <a:endParaRPr lang="en-US" altLang="en-US" sz="1400" b="0" dirty="0">
              <a:ea typeface="ＭＳ Ｐゴシック" charset="-128"/>
            </a:endParaRPr>
          </a:p>
        </p:txBody>
      </p:sp>
      <p:pic>
        <p:nvPicPr>
          <p:cNvPr id="8" name="Picture 3" descr="listener-questions.jpg">
            <a:extLst>
              <a:ext uri="{FF2B5EF4-FFF2-40B4-BE49-F238E27FC236}">
                <a16:creationId xmlns:a16="http://schemas.microsoft.com/office/drawing/2014/main" xmlns="" id="{DBC5A550-5CDA-B448-A878-A57F5B3DD0E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123728" y="3095913"/>
            <a:ext cx="1814278" cy="1877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87447489"/>
      </p:ext>
    </p:ext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CC8EFE76-054E-D440-BC92-D1BDEA276615}"/>
              </a:ext>
            </a:extLst>
          </p:cNvPr>
          <p:cNvSpPr>
            <a:spLocks noGrp="1"/>
          </p:cNvSpPr>
          <p:nvPr>
            <p:ph type="body" sz="quarter" idx="10"/>
          </p:nvPr>
        </p:nvSpPr>
        <p:spPr>
          <a:xfrm>
            <a:off x="251520" y="555526"/>
            <a:ext cx="8640960" cy="488301"/>
          </a:xfrm>
        </p:spPr>
        <p:txBody>
          <a:bodyPr/>
          <a:lstStyle/>
          <a:p>
            <a:r>
              <a:rPr lang="en-US" sz="2400" dirty="0" smtClean="0">
                <a:latin typeface="Tahoma" panose="020B0604030504040204" pitchFamily="34" charset="0"/>
                <a:ea typeface="Tahoma" panose="020B0604030504040204" pitchFamily="34" charset="0"/>
                <a:cs typeface="Tahoma" panose="020B0604030504040204" pitchFamily="34" charset="0"/>
              </a:rPr>
              <a:t>1. Context </a:t>
            </a:r>
            <a:r>
              <a:rPr lang="en-US" sz="2400" dirty="0">
                <a:latin typeface="Tahoma" panose="020B0604030504040204" pitchFamily="34" charset="0"/>
                <a:ea typeface="Tahoma" panose="020B0604030504040204" pitchFamily="34" charset="0"/>
                <a:cs typeface="Tahoma" panose="020B0604030504040204" pitchFamily="34" charset="0"/>
              </a:rPr>
              <a:t>– student wellbeing challenges</a:t>
            </a:r>
          </a:p>
          <a:p>
            <a:endParaRPr lang="en-US" sz="3200" dirty="0"/>
          </a:p>
        </p:txBody>
      </p:sp>
      <p:sp>
        <p:nvSpPr>
          <p:cNvPr id="3" name="Text Placeholder 2">
            <a:extLst>
              <a:ext uri="{FF2B5EF4-FFF2-40B4-BE49-F238E27FC236}">
                <a16:creationId xmlns:a16="http://schemas.microsoft.com/office/drawing/2014/main" xmlns="" id="{33CC06EE-9A45-7746-9D69-C0C07DAE63F1}"/>
              </a:ext>
            </a:extLst>
          </p:cNvPr>
          <p:cNvSpPr>
            <a:spLocks noGrp="1"/>
          </p:cNvSpPr>
          <p:nvPr>
            <p:ph type="body" sz="quarter" idx="11"/>
          </p:nvPr>
        </p:nvSpPr>
        <p:spPr>
          <a:xfrm>
            <a:off x="251520" y="1347635"/>
            <a:ext cx="8640960" cy="3456363"/>
          </a:xfrm>
        </p:spPr>
        <p:txBody>
          <a:bodyPr/>
          <a:lstStyle/>
          <a:p>
            <a:pPr marL="176213" indent="-176213"/>
            <a:r>
              <a:rPr lang="en-US" sz="1900" dirty="0"/>
              <a:t>Number of students disclosing a mental health condition has tripled since 2007/08 </a:t>
            </a:r>
            <a:r>
              <a:rPr lang="en-US" dirty="0"/>
              <a:t>(Equality Challenge Unit, 2015)</a:t>
            </a:r>
          </a:p>
          <a:p>
            <a:pPr marL="176213" indent="-176213"/>
            <a:endParaRPr lang="en-US" sz="1500" dirty="0"/>
          </a:p>
          <a:p>
            <a:pPr marL="176213" indent="-176213"/>
            <a:r>
              <a:rPr lang="en-US" sz="1900" dirty="0"/>
              <a:t>Students report significantly lower levels of mental wellbeing than the general population - more so </a:t>
            </a:r>
            <a:r>
              <a:rPr lang="en-US" sz="1900" dirty="0" smtClean="0"/>
              <a:t>for </a:t>
            </a:r>
            <a:r>
              <a:rPr lang="en-US" sz="1900" dirty="0"/>
              <a:t>minority groups </a:t>
            </a:r>
            <a:r>
              <a:rPr lang="en-US" sz="1800" dirty="0"/>
              <a:t>(Ferguson, 2017)  </a:t>
            </a:r>
          </a:p>
          <a:p>
            <a:pPr marL="176213" indent="-176213"/>
            <a:endParaRPr lang="en-US" sz="1500" dirty="0"/>
          </a:p>
          <a:p>
            <a:pPr marL="176213" indent="-176213"/>
            <a:r>
              <a:rPr lang="en-US" sz="1900" dirty="0"/>
              <a:t>HE sector is experiencing a ‘mental health crisis’ </a:t>
            </a:r>
            <a:r>
              <a:rPr lang="en-US" sz="1800" dirty="0"/>
              <a:t>(The Guardian, August 2018)</a:t>
            </a:r>
          </a:p>
          <a:p>
            <a:pPr marL="176213" indent="-176213"/>
            <a:endParaRPr lang="en-US" sz="1500" dirty="0"/>
          </a:p>
          <a:p>
            <a:pPr marL="176213" indent="-176213"/>
            <a:r>
              <a:rPr lang="en-US" sz="1900" dirty="0"/>
              <a:t>20% Australian students experiencing a mental health issue </a:t>
            </a:r>
            <a:r>
              <a:rPr lang="en-US" sz="1800" dirty="0"/>
              <a:t>(Carter </a:t>
            </a:r>
            <a:r>
              <a:rPr lang="en-US" sz="1800" i="1" dirty="0"/>
              <a:t>et al</a:t>
            </a:r>
            <a:r>
              <a:rPr lang="en-US" sz="1800" dirty="0"/>
              <a:t>. 2017) </a:t>
            </a:r>
            <a:r>
              <a:rPr lang="en-US" sz="1900" dirty="0"/>
              <a:t>and a fifth of Canadian post-secondary students identifying as depressed, anxious or battling other mental health issues </a:t>
            </a:r>
            <a:r>
              <a:rPr lang="en-US" sz="1800" dirty="0"/>
              <a:t>(Pang, 2017) </a:t>
            </a:r>
          </a:p>
          <a:p>
            <a:endParaRPr lang="en-US" dirty="0"/>
          </a:p>
        </p:txBody>
      </p:sp>
    </p:spTree>
    <p:extLst>
      <p:ext uri="{BB962C8B-B14F-4D97-AF65-F5344CB8AC3E}">
        <p14:creationId xmlns:p14="http://schemas.microsoft.com/office/powerpoint/2010/main" val="2516004007"/>
      </p:ext>
    </p:extLst>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4428EAC8-F1F4-4842-A01D-04D895911142}"/>
              </a:ext>
            </a:extLst>
          </p:cNvPr>
          <p:cNvSpPr>
            <a:spLocks noGrp="1"/>
          </p:cNvSpPr>
          <p:nvPr>
            <p:ph type="body" sz="quarter" idx="10"/>
          </p:nvPr>
        </p:nvSpPr>
        <p:spPr>
          <a:xfrm>
            <a:off x="323528" y="627534"/>
            <a:ext cx="8640960" cy="1080120"/>
          </a:xfrm>
        </p:spPr>
        <p:txBody>
          <a:bodyPr/>
          <a:lstStyle/>
          <a:p>
            <a:pPr>
              <a:lnSpc>
                <a:spcPct val="100000"/>
              </a:lnSpc>
              <a:spcBef>
                <a:spcPts val="0"/>
              </a:spcBef>
            </a:pPr>
            <a:r>
              <a:rPr lang="en-US" sz="2400" dirty="0">
                <a:latin typeface="Tahoma" panose="020B0604030504040204" pitchFamily="34" charset="0"/>
                <a:ea typeface="Tahoma" panose="020B0604030504040204" pitchFamily="34" charset="0"/>
                <a:cs typeface="Tahoma" panose="020B0604030504040204" pitchFamily="34" charset="0"/>
              </a:rPr>
              <a:t>2</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a:latin typeface="Tahoma" panose="020B0604030504040204" pitchFamily="34" charset="0"/>
                <a:ea typeface="Tahoma" panose="020B0604030504040204" pitchFamily="34" charset="0"/>
                <a:cs typeface="Tahoma" panose="020B0604030504040204" pitchFamily="34" charset="0"/>
              </a:rPr>
              <a:t>S</a:t>
            </a:r>
            <a:r>
              <a:rPr lang="en-US" sz="2400" dirty="0" smtClean="0">
                <a:latin typeface="Tahoma" panose="020B0604030504040204" pitchFamily="34" charset="0"/>
                <a:ea typeface="Tahoma" panose="020B0604030504040204" pitchFamily="34" charset="0"/>
                <a:cs typeface="Tahoma" panose="020B0604030504040204" pitchFamily="34" charset="0"/>
              </a:rPr>
              <a:t>tudent learning &amp; wellbeing</a:t>
            </a:r>
          </a:p>
        </p:txBody>
      </p:sp>
      <p:sp>
        <p:nvSpPr>
          <p:cNvPr id="3" name="Text Placeholder 2">
            <a:extLst>
              <a:ext uri="{FF2B5EF4-FFF2-40B4-BE49-F238E27FC236}">
                <a16:creationId xmlns:a16="http://schemas.microsoft.com/office/drawing/2014/main" xmlns="" id="{A715166C-41E8-9146-8EB0-C7CF6D332E5D}"/>
              </a:ext>
            </a:extLst>
          </p:cNvPr>
          <p:cNvSpPr>
            <a:spLocks noGrp="1"/>
          </p:cNvSpPr>
          <p:nvPr>
            <p:ph type="body" sz="quarter" idx="11"/>
          </p:nvPr>
        </p:nvSpPr>
        <p:spPr>
          <a:xfrm>
            <a:off x="251520" y="1491630"/>
            <a:ext cx="8640960" cy="3096344"/>
          </a:xfrm>
        </p:spPr>
        <p:txBody>
          <a:bodyPr/>
          <a:lstStyle/>
          <a:p>
            <a:r>
              <a:rPr lang="en-US" sz="2000" dirty="0"/>
              <a:t>To enhance student wellbeing in HE, we need to work more closely with the emotional realm of </a:t>
            </a:r>
            <a:r>
              <a:rPr lang="en-US" sz="2000" dirty="0" smtClean="0"/>
              <a:t>learning</a:t>
            </a:r>
            <a:endParaRPr lang="en-US" sz="2000" dirty="0"/>
          </a:p>
          <a:p>
            <a:pPr marL="0" indent="0">
              <a:buNone/>
            </a:pPr>
            <a:endParaRPr lang="en-US" sz="1900" dirty="0"/>
          </a:p>
          <a:p>
            <a:r>
              <a:rPr lang="en-US" sz="2000" dirty="0" smtClean="0"/>
              <a:t>Consider </a:t>
            </a:r>
            <a:r>
              <a:rPr lang="en-US" sz="2000" dirty="0"/>
              <a:t>how we can support students and their emotions in learning </a:t>
            </a:r>
          </a:p>
          <a:p>
            <a:endParaRPr lang="en-US" sz="2000" dirty="0"/>
          </a:p>
          <a:p>
            <a:r>
              <a:rPr lang="en-US" sz="2000" dirty="0"/>
              <a:t>We offer an example of success in working towards this, based in assessment practice</a:t>
            </a:r>
            <a:r>
              <a:rPr lang="en-US" sz="2400" dirty="0"/>
              <a:t> </a:t>
            </a:r>
            <a:r>
              <a:rPr lang="en-US" sz="1700" dirty="0" smtClean="0"/>
              <a:t>(see Hill </a:t>
            </a:r>
            <a:r>
              <a:rPr lang="en-US" sz="1700" dirty="0"/>
              <a:t>&amp; West, 2019 – Assessment &amp; Evaluation in Higher Education)</a:t>
            </a:r>
          </a:p>
          <a:p>
            <a:endParaRPr lang="en-US" sz="2400" dirty="0"/>
          </a:p>
          <a:p>
            <a:endParaRPr lang="en-US" dirty="0"/>
          </a:p>
        </p:txBody>
      </p:sp>
    </p:spTree>
    <p:extLst>
      <p:ext uri="{BB962C8B-B14F-4D97-AF65-F5344CB8AC3E}">
        <p14:creationId xmlns:p14="http://schemas.microsoft.com/office/powerpoint/2010/main" val="49503681"/>
      </p:ext>
    </p:extLst>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xmlns="" id="{5FBAAFC8-676A-E44C-BF51-33BD17A3938F}"/>
              </a:ext>
            </a:extLst>
          </p:cNvPr>
          <p:cNvSpPr>
            <a:spLocks noGrp="1"/>
          </p:cNvSpPr>
          <p:nvPr>
            <p:ph type="body" sz="quarter" idx="11"/>
          </p:nvPr>
        </p:nvSpPr>
        <p:spPr>
          <a:xfrm>
            <a:off x="251520" y="1347614"/>
            <a:ext cx="6912768" cy="3312368"/>
          </a:xfrm>
        </p:spPr>
        <p:txBody>
          <a:bodyPr/>
          <a:lstStyle/>
          <a:p>
            <a:pPr>
              <a:buFont typeface="Arial" panose="020B0604020202020204" pitchFamily="34" charset="0"/>
              <a:buChar char="•"/>
            </a:pPr>
            <a:r>
              <a:rPr lang="en-US" sz="1800" dirty="0"/>
              <a:t>AY 2015-2016 - </a:t>
            </a:r>
            <a:r>
              <a:rPr lang="en-GB" sz="1800" dirty="0"/>
              <a:t>new assessment approach implemented on a second year geography </a:t>
            </a:r>
            <a:r>
              <a:rPr lang="en-GB" sz="1800" dirty="0" smtClean="0"/>
              <a:t>module in a British university</a:t>
            </a:r>
            <a:endParaRPr lang="en-GB" sz="1800" dirty="0"/>
          </a:p>
          <a:p>
            <a:pPr marL="0" indent="0">
              <a:buNone/>
            </a:pPr>
            <a:endParaRPr lang="en-US" sz="1300" dirty="0"/>
          </a:p>
          <a:p>
            <a:pPr>
              <a:buFont typeface="Arial" panose="020B0604020202020204" pitchFamily="34" charset="0"/>
              <a:buChar char="•"/>
            </a:pPr>
            <a:r>
              <a:rPr lang="en-US" sz="1800" dirty="0"/>
              <a:t>Aimed to improve student learning experience through dialogic feed-forward assessment</a:t>
            </a:r>
          </a:p>
          <a:p>
            <a:pPr>
              <a:buFont typeface="Arial" panose="020B0604020202020204" pitchFamily="34" charset="0"/>
              <a:buChar char="•"/>
            </a:pPr>
            <a:endParaRPr lang="en-US" sz="1300" dirty="0"/>
          </a:p>
          <a:p>
            <a:pPr>
              <a:buFont typeface="Arial" panose="020B0604020202020204" pitchFamily="34" charset="0"/>
              <a:buChar char="•"/>
            </a:pPr>
            <a:r>
              <a:rPr lang="en-US" sz="1800" dirty="0"/>
              <a:t>Focus was </a:t>
            </a:r>
            <a:r>
              <a:rPr lang="en-US" sz="1800" dirty="0" smtClean="0"/>
              <a:t>initially cognitive</a:t>
            </a:r>
            <a:r>
              <a:rPr lang="en-US" sz="1800" dirty="0" smtClean="0"/>
              <a:t>:</a:t>
            </a:r>
          </a:p>
          <a:p>
            <a:pPr>
              <a:buFont typeface="Arial" panose="020B0604020202020204" pitchFamily="34" charset="0"/>
              <a:buChar char="•"/>
            </a:pPr>
            <a:endParaRPr lang="en-US" sz="300" dirty="0"/>
          </a:p>
          <a:p>
            <a:pPr lvl="1">
              <a:buFont typeface="Arial" panose="020B0604020202020204" pitchFamily="34" charset="0"/>
              <a:buChar char="•"/>
            </a:pPr>
            <a:r>
              <a:rPr lang="en-GB" sz="1800" dirty="0"/>
              <a:t>Did the approach assert a </a:t>
            </a:r>
            <a:r>
              <a:rPr lang="en-GB" sz="1800" dirty="0">
                <a:solidFill>
                  <a:srgbClr val="16818D"/>
                </a:solidFill>
              </a:rPr>
              <a:t>positive influence on the student learning experience</a:t>
            </a:r>
            <a:r>
              <a:rPr lang="en-GB" sz="1800" dirty="0"/>
              <a:t>?</a:t>
            </a:r>
          </a:p>
          <a:p>
            <a:pPr lvl="1">
              <a:buFont typeface="Arial" panose="020B0604020202020204" pitchFamily="34" charset="0"/>
              <a:buChar char="•"/>
            </a:pPr>
            <a:r>
              <a:rPr lang="en-GB" sz="1800" dirty="0"/>
              <a:t>Did it </a:t>
            </a:r>
            <a:r>
              <a:rPr lang="en-GB" sz="1800" dirty="0">
                <a:solidFill>
                  <a:srgbClr val="16818D"/>
                </a:solidFill>
              </a:rPr>
              <a:t>enhance student performance </a:t>
            </a:r>
            <a:r>
              <a:rPr lang="en-GB" sz="1800" dirty="0"/>
              <a:t>and </a:t>
            </a:r>
            <a:r>
              <a:rPr lang="en-GB" sz="1800" dirty="0">
                <a:solidFill>
                  <a:srgbClr val="16818D"/>
                </a:solidFill>
              </a:rPr>
              <a:t>raise NSS </a:t>
            </a:r>
            <a:r>
              <a:rPr lang="en-GB" sz="1800" dirty="0" smtClean="0">
                <a:solidFill>
                  <a:srgbClr val="16818D"/>
                </a:solidFill>
              </a:rPr>
              <a:t>scores</a:t>
            </a:r>
            <a:r>
              <a:rPr lang="en-GB" sz="1800" b="1" dirty="0" smtClean="0"/>
              <a:t> </a:t>
            </a:r>
            <a:r>
              <a:rPr lang="en-GB" sz="1800" dirty="0"/>
              <a:t>related to feedback?</a:t>
            </a:r>
          </a:p>
          <a:p>
            <a:endParaRPr lang="en-US" dirty="0"/>
          </a:p>
        </p:txBody>
      </p:sp>
      <p:pic>
        <p:nvPicPr>
          <p:cNvPr id="5" name="Picture 4">
            <a:extLst>
              <a:ext uri="{FF2B5EF4-FFF2-40B4-BE49-F238E27FC236}">
                <a16:creationId xmlns:a16="http://schemas.microsoft.com/office/drawing/2014/main" xmlns="" id="{E8AF98E1-2C48-1B4D-9167-F7854C0CCC9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64288" y="2090302"/>
            <a:ext cx="1735942" cy="445391"/>
          </a:xfrm>
          <a:prstGeom prst="rect">
            <a:avLst/>
          </a:prstGeom>
        </p:spPr>
      </p:pic>
      <p:pic>
        <p:nvPicPr>
          <p:cNvPr id="6" name="Picture 5">
            <a:extLst>
              <a:ext uri="{FF2B5EF4-FFF2-40B4-BE49-F238E27FC236}">
                <a16:creationId xmlns:a16="http://schemas.microsoft.com/office/drawing/2014/main" xmlns="" id="{AB268554-6C29-6E4C-848E-5D61098C9834}"/>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101" t="-1310" r="101" b="6865"/>
          <a:stretch/>
        </p:blipFill>
        <p:spPr>
          <a:xfrm>
            <a:off x="7170712" y="2938408"/>
            <a:ext cx="1735942" cy="1021561"/>
          </a:xfrm>
          <a:prstGeom prst="rect">
            <a:avLst/>
          </a:prstGeom>
        </p:spPr>
      </p:pic>
      <p:sp>
        <p:nvSpPr>
          <p:cNvPr id="8" name="TextBox 7"/>
          <p:cNvSpPr txBox="1"/>
          <p:nvPr/>
        </p:nvSpPr>
        <p:spPr>
          <a:xfrm>
            <a:off x="7235280" y="4731990"/>
            <a:ext cx="1908720" cy="338554"/>
          </a:xfrm>
          <a:prstGeom prst="rect">
            <a:avLst/>
          </a:prstGeom>
          <a:noFill/>
        </p:spPr>
        <p:txBody>
          <a:bodyPr wrap="square" rtlCol="0">
            <a:spAutoFit/>
          </a:bodyPr>
          <a:lstStyle/>
          <a:p>
            <a:r>
              <a:rPr lang="en-US" sz="1600" dirty="0"/>
              <a:t>(</a:t>
            </a:r>
            <a:r>
              <a:rPr lang="en-US" sz="1600" dirty="0" smtClean="0"/>
              <a:t>Hill</a:t>
            </a:r>
            <a:r>
              <a:rPr lang="en-US" sz="1600" dirty="0"/>
              <a:t> </a:t>
            </a:r>
            <a:r>
              <a:rPr lang="en-US" sz="1600" dirty="0" smtClean="0"/>
              <a:t>&amp; West, </a:t>
            </a:r>
            <a:r>
              <a:rPr lang="en-US" sz="1600" dirty="0"/>
              <a:t>2019</a:t>
            </a:r>
            <a:r>
              <a:rPr lang="en-US" sz="1600" dirty="0" smtClean="0"/>
              <a:t>)</a:t>
            </a:r>
            <a:endParaRPr lang="en-US" sz="1600" dirty="0"/>
          </a:p>
        </p:txBody>
      </p:sp>
      <p:sp>
        <p:nvSpPr>
          <p:cNvPr id="9" name="Text Placeholder 1">
            <a:extLst>
              <a:ext uri="{FF2B5EF4-FFF2-40B4-BE49-F238E27FC236}">
                <a16:creationId xmlns:a16="http://schemas.microsoft.com/office/drawing/2014/main" xmlns="" id="{CC8EFE76-054E-D440-BC92-D1BDEA276615}"/>
              </a:ext>
            </a:extLst>
          </p:cNvPr>
          <p:cNvSpPr>
            <a:spLocks noGrp="1"/>
          </p:cNvSpPr>
          <p:nvPr>
            <p:ph type="body" sz="quarter" idx="10"/>
          </p:nvPr>
        </p:nvSpPr>
        <p:spPr>
          <a:xfrm>
            <a:off x="265694" y="483518"/>
            <a:ext cx="8640960" cy="488301"/>
          </a:xfrm>
        </p:spPr>
        <p:txBody>
          <a:bodyPr/>
          <a:lstStyle/>
          <a:p>
            <a:r>
              <a:rPr lang="en-US" sz="2400" dirty="0">
                <a:latin typeface="Tahoma" panose="020B0604030504040204" pitchFamily="34" charset="0"/>
                <a:ea typeface="Tahoma" panose="020B0604030504040204" pitchFamily="34" charset="0"/>
                <a:cs typeface="Tahoma" panose="020B0604030504040204" pitchFamily="34" charset="0"/>
              </a:rPr>
              <a:t>3</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smtClean="0">
                <a:latin typeface="Tahoma" panose="020B0604030504040204" pitchFamily="34" charset="0"/>
                <a:ea typeface="Tahoma" panose="020B0604030504040204" pitchFamily="34" charset="0"/>
                <a:cs typeface="Tahoma" panose="020B0604030504040204" pitchFamily="34" charset="0"/>
              </a:rPr>
              <a:t>A</a:t>
            </a:r>
            <a:r>
              <a:rPr lang="en-US" sz="2400" dirty="0" smtClean="0">
                <a:latin typeface="Tahoma" panose="020B0604030504040204" pitchFamily="34" charset="0"/>
                <a:ea typeface="Tahoma" panose="020B0604030504040204" pitchFamily="34" charset="0"/>
                <a:cs typeface="Tahoma" panose="020B0604030504040204" pitchFamily="34" charset="0"/>
              </a:rPr>
              <a:t>ssessment and wellbeing – discovering positive links</a:t>
            </a:r>
            <a:endParaRPr lang="en-US" sz="2400" dirty="0">
              <a:latin typeface="Tahoma" panose="020B0604030504040204" pitchFamily="34" charset="0"/>
              <a:ea typeface="Tahoma" panose="020B0604030504040204" pitchFamily="34" charset="0"/>
              <a:cs typeface="Tahoma" panose="020B0604030504040204" pitchFamily="34" charset="0"/>
            </a:endParaRPr>
          </a:p>
          <a:p>
            <a:endParaRPr lang="en-US" sz="3200" dirty="0"/>
          </a:p>
        </p:txBody>
      </p:sp>
    </p:spTree>
    <p:extLst>
      <p:ext uri="{BB962C8B-B14F-4D97-AF65-F5344CB8AC3E}">
        <p14:creationId xmlns:p14="http://schemas.microsoft.com/office/powerpoint/2010/main" val="389167973"/>
      </p:ext>
    </p:extLst>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CA132147-0FB3-BA4C-BC1F-B69CEB590385}"/>
              </a:ext>
            </a:extLst>
          </p:cNvPr>
          <p:cNvSpPr>
            <a:spLocks noGrp="1"/>
          </p:cNvSpPr>
          <p:nvPr>
            <p:ph type="body" sz="quarter" idx="10"/>
          </p:nvPr>
        </p:nvSpPr>
        <p:spPr>
          <a:xfrm>
            <a:off x="206929" y="123478"/>
            <a:ext cx="5157159" cy="488301"/>
          </a:xfrm>
        </p:spPr>
        <p:txBody>
          <a:bodyPr/>
          <a:lstStyle/>
          <a:p>
            <a:r>
              <a:rPr lang="en-US" sz="1800" b="1" dirty="0">
                <a:solidFill>
                  <a:schemeClr val="tx1"/>
                </a:solidFill>
                <a:latin typeface="Tahoma" panose="020B0604030504040204" pitchFamily="34" charset="0"/>
                <a:ea typeface="Tahoma" panose="020B0604030504040204" pitchFamily="34" charset="0"/>
                <a:cs typeface="Tahoma" panose="020B0604030504040204" pitchFamily="34" charset="0"/>
              </a:rPr>
              <a:t>Module teaching and assessment structure </a:t>
            </a:r>
          </a:p>
          <a:p>
            <a:endParaRPr lang="en-US" sz="2800" dirty="0"/>
          </a:p>
        </p:txBody>
      </p:sp>
      <p:graphicFrame>
        <p:nvGraphicFramePr>
          <p:cNvPr id="14" name="Content Placeholder 4">
            <a:extLst>
              <a:ext uri="{FF2B5EF4-FFF2-40B4-BE49-F238E27FC236}">
                <a16:creationId xmlns:a16="http://schemas.microsoft.com/office/drawing/2014/main" xmlns="" id="{CFAD0E88-82C1-A640-B45A-84A9F01D80CC}"/>
              </a:ext>
            </a:extLst>
          </p:cNvPr>
          <p:cNvGraphicFramePr>
            <a:graphicFrameLocks/>
          </p:cNvGraphicFramePr>
          <p:nvPr>
            <p:extLst/>
          </p:nvPr>
        </p:nvGraphicFramePr>
        <p:xfrm>
          <a:off x="177032" y="1995686"/>
          <a:ext cx="8424936" cy="151216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5" name="Group 14">
            <a:extLst>
              <a:ext uri="{FF2B5EF4-FFF2-40B4-BE49-F238E27FC236}">
                <a16:creationId xmlns:a16="http://schemas.microsoft.com/office/drawing/2014/main" xmlns="" id="{1FE7D1E9-1A46-A24C-B3C8-9C3645A3C614}"/>
              </a:ext>
            </a:extLst>
          </p:cNvPr>
          <p:cNvGrpSpPr/>
          <p:nvPr/>
        </p:nvGrpSpPr>
        <p:grpSpPr>
          <a:xfrm>
            <a:off x="8676456" y="2571750"/>
            <a:ext cx="288032" cy="360040"/>
            <a:chOff x="8927344" y="1399256"/>
            <a:chExt cx="338102" cy="416302"/>
          </a:xfrm>
          <a:solidFill>
            <a:schemeClr val="bg1">
              <a:lumMod val="75000"/>
            </a:schemeClr>
          </a:solidFill>
        </p:grpSpPr>
        <p:sp>
          <p:nvSpPr>
            <p:cNvPr id="16" name="Right Arrow 15">
              <a:extLst>
                <a:ext uri="{FF2B5EF4-FFF2-40B4-BE49-F238E27FC236}">
                  <a16:creationId xmlns:a16="http://schemas.microsoft.com/office/drawing/2014/main" xmlns="" id="{12AF0820-1332-3843-A8C3-573BBD06E659}"/>
                </a:ext>
              </a:extLst>
            </p:cNvPr>
            <p:cNvSpPr/>
            <p:nvPr/>
          </p:nvSpPr>
          <p:spPr>
            <a:xfrm>
              <a:off x="8927344" y="1399256"/>
              <a:ext cx="338102" cy="416302"/>
            </a:xfrm>
            <a:prstGeom prst="rightArrow">
              <a:avLst>
                <a:gd name="adj1" fmla="val 60000"/>
                <a:gd name="adj2" fmla="val 50000"/>
              </a:avLst>
            </a:prstGeom>
            <a:grp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7" name="Right Arrow 4">
              <a:extLst>
                <a:ext uri="{FF2B5EF4-FFF2-40B4-BE49-F238E27FC236}">
                  <a16:creationId xmlns:a16="http://schemas.microsoft.com/office/drawing/2014/main" xmlns="" id="{147B1E4E-A2B2-934D-85A4-2001EE834B6F}"/>
                </a:ext>
              </a:extLst>
            </p:cNvPr>
            <p:cNvSpPr/>
            <p:nvPr/>
          </p:nvSpPr>
          <p:spPr>
            <a:xfrm>
              <a:off x="8927344" y="1482516"/>
              <a:ext cx="236671" cy="249782"/>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p:txBody>
        </p:sp>
      </p:grpSp>
      <p:sp>
        <p:nvSpPr>
          <p:cNvPr id="18" name="Down Arrow 17">
            <a:extLst>
              <a:ext uri="{FF2B5EF4-FFF2-40B4-BE49-F238E27FC236}">
                <a16:creationId xmlns:a16="http://schemas.microsoft.com/office/drawing/2014/main" xmlns="" id="{A5356E6A-A736-F34E-A601-321C6FA317D9}"/>
              </a:ext>
            </a:extLst>
          </p:cNvPr>
          <p:cNvSpPr/>
          <p:nvPr/>
        </p:nvSpPr>
        <p:spPr>
          <a:xfrm rot="10800000">
            <a:off x="681088" y="3579862"/>
            <a:ext cx="289367" cy="599512"/>
          </a:xfrm>
          <a:prstGeom prst="downArrow">
            <a:avLst/>
          </a:prstGeom>
          <a:solidFill>
            <a:schemeClr val="bg1">
              <a:lumMod val="75000"/>
            </a:schemeClr>
          </a:solidFill>
          <a:ln>
            <a:solidFill>
              <a:srgbClr val="1681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extBox 18">
            <a:extLst>
              <a:ext uri="{FF2B5EF4-FFF2-40B4-BE49-F238E27FC236}">
                <a16:creationId xmlns:a16="http://schemas.microsoft.com/office/drawing/2014/main" xmlns="" id="{74DBD4F9-A94A-9C44-AB9B-6EB7FD4F7F32}"/>
              </a:ext>
            </a:extLst>
          </p:cNvPr>
          <p:cNvSpPr txBox="1"/>
          <p:nvPr/>
        </p:nvSpPr>
        <p:spPr>
          <a:xfrm>
            <a:off x="69528" y="4251381"/>
            <a:ext cx="1527954" cy="523220"/>
          </a:xfrm>
          <a:prstGeom prst="rect">
            <a:avLst/>
          </a:prstGeom>
          <a:noFill/>
        </p:spPr>
        <p:txBody>
          <a:bodyPr wrap="square" rtlCol="0">
            <a:spAutoFit/>
          </a:bodyPr>
          <a:lstStyle/>
          <a:p>
            <a:pPr algn="ctr"/>
            <a:r>
              <a:rPr lang="en-GB" sz="1400" dirty="0">
                <a:latin typeface="Tahoma" panose="020B0604030504040204" pitchFamily="34" charset="0"/>
                <a:ea typeface="Tahoma" panose="020B0604030504040204" pitchFamily="34" charset="0"/>
                <a:cs typeface="Tahoma" panose="020B0604030504040204" pitchFamily="34" charset="0"/>
              </a:rPr>
              <a:t>Assessment discourse</a:t>
            </a:r>
          </a:p>
        </p:txBody>
      </p:sp>
      <p:sp>
        <p:nvSpPr>
          <p:cNvPr id="20" name="Down Arrow 19">
            <a:extLst>
              <a:ext uri="{FF2B5EF4-FFF2-40B4-BE49-F238E27FC236}">
                <a16:creationId xmlns:a16="http://schemas.microsoft.com/office/drawing/2014/main" xmlns="" id="{FEAE23BA-D238-C04D-9253-FE41864D4EFE}"/>
              </a:ext>
            </a:extLst>
          </p:cNvPr>
          <p:cNvSpPr/>
          <p:nvPr/>
        </p:nvSpPr>
        <p:spPr>
          <a:xfrm rot="10800000">
            <a:off x="4137472" y="3575020"/>
            <a:ext cx="289367" cy="599512"/>
          </a:xfrm>
          <a:prstGeom prst="downArrow">
            <a:avLst/>
          </a:prstGeom>
          <a:solidFill>
            <a:schemeClr val="bg1">
              <a:lumMod val="75000"/>
            </a:schemeClr>
          </a:solidFill>
          <a:ln>
            <a:solidFill>
              <a:srgbClr val="1681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Box 20">
            <a:extLst>
              <a:ext uri="{FF2B5EF4-FFF2-40B4-BE49-F238E27FC236}">
                <a16:creationId xmlns:a16="http://schemas.microsoft.com/office/drawing/2014/main" xmlns="" id="{E03B1F81-0B11-CE40-B11A-3C75D07F1C93}"/>
              </a:ext>
            </a:extLst>
          </p:cNvPr>
          <p:cNvSpPr txBox="1"/>
          <p:nvPr/>
        </p:nvSpPr>
        <p:spPr>
          <a:xfrm>
            <a:off x="3227598" y="4242934"/>
            <a:ext cx="2106593" cy="523220"/>
          </a:xfrm>
          <a:prstGeom prst="rect">
            <a:avLst/>
          </a:prstGeom>
          <a:noFill/>
        </p:spPr>
        <p:txBody>
          <a:bodyPr wrap="square" rtlCol="0">
            <a:spAutoFit/>
          </a:bodyPr>
          <a:lstStyle/>
          <a:p>
            <a:pPr algn="ctr"/>
            <a:r>
              <a:rPr lang="en-GB" sz="1400" dirty="0">
                <a:latin typeface="Tahoma" panose="020B0604030504040204" pitchFamily="34" charset="0"/>
                <a:ea typeface="Tahoma" panose="020B0604030504040204" pitchFamily="34" charset="0"/>
                <a:cs typeface="Tahoma" panose="020B0604030504040204" pitchFamily="34" charset="0"/>
              </a:rPr>
              <a:t>Feedforward </a:t>
            </a:r>
          </a:p>
          <a:p>
            <a:pPr algn="ctr"/>
            <a:r>
              <a:rPr lang="en-GB" sz="1400" dirty="0">
                <a:latin typeface="Tahoma" panose="020B0604030504040204" pitchFamily="34" charset="0"/>
                <a:ea typeface="Tahoma" panose="020B0604030504040204" pitchFamily="34" charset="0"/>
                <a:cs typeface="Tahoma" panose="020B0604030504040204" pitchFamily="34" charset="0"/>
              </a:rPr>
              <a:t>discourse</a:t>
            </a:r>
          </a:p>
        </p:txBody>
      </p:sp>
      <p:sp>
        <p:nvSpPr>
          <p:cNvPr id="22" name="Down Arrow 21">
            <a:extLst>
              <a:ext uri="{FF2B5EF4-FFF2-40B4-BE49-F238E27FC236}">
                <a16:creationId xmlns:a16="http://schemas.microsoft.com/office/drawing/2014/main" xmlns="" id="{CD89409F-B3A5-BB46-BC13-49A2BE63AC07}"/>
              </a:ext>
            </a:extLst>
          </p:cNvPr>
          <p:cNvSpPr/>
          <p:nvPr/>
        </p:nvSpPr>
        <p:spPr>
          <a:xfrm rot="10800000">
            <a:off x="6153696" y="3557141"/>
            <a:ext cx="289367" cy="599512"/>
          </a:xfrm>
          <a:prstGeom prst="downArrow">
            <a:avLst/>
          </a:prstGeom>
          <a:solidFill>
            <a:schemeClr val="bg1">
              <a:lumMod val="75000"/>
            </a:schemeClr>
          </a:solidFill>
          <a:ln>
            <a:solidFill>
              <a:srgbClr val="1681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Box 22">
            <a:extLst>
              <a:ext uri="{FF2B5EF4-FFF2-40B4-BE49-F238E27FC236}">
                <a16:creationId xmlns:a16="http://schemas.microsoft.com/office/drawing/2014/main" xmlns="" id="{20A7D8C3-DD1F-F14E-B2A9-506B02CF02A6}"/>
              </a:ext>
            </a:extLst>
          </p:cNvPr>
          <p:cNvSpPr txBox="1"/>
          <p:nvPr/>
        </p:nvSpPr>
        <p:spPr>
          <a:xfrm>
            <a:off x="5245082" y="4237401"/>
            <a:ext cx="2106593" cy="738664"/>
          </a:xfrm>
          <a:prstGeom prst="rect">
            <a:avLst/>
          </a:prstGeom>
          <a:noFill/>
        </p:spPr>
        <p:txBody>
          <a:bodyPr wrap="square" rtlCol="0">
            <a:spAutoFit/>
          </a:bodyPr>
          <a:lstStyle/>
          <a:p>
            <a:pPr algn="ctr"/>
            <a:r>
              <a:rPr lang="en-GB" sz="1400" dirty="0">
                <a:latin typeface="Tahoma" panose="020B0604030504040204" pitchFamily="34" charset="0"/>
                <a:ea typeface="Tahoma" panose="020B0604030504040204" pitchFamily="34" charset="0"/>
                <a:cs typeface="Tahoma" panose="020B0604030504040204" pitchFamily="34" charset="0"/>
              </a:rPr>
              <a:t>Essay marking </a:t>
            </a:r>
          </a:p>
          <a:p>
            <a:pPr algn="ctr"/>
            <a:r>
              <a:rPr lang="en-GB" sz="1400" dirty="0">
                <a:latin typeface="Tahoma" panose="020B0604030504040204" pitchFamily="34" charset="0"/>
                <a:ea typeface="Tahoma" panose="020B0604030504040204" pitchFamily="34" charset="0"/>
                <a:cs typeface="Tahoma" panose="020B0604030504040204" pitchFamily="34" charset="0"/>
              </a:rPr>
              <a:t>Seminar</a:t>
            </a:r>
          </a:p>
          <a:p>
            <a:pPr algn="ctr"/>
            <a:r>
              <a:rPr lang="en-GB" sz="1400" dirty="0">
                <a:latin typeface="Tahoma" panose="020B0604030504040204" pitchFamily="34" charset="0"/>
                <a:ea typeface="Tahoma" panose="020B0604030504040204" pitchFamily="34" charset="0"/>
                <a:cs typeface="Tahoma" panose="020B0604030504040204" pitchFamily="34" charset="0"/>
              </a:rPr>
              <a:t>(peer assessment)</a:t>
            </a:r>
          </a:p>
        </p:txBody>
      </p:sp>
      <p:sp>
        <p:nvSpPr>
          <p:cNvPr id="24" name="Left Bracket 23">
            <a:extLst>
              <a:ext uri="{FF2B5EF4-FFF2-40B4-BE49-F238E27FC236}">
                <a16:creationId xmlns:a16="http://schemas.microsoft.com/office/drawing/2014/main" xmlns="" id="{2D487EA3-1E43-024F-8182-35C941E5F471}"/>
              </a:ext>
            </a:extLst>
          </p:cNvPr>
          <p:cNvSpPr/>
          <p:nvPr/>
        </p:nvSpPr>
        <p:spPr>
          <a:xfrm rot="5400000" flipV="1">
            <a:off x="2752541" y="-664261"/>
            <a:ext cx="131615" cy="5031689"/>
          </a:xfrm>
          <a:prstGeom prst="leftBracket">
            <a:avLst/>
          </a:prstGeom>
          <a:ln>
            <a:solidFill>
              <a:srgbClr val="16818D"/>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TextBox 24">
            <a:extLst>
              <a:ext uri="{FF2B5EF4-FFF2-40B4-BE49-F238E27FC236}">
                <a16:creationId xmlns:a16="http://schemas.microsoft.com/office/drawing/2014/main" xmlns="" id="{4DB4D7DF-0478-E045-BBBC-9F9D580BA3D6}"/>
              </a:ext>
            </a:extLst>
          </p:cNvPr>
          <p:cNvSpPr txBox="1"/>
          <p:nvPr/>
        </p:nvSpPr>
        <p:spPr>
          <a:xfrm>
            <a:off x="363966" y="1406588"/>
            <a:ext cx="4769708" cy="338554"/>
          </a:xfrm>
          <a:prstGeom prst="rect">
            <a:avLst/>
          </a:prstGeom>
          <a:noFill/>
          <a:ln>
            <a:noFill/>
          </a:ln>
        </p:spPr>
        <p:txBody>
          <a:bodyPr wrap="square" rtlCol="0">
            <a:spAutoFit/>
          </a:bodyPr>
          <a:lstStyle/>
          <a:p>
            <a:pPr algn="ctr"/>
            <a:r>
              <a:rPr lang="en-US" sz="1600" dirty="0">
                <a:latin typeface="Tahoma" panose="020B0604030504040204" pitchFamily="34" charset="0"/>
                <a:ea typeface="Tahoma" panose="020B0604030504040204" pitchFamily="34" charset="0"/>
                <a:cs typeface="Tahoma" panose="020B0604030504040204" pitchFamily="34" charset="0"/>
              </a:rPr>
              <a:t>Supporting Lectures</a:t>
            </a:r>
          </a:p>
        </p:txBody>
      </p:sp>
      <p:sp>
        <p:nvSpPr>
          <p:cNvPr id="26" name="TextBox 25">
            <a:extLst>
              <a:ext uri="{FF2B5EF4-FFF2-40B4-BE49-F238E27FC236}">
                <a16:creationId xmlns:a16="http://schemas.microsoft.com/office/drawing/2014/main" xmlns="" id="{82B41D29-53BB-4441-8C77-29A6CE8CCC6E}"/>
              </a:ext>
            </a:extLst>
          </p:cNvPr>
          <p:cNvSpPr txBox="1"/>
          <p:nvPr/>
        </p:nvSpPr>
        <p:spPr>
          <a:xfrm>
            <a:off x="5372211" y="1472466"/>
            <a:ext cx="1717589" cy="523220"/>
          </a:xfrm>
          <a:prstGeom prst="rect">
            <a:avLst/>
          </a:prstGeom>
          <a:noFill/>
          <a:ln>
            <a:noFill/>
          </a:ln>
        </p:spPr>
        <p:txBody>
          <a:bodyPr wrap="square" rtlCol="0">
            <a:spAutoFit/>
          </a:bodyPr>
          <a:lstStyle/>
          <a:p>
            <a:pPr algn="ctr"/>
            <a:r>
              <a:rPr lang="en-US" sz="1400" dirty="0">
                <a:latin typeface="Tahoma" panose="020B0604030504040204" pitchFamily="34" charset="0"/>
                <a:ea typeface="Tahoma" panose="020B0604030504040204" pitchFamily="34" charset="0"/>
                <a:cs typeface="Tahoma" panose="020B0604030504040204" pitchFamily="34" charset="0"/>
              </a:rPr>
              <a:t>25% module assessment</a:t>
            </a:r>
          </a:p>
        </p:txBody>
      </p:sp>
      <p:sp>
        <p:nvSpPr>
          <p:cNvPr id="27" name="TextBox 26">
            <a:extLst>
              <a:ext uri="{FF2B5EF4-FFF2-40B4-BE49-F238E27FC236}">
                <a16:creationId xmlns:a16="http://schemas.microsoft.com/office/drawing/2014/main" xmlns="" id="{190ECCCE-794E-5A41-8006-1BC74B12A4BC}"/>
              </a:ext>
            </a:extLst>
          </p:cNvPr>
          <p:cNvSpPr txBox="1"/>
          <p:nvPr/>
        </p:nvSpPr>
        <p:spPr>
          <a:xfrm>
            <a:off x="7127818" y="1521465"/>
            <a:ext cx="1717589" cy="523220"/>
          </a:xfrm>
          <a:prstGeom prst="rect">
            <a:avLst/>
          </a:prstGeom>
          <a:noFill/>
          <a:ln>
            <a:noFill/>
          </a:ln>
        </p:spPr>
        <p:txBody>
          <a:bodyPr wrap="square" rtlCol="0">
            <a:spAutoFit/>
          </a:bodyPr>
          <a:lstStyle/>
          <a:p>
            <a:pPr algn="ctr"/>
            <a:r>
              <a:rPr lang="en-US" sz="1400" dirty="0">
                <a:latin typeface="Tahoma" panose="020B0604030504040204" pitchFamily="34" charset="0"/>
                <a:ea typeface="Tahoma" panose="020B0604030504040204" pitchFamily="34" charset="0"/>
                <a:cs typeface="Tahoma" panose="020B0604030504040204" pitchFamily="34" charset="0"/>
              </a:rPr>
              <a:t>75% module assessment</a:t>
            </a:r>
          </a:p>
        </p:txBody>
      </p:sp>
    </p:spTree>
    <p:extLst>
      <p:ext uri="{BB962C8B-B14F-4D97-AF65-F5344CB8AC3E}">
        <p14:creationId xmlns:p14="http://schemas.microsoft.com/office/powerpoint/2010/main" val="4255395043"/>
      </p:ext>
    </p:extLst>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4A8DB14D-48C8-914C-9796-CEBB735EA492}"/>
              </a:ext>
            </a:extLst>
          </p:cNvPr>
          <p:cNvSpPr>
            <a:spLocks noGrp="1"/>
          </p:cNvSpPr>
          <p:nvPr>
            <p:ph type="body" sz="quarter" idx="10"/>
          </p:nvPr>
        </p:nvSpPr>
        <p:spPr>
          <a:xfrm>
            <a:off x="224023" y="123478"/>
            <a:ext cx="3744416" cy="488301"/>
          </a:xfrm>
        </p:spPr>
        <p:txBody>
          <a:bodyPr/>
          <a:lstStyle/>
          <a:p>
            <a:r>
              <a:rPr lang="en-GB" sz="1800" b="1" dirty="0">
                <a:solidFill>
                  <a:schemeClr val="tx1"/>
                </a:solidFill>
                <a:latin typeface="Tahoma" panose="020B0604030504040204" pitchFamily="34" charset="0"/>
                <a:ea typeface="Tahoma" panose="020B0604030504040204" pitchFamily="34" charset="0"/>
                <a:cs typeface="Tahoma" panose="020B0604030504040204" pitchFamily="34" charset="0"/>
              </a:rPr>
              <a:t>Qualitative case study approach</a:t>
            </a:r>
          </a:p>
          <a:p>
            <a:endParaRPr lang="en-US" sz="3600" dirty="0">
              <a:latin typeface="Georgia" panose="02040502050405020303" pitchFamily="18" charset="0"/>
            </a:endParaRPr>
          </a:p>
        </p:txBody>
      </p:sp>
      <p:sp>
        <p:nvSpPr>
          <p:cNvPr id="3" name="Text Placeholder 2">
            <a:extLst>
              <a:ext uri="{FF2B5EF4-FFF2-40B4-BE49-F238E27FC236}">
                <a16:creationId xmlns:a16="http://schemas.microsoft.com/office/drawing/2014/main" xmlns="" id="{4932408E-7862-9242-8FB0-197F484209CF}"/>
              </a:ext>
            </a:extLst>
          </p:cNvPr>
          <p:cNvSpPr>
            <a:spLocks noGrp="1"/>
          </p:cNvSpPr>
          <p:nvPr>
            <p:ph type="body" sz="quarter" idx="11"/>
          </p:nvPr>
        </p:nvSpPr>
        <p:spPr>
          <a:xfrm>
            <a:off x="254051" y="987574"/>
            <a:ext cx="8640960" cy="3888432"/>
          </a:xfrm>
        </p:spPr>
        <p:txBody>
          <a:bodyPr/>
          <a:lstStyle/>
          <a:p>
            <a:r>
              <a:rPr lang="en-US" sz="1800" dirty="0"/>
              <a:t>Individual semi-structured interviews … two consecutive year 2 cohorts at end of module (2015-16 and 2016-17) … </a:t>
            </a:r>
            <a:r>
              <a:rPr lang="en-US" sz="1800" dirty="0" err="1"/>
              <a:t>analysed</a:t>
            </a:r>
            <a:r>
              <a:rPr lang="en-US" sz="1800" dirty="0"/>
              <a:t> thematically via grounded theory</a:t>
            </a:r>
          </a:p>
          <a:p>
            <a:endParaRPr lang="en-US" sz="2000" dirty="0"/>
          </a:p>
          <a:p>
            <a:r>
              <a:rPr lang="en-US" dirty="0" smtClean="0"/>
              <a:t>n </a:t>
            </a:r>
            <a:r>
              <a:rPr lang="en-US" sz="1800" dirty="0" smtClean="0"/>
              <a:t>= 44 </a:t>
            </a:r>
            <a:r>
              <a:rPr lang="en-US" sz="1800" dirty="0"/>
              <a:t>( x 30 mins ), 61% response rate:   male = 45%    female = 55% </a:t>
            </a:r>
          </a:p>
          <a:p>
            <a:endParaRPr lang="en-US" sz="2000" dirty="0"/>
          </a:p>
          <a:p>
            <a:r>
              <a:rPr lang="en-US" sz="1800" dirty="0"/>
              <a:t>Group semi-structured interviews with level 3 </a:t>
            </a:r>
            <a:r>
              <a:rPr lang="en-US" sz="1800" dirty="0" smtClean="0"/>
              <a:t>students (2016-2018) </a:t>
            </a:r>
            <a:r>
              <a:rPr lang="en-US" sz="1800" dirty="0"/>
              <a:t>elucidating post-assignment </a:t>
            </a:r>
            <a:r>
              <a:rPr lang="en-US" sz="1800" dirty="0" err="1" smtClean="0"/>
              <a:t>behaviours</a:t>
            </a:r>
            <a:r>
              <a:rPr lang="en-US" sz="1800" dirty="0" smtClean="0"/>
              <a:t> and skills of self-efficacy and self-regulation</a:t>
            </a:r>
            <a:endParaRPr lang="en-US" sz="1800" dirty="0"/>
          </a:p>
          <a:p>
            <a:endParaRPr lang="en-US" sz="2000" dirty="0"/>
          </a:p>
          <a:p>
            <a:r>
              <a:rPr lang="en-US" sz="1800" dirty="0"/>
              <a:t>Essay performance data pre- and post-assessment intervention (inferential stats)</a:t>
            </a:r>
          </a:p>
          <a:p>
            <a:endParaRPr lang="en-US" sz="2000" dirty="0"/>
          </a:p>
          <a:p>
            <a:r>
              <a:rPr lang="en-US" sz="1800" dirty="0"/>
              <a:t>Answers to NSS feedback </a:t>
            </a:r>
            <a:r>
              <a:rPr lang="en-US" sz="1800" dirty="0" smtClean="0"/>
              <a:t>questions </a:t>
            </a:r>
            <a:r>
              <a:rPr lang="en-US" sz="1700" dirty="0" smtClean="0"/>
              <a:t>(asked in the interviews)</a:t>
            </a:r>
            <a:endParaRPr lang="en-US" sz="1700" dirty="0"/>
          </a:p>
          <a:p>
            <a:endParaRPr lang="en-US" sz="1800" dirty="0"/>
          </a:p>
        </p:txBody>
      </p:sp>
    </p:spTree>
    <p:extLst>
      <p:ext uri="{BB962C8B-B14F-4D97-AF65-F5344CB8AC3E}">
        <p14:creationId xmlns:p14="http://schemas.microsoft.com/office/powerpoint/2010/main" val="1107578174"/>
      </p:ext>
    </p:extLst>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9040C150-7966-4542-9232-3C3CE2C811D3}"/>
              </a:ext>
            </a:extLst>
          </p:cNvPr>
          <p:cNvSpPr>
            <a:spLocks noGrp="1"/>
          </p:cNvSpPr>
          <p:nvPr>
            <p:ph type="body" sz="quarter" idx="10"/>
          </p:nvPr>
        </p:nvSpPr>
        <p:spPr>
          <a:xfrm>
            <a:off x="220230" y="123478"/>
            <a:ext cx="8640960" cy="488301"/>
          </a:xfrm>
        </p:spPr>
        <p:txBody>
          <a:bodyPr/>
          <a:lstStyle/>
          <a:p>
            <a:r>
              <a:rPr lang="en-GB" sz="1800" b="1" dirty="0">
                <a:solidFill>
                  <a:schemeClr val="tx1"/>
                </a:solidFill>
                <a:latin typeface="Tahoma" panose="020B0604030504040204" pitchFamily="34" charset="0"/>
                <a:ea typeface="Tahoma" panose="020B0604030504040204" pitchFamily="34" charset="0"/>
                <a:cs typeface="Tahoma" panose="020B0604030504040204" pitchFamily="34" charset="0"/>
              </a:rPr>
              <a:t>Results - Enhanced learning experience</a:t>
            </a:r>
          </a:p>
          <a:p>
            <a:endParaRPr lang="en-US" sz="3200" dirty="0">
              <a:latin typeface="Georgia" panose="02040502050405020303" pitchFamily="18" charset="0"/>
            </a:endParaRPr>
          </a:p>
        </p:txBody>
      </p:sp>
      <p:sp>
        <p:nvSpPr>
          <p:cNvPr id="3" name="Text Placeholder 2">
            <a:extLst>
              <a:ext uri="{FF2B5EF4-FFF2-40B4-BE49-F238E27FC236}">
                <a16:creationId xmlns:a16="http://schemas.microsoft.com/office/drawing/2014/main" xmlns="" id="{5EE850D8-6001-8B41-B11B-27C5C6C5334E}"/>
              </a:ext>
            </a:extLst>
          </p:cNvPr>
          <p:cNvSpPr>
            <a:spLocks noGrp="1"/>
          </p:cNvSpPr>
          <p:nvPr>
            <p:ph type="body" sz="quarter" idx="11"/>
          </p:nvPr>
        </p:nvSpPr>
        <p:spPr>
          <a:xfrm>
            <a:off x="237815" y="1059582"/>
            <a:ext cx="8640960" cy="3744416"/>
          </a:xfrm>
        </p:spPr>
        <p:txBody>
          <a:bodyPr/>
          <a:lstStyle/>
          <a:p>
            <a:pPr marL="176213" indent="-176213">
              <a:buFont typeface="Arial" panose="020B0604020202020204" pitchFamily="34" charset="0"/>
              <a:buChar char="•"/>
            </a:pPr>
            <a:r>
              <a:rPr lang="en-GB" sz="1800" b="1" dirty="0">
                <a:solidFill>
                  <a:srgbClr val="16818D"/>
                </a:solidFill>
              </a:rPr>
              <a:t>Conversation</a:t>
            </a:r>
            <a:r>
              <a:rPr lang="en-GB" sz="1800" dirty="0"/>
              <a:t> compelled students to </a:t>
            </a:r>
            <a:r>
              <a:rPr lang="en-GB" sz="1800" b="1" dirty="0">
                <a:solidFill>
                  <a:srgbClr val="16818D"/>
                </a:solidFill>
              </a:rPr>
              <a:t>engage critically </a:t>
            </a:r>
            <a:r>
              <a:rPr lang="en-GB" sz="1800" dirty="0"/>
              <a:t>with their work:</a:t>
            </a:r>
          </a:p>
          <a:p>
            <a:pPr algn="ctr">
              <a:buFont typeface="Arial" panose="020B0604020202020204" pitchFamily="34" charset="0"/>
              <a:buChar char="•"/>
            </a:pPr>
            <a:endParaRPr lang="en-GB" sz="2200" dirty="0"/>
          </a:p>
          <a:p>
            <a:pPr marL="0" indent="0" algn="ctr">
              <a:buNone/>
            </a:pPr>
            <a:r>
              <a:rPr lang="en-GB" i="1" dirty="0" smtClean="0"/>
              <a:t>‘When </a:t>
            </a:r>
            <a:r>
              <a:rPr lang="en-GB" i="1" dirty="0"/>
              <a:t>I have had drafts handed back to me and it’s just written over, either </a:t>
            </a:r>
            <a:r>
              <a:rPr lang="en-GB" b="1" i="1" dirty="0"/>
              <a:t>I don’t understand what they are trying to say</a:t>
            </a:r>
            <a:r>
              <a:rPr lang="en-GB" i="1" dirty="0"/>
              <a:t>, or it’s not clear enough. I can ask you questions </a:t>
            </a:r>
            <a:r>
              <a:rPr lang="en-GB" b="1" i="1" dirty="0"/>
              <a:t>if we’re talking to each other about it, it’s easier to see things </a:t>
            </a:r>
            <a:r>
              <a:rPr lang="en-GB" i="1" dirty="0"/>
              <a:t>… It’s definitely better to talk about it’ </a:t>
            </a:r>
          </a:p>
          <a:p>
            <a:endParaRPr lang="en-GB" sz="3200" dirty="0"/>
          </a:p>
          <a:p>
            <a:pPr marL="0" indent="0" algn="ctr">
              <a:buNone/>
            </a:pPr>
            <a:r>
              <a:rPr lang="en-GB" i="1" dirty="0"/>
              <a:t>‘I’ve had it before where you get electronic feedback and </a:t>
            </a:r>
            <a:r>
              <a:rPr lang="en-GB" b="1" i="1" dirty="0"/>
              <a:t>you might not be sure what some of the comments mean </a:t>
            </a:r>
            <a:r>
              <a:rPr lang="en-GB" i="1" dirty="0"/>
              <a:t>… being able to discuss it is important. You get that progress and can </a:t>
            </a:r>
            <a:r>
              <a:rPr lang="en-GB" b="1" i="1" dirty="0"/>
              <a:t>discuss how you can change it as opposed to just saying this is wrong</a:t>
            </a:r>
            <a:r>
              <a:rPr lang="en-GB" i="1" dirty="0"/>
              <a:t>’ </a:t>
            </a:r>
            <a:endParaRPr lang="en-GB" dirty="0"/>
          </a:p>
          <a:p>
            <a:endParaRPr lang="en-US" dirty="0"/>
          </a:p>
        </p:txBody>
      </p:sp>
    </p:spTree>
    <p:extLst>
      <p:ext uri="{BB962C8B-B14F-4D97-AF65-F5344CB8AC3E}">
        <p14:creationId xmlns:p14="http://schemas.microsoft.com/office/powerpoint/2010/main" val="1712398284"/>
      </p:ext>
    </p:extLst>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xmlns="" id="{DBFD46B5-878C-7F41-AD97-966FCF5D33AB}"/>
              </a:ext>
            </a:extLst>
          </p:cNvPr>
          <p:cNvGraphicFramePr>
            <a:graphicFrameLocks noGrp="1"/>
          </p:cNvGraphicFramePr>
          <p:nvPr>
            <p:extLst>
              <p:ext uri="{D42A27DB-BD31-4B8C-83A1-F6EECF244321}">
                <p14:modId xmlns:p14="http://schemas.microsoft.com/office/powerpoint/2010/main" val="1241546722"/>
              </p:ext>
            </p:extLst>
          </p:nvPr>
        </p:nvGraphicFramePr>
        <p:xfrm>
          <a:off x="272231" y="1059582"/>
          <a:ext cx="8548240" cy="2526777"/>
        </p:xfrm>
        <a:graphic>
          <a:graphicData uri="http://schemas.openxmlformats.org/drawingml/2006/table">
            <a:tbl>
              <a:tblPr firstRow="1" bandRow="1">
                <a:tableStyleId>{5C22544A-7EE6-4342-B048-85BDC9FD1C3A}</a:tableStyleId>
              </a:tblPr>
              <a:tblGrid>
                <a:gridCol w="1709648">
                  <a:extLst>
                    <a:ext uri="{9D8B030D-6E8A-4147-A177-3AD203B41FA5}">
                      <a16:colId xmlns:a16="http://schemas.microsoft.com/office/drawing/2014/main" xmlns="" val="20000"/>
                    </a:ext>
                  </a:extLst>
                </a:gridCol>
                <a:gridCol w="1709648">
                  <a:extLst>
                    <a:ext uri="{9D8B030D-6E8A-4147-A177-3AD203B41FA5}">
                      <a16:colId xmlns:a16="http://schemas.microsoft.com/office/drawing/2014/main" xmlns="" val="20001"/>
                    </a:ext>
                  </a:extLst>
                </a:gridCol>
                <a:gridCol w="1709648">
                  <a:extLst>
                    <a:ext uri="{9D8B030D-6E8A-4147-A177-3AD203B41FA5}">
                      <a16:colId xmlns:a16="http://schemas.microsoft.com/office/drawing/2014/main" xmlns="" val="20002"/>
                    </a:ext>
                  </a:extLst>
                </a:gridCol>
                <a:gridCol w="1709648">
                  <a:extLst>
                    <a:ext uri="{9D8B030D-6E8A-4147-A177-3AD203B41FA5}">
                      <a16:colId xmlns:a16="http://schemas.microsoft.com/office/drawing/2014/main" xmlns="" val="20003"/>
                    </a:ext>
                  </a:extLst>
                </a:gridCol>
                <a:gridCol w="1709648">
                  <a:extLst>
                    <a:ext uri="{9D8B030D-6E8A-4147-A177-3AD203B41FA5}">
                      <a16:colId xmlns:a16="http://schemas.microsoft.com/office/drawing/2014/main" xmlns="" val="20004"/>
                    </a:ext>
                  </a:extLst>
                </a:gridCol>
              </a:tblGrid>
              <a:tr h="517735">
                <a:tc>
                  <a:txBody>
                    <a:bodyPr/>
                    <a:lstStyle/>
                    <a:p>
                      <a:r>
                        <a:rPr lang="en-GB" sz="1400" dirty="0">
                          <a:latin typeface="Tahoma" panose="020B0604030504040204" pitchFamily="34" charset="0"/>
                          <a:ea typeface="Tahoma" panose="020B0604030504040204" pitchFamily="34" charset="0"/>
                          <a:cs typeface="Tahoma" panose="020B0604030504040204" pitchFamily="34" charset="0"/>
                        </a:rPr>
                        <a:t>Band </a:t>
                      </a:r>
                      <a:r>
                        <a:rPr lang="en-GB" sz="1200" dirty="0">
                          <a:latin typeface="Tahoma" panose="020B0604030504040204" pitchFamily="34" charset="0"/>
                          <a:ea typeface="Tahoma" panose="020B0604030504040204" pitchFamily="34" charset="0"/>
                          <a:cs typeface="Tahoma" panose="020B0604030504040204" pitchFamily="34" charset="0"/>
                        </a:rPr>
                        <a:t>(%)</a:t>
                      </a:r>
                    </a:p>
                  </a:txBody>
                  <a:tcPr>
                    <a:solidFill>
                      <a:srgbClr val="16818D"/>
                    </a:solidFill>
                  </a:tcPr>
                </a:tc>
                <a:tc>
                  <a:txBody>
                    <a:bodyPr/>
                    <a:lstStyle/>
                    <a:p>
                      <a:r>
                        <a:rPr lang="en-GB" sz="1400" dirty="0">
                          <a:latin typeface="Tahoma" panose="020B0604030504040204" pitchFamily="34" charset="0"/>
                          <a:ea typeface="Tahoma" panose="020B0604030504040204" pitchFamily="34" charset="0"/>
                          <a:cs typeface="Tahoma" panose="020B0604030504040204" pitchFamily="34" charset="0"/>
                        </a:rPr>
                        <a:t>2011-2012 </a:t>
                      </a:r>
                      <a:r>
                        <a:rPr lang="en-GB" sz="1200" dirty="0">
                          <a:latin typeface="Tahoma" panose="020B0604030504040204" pitchFamily="34" charset="0"/>
                          <a:ea typeface="Tahoma" panose="020B0604030504040204" pitchFamily="34" charset="0"/>
                          <a:cs typeface="Tahoma" panose="020B0604030504040204" pitchFamily="34" charset="0"/>
                        </a:rPr>
                        <a:t>(%)</a:t>
                      </a:r>
                    </a:p>
                  </a:txBody>
                  <a:tcPr>
                    <a:solidFill>
                      <a:srgbClr val="16818D"/>
                    </a:solidFill>
                  </a:tcPr>
                </a:tc>
                <a:tc>
                  <a:txBody>
                    <a:bodyPr/>
                    <a:lstStyle/>
                    <a:p>
                      <a:r>
                        <a:rPr lang="en-GB" sz="1400" dirty="0">
                          <a:latin typeface="Tahoma" panose="020B0604030504040204" pitchFamily="34" charset="0"/>
                          <a:ea typeface="Tahoma" panose="020B0604030504040204" pitchFamily="34" charset="0"/>
                          <a:cs typeface="Tahoma" panose="020B0604030504040204" pitchFamily="34" charset="0"/>
                        </a:rPr>
                        <a:t>2012-2013 </a:t>
                      </a:r>
                      <a:r>
                        <a:rPr lang="en-GB" sz="1200" dirty="0">
                          <a:latin typeface="Tahoma" panose="020B0604030504040204" pitchFamily="34" charset="0"/>
                          <a:ea typeface="Tahoma" panose="020B0604030504040204" pitchFamily="34" charset="0"/>
                          <a:cs typeface="Tahoma" panose="020B0604030504040204" pitchFamily="34" charset="0"/>
                        </a:rPr>
                        <a:t>(%)</a:t>
                      </a:r>
                    </a:p>
                  </a:txBody>
                  <a:tcPr>
                    <a:solidFill>
                      <a:srgbClr val="16818D"/>
                    </a:solidFill>
                  </a:tcPr>
                </a:tc>
                <a:tc>
                  <a:txBody>
                    <a:bodyPr/>
                    <a:lstStyle/>
                    <a:p>
                      <a:r>
                        <a:rPr lang="en-GB" sz="1400" dirty="0">
                          <a:latin typeface="Tahoma" panose="020B0604030504040204" pitchFamily="34" charset="0"/>
                          <a:ea typeface="Tahoma" panose="020B0604030504040204" pitchFamily="34" charset="0"/>
                          <a:cs typeface="Tahoma" panose="020B0604030504040204" pitchFamily="34" charset="0"/>
                        </a:rPr>
                        <a:t>2015-2016 </a:t>
                      </a:r>
                      <a:r>
                        <a:rPr lang="en-GB" sz="1200" dirty="0">
                          <a:latin typeface="Tahoma" panose="020B0604030504040204" pitchFamily="34" charset="0"/>
                          <a:ea typeface="Tahoma" panose="020B0604030504040204" pitchFamily="34" charset="0"/>
                          <a:cs typeface="Tahoma" panose="020B0604030504040204" pitchFamily="34" charset="0"/>
                        </a:rPr>
                        <a:t>(%)</a:t>
                      </a:r>
                    </a:p>
                  </a:txBody>
                  <a:tcPr>
                    <a:solidFill>
                      <a:srgbClr val="16818D"/>
                    </a:solidFill>
                  </a:tcPr>
                </a:tc>
                <a:tc>
                  <a:txBody>
                    <a:bodyPr/>
                    <a:lstStyle/>
                    <a:p>
                      <a:r>
                        <a:rPr lang="en-GB" sz="1400" dirty="0">
                          <a:latin typeface="Tahoma" panose="020B0604030504040204" pitchFamily="34" charset="0"/>
                          <a:ea typeface="Tahoma" panose="020B0604030504040204" pitchFamily="34" charset="0"/>
                          <a:cs typeface="Tahoma" panose="020B0604030504040204" pitchFamily="34" charset="0"/>
                        </a:rPr>
                        <a:t>2016-2017 </a:t>
                      </a:r>
                      <a:r>
                        <a:rPr lang="en-GB" sz="1200" dirty="0">
                          <a:latin typeface="Tahoma" panose="020B0604030504040204" pitchFamily="34" charset="0"/>
                          <a:ea typeface="Tahoma" panose="020B0604030504040204" pitchFamily="34" charset="0"/>
                          <a:cs typeface="Tahoma" panose="020B0604030504040204" pitchFamily="34" charset="0"/>
                        </a:rPr>
                        <a:t>(%)</a:t>
                      </a:r>
                    </a:p>
                  </a:txBody>
                  <a:tcPr>
                    <a:solidFill>
                      <a:srgbClr val="16818D"/>
                    </a:solidFill>
                  </a:tcPr>
                </a:tc>
                <a:extLst>
                  <a:ext uri="{0D108BD9-81ED-4DB2-BD59-A6C34878D82A}">
                    <a16:rowId xmlns:a16="http://schemas.microsoft.com/office/drawing/2014/main" xmlns="" val="10000"/>
                  </a:ext>
                </a:extLst>
              </a:tr>
              <a:tr h="346407">
                <a:tc>
                  <a:txBody>
                    <a:bodyPr/>
                    <a:lstStyle/>
                    <a:p>
                      <a:r>
                        <a:rPr lang="en-GB" sz="1400" dirty="0">
                          <a:latin typeface="Tahoma" panose="020B0604030504040204" pitchFamily="34" charset="0"/>
                          <a:ea typeface="Tahoma" panose="020B0604030504040204" pitchFamily="34" charset="0"/>
                          <a:cs typeface="Tahoma" panose="020B0604030504040204" pitchFamily="34" charset="0"/>
                        </a:rPr>
                        <a:t>0-39 </a:t>
                      </a:r>
                      <a:r>
                        <a:rPr lang="en-GB" sz="1100" dirty="0">
                          <a:latin typeface="Tahoma" panose="020B0604030504040204" pitchFamily="34" charset="0"/>
                          <a:ea typeface="Tahoma" panose="020B0604030504040204" pitchFamily="34" charset="0"/>
                          <a:cs typeface="Tahoma" panose="020B0604030504040204" pitchFamily="34" charset="0"/>
                        </a:rPr>
                        <a:t>(</a:t>
                      </a:r>
                      <a:r>
                        <a:rPr lang="en-GB" sz="1100" dirty="0" err="1">
                          <a:latin typeface="Tahoma" panose="020B0604030504040204" pitchFamily="34" charset="0"/>
                          <a:ea typeface="Tahoma" panose="020B0604030504040204" pitchFamily="34" charset="0"/>
                          <a:cs typeface="Tahoma" panose="020B0604030504040204" pitchFamily="34" charset="0"/>
                        </a:rPr>
                        <a:t>inc.</a:t>
                      </a:r>
                      <a:r>
                        <a:rPr lang="en-GB" sz="1100" baseline="0" dirty="0">
                          <a:latin typeface="Tahoma" panose="020B0604030504040204" pitchFamily="34" charset="0"/>
                          <a:ea typeface="Tahoma" panose="020B0604030504040204" pitchFamily="34" charset="0"/>
                          <a:cs typeface="Tahoma" panose="020B0604030504040204" pitchFamily="34" charset="0"/>
                        </a:rPr>
                        <a:t> NS)</a:t>
                      </a:r>
                      <a:endParaRPr lang="en-GB" sz="1100" dirty="0">
                        <a:latin typeface="Tahoma" panose="020B0604030504040204" pitchFamily="34" charset="0"/>
                        <a:ea typeface="Tahoma" panose="020B0604030504040204" pitchFamily="34" charset="0"/>
                        <a:cs typeface="Tahoma" panose="020B0604030504040204" pitchFamily="34" charset="0"/>
                      </a:endParaRPr>
                    </a:p>
                  </a:txBody>
                  <a:tcPr>
                    <a:solidFill>
                      <a:schemeClr val="bg1">
                        <a:lumMod val="85000"/>
                      </a:schemeClr>
                    </a:solidFill>
                  </a:tcPr>
                </a:tc>
                <a:tc>
                  <a:txBody>
                    <a:bodyPr/>
                    <a:lstStyle/>
                    <a:p>
                      <a:r>
                        <a:rPr lang="en-GB" sz="1400" dirty="0">
                          <a:latin typeface="Tahoma" panose="020B0604030504040204" pitchFamily="34" charset="0"/>
                          <a:ea typeface="Tahoma" panose="020B0604030504040204" pitchFamily="34" charset="0"/>
                          <a:cs typeface="Tahoma" panose="020B0604030504040204" pitchFamily="34" charset="0"/>
                        </a:rPr>
                        <a:t>16</a:t>
                      </a:r>
                    </a:p>
                  </a:txBody>
                  <a:tcPr>
                    <a:solidFill>
                      <a:schemeClr val="bg1">
                        <a:lumMod val="85000"/>
                      </a:schemeClr>
                    </a:solidFill>
                  </a:tcPr>
                </a:tc>
                <a:tc>
                  <a:txBody>
                    <a:bodyPr/>
                    <a:lstStyle/>
                    <a:p>
                      <a:r>
                        <a:rPr lang="en-GB" sz="1400" dirty="0">
                          <a:latin typeface="Tahoma" panose="020B0604030504040204" pitchFamily="34" charset="0"/>
                          <a:ea typeface="Tahoma" panose="020B0604030504040204" pitchFamily="34" charset="0"/>
                          <a:cs typeface="Tahoma" panose="020B0604030504040204" pitchFamily="34" charset="0"/>
                        </a:rPr>
                        <a:t>5</a:t>
                      </a:r>
                    </a:p>
                  </a:txBody>
                  <a:tcPr>
                    <a:solidFill>
                      <a:schemeClr val="bg1">
                        <a:lumMod val="85000"/>
                      </a:schemeClr>
                    </a:solidFill>
                  </a:tcPr>
                </a:tc>
                <a:tc>
                  <a:txBody>
                    <a:bodyPr/>
                    <a:lstStyle/>
                    <a:p>
                      <a:r>
                        <a:rPr lang="en-GB" sz="1400" dirty="0">
                          <a:latin typeface="Tahoma" panose="020B0604030504040204" pitchFamily="34" charset="0"/>
                          <a:ea typeface="Tahoma" panose="020B0604030504040204" pitchFamily="34" charset="0"/>
                          <a:cs typeface="Tahoma" panose="020B0604030504040204" pitchFamily="34" charset="0"/>
                        </a:rPr>
                        <a:t>0</a:t>
                      </a:r>
                    </a:p>
                  </a:txBody>
                  <a:tcPr>
                    <a:solidFill>
                      <a:schemeClr val="bg1">
                        <a:lumMod val="85000"/>
                      </a:schemeClr>
                    </a:solidFill>
                  </a:tcPr>
                </a:tc>
                <a:tc>
                  <a:txBody>
                    <a:bodyPr/>
                    <a:lstStyle/>
                    <a:p>
                      <a:r>
                        <a:rPr lang="en-GB" sz="1400" dirty="0">
                          <a:latin typeface="Tahoma" panose="020B0604030504040204" pitchFamily="34" charset="0"/>
                          <a:ea typeface="Tahoma" panose="020B0604030504040204" pitchFamily="34" charset="0"/>
                          <a:cs typeface="Tahoma" panose="020B0604030504040204" pitchFamily="34" charset="0"/>
                        </a:rPr>
                        <a:t>5.5*</a:t>
                      </a:r>
                    </a:p>
                  </a:txBody>
                  <a:tcPr>
                    <a:solidFill>
                      <a:schemeClr val="bg1">
                        <a:lumMod val="85000"/>
                      </a:schemeClr>
                    </a:solidFill>
                  </a:tcPr>
                </a:tc>
                <a:extLst>
                  <a:ext uri="{0D108BD9-81ED-4DB2-BD59-A6C34878D82A}">
                    <a16:rowId xmlns:a16="http://schemas.microsoft.com/office/drawing/2014/main" xmlns="" val="10001"/>
                  </a:ext>
                </a:extLst>
              </a:tr>
              <a:tr h="332527">
                <a:tc>
                  <a:txBody>
                    <a:bodyPr/>
                    <a:lstStyle/>
                    <a:p>
                      <a:r>
                        <a:rPr lang="en-GB" sz="1400" dirty="0">
                          <a:latin typeface="Tahoma" panose="020B0604030504040204" pitchFamily="34" charset="0"/>
                          <a:ea typeface="Tahoma" panose="020B0604030504040204" pitchFamily="34" charset="0"/>
                          <a:cs typeface="Tahoma" panose="020B0604030504040204" pitchFamily="34" charset="0"/>
                        </a:rPr>
                        <a:t>40-49</a:t>
                      </a:r>
                    </a:p>
                  </a:txBody>
                  <a:tcPr/>
                </a:tc>
                <a:tc>
                  <a:txBody>
                    <a:bodyPr/>
                    <a:lstStyle/>
                    <a:p>
                      <a:r>
                        <a:rPr lang="en-GB" sz="1400" dirty="0">
                          <a:latin typeface="Tahoma" panose="020B0604030504040204" pitchFamily="34" charset="0"/>
                          <a:ea typeface="Tahoma" panose="020B0604030504040204" pitchFamily="34" charset="0"/>
                          <a:cs typeface="Tahoma" panose="020B0604030504040204" pitchFamily="34" charset="0"/>
                        </a:rPr>
                        <a:t>9</a:t>
                      </a:r>
                    </a:p>
                  </a:txBody>
                  <a:tcPr/>
                </a:tc>
                <a:tc>
                  <a:txBody>
                    <a:bodyPr/>
                    <a:lstStyle/>
                    <a:p>
                      <a:r>
                        <a:rPr lang="en-GB" sz="1400" dirty="0">
                          <a:latin typeface="Tahoma" panose="020B0604030504040204" pitchFamily="34" charset="0"/>
                          <a:ea typeface="Tahoma" panose="020B0604030504040204" pitchFamily="34" charset="0"/>
                          <a:cs typeface="Tahoma" panose="020B0604030504040204" pitchFamily="34" charset="0"/>
                        </a:rPr>
                        <a:t>14</a:t>
                      </a:r>
                    </a:p>
                  </a:txBody>
                  <a:tcPr/>
                </a:tc>
                <a:tc>
                  <a:txBody>
                    <a:bodyPr/>
                    <a:lstStyle/>
                    <a:p>
                      <a:r>
                        <a:rPr lang="en-GB" sz="1400" dirty="0">
                          <a:latin typeface="Tahoma" panose="020B0604030504040204" pitchFamily="34" charset="0"/>
                          <a:ea typeface="Tahoma" panose="020B0604030504040204" pitchFamily="34" charset="0"/>
                          <a:cs typeface="Tahoma" panose="020B0604030504040204" pitchFamily="34" charset="0"/>
                        </a:rPr>
                        <a:t>3*</a:t>
                      </a:r>
                    </a:p>
                  </a:txBody>
                  <a:tcPr/>
                </a:tc>
                <a:tc>
                  <a:txBody>
                    <a:bodyPr/>
                    <a:lstStyle/>
                    <a:p>
                      <a:r>
                        <a:rPr lang="en-GB" sz="1400" dirty="0">
                          <a:latin typeface="Tahoma" panose="020B0604030504040204" pitchFamily="34" charset="0"/>
                          <a:ea typeface="Tahoma" panose="020B0604030504040204" pitchFamily="34" charset="0"/>
                          <a:cs typeface="Tahoma" panose="020B0604030504040204" pitchFamily="34" charset="0"/>
                        </a:rPr>
                        <a:t>5.5*</a:t>
                      </a:r>
                    </a:p>
                  </a:txBody>
                  <a:tcPr/>
                </a:tc>
                <a:extLst>
                  <a:ext uri="{0D108BD9-81ED-4DB2-BD59-A6C34878D82A}">
                    <a16:rowId xmlns:a16="http://schemas.microsoft.com/office/drawing/2014/main" xmlns="" val="10002"/>
                  </a:ext>
                </a:extLst>
              </a:tr>
              <a:tr h="332527">
                <a:tc>
                  <a:txBody>
                    <a:bodyPr/>
                    <a:lstStyle/>
                    <a:p>
                      <a:r>
                        <a:rPr lang="en-GB" sz="1400" dirty="0">
                          <a:latin typeface="Tahoma" panose="020B0604030504040204" pitchFamily="34" charset="0"/>
                          <a:ea typeface="Tahoma" panose="020B0604030504040204" pitchFamily="34" charset="0"/>
                          <a:cs typeface="Tahoma" panose="020B0604030504040204" pitchFamily="34" charset="0"/>
                        </a:rPr>
                        <a:t>50-59</a:t>
                      </a:r>
                    </a:p>
                  </a:txBody>
                  <a:tcPr>
                    <a:solidFill>
                      <a:schemeClr val="bg1">
                        <a:lumMod val="85000"/>
                      </a:schemeClr>
                    </a:solidFill>
                  </a:tcPr>
                </a:tc>
                <a:tc>
                  <a:txBody>
                    <a:bodyPr/>
                    <a:lstStyle/>
                    <a:p>
                      <a:r>
                        <a:rPr lang="en-GB" sz="1400" dirty="0">
                          <a:latin typeface="Tahoma" panose="020B0604030504040204" pitchFamily="34" charset="0"/>
                          <a:ea typeface="Tahoma" panose="020B0604030504040204" pitchFamily="34" charset="0"/>
                          <a:cs typeface="Tahoma" panose="020B0604030504040204" pitchFamily="34" charset="0"/>
                        </a:rPr>
                        <a:t>34</a:t>
                      </a:r>
                    </a:p>
                  </a:txBody>
                  <a:tcPr>
                    <a:solidFill>
                      <a:schemeClr val="bg1">
                        <a:lumMod val="85000"/>
                      </a:schemeClr>
                    </a:solidFill>
                  </a:tcPr>
                </a:tc>
                <a:tc>
                  <a:txBody>
                    <a:bodyPr/>
                    <a:lstStyle/>
                    <a:p>
                      <a:r>
                        <a:rPr lang="en-GB" sz="1400" dirty="0">
                          <a:latin typeface="Tahoma" panose="020B0604030504040204" pitchFamily="34" charset="0"/>
                          <a:ea typeface="Tahoma" panose="020B0604030504040204" pitchFamily="34" charset="0"/>
                          <a:cs typeface="Tahoma" panose="020B0604030504040204" pitchFamily="34" charset="0"/>
                        </a:rPr>
                        <a:t>38</a:t>
                      </a:r>
                    </a:p>
                  </a:txBody>
                  <a:tcPr>
                    <a:solidFill>
                      <a:schemeClr val="bg1">
                        <a:lumMod val="85000"/>
                      </a:schemeClr>
                    </a:solidFill>
                  </a:tcPr>
                </a:tc>
                <a:tc>
                  <a:txBody>
                    <a:bodyPr/>
                    <a:lstStyle/>
                    <a:p>
                      <a:r>
                        <a:rPr lang="en-GB" sz="1400" dirty="0">
                          <a:latin typeface="Tahoma" panose="020B0604030504040204" pitchFamily="34" charset="0"/>
                          <a:ea typeface="Tahoma" panose="020B0604030504040204" pitchFamily="34" charset="0"/>
                          <a:cs typeface="Tahoma" panose="020B0604030504040204" pitchFamily="34" charset="0"/>
                        </a:rPr>
                        <a:t>28</a:t>
                      </a:r>
                    </a:p>
                  </a:txBody>
                  <a:tcPr>
                    <a:solidFill>
                      <a:schemeClr val="bg1">
                        <a:lumMod val="85000"/>
                      </a:schemeClr>
                    </a:solidFill>
                  </a:tcPr>
                </a:tc>
                <a:tc>
                  <a:txBody>
                    <a:bodyPr/>
                    <a:lstStyle/>
                    <a:p>
                      <a:r>
                        <a:rPr lang="en-GB" sz="1400" dirty="0">
                          <a:latin typeface="Tahoma" panose="020B0604030504040204" pitchFamily="34" charset="0"/>
                          <a:ea typeface="Tahoma" panose="020B0604030504040204" pitchFamily="34" charset="0"/>
                          <a:cs typeface="Tahoma" panose="020B0604030504040204" pitchFamily="34" charset="0"/>
                        </a:rPr>
                        <a:t>17</a:t>
                      </a:r>
                    </a:p>
                  </a:txBody>
                  <a:tcPr>
                    <a:solidFill>
                      <a:schemeClr val="bg1">
                        <a:lumMod val="85000"/>
                      </a:schemeClr>
                    </a:solidFill>
                  </a:tcPr>
                </a:tc>
                <a:extLst>
                  <a:ext uri="{0D108BD9-81ED-4DB2-BD59-A6C34878D82A}">
                    <a16:rowId xmlns:a16="http://schemas.microsoft.com/office/drawing/2014/main" xmlns="" val="10003"/>
                  </a:ext>
                </a:extLst>
              </a:tr>
              <a:tr h="332527">
                <a:tc>
                  <a:txBody>
                    <a:bodyPr/>
                    <a:lstStyle/>
                    <a:p>
                      <a:r>
                        <a:rPr lang="en-GB" sz="1400" dirty="0">
                          <a:latin typeface="Tahoma" panose="020B0604030504040204" pitchFamily="34" charset="0"/>
                          <a:ea typeface="Tahoma" panose="020B0604030504040204" pitchFamily="34" charset="0"/>
                          <a:cs typeface="Tahoma" panose="020B0604030504040204" pitchFamily="34" charset="0"/>
                        </a:rPr>
                        <a:t>60-69</a:t>
                      </a:r>
                    </a:p>
                  </a:txBody>
                  <a:tcPr/>
                </a:tc>
                <a:tc>
                  <a:txBody>
                    <a:bodyPr/>
                    <a:lstStyle/>
                    <a:p>
                      <a:r>
                        <a:rPr lang="en-GB" sz="1400" dirty="0">
                          <a:latin typeface="Tahoma" panose="020B0604030504040204" pitchFamily="34" charset="0"/>
                          <a:ea typeface="Tahoma" panose="020B0604030504040204" pitchFamily="34" charset="0"/>
                          <a:cs typeface="Tahoma" panose="020B0604030504040204" pitchFamily="34" charset="0"/>
                        </a:rPr>
                        <a:t>41</a:t>
                      </a:r>
                    </a:p>
                  </a:txBody>
                  <a:tcPr/>
                </a:tc>
                <a:tc>
                  <a:txBody>
                    <a:bodyPr/>
                    <a:lstStyle/>
                    <a:p>
                      <a:r>
                        <a:rPr lang="en-GB" sz="1400" dirty="0">
                          <a:latin typeface="Tahoma" panose="020B0604030504040204" pitchFamily="34" charset="0"/>
                          <a:ea typeface="Tahoma" panose="020B0604030504040204" pitchFamily="34" charset="0"/>
                          <a:cs typeface="Tahoma" panose="020B0604030504040204" pitchFamily="34" charset="0"/>
                        </a:rPr>
                        <a:t>38</a:t>
                      </a:r>
                    </a:p>
                  </a:txBody>
                  <a:tcPr/>
                </a:tc>
                <a:tc>
                  <a:txBody>
                    <a:bodyPr/>
                    <a:lstStyle/>
                    <a:p>
                      <a:r>
                        <a:rPr lang="en-GB" sz="1400" dirty="0">
                          <a:latin typeface="Tahoma" panose="020B0604030504040204" pitchFamily="34" charset="0"/>
                          <a:ea typeface="Tahoma" panose="020B0604030504040204" pitchFamily="34" charset="0"/>
                          <a:cs typeface="Tahoma" panose="020B0604030504040204" pitchFamily="34" charset="0"/>
                        </a:rPr>
                        <a:t>58</a:t>
                      </a:r>
                    </a:p>
                  </a:txBody>
                  <a:tcPr/>
                </a:tc>
                <a:tc>
                  <a:txBody>
                    <a:bodyPr/>
                    <a:lstStyle/>
                    <a:p>
                      <a:r>
                        <a:rPr lang="en-GB" sz="1400" dirty="0">
                          <a:latin typeface="Tahoma" panose="020B0604030504040204" pitchFamily="34" charset="0"/>
                          <a:ea typeface="Tahoma" panose="020B0604030504040204" pitchFamily="34" charset="0"/>
                          <a:cs typeface="Tahoma" panose="020B0604030504040204" pitchFamily="34" charset="0"/>
                        </a:rPr>
                        <a:t>58</a:t>
                      </a:r>
                    </a:p>
                  </a:txBody>
                  <a:tcPr/>
                </a:tc>
                <a:extLst>
                  <a:ext uri="{0D108BD9-81ED-4DB2-BD59-A6C34878D82A}">
                    <a16:rowId xmlns:a16="http://schemas.microsoft.com/office/drawing/2014/main" xmlns="" val="10004"/>
                  </a:ext>
                </a:extLst>
              </a:tr>
              <a:tr h="332527">
                <a:tc>
                  <a:txBody>
                    <a:bodyPr/>
                    <a:lstStyle/>
                    <a:p>
                      <a:r>
                        <a:rPr lang="en-GB" sz="1400" dirty="0">
                          <a:latin typeface="Tahoma" panose="020B0604030504040204" pitchFamily="34" charset="0"/>
                          <a:ea typeface="Tahoma" panose="020B0604030504040204" pitchFamily="34" charset="0"/>
                          <a:cs typeface="Tahoma" panose="020B0604030504040204" pitchFamily="34" charset="0"/>
                        </a:rPr>
                        <a:t>70-100</a:t>
                      </a:r>
                    </a:p>
                  </a:txBody>
                  <a:tcPr>
                    <a:solidFill>
                      <a:schemeClr val="bg1">
                        <a:lumMod val="85000"/>
                      </a:schemeClr>
                    </a:solidFill>
                  </a:tcPr>
                </a:tc>
                <a:tc>
                  <a:txBody>
                    <a:bodyPr/>
                    <a:lstStyle/>
                    <a:p>
                      <a:r>
                        <a:rPr lang="en-GB" sz="1400" dirty="0">
                          <a:latin typeface="Tahoma" panose="020B0604030504040204" pitchFamily="34" charset="0"/>
                          <a:ea typeface="Tahoma" panose="020B0604030504040204" pitchFamily="34" charset="0"/>
                          <a:cs typeface="Tahoma" panose="020B0604030504040204" pitchFamily="34" charset="0"/>
                        </a:rPr>
                        <a:t>0</a:t>
                      </a:r>
                    </a:p>
                  </a:txBody>
                  <a:tcPr>
                    <a:solidFill>
                      <a:schemeClr val="bg1">
                        <a:lumMod val="85000"/>
                      </a:schemeClr>
                    </a:solidFill>
                  </a:tcPr>
                </a:tc>
                <a:tc>
                  <a:txBody>
                    <a:bodyPr/>
                    <a:lstStyle/>
                    <a:p>
                      <a:r>
                        <a:rPr lang="en-GB" sz="1400" dirty="0">
                          <a:latin typeface="Tahoma" panose="020B0604030504040204" pitchFamily="34" charset="0"/>
                          <a:ea typeface="Tahoma" panose="020B0604030504040204" pitchFamily="34" charset="0"/>
                          <a:cs typeface="Tahoma" panose="020B0604030504040204" pitchFamily="34" charset="0"/>
                        </a:rPr>
                        <a:t>5</a:t>
                      </a:r>
                    </a:p>
                  </a:txBody>
                  <a:tcPr>
                    <a:solidFill>
                      <a:schemeClr val="bg1">
                        <a:lumMod val="85000"/>
                      </a:schemeClr>
                    </a:solidFill>
                  </a:tcPr>
                </a:tc>
                <a:tc>
                  <a:txBody>
                    <a:bodyPr/>
                    <a:lstStyle/>
                    <a:p>
                      <a:r>
                        <a:rPr lang="en-GB" sz="1400" dirty="0">
                          <a:latin typeface="Tahoma" panose="020B0604030504040204" pitchFamily="34" charset="0"/>
                          <a:ea typeface="Tahoma" panose="020B0604030504040204" pitchFamily="34" charset="0"/>
                          <a:cs typeface="Tahoma" panose="020B0604030504040204" pitchFamily="34" charset="0"/>
                        </a:rPr>
                        <a:t>11</a:t>
                      </a:r>
                    </a:p>
                  </a:txBody>
                  <a:tcPr>
                    <a:solidFill>
                      <a:schemeClr val="bg1">
                        <a:lumMod val="85000"/>
                      </a:schemeClr>
                    </a:solidFill>
                  </a:tcPr>
                </a:tc>
                <a:tc>
                  <a:txBody>
                    <a:bodyPr/>
                    <a:lstStyle/>
                    <a:p>
                      <a:r>
                        <a:rPr lang="en-GB" sz="1400" dirty="0">
                          <a:latin typeface="Tahoma" panose="020B0604030504040204" pitchFamily="34" charset="0"/>
                          <a:ea typeface="Tahoma" panose="020B0604030504040204" pitchFamily="34" charset="0"/>
                          <a:cs typeface="Tahoma" panose="020B0604030504040204" pitchFamily="34" charset="0"/>
                        </a:rPr>
                        <a:t>14</a:t>
                      </a:r>
                    </a:p>
                  </a:txBody>
                  <a:tcPr>
                    <a:solidFill>
                      <a:schemeClr val="bg1">
                        <a:lumMod val="85000"/>
                      </a:schemeClr>
                    </a:solidFill>
                  </a:tcPr>
                </a:tc>
                <a:extLst>
                  <a:ext uri="{0D108BD9-81ED-4DB2-BD59-A6C34878D82A}">
                    <a16:rowId xmlns:a16="http://schemas.microsoft.com/office/drawing/2014/main" xmlns="" val="10005"/>
                  </a:ext>
                </a:extLst>
              </a:tr>
              <a:tr h="332527">
                <a:tc>
                  <a:txBody>
                    <a:bodyPr/>
                    <a:lstStyle/>
                    <a:p>
                      <a:r>
                        <a:rPr lang="en-GB" sz="1400" dirty="0">
                          <a:latin typeface="Tahoma" panose="020B0604030504040204" pitchFamily="34" charset="0"/>
                          <a:ea typeface="Tahoma" panose="020B0604030504040204" pitchFamily="34" charset="0"/>
                          <a:cs typeface="Tahoma" panose="020B0604030504040204" pitchFamily="34" charset="0"/>
                        </a:rPr>
                        <a:t>Number (n)</a:t>
                      </a:r>
                    </a:p>
                  </a:txBody>
                  <a:tcPr/>
                </a:tc>
                <a:tc>
                  <a:txBody>
                    <a:bodyPr/>
                    <a:lstStyle/>
                    <a:p>
                      <a:r>
                        <a:rPr lang="en-GB" sz="1400" dirty="0">
                          <a:latin typeface="Tahoma" panose="020B0604030504040204" pitchFamily="34" charset="0"/>
                          <a:ea typeface="Tahoma" panose="020B0604030504040204" pitchFamily="34" charset="0"/>
                          <a:cs typeface="Tahoma" panose="020B0604030504040204" pitchFamily="34" charset="0"/>
                        </a:rPr>
                        <a:t>32</a:t>
                      </a:r>
                    </a:p>
                  </a:txBody>
                  <a:tcPr/>
                </a:tc>
                <a:tc>
                  <a:txBody>
                    <a:bodyPr/>
                    <a:lstStyle/>
                    <a:p>
                      <a:r>
                        <a:rPr lang="en-GB" sz="1400" dirty="0">
                          <a:latin typeface="Tahoma" panose="020B0604030504040204" pitchFamily="34" charset="0"/>
                          <a:ea typeface="Tahoma" panose="020B0604030504040204" pitchFamily="34" charset="0"/>
                          <a:cs typeface="Tahoma" panose="020B0604030504040204" pitchFamily="34" charset="0"/>
                        </a:rPr>
                        <a:t>37</a:t>
                      </a:r>
                    </a:p>
                  </a:txBody>
                  <a:tcPr/>
                </a:tc>
                <a:tc>
                  <a:txBody>
                    <a:bodyPr/>
                    <a:lstStyle/>
                    <a:p>
                      <a:r>
                        <a:rPr lang="en-GB" sz="1400" dirty="0">
                          <a:latin typeface="Tahoma" panose="020B0604030504040204" pitchFamily="34" charset="0"/>
                          <a:ea typeface="Tahoma" panose="020B0604030504040204" pitchFamily="34" charset="0"/>
                          <a:cs typeface="Tahoma" panose="020B0604030504040204" pitchFamily="34" charset="0"/>
                        </a:rPr>
                        <a:t>36</a:t>
                      </a:r>
                    </a:p>
                  </a:txBody>
                  <a:tcPr/>
                </a:tc>
                <a:tc>
                  <a:txBody>
                    <a:bodyPr/>
                    <a:lstStyle/>
                    <a:p>
                      <a:r>
                        <a:rPr lang="en-GB" sz="1400" dirty="0">
                          <a:latin typeface="Tahoma" panose="020B0604030504040204" pitchFamily="34" charset="0"/>
                          <a:ea typeface="Tahoma" panose="020B0604030504040204" pitchFamily="34" charset="0"/>
                          <a:cs typeface="Tahoma" panose="020B0604030504040204" pitchFamily="34" charset="0"/>
                        </a:rPr>
                        <a:t>36</a:t>
                      </a:r>
                    </a:p>
                  </a:txBody>
                  <a:tcPr/>
                </a:tc>
                <a:extLst>
                  <a:ext uri="{0D108BD9-81ED-4DB2-BD59-A6C34878D82A}">
                    <a16:rowId xmlns:a16="http://schemas.microsoft.com/office/drawing/2014/main" xmlns="" val="10006"/>
                  </a:ext>
                </a:extLst>
              </a:tr>
            </a:tbl>
          </a:graphicData>
        </a:graphic>
      </p:graphicFrame>
      <p:sp>
        <p:nvSpPr>
          <p:cNvPr id="5" name="TextBox 4">
            <a:extLst>
              <a:ext uri="{FF2B5EF4-FFF2-40B4-BE49-F238E27FC236}">
                <a16:creationId xmlns:a16="http://schemas.microsoft.com/office/drawing/2014/main" xmlns="" id="{1EC44865-1F9F-0C4E-8EF0-4CBED731F700}"/>
              </a:ext>
            </a:extLst>
          </p:cNvPr>
          <p:cNvSpPr txBox="1"/>
          <p:nvPr/>
        </p:nvSpPr>
        <p:spPr>
          <a:xfrm>
            <a:off x="416248" y="3723880"/>
            <a:ext cx="4176464" cy="2123658"/>
          </a:xfrm>
          <a:prstGeom prst="rect">
            <a:avLst/>
          </a:prstGeom>
          <a:noFill/>
        </p:spPr>
        <p:txBody>
          <a:bodyPr wrap="square" rtlCol="0">
            <a:spAutoFit/>
          </a:bodyPr>
          <a:lstStyle/>
          <a:p>
            <a:r>
              <a:rPr lang="en-GB" sz="1200" b="1" dirty="0" smtClean="0">
                <a:latin typeface="Tahoma" panose="020B0604030504040204" pitchFamily="34" charset="0"/>
                <a:ea typeface="Tahoma" panose="020B0604030504040204" pitchFamily="34" charset="0"/>
                <a:cs typeface="Tahoma" panose="020B0604030504040204" pitchFamily="34" charset="0"/>
              </a:rPr>
              <a:t>Significantly </a:t>
            </a:r>
            <a:r>
              <a:rPr lang="en-GB" sz="1200" b="1" dirty="0">
                <a:latin typeface="Tahoma" panose="020B0604030504040204" pitchFamily="34" charset="0"/>
                <a:ea typeface="Tahoma" panose="020B0604030504040204" pitchFamily="34" charset="0"/>
                <a:cs typeface="Tahoma" panose="020B0604030504040204" pitchFamily="34" charset="0"/>
              </a:rPr>
              <a:t>higher marks 2015-17 v 2011-13 </a:t>
            </a:r>
          </a:p>
          <a:p>
            <a:r>
              <a:rPr lang="en-GB" sz="1200" b="1" dirty="0">
                <a:latin typeface="Tahoma" panose="020B0604030504040204" pitchFamily="34" charset="0"/>
                <a:ea typeface="Tahoma" panose="020B0604030504040204" pitchFamily="34" charset="0"/>
                <a:cs typeface="Tahoma" panose="020B0604030504040204" pitchFamily="34" charset="0"/>
              </a:rPr>
              <a:t>(p = &lt;0.0001) </a:t>
            </a:r>
            <a:endParaRPr lang="en-GB" sz="1200" b="1" dirty="0" smtClean="0">
              <a:latin typeface="Tahoma" panose="020B0604030504040204" pitchFamily="34" charset="0"/>
              <a:ea typeface="Tahoma" panose="020B0604030504040204" pitchFamily="34" charset="0"/>
              <a:cs typeface="Tahoma" panose="020B0604030504040204" pitchFamily="34" charset="0"/>
            </a:endParaRPr>
          </a:p>
          <a:p>
            <a:endParaRPr lang="en-GB" sz="1200" b="1" dirty="0">
              <a:latin typeface="Tahoma" panose="020B0604030504040204" pitchFamily="34" charset="0"/>
              <a:ea typeface="Tahoma" panose="020B0604030504040204" pitchFamily="34" charset="0"/>
              <a:cs typeface="Tahoma" panose="020B0604030504040204" pitchFamily="34" charset="0"/>
            </a:endParaRPr>
          </a:p>
          <a:p>
            <a:r>
              <a:rPr lang="en-GB" sz="1200" b="1" dirty="0" smtClean="0">
                <a:latin typeface="Tahoma" panose="020B0604030504040204" pitchFamily="34" charset="0"/>
                <a:ea typeface="Tahoma" panose="020B0604030504040204" pitchFamily="34" charset="0"/>
                <a:cs typeface="Tahoma" panose="020B0604030504040204" pitchFamily="34" charset="0"/>
              </a:rPr>
              <a:t>Average </a:t>
            </a:r>
            <a:r>
              <a:rPr lang="en-GB" sz="1200" b="1" dirty="0">
                <a:latin typeface="Tahoma" panose="020B0604030504040204" pitchFamily="34" charset="0"/>
                <a:ea typeface="Tahoma" panose="020B0604030504040204" pitchFamily="34" charset="0"/>
                <a:cs typeface="Tahoma" panose="020B0604030504040204" pitchFamily="34" charset="0"/>
              </a:rPr>
              <a:t>Ecology mark 4.5% higher than average mark for other second year optional modules </a:t>
            </a:r>
          </a:p>
          <a:p>
            <a:r>
              <a:rPr lang="en-GB" sz="1200" b="1" dirty="0">
                <a:latin typeface="Tahoma" panose="020B0604030504040204" pitchFamily="34" charset="0"/>
                <a:ea typeface="Tahoma" panose="020B0604030504040204" pitchFamily="34" charset="0"/>
                <a:cs typeface="Tahoma" panose="020B0604030504040204" pitchFamily="34" charset="0"/>
              </a:rPr>
              <a:t>(p = 0.01) </a:t>
            </a:r>
          </a:p>
          <a:p>
            <a:endParaRPr lang="en-GB" sz="1200" b="1" dirty="0">
              <a:latin typeface="Tahoma" panose="020B0604030504040204" pitchFamily="34" charset="0"/>
              <a:ea typeface="Tahoma" panose="020B0604030504040204" pitchFamily="34" charset="0"/>
              <a:cs typeface="Tahoma" panose="020B0604030504040204" pitchFamily="34" charset="0"/>
            </a:endParaRPr>
          </a:p>
          <a:p>
            <a:endParaRPr lang="en-GB" sz="1200" b="1" dirty="0">
              <a:latin typeface="Tahoma" panose="020B0604030504040204" pitchFamily="34" charset="0"/>
              <a:ea typeface="Tahoma" panose="020B0604030504040204" pitchFamily="34" charset="0"/>
              <a:cs typeface="Tahoma" panose="020B0604030504040204" pitchFamily="34" charset="0"/>
            </a:endParaRPr>
          </a:p>
          <a:p>
            <a:endParaRPr lang="en-GB" sz="1200" b="1" dirty="0">
              <a:latin typeface="Tahoma" panose="020B0604030504040204" pitchFamily="34" charset="0"/>
              <a:ea typeface="Tahoma" panose="020B0604030504040204" pitchFamily="34" charset="0"/>
              <a:cs typeface="Tahoma" panose="020B0604030504040204" pitchFamily="34" charset="0"/>
            </a:endParaRPr>
          </a:p>
          <a:p>
            <a:endParaRPr lang="en-GB" sz="1200" b="1" dirty="0">
              <a:latin typeface="Tahoma" panose="020B0604030504040204" pitchFamily="34" charset="0"/>
              <a:ea typeface="Tahoma" panose="020B0604030504040204" pitchFamily="34" charset="0"/>
              <a:cs typeface="Tahoma" panose="020B0604030504040204" pitchFamily="34" charset="0"/>
            </a:endParaRPr>
          </a:p>
          <a:p>
            <a:endParaRPr lang="en-GB" sz="1200" dirty="0">
              <a:latin typeface="Tahoma" panose="020B0604030504040204" pitchFamily="34" charset="0"/>
              <a:ea typeface="Tahoma" panose="020B0604030504040204" pitchFamily="34" charset="0"/>
              <a:cs typeface="Tahoma" panose="020B0604030504040204" pitchFamily="34" charset="0"/>
            </a:endParaRPr>
          </a:p>
        </p:txBody>
      </p:sp>
      <p:sp>
        <p:nvSpPr>
          <p:cNvPr id="6" name="Down Arrow 5">
            <a:extLst>
              <a:ext uri="{FF2B5EF4-FFF2-40B4-BE49-F238E27FC236}">
                <a16:creationId xmlns:a16="http://schemas.microsoft.com/office/drawing/2014/main" xmlns="" id="{E6936506-39B6-0B4B-B8C5-13212A86A1E2}"/>
              </a:ext>
            </a:extLst>
          </p:cNvPr>
          <p:cNvSpPr/>
          <p:nvPr/>
        </p:nvSpPr>
        <p:spPr>
          <a:xfrm rot="10800000">
            <a:off x="5290918" y="3842759"/>
            <a:ext cx="208345" cy="439895"/>
          </a:xfrm>
          <a:prstGeom prst="downArrow">
            <a:avLst/>
          </a:prstGeom>
          <a:solidFill>
            <a:schemeClr val="bg1">
              <a:lumMod val="85000"/>
            </a:schemeClr>
          </a:solidFill>
          <a:ln>
            <a:solidFill>
              <a:srgbClr val="1681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xmlns="" id="{E229463E-2F8E-3E45-A8C3-763F27A02E5A}"/>
              </a:ext>
            </a:extLst>
          </p:cNvPr>
          <p:cNvSpPr txBox="1"/>
          <p:nvPr/>
        </p:nvSpPr>
        <p:spPr>
          <a:xfrm>
            <a:off x="4605396" y="4324263"/>
            <a:ext cx="1579387" cy="523220"/>
          </a:xfrm>
          <a:prstGeom prst="rect">
            <a:avLst/>
          </a:prstGeom>
          <a:noFill/>
        </p:spPr>
        <p:txBody>
          <a:bodyPr wrap="square" rtlCol="0">
            <a:spAutoFit/>
          </a:bodyPr>
          <a:lstStyle/>
          <a:p>
            <a:pPr algn="ctr"/>
            <a:r>
              <a:rPr lang="en-GB" sz="1400" dirty="0">
                <a:latin typeface="Tahoma" panose="020B0604030504040204" pitchFamily="34" charset="0"/>
                <a:ea typeface="Tahoma" panose="020B0604030504040204" pitchFamily="34" charset="0"/>
                <a:cs typeface="Tahoma" panose="020B0604030504040204" pitchFamily="34" charset="0"/>
              </a:rPr>
              <a:t>Dialogic assessment</a:t>
            </a:r>
          </a:p>
        </p:txBody>
      </p:sp>
      <p:sp>
        <p:nvSpPr>
          <p:cNvPr id="8" name="TextBox 7">
            <a:extLst>
              <a:ext uri="{FF2B5EF4-FFF2-40B4-BE49-F238E27FC236}">
                <a16:creationId xmlns:a16="http://schemas.microsoft.com/office/drawing/2014/main" xmlns="" id="{6ABCFB9C-3C95-AE46-B615-E4AC09FA999C}"/>
              </a:ext>
            </a:extLst>
          </p:cNvPr>
          <p:cNvSpPr txBox="1"/>
          <p:nvPr/>
        </p:nvSpPr>
        <p:spPr>
          <a:xfrm>
            <a:off x="6604000" y="3860368"/>
            <a:ext cx="2540000" cy="307777"/>
          </a:xfrm>
          <a:prstGeom prst="rect">
            <a:avLst/>
          </a:prstGeom>
          <a:noFill/>
        </p:spPr>
        <p:txBody>
          <a:bodyPr wrap="square" rtlCol="0">
            <a:spAutoFit/>
          </a:bodyPr>
          <a:lstStyle/>
          <a:p>
            <a:r>
              <a:rPr lang="en-GB" sz="1400" dirty="0">
                <a:latin typeface="Tahoma" panose="020B0604030504040204" pitchFamily="34" charset="0"/>
                <a:ea typeface="Tahoma" panose="020B0604030504040204" pitchFamily="34" charset="0"/>
                <a:cs typeface="Tahoma" panose="020B0604030504040204" pitchFamily="34" charset="0"/>
              </a:rPr>
              <a:t>* Did not have a meeting</a:t>
            </a:r>
          </a:p>
        </p:txBody>
      </p:sp>
      <p:sp>
        <p:nvSpPr>
          <p:cNvPr id="9" name="Text Placeholder 1">
            <a:extLst>
              <a:ext uri="{FF2B5EF4-FFF2-40B4-BE49-F238E27FC236}">
                <a16:creationId xmlns:a16="http://schemas.microsoft.com/office/drawing/2014/main" xmlns="" id="{9040C150-7966-4542-9232-3C3CE2C811D3}"/>
              </a:ext>
            </a:extLst>
          </p:cNvPr>
          <p:cNvSpPr>
            <a:spLocks noGrp="1"/>
          </p:cNvSpPr>
          <p:nvPr>
            <p:ph type="body" sz="quarter" idx="10"/>
          </p:nvPr>
        </p:nvSpPr>
        <p:spPr>
          <a:xfrm>
            <a:off x="220230" y="123478"/>
            <a:ext cx="8640960" cy="488301"/>
          </a:xfrm>
        </p:spPr>
        <p:txBody>
          <a:bodyPr/>
          <a:lstStyle/>
          <a:p>
            <a:r>
              <a:rPr lang="en-GB" sz="1800" b="1" dirty="0">
                <a:solidFill>
                  <a:schemeClr val="tx1"/>
                </a:solidFill>
                <a:latin typeface="Tahoma" panose="020B0604030504040204" pitchFamily="34" charset="0"/>
                <a:ea typeface="Tahoma" panose="020B0604030504040204" pitchFamily="34" charset="0"/>
                <a:cs typeface="Tahoma" panose="020B0604030504040204" pitchFamily="34" charset="0"/>
              </a:rPr>
              <a:t>Results - Enhanced </a:t>
            </a:r>
            <a:r>
              <a:rPr lang="en-GB" sz="1800" b="1" dirty="0" smtClean="0">
                <a:solidFill>
                  <a:schemeClr val="tx1"/>
                </a:solidFill>
                <a:latin typeface="Tahoma" panose="020B0604030504040204" pitchFamily="34" charset="0"/>
                <a:ea typeface="Tahoma" panose="020B0604030504040204" pitchFamily="34" charset="0"/>
                <a:cs typeface="Tahoma" panose="020B0604030504040204" pitchFamily="34" charset="0"/>
              </a:rPr>
              <a:t>student performance</a:t>
            </a:r>
            <a:endParaRPr lang="en-GB" sz="1800" b="1" dirty="0">
              <a:solidFill>
                <a:schemeClr val="tx1"/>
              </a:solidFill>
              <a:latin typeface="Tahoma" panose="020B0604030504040204" pitchFamily="34" charset="0"/>
              <a:ea typeface="Tahoma" panose="020B0604030504040204" pitchFamily="34" charset="0"/>
              <a:cs typeface="Tahoma" panose="020B0604030504040204" pitchFamily="34" charset="0"/>
            </a:endParaRPr>
          </a:p>
          <a:p>
            <a:endParaRPr lang="en-US" sz="3200" dirty="0">
              <a:latin typeface="Georgia" panose="02040502050405020303" pitchFamily="18" charset="0"/>
            </a:endParaRPr>
          </a:p>
        </p:txBody>
      </p:sp>
    </p:spTree>
    <p:extLst>
      <p:ext uri="{BB962C8B-B14F-4D97-AF65-F5344CB8AC3E}">
        <p14:creationId xmlns:p14="http://schemas.microsoft.com/office/powerpoint/2010/main" val="658453965"/>
      </p:ext>
    </p:extLst>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FA87AACF-91F4-9049-929D-7AF23D804EDF}"/>
              </a:ext>
            </a:extLst>
          </p:cNvPr>
          <p:cNvSpPr>
            <a:spLocks noGrp="1"/>
          </p:cNvSpPr>
          <p:nvPr>
            <p:ph type="body" sz="quarter" idx="10"/>
          </p:nvPr>
        </p:nvSpPr>
        <p:spPr>
          <a:xfrm>
            <a:off x="251520" y="267494"/>
            <a:ext cx="8640960" cy="488301"/>
          </a:xfrm>
        </p:spPr>
        <p:txBody>
          <a:bodyPr/>
          <a:lstStyle/>
          <a:p>
            <a:r>
              <a:rPr lang="en-GB" sz="1800" b="1" dirty="0" smtClean="0">
                <a:solidFill>
                  <a:schemeClr val="tx1"/>
                </a:solidFill>
                <a:latin typeface="Tahoma" panose="020B0604030504040204" pitchFamily="34" charset="0"/>
                <a:ea typeface="Tahoma" panose="020B0604030504040204" pitchFamily="34" charset="0"/>
                <a:cs typeface="Tahoma" panose="020B0604030504040204" pitchFamily="34" charset="0"/>
              </a:rPr>
              <a:t>The emergence of the affective realm</a:t>
            </a:r>
            <a:endParaRPr lang="en-GB" sz="1800" b="1" dirty="0">
              <a:solidFill>
                <a:schemeClr val="tx1"/>
              </a:solidFill>
              <a:latin typeface="Tahoma" panose="020B0604030504040204" pitchFamily="34" charset="0"/>
              <a:ea typeface="Tahoma" panose="020B0604030504040204" pitchFamily="34" charset="0"/>
              <a:cs typeface="Tahoma" panose="020B0604030504040204" pitchFamily="34" charset="0"/>
            </a:endParaRPr>
          </a:p>
          <a:p>
            <a:endParaRPr lang="en-US" dirty="0">
              <a:latin typeface="Georgia" panose="02040502050405020303" pitchFamily="18" charset="0"/>
            </a:endParaRPr>
          </a:p>
        </p:txBody>
      </p:sp>
      <p:sp>
        <p:nvSpPr>
          <p:cNvPr id="3" name="Text Placeholder 2">
            <a:extLst>
              <a:ext uri="{FF2B5EF4-FFF2-40B4-BE49-F238E27FC236}">
                <a16:creationId xmlns:a16="http://schemas.microsoft.com/office/drawing/2014/main" xmlns="" id="{972284A9-426F-AA47-B9B1-237DE12E602D}"/>
              </a:ext>
            </a:extLst>
          </p:cNvPr>
          <p:cNvSpPr>
            <a:spLocks noGrp="1"/>
          </p:cNvSpPr>
          <p:nvPr>
            <p:ph type="body" sz="quarter" idx="11"/>
          </p:nvPr>
        </p:nvSpPr>
        <p:spPr>
          <a:xfrm>
            <a:off x="251520" y="1059582"/>
            <a:ext cx="8640960" cy="3672408"/>
          </a:xfrm>
        </p:spPr>
        <p:txBody>
          <a:bodyPr/>
          <a:lstStyle/>
          <a:p>
            <a:r>
              <a:rPr lang="en-US" dirty="0"/>
              <a:t>I</a:t>
            </a:r>
            <a:r>
              <a:rPr lang="en-US" sz="1800" dirty="0" smtClean="0"/>
              <a:t>nherently </a:t>
            </a:r>
            <a:r>
              <a:rPr lang="en-US" sz="1800" dirty="0"/>
              <a:t>emotional experience for students of receiving assessment feedback</a:t>
            </a:r>
          </a:p>
          <a:p>
            <a:pPr marL="0" indent="0">
              <a:buNone/>
            </a:pPr>
            <a:endParaRPr lang="en-US" sz="2200" dirty="0"/>
          </a:p>
          <a:p>
            <a:r>
              <a:rPr lang="en-US" sz="1800" dirty="0"/>
              <a:t>Clear evolution in emotions over the feed-forward process:</a:t>
            </a:r>
          </a:p>
          <a:p>
            <a:endParaRPr lang="en-US" sz="1800" dirty="0"/>
          </a:p>
          <a:p>
            <a:pPr marL="0" indent="0" algn="ctr">
              <a:buNone/>
            </a:pPr>
            <a:r>
              <a:rPr lang="en-US" sz="1800" b="1" dirty="0">
                <a:solidFill>
                  <a:srgbClr val="16818D"/>
                </a:solidFill>
              </a:rPr>
              <a:t>apprehensive, scared, disappointed, upset, ashamed </a:t>
            </a:r>
          </a:p>
          <a:p>
            <a:endParaRPr lang="en-US" sz="2100" dirty="0"/>
          </a:p>
          <a:p>
            <a:pPr marL="0" indent="0" algn="ctr">
              <a:buNone/>
            </a:pPr>
            <a:r>
              <a:rPr lang="en-US" sz="1800" b="1" dirty="0">
                <a:solidFill>
                  <a:srgbClr val="16818D"/>
                </a:solidFill>
              </a:rPr>
              <a:t>enjoyment, satisfaction, </a:t>
            </a:r>
            <a:r>
              <a:rPr lang="en-US" sz="1800" b="1" dirty="0" smtClean="0">
                <a:solidFill>
                  <a:srgbClr val="16818D"/>
                </a:solidFill>
              </a:rPr>
              <a:t>enthusiasm, motivation </a:t>
            </a:r>
            <a:endParaRPr lang="en-US" sz="1800" b="1" dirty="0">
              <a:solidFill>
                <a:srgbClr val="16818D"/>
              </a:solidFill>
            </a:endParaRPr>
          </a:p>
          <a:p>
            <a:endParaRPr lang="en-US" sz="2200" dirty="0"/>
          </a:p>
          <a:p>
            <a:r>
              <a:rPr lang="en-US" sz="1800" dirty="0"/>
              <a:t>For some, the meetings were cathartic, reducing their anxiety as they ‘came clean’ with their level of </a:t>
            </a:r>
            <a:r>
              <a:rPr lang="en-US" sz="1800" dirty="0" smtClean="0"/>
              <a:t>progress - </a:t>
            </a:r>
            <a:r>
              <a:rPr lang="en-GB" dirty="0"/>
              <a:t>regained in-task self-efficacy</a:t>
            </a:r>
            <a:endParaRPr lang="en-US" sz="1800" dirty="0"/>
          </a:p>
          <a:p>
            <a:endParaRPr lang="en-US" sz="1800" dirty="0"/>
          </a:p>
        </p:txBody>
      </p:sp>
      <p:sp>
        <p:nvSpPr>
          <p:cNvPr id="4" name="Down Arrow 3">
            <a:extLst>
              <a:ext uri="{FF2B5EF4-FFF2-40B4-BE49-F238E27FC236}">
                <a16:creationId xmlns:a16="http://schemas.microsoft.com/office/drawing/2014/main" xmlns="" id="{74C502E9-1EA8-A040-9054-F82502CA3CF4}"/>
              </a:ext>
            </a:extLst>
          </p:cNvPr>
          <p:cNvSpPr/>
          <p:nvPr/>
        </p:nvSpPr>
        <p:spPr>
          <a:xfrm>
            <a:off x="4423719" y="2895786"/>
            <a:ext cx="296562" cy="238043"/>
          </a:xfrm>
          <a:prstGeom prst="downArrow">
            <a:avLst/>
          </a:prstGeom>
          <a:solidFill>
            <a:schemeClr val="bg1">
              <a:lumMod val="85000"/>
            </a:schemeClr>
          </a:solidFill>
          <a:ln>
            <a:solidFill>
              <a:srgbClr val="1681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928989444"/>
      </p:ext>
    </p:extLst>
  </p:cSld>
  <p:clrMapOvr>
    <a:masterClrMapping/>
  </p:clrMapOvr>
  <p:transition spd="slow">
    <p:fade/>
  </p:transition>
  <p:timing>
    <p:tnLst>
      <p:par>
        <p:cTn id="1" dur="indefinite" restart="never" nodeType="tmRoot"/>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2" id="{56E99604-B34A-AB45-82E2-A2F6C5EC15CC}" vid="{C3811B3D-AE0C-294C-BC2C-607328485A3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037ba92a-5764-4297-b5f7-6ea117412624">NAYYJSKVSPAS-2-500</_dlc_DocId>
    <Document_x0020_Type xmlns="3a4ab234-afbc-41ab-b2db-358d80304e46">Main Issue</Document_x0020_Type>
    <_dlc_DocIdUrl xmlns="037ba92a-5764-4297-b5f7-6ea117412624">
      <Url>https://docs.uwe.ac.uk/ou/Communications/_layouts/15/DocIdRedir.aspx?ID=NAYYJSKVSPAS-2-500</Url>
      <Description>NAYYJSKVSPAS-2-500</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2FC3F4283AECA48BCBDDFCF4103160C" ma:contentTypeVersion="2" ma:contentTypeDescription="Create a new document." ma:contentTypeScope="" ma:versionID="71a29f68b18f52e7e0b329625759c092">
  <xsd:schema xmlns:xsd="http://www.w3.org/2001/XMLSchema" xmlns:xs="http://www.w3.org/2001/XMLSchema" xmlns:p="http://schemas.microsoft.com/office/2006/metadata/properties" xmlns:ns2="037ba92a-5764-4297-b5f7-6ea117412624" xmlns:ns3="3a4ab234-afbc-41ab-b2db-358d80304e46" targetNamespace="http://schemas.microsoft.com/office/2006/metadata/properties" ma:root="true" ma:fieldsID="a458c3587d291faf4ca1653387720a89" ns2:_="" ns3:_="">
    <xsd:import namespace="037ba92a-5764-4297-b5f7-6ea117412624"/>
    <xsd:import namespace="3a4ab234-afbc-41ab-b2db-358d80304e46"/>
    <xsd:element name="properties">
      <xsd:complexType>
        <xsd:sequence>
          <xsd:element name="documentManagement">
            <xsd:complexType>
              <xsd:all>
                <xsd:element ref="ns2:_dlc_DocId" minOccurs="0"/>
                <xsd:element ref="ns2:_dlc_DocIdUrl" minOccurs="0"/>
                <xsd:element ref="ns2:_dlc_DocIdPersistId" minOccurs="0"/>
                <xsd:element ref="ns3:Document_x0020_Typ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37ba92a-5764-4297-b5f7-6ea11741262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3a4ab234-afbc-41ab-b2db-358d80304e46" elementFormDefault="qualified">
    <xsd:import namespace="http://schemas.microsoft.com/office/2006/documentManagement/types"/>
    <xsd:import namespace="http://schemas.microsoft.com/office/infopath/2007/PartnerControls"/>
    <xsd:element name="Document_x0020_Type" ma:index="11" nillable="true" ma:displayName="Document Type" ma:default="Main Issue" ma:description="Specify type of document to help with filtered views" ma:format="Dropdown" ma:internalName="Document_x0020_Type">
      <xsd:simpleType>
        <xsd:restriction base="dms:Choice">
          <xsd:enumeration value="Main Issue"/>
          <xsd:enumeration value="Supporting"/>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EDB2F65-7B48-494E-BE05-55CD0A5507CB}">
  <ds:schemaRefs>
    <ds:schemaRef ds:uri="http://www.w3.org/XML/1998/namespace"/>
    <ds:schemaRef ds:uri="http://schemas.microsoft.com/office/2006/metadata/properties"/>
    <ds:schemaRef ds:uri="http://purl.org/dc/dcmitype/"/>
    <ds:schemaRef ds:uri="http://purl.org/dc/elements/1.1/"/>
    <ds:schemaRef ds:uri="http://schemas.microsoft.com/office/2006/documentManagement/types"/>
    <ds:schemaRef ds:uri="http://purl.org/dc/terms/"/>
    <ds:schemaRef ds:uri="037ba92a-5764-4297-b5f7-6ea117412624"/>
    <ds:schemaRef ds:uri="http://schemas.openxmlformats.org/package/2006/metadata/core-properties"/>
    <ds:schemaRef ds:uri="http://schemas.microsoft.com/office/infopath/2007/PartnerControls"/>
    <ds:schemaRef ds:uri="3a4ab234-afbc-41ab-b2db-358d80304e46"/>
  </ds:schemaRefs>
</ds:datastoreItem>
</file>

<file path=customXml/itemProps2.xml><?xml version="1.0" encoding="utf-8"?>
<ds:datastoreItem xmlns:ds="http://schemas.openxmlformats.org/officeDocument/2006/customXml" ds:itemID="{86E54A82-9365-439D-876D-E20E17599A4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37ba92a-5764-4297-b5f7-6ea117412624"/>
    <ds:schemaRef ds:uri="3a4ab234-afbc-41ab-b2db-358d80304e4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A7DC20F-827F-42A7-A100-8A7776913A6B}">
  <ds:schemaRefs>
    <ds:schemaRef ds:uri="http://schemas.microsoft.com/sharepoint/events"/>
  </ds:schemaRefs>
</ds:datastoreItem>
</file>

<file path=customXml/itemProps4.xml><?xml version="1.0" encoding="utf-8"?>
<ds:datastoreItem xmlns:ds="http://schemas.openxmlformats.org/officeDocument/2006/customXml" ds:itemID="{35992FC1-098E-410A-91EC-A9C162EAFDC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PPT new template SUNSHINE YELLOW with UWE logo bottom STANDARD</Template>
  <TotalTime>1077</TotalTime>
  <Words>2865</Words>
  <Application>Microsoft Office PowerPoint</Application>
  <PresentationFormat>On-screen Show (16:9)</PresentationFormat>
  <Paragraphs>306</Paragraphs>
  <Slides>18</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ＭＳ Ｐゴシック</vt:lpstr>
      <vt:lpstr>Arial</vt:lpstr>
      <vt:lpstr>Calibri</vt:lpstr>
      <vt:lpstr>Georgia</vt:lpstr>
      <vt:lpstr>Tahoma</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Jennifer Hill</cp:lastModifiedBy>
  <cp:revision>219</cp:revision>
  <cp:lastPrinted>2018-08-28T10:19:44Z</cp:lastPrinted>
  <dcterms:created xsi:type="dcterms:W3CDTF">2016-04-27T08:32:31Z</dcterms:created>
  <dcterms:modified xsi:type="dcterms:W3CDTF">2019-11-24T18:43:33Z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c2f9718c-9f29-4525-8b01-53e3daeb44ed</vt:lpwstr>
  </property>
  <property fmtid="{D5CDD505-2E9C-101B-9397-08002B2CF9AE}" pid="3" name="ContentTypeId">
    <vt:lpwstr>0x01010072FC3F4283AECA48BCBDDFCF4103160C</vt:lpwstr>
  </property>
</Properties>
</file>