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notesMasterIdLst>
    <p:notesMasterId r:id="rId34"/>
  </p:notesMasterIdLst>
  <p:handoutMasterIdLst>
    <p:handoutMasterId r:id="rId35"/>
  </p:handoutMasterIdLst>
  <p:sldIdLst>
    <p:sldId id="256" r:id="rId5"/>
    <p:sldId id="258" r:id="rId6"/>
    <p:sldId id="259" r:id="rId7"/>
    <p:sldId id="276" r:id="rId8"/>
    <p:sldId id="275" r:id="rId9"/>
    <p:sldId id="278" r:id="rId10"/>
    <p:sldId id="279" r:id="rId11"/>
    <p:sldId id="281" r:id="rId12"/>
    <p:sldId id="260" r:id="rId13"/>
    <p:sldId id="284" r:id="rId14"/>
    <p:sldId id="303" r:id="rId15"/>
    <p:sldId id="283" r:id="rId16"/>
    <p:sldId id="261" r:id="rId17"/>
    <p:sldId id="296" r:id="rId18"/>
    <p:sldId id="297" r:id="rId19"/>
    <p:sldId id="298" r:id="rId20"/>
    <p:sldId id="299" r:id="rId21"/>
    <p:sldId id="300" r:id="rId22"/>
    <p:sldId id="301" r:id="rId23"/>
    <p:sldId id="288" r:id="rId24"/>
    <p:sldId id="290" r:id="rId25"/>
    <p:sldId id="263" r:id="rId26"/>
    <p:sldId id="264" r:id="rId27"/>
    <p:sldId id="304" r:id="rId28"/>
    <p:sldId id="305" r:id="rId29"/>
    <p:sldId id="306" r:id="rId30"/>
    <p:sldId id="307" r:id="rId31"/>
    <p:sldId id="308" r:id="rId32"/>
    <p:sldId id="294" r:id="rId33"/>
  </p:sldIdLst>
  <p:sldSz cx="9144000" cy="6858000" type="screen4x3"/>
  <p:notesSz cx="6669088" cy="9872663"/>
  <p:custDataLst>
    <p:tags r:id="rId36"/>
  </p:custDataLst>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orient="horz" pos="427">
          <p15:clr>
            <a:srgbClr val="A4A3A4"/>
          </p15:clr>
        </p15:guide>
        <p15:guide id="3" orient="horz" pos="983">
          <p15:clr>
            <a:srgbClr val="A4A3A4"/>
          </p15:clr>
        </p15:guide>
        <p15:guide id="4" orient="horz" pos="3838">
          <p15:clr>
            <a:srgbClr val="A4A3A4"/>
          </p15:clr>
        </p15:guide>
        <p15:guide id="5" pos="2880">
          <p15:clr>
            <a:srgbClr val="A4A3A4"/>
          </p15:clr>
        </p15:guide>
        <p15:guide id="6" pos="562">
          <p15:clr>
            <a:srgbClr val="A4A3A4"/>
          </p15:clr>
        </p15:guide>
        <p15:guide id="7" pos="5103">
          <p15:clr>
            <a:srgbClr val="A4A3A4"/>
          </p15:clr>
        </p15:guide>
        <p15:guide id="8" pos="2562">
          <p15:clr>
            <a:srgbClr val="A4A3A4"/>
          </p15:clr>
        </p15:guide>
        <p15:guide id="9" pos="269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ert Lomax" initials="RL" lastIdx="1" clrIdx="0">
    <p:extLst>
      <p:ext uri="{19B8F6BF-5375-455C-9EA6-DF929625EA0E}">
        <p15:presenceInfo xmlns:p15="http://schemas.microsoft.com/office/powerpoint/2012/main" userId="S-1-5-21-1659004503-492894223-725345543-4855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AD8900"/>
    <a:srgbClr val="A65C45"/>
    <a:srgbClr val="1A9DAC"/>
    <a:srgbClr val="FFFFFF"/>
    <a:srgbClr val="D6A700"/>
    <a:srgbClr val="CC7054"/>
    <a:srgbClr val="7FBF73"/>
    <a:srgbClr val="598752"/>
    <a:srgbClr val="6DA463"/>
    <a:srgbClr val="958C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88" autoAdjust="0"/>
    <p:restoredTop sz="94343" autoAdjust="0"/>
  </p:normalViewPr>
  <p:slideViewPr>
    <p:cSldViewPr snapToGrid="0">
      <p:cViewPr varScale="1">
        <p:scale>
          <a:sx n="70" d="100"/>
          <a:sy n="70" d="100"/>
        </p:scale>
        <p:origin x="1146" y="54"/>
      </p:cViewPr>
      <p:guideLst>
        <p:guide orient="horz" pos="2160"/>
        <p:guide orient="horz" pos="427"/>
        <p:guide orient="horz" pos="983"/>
        <p:guide orient="horz" pos="3838"/>
        <p:guide pos="2880"/>
        <p:guide pos="562"/>
        <p:guide pos="5103"/>
        <p:guide pos="2562"/>
        <p:guide pos="2699"/>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0E9D19-CD3A-4FB5-87FC-90D2A8FBCE37}" type="doc">
      <dgm:prSet loTypeId="urn:microsoft.com/office/officeart/2005/8/layout/process1" loCatId="process" qsTypeId="urn:microsoft.com/office/officeart/2005/8/quickstyle/simple1" qsCatId="simple" csTypeId="urn:microsoft.com/office/officeart/2005/8/colors/colorful2" csCatId="colorful"/>
      <dgm:spPr/>
      <dgm:t>
        <a:bodyPr/>
        <a:lstStyle/>
        <a:p>
          <a:endParaRPr lang="en-US"/>
        </a:p>
      </dgm:t>
    </dgm:pt>
    <dgm:pt modelId="{9E05D820-EE24-4FED-B020-A75D0B183699}" type="pres">
      <dgm:prSet presAssocID="{0C0E9D19-CD3A-4FB5-87FC-90D2A8FBCE37}" presName="Name0" presStyleCnt="0">
        <dgm:presLayoutVars>
          <dgm:dir/>
          <dgm:resizeHandles val="exact"/>
        </dgm:presLayoutVars>
      </dgm:prSet>
      <dgm:spPr/>
      <dgm:t>
        <a:bodyPr/>
        <a:lstStyle/>
        <a:p>
          <a:endParaRPr lang="en-US"/>
        </a:p>
      </dgm:t>
    </dgm:pt>
  </dgm:ptLst>
  <dgm:cxnLst>
    <dgm:cxn modelId="{D80F8037-F0A2-448F-A060-3D843CAB782C}" type="presOf" srcId="{0C0E9D19-CD3A-4FB5-87FC-90D2A8FBCE37}" destId="{9E05D820-EE24-4FED-B020-A75D0B183699}"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889938" cy="49591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993" y="2"/>
            <a:ext cx="2889938" cy="495919"/>
          </a:xfrm>
          <a:prstGeom prst="rect">
            <a:avLst/>
          </a:prstGeom>
        </p:spPr>
        <p:txBody>
          <a:bodyPr vert="horz" lIns="91440" tIns="45720" rIns="91440" bIns="45720" rtlCol="0"/>
          <a:lstStyle>
            <a:lvl1pPr algn="r">
              <a:defRPr sz="1200"/>
            </a:lvl1pPr>
          </a:lstStyle>
          <a:p>
            <a:fld id="{14DA8872-4339-4014-AB0C-02FE6E5E8EF4}" type="datetimeFigureOut">
              <a:rPr lang="en-GB" smtClean="0"/>
              <a:t>09/09/2019</a:t>
            </a:fld>
            <a:endParaRPr lang="en-GB"/>
          </a:p>
        </p:txBody>
      </p:sp>
      <p:sp>
        <p:nvSpPr>
          <p:cNvPr id="4" name="Footer Placeholder 3"/>
          <p:cNvSpPr>
            <a:spLocks noGrp="1"/>
          </p:cNvSpPr>
          <p:nvPr>
            <p:ph type="ftr" sz="quarter" idx="2"/>
          </p:nvPr>
        </p:nvSpPr>
        <p:spPr>
          <a:xfrm>
            <a:off x="0" y="9376746"/>
            <a:ext cx="2889938" cy="49591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993" y="9376746"/>
            <a:ext cx="2889938" cy="495918"/>
          </a:xfrm>
          <a:prstGeom prst="rect">
            <a:avLst/>
          </a:prstGeom>
        </p:spPr>
        <p:txBody>
          <a:bodyPr vert="horz" lIns="91440" tIns="45720" rIns="91440" bIns="45720" rtlCol="0" anchor="b"/>
          <a:lstStyle>
            <a:lvl1pPr algn="r">
              <a:defRPr sz="1200"/>
            </a:lvl1pPr>
          </a:lstStyle>
          <a:p>
            <a:fld id="{E03488B4-26B7-4101-9FE7-3C97482A745C}" type="slidenum">
              <a:rPr lang="en-GB" smtClean="0"/>
              <a:t>‹#›</a:t>
            </a:fld>
            <a:endParaRPr lang="en-GB"/>
          </a:p>
        </p:txBody>
      </p:sp>
    </p:spTree>
    <p:extLst>
      <p:ext uri="{BB962C8B-B14F-4D97-AF65-F5344CB8AC3E}">
        <p14:creationId xmlns:p14="http://schemas.microsoft.com/office/powerpoint/2010/main" val="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889938" cy="49363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67" name="Rectangle 3"/>
          <p:cNvSpPr>
            <a:spLocks noGrp="1" noChangeArrowheads="1"/>
          </p:cNvSpPr>
          <p:nvPr>
            <p:ph type="dt" idx="1"/>
          </p:nvPr>
        </p:nvSpPr>
        <p:spPr bwMode="auto">
          <a:xfrm>
            <a:off x="3777993" y="0"/>
            <a:ext cx="2889938" cy="49363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868363" y="741363"/>
            <a:ext cx="4932362" cy="37004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1269" name="Rectangle 5"/>
          <p:cNvSpPr>
            <a:spLocks noGrp="1" noChangeArrowheads="1"/>
          </p:cNvSpPr>
          <p:nvPr>
            <p:ph type="body" sz="quarter" idx="3"/>
          </p:nvPr>
        </p:nvSpPr>
        <p:spPr bwMode="auto">
          <a:xfrm>
            <a:off x="666909" y="4689517"/>
            <a:ext cx="5335270" cy="44426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9376745"/>
            <a:ext cx="2889938" cy="49363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71" name="Rectangle 7"/>
          <p:cNvSpPr>
            <a:spLocks noGrp="1" noChangeArrowheads="1"/>
          </p:cNvSpPr>
          <p:nvPr>
            <p:ph type="sldNum" sz="quarter" idx="5"/>
          </p:nvPr>
        </p:nvSpPr>
        <p:spPr bwMode="auto">
          <a:xfrm>
            <a:off x="3777993" y="9376745"/>
            <a:ext cx="2889938" cy="49363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5360570-2B09-DB43-BBE0-DA076DA911F1}"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1</a:t>
            </a:fld>
            <a:endParaRPr lang="en-US" altLang="en-US"/>
          </a:p>
        </p:txBody>
      </p:sp>
    </p:spTree>
    <p:extLst>
      <p:ext uri="{BB962C8B-B14F-4D97-AF65-F5344CB8AC3E}">
        <p14:creationId xmlns:p14="http://schemas.microsoft.com/office/powerpoint/2010/main" val="666927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10</a:t>
            </a:fld>
            <a:endParaRPr lang="en-US" altLang="en-US"/>
          </a:p>
        </p:txBody>
      </p:sp>
    </p:spTree>
    <p:extLst>
      <p:ext uri="{BB962C8B-B14F-4D97-AF65-F5344CB8AC3E}">
        <p14:creationId xmlns:p14="http://schemas.microsoft.com/office/powerpoint/2010/main" val="41062415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11</a:t>
            </a:fld>
            <a:endParaRPr lang="en-US" altLang="en-US"/>
          </a:p>
        </p:txBody>
      </p:sp>
    </p:spTree>
    <p:extLst>
      <p:ext uri="{BB962C8B-B14F-4D97-AF65-F5344CB8AC3E}">
        <p14:creationId xmlns:p14="http://schemas.microsoft.com/office/powerpoint/2010/main" val="36351938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smtClean="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12</a:t>
            </a:fld>
            <a:endParaRPr lang="en-US" altLang="en-US"/>
          </a:p>
        </p:txBody>
      </p:sp>
    </p:spTree>
    <p:extLst>
      <p:ext uri="{BB962C8B-B14F-4D97-AF65-F5344CB8AC3E}">
        <p14:creationId xmlns:p14="http://schemas.microsoft.com/office/powerpoint/2010/main" val="836004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13</a:t>
            </a:fld>
            <a:endParaRPr lang="en-US" altLang="en-US"/>
          </a:p>
        </p:txBody>
      </p:sp>
    </p:spTree>
    <p:extLst>
      <p:ext uri="{BB962C8B-B14F-4D97-AF65-F5344CB8AC3E}">
        <p14:creationId xmlns:p14="http://schemas.microsoft.com/office/powerpoint/2010/main" val="10372438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14</a:t>
            </a:fld>
            <a:endParaRPr lang="en-US" altLang="en-US"/>
          </a:p>
        </p:txBody>
      </p:sp>
    </p:spTree>
    <p:extLst>
      <p:ext uri="{BB962C8B-B14F-4D97-AF65-F5344CB8AC3E}">
        <p14:creationId xmlns:p14="http://schemas.microsoft.com/office/powerpoint/2010/main" val="22813890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15</a:t>
            </a:fld>
            <a:endParaRPr lang="en-US" altLang="en-US"/>
          </a:p>
        </p:txBody>
      </p:sp>
    </p:spTree>
    <p:extLst>
      <p:ext uri="{BB962C8B-B14F-4D97-AF65-F5344CB8AC3E}">
        <p14:creationId xmlns:p14="http://schemas.microsoft.com/office/powerpoint/2010/main" val="36910420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u="sng"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16</a:t>
            </a:fld>
            <a:endParaRPr lang="en-US" altLang="en-US"/>
          </a:p>
        </p:txBody>
      </p:sp>
    </p:spTree>
    <p:extLst>
      <p:ext uri="{BB962C8B-B14F-4D97-AF65-F5344CB8AC3E}">
        <p14:creationId xmlns:p14="http://schemas.microsoft.com/office/powerpoint/2010/main" val="24572092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17</a:t>
            </a:fld>
            <a:endParaRPr lang="en-US" altLang="en-US"/>
          </a:p>
        </p:txBody>
      </p:sp>
    </p:spTree>
    <p:extLst>
      <p:ext uri="{BB962C8B-B14F-4D97-AF65-F5344CB8AC3E}">
        <p14:creationId xmlns:p14="http://schemas.microsoft.com/office/powerpoint/2010/main" val="10178202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18</a:t>
            </a:fld>
            <a:endParaRPr lang="en-US" altLang="en-US"/>
          </a:p>
        </p:txBody>
      </p:sp>
    </p:spTree>
    <p:extLst>
      <p:ext uri="{BB962C8B-B14F-4D97-AF65-F5344CB8AC3E}">
        <p14:creationId xmlns:p14="http://schemas.microsoft.com/office/powerpoint/2010/main" val="36252276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19</a:t>
            </a:fld>
            <a:endParaRPr lang="en-US" altLang="en-US"/>
          </a:p>
        </p:txBody>
      </p:sp>
    </p:spTree>
    <p:extLst>
      <p:ext uri="{BB962C8B-B14F-4D97-AF65-F5344CB8AC3E}">
        <p14:creationId xmlns:p14="http://schemas.microsoft.com/office/powerpoint/2010/main" val="3410180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smtClean="0"/>
          </a:p>
          <a:p>
            <a:endParaRPr lang="en-GB" b="1"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2</a:t>
            </a:fld>
            <a:endParaRPr lang="en-US" altLang="en-US"/>
          </a:p>
        </p:txBody>
      </p:sp>
    </p:spTree>
    <p:extLst>
      <p:ext uri="{BB962C8B-B14F-4D97-AF65-F5344CB8AC3E}">
        <p14:creationId xmlns:p14="http://schemas.microsoft.com/office/powerpoint/2010/main" val="8737651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20</a:t>
            </a:fld>
            <a:endParaRPr lang="en-US" altLang="en-US"/>
          </a:p>
        </p:txBody>
      </p:sp>
    </p:spTree>
    <p:extLst>
      <p:ext uri="{BB962C8B-B14F-4D97-AF65-F5344CB8AC3E}">
        <p14:creationId xmlns:p14="http://schemas.microsoft.com/office/powerpoint/2010/main" val="7863762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21</a:t>
            </a:fld>
            <a:endParaRPr lang="en-US" altLang="en-US"/>
          </a:p>
        </p:txBody>
      </p:sp>
    </p:spTree>
    <p:extLst>
      <p:ext uri="{BB962C8B-B14F-4D97-AF65-F5344CB8AC3E}">
        <p14:creationId xmlns:p14="http://schemas.microsoft.com/office/powerpoint/2010/main" val="38975430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24</a:t>
            </a:fld>
            <a:endParaRPr lang="en-US" altLang="en-US"/>
          </a:p>
        </p:txBody>
      </p:sp>
    </p:spTree>
    <p:extLst>
      <p:ext uri="{BB962C8B-B14F-4D97-AF65-F5344CB8AC3E}">
        <p14:creationId xmlns:p14="http://schemas.microsoft.com/office/powerpoint/2010/main" val="10249596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25</a:t>
            </a:fld>
            <a:endParaRPr lang="en-US" altLang="en-US"/>
          </a:p>
        </p:txBody>
      </p:sp>
    </p:spTree>
    <p:extLst>
      <p:ext uri="{BB962C8B-B14F-4D97-AF65-F5344CB8AC3E}">
        <p14:creationId xmlns:p14="http://schemas.microsoft.com/office/powerpoint/2010/main" val="7893485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27</a:t>
            </a:fld>
            <a:endParaRPr lang="en-US" altLang="en-US"/>
          </a:p>
        </p:txBody>
      </p:sp>
    </p:spTree>
    <p:extLst>
      <p:ext uri="{BB962C8B-B14F-4D97-AF65-F5344CB8AC3E}">
        <p14:creationId xmlns:p14="http://schemas.microsoft.com/office/powerpoint/2010/main" val="2724525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3</a:t>
            </a:fld>
            <a:endParaRPr lang="en-US" altLang="en-US"/>
          </a:p>
        </p:txBody>
      </p:sp>
    </p:spTree>
    <p:extLst>
      <p:ext uri="{BB962C8B-B14F-4D97-AF65-F5344CB8AC3E}">
        <p14:creationId xmlns:p14="http://schemas.microsoft.com/office/powerpoint/2010/main" val="183601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4</a:t>
            </a:fld>
            <a:endParaRPr lang="en-US" altLang="en-US"/>
          </a:p>
        </p:txBody>
      </p:sp>
    </p:spTree>
    <p:extLst>
      <p:ext uri="{BB962C8B-B14F-4D97-AF65-F5344CB8AC3E}">
        <p14:creationId xmlns:p14="http://schemas.microsoft.com/office/powerpoint/2010/main" val="6699397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0" baseline="0" dirty="0" smtClean="0"/>
          </a:p>
          <a:p>
            <a:endParaRPr lang="en-GB" sz="1400" b="0" baseline="0" dirty="0" smtClean="0"/>
          </a:p>
          <a:p>
            <a:endParaRPr lang="en-GB" sz="1400"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5</a:t>
            </a:fld>
            <a:endParaRPr lang="en-US" altLang="en-US"/>
          </a:p>
        </p:txBody>
      </p:sp>
    </p:spTree>
    <p:extLst>
      <p:ext uri="{BB962C8B-B14F-4D97-AF65-F5344CB8AC3E}">
        <p14:creationId xmlns:p14="http://schemas.microsoft.com/office/powerpoint/2010/main" val="630989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6</a:t>
            </a:fld>
            <a:endParaRPr lang="en-US" altLang="en-US"/>
          </a:p>
        </p:txBody>
      </p:sp>
    </p:spTree>
    <p:extLst>
      <p:ext uri="{BB962C8B-B14F-4D97-AF65-F5344CB8AC3E}">
        <p14:creationId xmlns:p14="http://schemas.microsoft.com/office/powerpoint/2010/main" val="392709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7</a:t>
            </a:fld>
            <a:endParaRPr lang="en-US" altLang="en-US"/>
          </a:p>
        </p:txBody>
      </p:sp>
    </p:spTree>
    <p:extLst>
      <p:ext uri="{BB962C8B-B14F-4D97-AF65-F5344CB8AC3E}">
        <p14:creationId xmlns:p14="http://schemas.microsoft.com/office/powerpoint/2010/main" val="22661033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8</a:t>
            </a:fld>
            <a:endParaRPr lang="en-US" altLang="en-US"/>
          </a:p>
        </p:txBody>
      </p:sp>
    </p:spTree>
    <p:extLst>
      <p:ext uri="{BB962C8B-B14F-4D97-AF65-F5344CB8AC3E}">
        <p14:creationId xmlns:p14="http://schemas.microsoft.com/office/powerpoint/2010/main" val="3980223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9</a:t>
            </a:fld>
            <a:endParaRPr lang="en-US" altLang="en-US"/>
          </a:p>
        </p:txBody>
      </p:sp>
    </p:spTree>
    <p:extLst>
      <p:ext uri="{BB962C8B-B14F-4D97-AF65-F5344CB8AC3E}">
        <p14:creationId xmlns:p14="http://schemas.microsoft.com/office/powerpoint/2010/main" val="35149808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presentation title slide">
    <p:bg>
      <p:bgPr>
        <a:solidFill>
          <a:srgbClr val="D6A700"/>
        </a:solidFill>
        <a:effectLst/>
      </p:bgPr>
    </p:bg>
    <p:spTree>
      <p:nvGrpSpPr>
        <p:cNvPr id="1" name=""/>
        <p:cNvGrpSpPr/>
        <p:nvPr/>
      </p:nvGrpSpPr>
      <p:grpSpPr>
        <a:xfrm>
          <a:off x="0" y="0"/>
          <a:ext cx="0" cy="0"/>
          <a:chOff x="0" y="0"/>
          <a:chExt cx="0" cy="0"/>
        </a:xfrm>
      </p:grpSpPr>
      <p:pic>
        <p:nvPicPr>
          <p:cNvPr id="6" name="Pictur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1588"/>
            <a:ext cx="2166937" cy="108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userDrawn="1"/>
        </p:nvCxnSpPr>
        <p:spPr>
          <a:xfrm>
            <a:off x="1919288" y="1989138"/>
            <a:ext cx="0" cy="3657600"/>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5" name="Text Placeholder 14"/>
          <p:cNvSpPr>
            <a:spLocks noGrp="1"/>
          </p:cNvSpPr>
          <p:nvPr>
            <p:ph type="body" sz="quarter" idx="14"/>
          </p:nvPr>
        </p:nvSpPr>
        <p:spPr>
          <a:xfrm>
            <a:off x="2325600" y="1886400"/>
            <a:ext cx="6062750" cy="3774848"/>
          </a:xfrm>
          <a:prstGeom prst="rect">
            <a:avLst/>
          </a:prstGeom>
        </p:spPr>
        <p:txBody>
          <a:bodyPr lIns="0" tIns="0" rIns="0" bIns="0"/>
          <a:lstStyle>
            <a:lvl1pPr marL="0" indent="0">
              <a:lnSpc>
                <a:spcPts val="4800"/>
              </a:lnSpc>
              <a:spcBef>
                <a:spcPts val="0"/>
              </a:spcBef>
              <a:buFontTx/>
              <a:buNone/>
              <a:defRPr sz="4400" b="0" i="0">
                <a:solidFill>
                  <a:schemeClr val="bg1"/>
                </a:solidFill>
                <a:latin typeface="Georgia"/>
                <a:ea typeface="Georgia"/>
                <a:cs typeface="Georgia"/>
              </a:defRPr>
            </a:lvl1pPr>
          </a:lstStyle>
          <a:p>
            <a:pPr lvl="0"/>
            <a:r>
              <a:rPr lang="en-GB"/>
              <a:t>Click to edit Master text styles</a:t>
            </a:r>
          </a:p>
        </p:txBody>
      </p:sp>
      <p:sp>
        <p:nvSpPr>
          <p:cNvPr id="18" name="Text Placeholder 14"/>
          <p:cNvSpPr>
            <a:spLocks noGrp="1"/>
          </p:cNvSpPr>
          <p:nvPr>
            <p:ph type="body" sz="quarter" idx="15"/>
          </p:nvPr>
        </p:nvSpPr>
        <p:spPr>
          <a:xfrm>
            <a:off x="640800" y="1972800"/>
            <a:ext cx="1219139" cy="358775"/>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a:t>Click to edit Master text styles</a:t>
            </a:r>
          </a:p>
        </p:txBody>
      </p:sp>
      <p:sp>
        <p:nvSpPr>
          <p:cNvPr id="19" name="Text Placeholder 14"/>
          <p:cNvSpPr>
            <a:spLocks noGrp="1"/>
          </p:cNvSpPr>
          <p:nvPr>
            <p:ph type="body" sz="quarter" idx="16"/>
          </p:nvPr>
        </p:nvSpPr>
        <p:spPr>
          <a:xfrm>
            <a:off x="640800" y="2332800"/>
            <a:ext cx="1219139" cy="536400"/>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a:ea typeface="Tahoma"/>
                <a:cs typeface="Tahoma"/>
              </a:defRPr>
            </a:lvl1pPr>
          </a:lstStyle>
          <a:p>
            <a:pPr lvl="0"/>
            <a:r>
              <a:rPr lang="en-GB"/>
              <a:t>Click to edit Master text styles</a:t>
            </a:r>
          </a:p>
        </p:txBody>
      </p:sp>
      <p:sp>
        <p:nvSpPr>
          <p:cNvPr id="20" name="Text Placeholder 14"/>
          <p:cNvSpPr>
            <a:spLocks noGrp="1"/>
          </p:cNvSpPr>
          <p:nvPr>
            <p:ph type="body" sz="quarter" idx="17"/>
          </p:nvPr>
        </p:nvSpPr>
        <p:spPr>
          <a:xfrm>
            <a:off x="640800" y="2876400"/>
            <a:ext cx="1219139" cy="695325"/>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a:ea typeface="Tahoma"/>
                <a:cs typeface="Tahoma"/>
              </a:defRPr>
            </a:lvl1pPr>
          </a:lstStyle>
          <a:p>
            <a:pPr lvl="0"/>
            <a:r>
              <a:rPr lang="en-GB"/>
              <a:t>Click to edit Master text styles</a:t>
            </a:r>
          </a:p>
        </p:txBody>
      </p:sp>
      <p:sp>
        <p:nvSpPr>
          <p:cNvPr id="8" name="Text Placeholder 14"/>
          <p:cNvSpPr>
            <a:spLocks noGrp="1"/>
          </p:cNvSpPr>
          <p:nvPr>
            <p:ph type="body" sz="quarter" idx="18"/>
          </p:nvPr>
        </p:nvSpPr>
        <p:spPr>
          <a:xfrm>
            <a:off x="641268" y="5503482"/>
            <a:ext cx="1219139" cy="229774"/>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a:t>Click to edit Master text styles</a:t>
            </a:r>
          </a:p>
        </p:txBody>
      </p:sp>
    </p:spTree>
    <p:extLst>
      <p:ext uri="{BB962C8B-B14F-4D97-AF65-F5344CB8AC3E}">
        <p14:creationId xmlns:p14="http://schemas.microsoft.com/office/powerpoint/2010/main" val="2037226853"/>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pic>
        <p:nvPicPr>
          <p:cNvPr id="3" name="Picture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Picture Placeholder 21"/>
          <p:cNvSpPr>
            <a:spLocks noGrp="1"/>
          </p:cNvSpPr>
          <p:nvPr>
            <p:ph type="pic" sz="quarter" idx="12"/>
          </p:nvPr>
        </p:nvSpPr>
        <p:spPr>
          <a:xfrm>
            <a:off x="611560" y="981075"/>
            <a:ext cx="7884740" cy="5112221"/>
          </a:xfrm>
          <a:prstGeom prst="rect">
            <a:avLst/>
          </a:prstGeom>
          <a:solidFill>
            <a:schemeClr val="bg1">
              <a:lumMod val="75000"/>
            </a:schemeClr>
          </a:solidFill>
        </p:spPr>
        <p:txBody>
          <a:bodyPr/>
          <a:lstStyle>
            <a:lvl1pPr marL="0" indent="0">
              <a:buFontTx/>
              <a:buNone/>
              <a:defRPr sz="2400" b="0" i="0">
                <a:ln>
                  <a:solidFill>
                    <a:srgbClr val="FFFFFF"/>
                  </a:solidFill>
                </a:ln>
                <a:solidFill>
                  <a:srgbClr val="FFFFFF"/>
                </a:solidFill>
                <a:latin typeface="Tahoma"/>
                <a:ea typeface="Tahoma"/>
                <a:cs typeface="Tahoma"/>
              </a:defRPr>
            </a:lvl1pPr>
          </a:lstStyle>
          <a:p>
            <a:pPr lvl="0"/>
            <a:r>
              <a:rPr lang="en-GB" noProof="0"/>
              <a:t>Drag picture to placeholder or click icon to add</a:t>
            </a:r>
            <a:endParaRPr lang="en-US" noProof="0"/>
          </a:p>
        </p:txBody>
      </p:sp>
    </p:spTree>
    <p:extLst>
      <p:ext uri="{BB962C8B-B14F-4D97-AF65-F5344CB8AC3E}">
        <p14:creationId xmlns:p14="http://schemas.microsoft.com/office/powerpoint/2010/main" val="250680606"/>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Main presentation title slide">
    <p:bg>
      <p:bgPr>
        <a:solidFill>
          <a:srgbClr val="D6A700"/>
        </a:solidFill>
        <a:effectLst/>
      </p:bgPr>
    </p:bg>
    <p:spTree>
      <p:nvGrpSpPr>
        <p:cNvPr id="1" name=""/>
        <p:cNvGrpSpPr/>
        <p:nvPr/>
      </p:nvGrpSpPr>
      <p:grpSpPr>
        <a:xfrm>
          <a:off x="0" y="0"/>
          <a:ext cx="0" cy="0"/>
          <a:chOff x="0" y="0"/>
          <a:chExt cx="0" cy="0"/>
        </a:xfrm>
      </p:grpSpPr>
      <p:pic>
        <p:nvPicPr>
          <p:cNvPr id="6" name="Pictur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1588"/>
            <a:ext cx="2166937" cy="108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userDrawn="1"/>
        </p:nvCxnSpPr>
        <p:spPr>
          <a:xfrm>
            <a:off x="1919288" y="1989138"/>
            <a:ext cx="0" cy="3657600"/>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5" name="Text Placeholder 14"/>
          <p:cNvSpPr>
            <a:spLocks noGrp="1"/>
          </p:cNvSpPr>
          <p:nvPr>
            <p:ph type="body" sz="quarter" idx="14"/>
          </p:nvPr>
        </p:nvSpPr>
        <p:spPr>
          <a:xfrm>
            <a:off x="2325600" y="1886400"/>
            <a:ext cx="6062750" cy="3774848"/>
          </a:xfrm>
          <a:prstGeom prst="rect">
            <a:avLst/>
          </a:prstGeom>
        </p:spPr>
        <p:txBody>
          <a:bodyPr lIns="0" tIns="0" rIns="0" bIns="0"/>
          <a:lstStyle>
            <a:lvl1pPr marL="0" indent="0">
              <a:lnSpc>
                <a:spcPts val="4800"/>
              </a:lnSpc>
              <a:spcBef>
                <a:spcPts val="0"/>
              </a:spcBef>
              <a:buFontTx/>
              <a:buNone/>
              <a:defRPr sz="4400" b="0" i="0">
                <a:solidFill>
                  <a:schemeClr val="bg1"/>
                </a:solidFill>
                <a:latin typeface="Georgia"/>
                <a:ea typeface="Georgia"/>
                <a:cs typeface="Georgia"/>
              </a:defRPr>
            </a:lvl1pPr>
          </a:lstStyle>
          <a:p>
            <a:pPr lvl="0"/>
            <a:r>
              <a:rPr lang="en-GB"/>
              <a:t>Click to edit Master text styles</a:t>
            </a:r>
          </a:p>
        </p:txBody>
      </p:sp>
      <p:sp>
        <p:nvSpPr>
          <p:cNvPr id="18" name="Text Placeholder 14"/>
          <p:cNvSpPr>
            <a:spLocks noGrp="1"/>
          </p:cNvSpPr>
          <p:nvPr>
            <p:ph type="body" sz="quarter" idx="15"/>
          </p:nvPr>
        </p:nvSpPr>
        <p:spPr>
          <a:xfrm>
            <a:off x="640800" y="1972800"/>
            <a:ext cx="1219139" cy="358775"/>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a:t>Click to edit Master text styles</a:t>
            </a:r>
          </a:p>
        </p:txBody>
      </p:sp>
      <p:sp>
        <p:nvSpPr>
          <p:cNvPr id="19" name="Text Placeholder 14"/>
          <p:cNvSpPr>
            <a:spLocks noGrp="1"/>
          </p:cNvSpPr>
          <p:nvPr>
            <p:ph type="body" sz="quarter" idx="16"/>
          </p:nvPr>
        </p:nvSpPr>
        <p:spPr>
          <a:xfrm>
            <a:off x="640800" y="2332800"/>
            <a:ext cx="1219139" cy="536400"/>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a:ea typeface="Tahoma"/>
                <a:cs typeface="Tahoma"/>
              </a:defRPr>
            </a:lvl1pPr>
          </a:lstStyle>
          <a:p>
            <a:pPr lvl="0"/>
            <a:r>
              <a:rPr lang="en-GB"/>
              <a:t>Click to edit Master text styles</a:t>
            </a:r>
          </a:p>
        </p:txBody>
      </p:sp>
      <p:sp>
        <p:nvSpPr>
          <p:cNvPr id="20" name="Text Placeholder 14"/>
          <p:cNvSpPr>
            <a:spLocks noGrp="1"/>
          </p:cNvSpPr>
          <p:nvPr>
            <p:ph type="body" sz="quarter" idx="17"/>
          </p:nvPr>
        </p:nvSpPr>
        <p:spPr>
          <a:xfrm>
            <a:off x="640800" y="2876400"/>
            <a:ext cx="1219139" cy="695325"/>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a:ea typeface="Tahoma"/>
                <a:cs typeface="Tahoma"/>
              </a:defRPr>
            </a:lvl1pPr>
          </a:lstStyle>
          <a:p>
            <a:pPr lvl="0"/>
            <a:r>
              <a:rPr lang="en-GB"/>
              <a:t>Click to edit Master text styles</a:t>
            </a:r>
          </a:p>
        </p:txBody>
      </p:sp>
      <p:sp>
        <p:nvSpPr>
          <p:cNvPr id="8" name="Text Placeholder 14"/>
          <p:cNvSpPr>
            <a:spLocks noGrp="1"/>
          </p:cNvSpPr>
          <p:nvPr>
            <p:ph type="body" sz="quarter" idx="18"/>
          </p:nvPr>
        </p:nvSpPr>
        <p:spPr>
          <a:xfrm>
            <a:off x="641268" y="5503482"/>
            <a:ext cx="1219139" cy="229774"/>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a:t>Click to edit Master text styles</a:t>
            </a:r>
          </a:p>
        </p:txBody>
      </p:sp>
    </p:spTree>
    <p:extLst>
      <p:ext uri="{BB962C8B-B14F-4D97-AF65-F5344CB8AC3E}">
        <p14:creationId xmlns:p14="http://schemas.microsoft.com/office/powerpoint/2010/main" val="1683166821"/>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ection title and subhead">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0"/>
          </p:nvPr>
        </p:nvSpPr>
        <p:spPr>
          <a:xfrm>
            <a:off x="899591" y="1890713"/>
            <a:ext cx="6515621" cy="1366120"/>
          </a:xfrm>
          <a:prstGeom prst="rect">
            <a:avLst/>
          </a:prstGeom>
        </p:spPr>
        <p:txBody>
          <a:bodyPr lIns="0" tIns="0" rIns="0" bIns="0"/>
          <a:lstStyle>
            <a:lvl1pPr marL="0" indent="0">
              <a:lnSpc>
                <a:spcPts val="4800"/>
              </a:lnSpc>
              <a:spcBef>
                <a:spcPts val="0"/>
              </a:spcBef>
              <a:buFontTx/>
              <a:buNone/>
              <a:defRPr sz="4400" b="0" i="0">
                <a:solidFill>
                  <a:srgbClr val="AD8900"/>
                </a:solidFill>
                <a:latin typeface="Georgia"/>
                <a:ea typeface="Georgia"/>
                <a:cs typeface="Georgia"/>
              </a:defRPr>
            </a:lvl1pPr>
          </a:lstStyle>
          <a:p>
            <a:pPr lvl="0"/>
            <a:r>
              <a:rPr lang="en-GB"/>
              <a:t>Click to edit Master text styles</a:t>
            </a:r>
          </a:p>
        </p:txBody>
      </p:sp>
      <p:sp>
        <p:nvSpPr>
          <p:cNvPr id="7" name="Text Placeholder 5"/>
          <p:cNvSpPr>
            <a:spLocks noGrp="1"/>
          </p:cNvSpPr>
          <p:nvPr>
            <p:ph type="body" sz="quarter" idx="11"/>
          </p:nvPr>
        </p:nvSpPr>
        <p:spPr>
          <a:xfrm>
            <a:off x="899592" y="4221163"/>
            <a:ext cx="6515620" cy="603104"/>
          </a:xfrm>
          <a:prstGeom prst="rect">
            <a:avLst/>
          </a:prstGeom>
        </p:spPr>
        <p:txBody>
          <a:bodyPr lIns="0" tIns="0" rIns="0" bIns="0"/>
          <a:lstStyle>
            <a:lvl1pPr marL="0" indent="0">
              <a:lnSpc>
                <a:spcPct val="100000"/>
              </a:lnSpc>
              <a:buFontTx/>
              <a:buNone/>
              <a:defRPr sz="1600" b="0" i="0">
                <a:solidFill>
                  <a:schemeClr val="tx1"/>
                </a:solidFill>
                <a:latin typeface="Tahoma"/>
                <a:ea typeface="Tahoma"/>
                <a:cs typeface="Tahoma"/>
              </a:defRPr>
            </a:lvl1pPr>
          </a:lstStyle>
          <a:p>
            <a:pPr lvl="0"/>
            <a:r>
              <a:rPr lang="en-GB"/>
              <a:t>Click to edit Master text styles</a:t>
            </a:r>
          </a:p>
        </p:txBody>
      </p:sp>
    </p:spTree>
    <p:extLst>
      <p:ext uri="{BB962C8B-B14F-4D97-AF65-F5344CB8AC3E}">
        <p14:creationId xmlns:p14="http://schemas.microsoft.com/office/powerpoint/2010/main" val="3586731827"/>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0"/>
          </p:nvPr>
        </p:nvSpPr>
        <p:spPr>
          <a:xfrm>
            <a:off x="899591" y="1890713"/>
            <a:ext cx="6515621" cy="1366120"/>
          </a:xfrm>
          <a:prstGeom prst="rect">
            <a:avLst/>
          </a:prstGeom>
        </p:spPr>
        <p:txBody>
          <a:bodyPr lIns="0" tIns="0" rIns="0" bIns="0"/>
          <a:lstStyle>
            <a:lvl1pPr marL="0" indent="0">
              <a:lnSpc>
                <a:spcPts val="4800"/>
              </a:lnSpc>
              <a:spcBef>
                <a:spcPts val="0"/>
              </a:spcBef>
              <a:buFontTx/>
              <a:buNone/>
              <a:defRPr sz="4400" b="0" i="0">
                <a:solidFill>
                  <a:srgbClr val="AD8900"/>
                </a:solidFill>
                <a:latin typeface="Georgia"/>
                <a:ea typeface="Georgia"/>
                <a:cs typeface="Georgia"/>
              </a:defRPr>
            </a:lvl1pPr>
          </a:lstStyle>
          <a:p>
            <a:pPr lvl="0"/>
            <a:r>
              <a:rPr lang="en-GB"/>
              <a:t>Click to edit Master text styles</a:t>
            </a:r>
          </a:p>
        </p:txBody>
      </p:sp>
      <p:sp>
        <p:nvSpPr>
          <p:cNvPr id="7" name="Text Placeholder 5"/>
          <p:cNvSpPr>
            <a:spLocks noGrp="1"/>
          </p:cNvSpPr>
          <p:nvPr>
            <p:ph type="body" sz="quarter" idx="11"/>
          </p:nvPr>
        </p:nvSpPr>
        <p:spPr>
          <a:xfrm>
            <a:off x="899592" y="4221163"/>
            <a:ext cx="6515620" cy="603104"/>
          </a:xfrm>
          <a:prstGeom prst="rect">
            <a:avLst/>
          </a:prstGeom>
        </p:spPr>
        <p:txBody>
          <a:bodyPr lIns="0" tIns="0" rIns="0" bIns="0"/>
          <a:lstStyle>
            <a:lvl1pPr marL="0" indent="0">
              <a:lnSpc>
                <a:spcPct val="100000"/>
              </a:lnSpc>
              <a:buFontTx/>
              <a:buNone/>
              <a:defRPr sz="1600" b="0" i="0">
                <a:solidFill>
                  <a:schemeClr val="tx1"/>
                </a:solidFill>
                <a:latin typeface="Tahoma"/>
                <a:ea typeface="Tahoma"/>
                <a:cs typeface="Tahoma"/>
              </a:defRPr>
            </a:lvl1pPr>
          </a:lstStyle>
          <a:p>
            <a:pPr lvl="0"/>
            <a:r>
              <a:rPr lang="en-GB"/>
              <a:t>Click to edit Master text styles</a:t>
            </a:r>
          </a:p>
        </p:txBody>
      </p:sp>
    </p:spTree>
    <p:extLst>
      <p:ext uri="{BB962C8B-B14F-4D97-AF65-F5344CB8AC3E}">
        <p14:creationId xmlns:p14="http://schemas.microsoft.com/office/powerpoint/2010/main" val="19245060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89700"/>
            <a:ext cx="6515621" cy="651068"/>
          </a:xfrm>
          <a:prstGeom prst="rect">
            <a:avLst/>
          </a:prstGeom>
        </p:spPr>
        <p:txBody>
          <a:bodyPr lIns="0" tIns="0" rIns="0" bIns="0"/>
          <a:lstStyle>
            <a:lvl1pPr marL="0" indent="0">
              <a:lnSpc>
                <a:spcPts val="4200"/>
              </a:lnSpc>
              <a:buFontTx/>
              <a:buNone/>
              <a:defRPr sz="4000" b="0" i="0">
                <a:solidFill>
                  <a:srgbClr val="AD8900"/>
                </a:solidFill>
                <a:latin typeface="Georgia"/>
                <a:ea typeface="Georgia"/>
                <a:cs typeface="Georgia"/>
              </a:defRPr>
            </a:lvl1pPr>
          </a:lstStyle>
          <a:p>
            <a:pPr lvl="0"/>
            <a:r>
              <a:rPr lang="en-GB"/>
              <a:t>Click to edit Master text styles</a:t>
            </a:r>
          </a:p>
        </p:txBody>
      </p:sp>
      <p:sp>
        <p:nvSpPr>
          <p:cNvPr id="6" name="Text Placeholder 5"/>
          <p:cNvSpPr>
            <a:spLocks noGrp="1"/>
          </p:cNvSpPr>
          <p:nvPr>
            <p:ph type="body" sz="quarter" idx="11"/>
          </p:nvPr>
        </p:nvSpPr>
        <p:spPr>
          <a:xfrm>
            <a:off x="900113" y="1773238"/>
            <a:ext cx="6551612" cy="4608512"/>
          </a:xfrm>
          <a:prstGeom prst="rect">
            <a:avLst/>
          </a:prstGeom>
        </p:spPr>
        <p:txBody>
          <a:bodyPr/>
          <a:lstStyle>
            <a:lvl1pPr marL="266700" indent="-266700">
              <a:buClr>
                <a:srgbClr val="AD8900"/>
              </a:buClr>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AD8900"/>
              </a:buClr>
              <a:buFont typeface="Courier New" panose="02070309020205020404" pitchFamily="49" charset="0"/>
              <a:buChar char="o"/>
              <a:defRPr sz="1600">
                <a:latin typeface="Tahoma" panose="020B0604030504040204" pitchFamily="34" charset="0"/>
                <a:ea typeface="Tahoma" panose="020B0604030504040204" pitchFamily="34" charset="0"/>
                <a:cs typeface="Tahoma" panose="020B0604030504040204" pitchFamily="34" charset="0"/>
              </a:defRPr>
            </a:lvl2pPr>
            <a:lvl3pPr marL="808038" indent="-266700">
              <a:buClr>
                <a:srgbClr val="AD8900"/>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406912239"/>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34666"/>
          </a:xfrm>
          <a:prstGeom prst="rect">
            <a:avLst/>
          </a:prstGeom>
        </p:spPr>
        <p:txBody>
          <a:bodyPr lIns="0" tIns="0" rIns="0" bIns="0"/>
          <a:lstStyle>
            <a:lvl1pPr marL="0" indent="0">
              <a:lnSpc>
                <a:spcPts val="4200"/>
              </a:lnSpc>
              <a:buFontTx/>
              <a:buNone/>
              <a:defRPr sz="4000" b="0" i="0">
                <a:solidFill>
                  <a:srgbClr val="AD8900"/>
                </a:solidFill>
                <a:latin typeface="Georgia"/>
                <a:ea typeface="Georgia"/>
                <a:cs typeface="Georgia"/>
              </a:defRPr>
            </a:lvl1pPr>
          </a:lstStyle>
          <a:p>
            <a:pPr lvl="0"/>
            <a:r>
              <a:rPr lang="en-GB"/>
              <a:t>Click to edit Master text styles</a:t>
            </a:r>
          </a:p>
        </p:txBody>
      </p:sp>
      <p:sp>
        <p:nvSpPr>
          <p:cNvPr id="3" name="Text Placeholder 2"/>
          <p:cNvSpPr>
            <a:spLocks noGrp="1"/>
          </p:cNvSpPr>
          <p:nvPr>
            <p:ph type="body" sz="quarter" idx="11"/>
          </p:nvPr>
        </p:nvSpPr>
        <p:spPr>
          <a:xfrm>
            <a:off x="900113" y="1700213"/>
            <a:ext cx="6551612" cy="4465637"/>
          </a:xfrm>
          <a:prstGeom prst="rect">
            <a:avLst/>
          </a:prstGeom>
        </p:spPr>
        <p:txBody>
          <a:bodyPr/>
          <a:lstStyle>
            <a:lvl1pPr marL="266700" indent="-266700">
              <a:buClr>
                <a:srgbClr val="AD8900"/>
              </a:buClr>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AD8900"/>
              </a:buClr>
              <a:buFont typeface="+mj-lt"/>
              <a:buAutoNum type="romanLcPeriod"/>
              <a:defRPr sz="16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AD8900"/>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386068825"/>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pic>
        <p:nvPicPr>
          <p:cNvPr id="8"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9592"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a:ea typeface="Tahoma"/>
                <a:cs typeface="Tahoma"/>
              </a:defRPr>
            </a:lvl1pPr>
          </a:lstStyle>
          <a:p>
            <a:pPr lvl="0"/>
            <a:r>
              <a:rPr lang="en-GB"/>
              <a:t>Click to edit Master text styles</a:t>
            </a:r>
          </a:p>
        </p:txBody>
      </p:sp>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AD8900"/>
                </a:solidFill>
                <a:latin typeface="Georgia"/>
                <a:ea typeface="Georgia"/>
                <a:cs typeface="Georgia"/>
              </a:defRPr>
            </a:lvl1pPr>
          </a:lstStyle>
          <a:p>
            <a:pPr lvl="0"/>
            <a:r>
              <a:rPr lang="en-GB"/>
              <a:t>Click to edit Master text styles</a:t>
            </a:r>
          </a:p>
        </p:txBody>
      </p:sp>
      <p:sp>
        <p:nvSpPr>
          <p:cNvPr id="7" name="Text Placeholder 5"/>
          <p:cNvSpPr>
            <a:spLocks noGrp="1"/>
          </p:cNvSpPr>
          <p:nvPr>
            <p:ph type="body" sz="quarter" idx="12"/>
          </p:nvPr>
        </p:nvSpPr>
        <p:spPr>
          <a:xfrm>
            <a:off x="4284663"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a:ea typeface="Tahoma"/>
                <a:cs typeface="Tahoma"/>
              </a:defRPr>
            </a:lvl1pPr>
          </a:lstStyle>
          <a:p>
            <a:pPr lvl="0"/>
            <a:r>
              <a:rPr lang="en-GB"/>
              <a:t>Click to edit Master text styles</a:t>
            </a:r>
          </a:p>
        </p:txBody>
      </p:sp>
    </p:spTree>
    <p:extLst>
      <p:ext uri="{BB962C8B-B14F-4D97-AF65-F5344CB8AC3E}">
        <p14:creationId xmlns:p14="http://schemas.microsoft.com/office/powerpoint/2010/main" val="190362276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AD8900"/>
                </a:solidFill>
                <a:latin typeface="Georgia"/>
                <a:ea typeface="Georgia"/>
                <a:cs typeface="Georgia"/>
              </a:defRPr>
            </a:lvl1pPr>
          </a:lstStyle>
          <a:p>
            <a:pPr lvl="0"/>
            <a:r>
              <a:rPr lang="en-GB"/>
              <a:t>Click to edit Master text styles</a:t>
            </a:r>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AD8900"/>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AD8900"/>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AD8900"/>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a:t>Click to add text</a:t>
            </a:r>
          </a:p>
          <a:p>
            <a:pPr lvl="1"/>
            <a:r>
              <a:rPr lang="en-GB"/>
              <a:t>Second Bullet Point</a:t>
            </a:r>
          </a:p>
          <a:p>
            <a:pPr lvl="2"/>
            <a:r>
              <a:rPr lang="en-GB"/>
              <a:t>Third Bullet Point</a:t>
            </a:r>
          </a:p>
          <a:p>
            <a:pPr lvl="3"/>
            <a:endParaRPr lang="en-GB"/>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AD8900"/>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AD8900"/>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AD8900"/>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US"/>
              <a:t>Click to add text</a:t>
            </a:r>
          </a:p>
          <a:p>
            <a:pPr lvl="1"/>
            <a:r>
              <a:rPr lang="en-US"/>
              <a:t>Second Bullet Point</a:t>
            </a:r>
          </a:p>
          <a:p>
            <a:pPr lvl="2"/>
            <a:r>
              <a:rPr lang="en-US"/>
              <a:t>Third Bullet Point</a:t>
            </a:r>
          </a:p>
          <a:p>
            <a:pPr lvl="3"/>
            <a:endParaRPr lang="en-US"/>
          </a:p>
          <a:p>
            <a:pPr lvl="0"/>
            <a:endParaRPr lang="en-GB"/>
          </a:p>
        </p:txBody>
      </p:sp>
    </p:spTree>
    <p:extLst>
      <p:ext uri="{BB962C8B-B14F-4D97-AF65-F5344CB8AC3E}">
        <p14:creationId xmlns:p14="http://schemas.microsoft.com/office/powerpoint/2010/main" val="97645515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2" y="692696"/>
            <a:ext cx="6481464" cy="646040"/>
          </a:xfrm>
          <a:prstGeom prst="rect">
            <a:avLst/>
          </a:prstGeom>
        </p:spPr>
        <p:txBody>
          <a:bodyPr lIns="0" tIns="0" rIns="0" bIns="0"/>
          <a:lstStyle>
            <a:lvl1pPr marL="0" indent="0">
              <a:lnSpc>
                <a:spcPts val="4200"/>
              </a:lnSpc>
              <a:buFontTx/>
              <a:buNone/>
              <a:defRPr sz="4000" b="0" i="0">
                <a:solidFill>
                  <a:srgbClr val="AD8900"/>
                </a:solidFill>
                <a:latin typeface="Georgia"/>
                <a:ea typeface="Georgia"/>
                <a:cs typeface="Georgia"/>
              </a:defRPr>
            </a:lvl1pPr>
          </a:lstStyle>
          <a:p>
            <a:pPr lvl="0"/>
            <a:r>
              <a:rPr lang="en-GB"/>
              <a:t>Click to edit Master text styles</a:t>
            </a:r>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AD8900"/>
              </a:buClr>
              <a:buSzTx/>
              <a:buFont typeface="+mj-lt"/>
              <a:buAutoNum type="arabicPeriod"/>
              <a:tabLst/>
              <a:defRPr sz="1400" b="0" i="0" baseline="0">
                <a:solidFill>
                  <a:schemeClr val="tx1"/>
                </a:solidFill>
                <a:latin typeface="Tahoma"/>
                <a:ea typeface="Tahoma"/>
                <a:cs typeface="Tahoma"/>
              </a:defRPr>
            </a:lvl1pPr>
            <a:lvl2pPr marL="541338" indent="-274638">
              <a:buClr>
                <a:srgbClr val="AD8900"/>
              </a:buClr>
              <a:buFont typeface="+mj-lt"/>
              <a:buAutoNum type="romanLcPeriod"/>
              <a:defRPr sz="1400" baseline="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AD8900"/>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a:t>Click to add text</a:t>
            </a:r>
          </a:p>
          <a:p>
            <a:pPr lvl="1"/>
            <a:r>
              <a:rPr lang="en-GB"/>
              <a:t>Number Position Number 2</a:t>
            </a:r>
          </a:p>
          <a:p>
            <a:pPr lvl="2"/>
            <a:r>
              <a:rPr lang="en-GB"/>
              <a:t>Number Position Number 3</a:t>
            </a:r>
          </a:p>
          <a:p>
            <a:pPr lvl="3"/>
            <a:endParaRPr lang="en-GB"/>
          </a:p>
          <a:p>
            <a:pPr lvl="3"/>
            <a:endParaRPr lang="en-GB"/>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AD8900"/>
              </a:buClr>
              <a:buSzTx/>
              <a:buFont typeface="+mj-lt"/>
              <a:buAutoNum type="arabicPeriod"/>
              <a:tabLst/>
              <a:defRPr sz="1400" b="0" i="0" baseline="0">
                <a:solidFill>
                  <a:schemeClr val="tx1"/>
                </a:solidFill>
                <a:latin typeface="Tahoma"/>
                <a:ea typeface="Tahoma"/>
                <a:cs typeface="Tahoma"/>
              </a:defRPr>
            </a:lvl1pPr>
            <a:lvl2pPr marL="541338" indent="-274638">
              <a:buClr>
                <a:srgbClr val="AD8900"/>
              </a:buClr>
              <a:buFont typeface="+mj-lt"/>
              <a:buAutoNum type="romanLcPeriod"/>
              <a:defRPr sz="14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AD8900"/>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a:t>Click to add text</a:t>
            </a:r>
          </a:p>
          <a:p>
            <a:pPr lvl="1"/>
            <a:r>
              <a:rPr lang="en-GB"/>
              <a:t>Number Position Number 2</a:t>
            </a:r>
          </a:p>
          <a:p>
            <a:pPr lvl="2"/>
            <a:r>
              <a:rPr lang="en-GB"/>
              <a:t>Number Position Number 3</a:t>
            </a:r>
          </a:p>
          <a:p>
            <a:pPr lvl="3"/>
            <a:endParaRPr lang="en-GB"/>
          </a:p>
        </p:txBody>
      </p:sp>
    </p:spTree>
    <p:extLst>
      <p:ext uri="{BB962C8B-B14F-4D97-AF65-F5344CB8AC3E}">
        <p14:creationId xmlns:p14="http://schemas.microsoft.com/office/powerpoint/2010/main" val="211776518"/>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AD8900"/>
                </a:solidFill>
                <a:latin typeface="Georgia"/>
                <a:ea typeface="Georgia"/>
                <a:cs typeface="Georgia"/>
              </a:defRPr>
            </a:lvl1pPr>
          </a:lstStyle>
          <a:p>
            <a:pPr lvl="0"/>
            <a:r>
              <a:rPr lang="en-GB"/>
              <a:t>Click to edit Master text styles</a:t>
            </a:r>
          </a:p>
        </p:txBody>
      </p:sp>
      <p:sp>
        <p:nvSpPr>
          <p:cNvPr id="3" name="Chart Placeholder 2"/>
          <p:cNvSpPr>
            <a:spLocks noGrp="1"/>
          </p:cNvSpPr>
          <p:nvPr>
            <p:ph type="chart" sz="quarter" idx="11"/>
          </p:nvPr>
        </p:nvSpPr>
        <p:spPr>
          <a:xfrm>
            <a:off x="899592" y="1554760"/>
            <a:ext cx="6515620" cy="4538065"/>
          </a:xfrm>
          <a:prstGeom prst="rect">
            <a:avLst/>
          </a:prstGeom>
        </p:spPr>
        <p:txBody>
          <a:bodyPr/>
          <a:lstStyle/>
          <a:p>
            <a:pPr lvl="0"/>
            <a:endParaRPr lang="en-US" noProof="0"/>
          </a:p>
        </p:txBody>
      </p:sp>
    </p:spTree>
    <p:extLst>
      <p:ext uri="{BB962C8B-B14F-4D97-AF65-F5344CB8AC3E}">
        <p14:creationId xmlns:p14="http://schemas.microsoft.com/office/powerpoint/2010/main" val="947534947"/>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pic>
        <p:nvPicPr>
          <p:cNvPr id="7"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9592"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a:ea typeface="Tahoma"/>
                <a:cs typeface="Tahoma"/>
              </a:defRPr>
            </a:lvl1pPr>
          </a:lstStyle>
          <a:p>
            <a:pPr lvl="0"/>
            <a:r>
              <a:rPr lang="en-GB"/>
              <a:t>Click to edit Master text styles</a:t>
            </a:r>
          </a:p>
        </p:txBody>
      </p:sp>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AD8900"/>
                </a:solidFill>
                <a:latin typeface="Georgia"/>
                <a:ea typeface="Georgia"/>
                <a:cs typeface="Georgia"/>
              </a:defRPr>
            </a:lvl1pPr>
          </a:lstStyle>
          <a:p>
            <a:pPr lvl="0"/>
            <a:r>
              <a:rPr lang="en-GB"/>
              <a:t>Click to edit Master text styles</a:t>
            </a:r>
          </a:p>
        </p:txBody>
      </p:sp>
      <p:sp>
        <p:nvSpPr>
          <p:cNvPr id="3" name="Chart Placeholder 2"/>
          <p:cNvSpPr>
            <a:spLocks noGrp="1"/>
          </p:cNvSpPr>
          <p:nvPr>
            <p:ph type="chart" sz="quarter" idx="12"/>
          </p:nvPr>
        </p:nvSpPr>
        <p:spPr>
          <a:xfrm>
            <a:off x="4284663" y="1628799"/>
            <a:ext cx="3816350" cy="4464025"/>
          </a:xfrm>
          <a:prstGeom prst="rect">
            <a:avLst/>
          </a:prstGeom>
        </p:spPr>
        <p:txBody>
          <a:bodyPr/>
          <a:lstStyle/>
          <a:p>
            <a:pPr lvl="0"/>
            <a:endParaRPr lang="en-US" noProof="0"/>
          </a:p>
        </p:txBody>
      </p:sp>
    </p:spTree>
    <p:extLst>
      <p:ext uri="{BB962C8B-B14F-4D97-AF65-F5344CB8AC3E}">
        <p14:creationId xmlns:p14="http://schemas.microsoft.com/office/powerpoint/2010/main" val="1628611724"/>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84" r:id="rId11"/>
    <p:sldLayoutId id="2147483985" r:id="rId12"/>
  </p:sldLayoutIdLst>
  <p:transition spd="slow">
    <p:fade/>
  </p:transition>
  <p:txStyles>
    <p:titleStyle>
      <a:lvl1pPr algn="ctr" defTabSz="606425" rtl="0" eaLnBrk="0" fontAlgn="base" hangingPunct="0">
        <a:spcBef>
          <a:spcPct val="0"/>
        </a:spcBef>
        <a:spcAft>
          <a:spcPct val="0"/>
        </a:spcAft>
        <a:defRPr sz="5800" kern="1200">
          <a:solidFill>
            <a:schemeClr val="tx1"/>
          </a:solidFill>
          <a:latin typeface="+mj-lt"/>
          <a:ea typeface="ＭＳ Ｐゴシック" charset="0"/>
          <a:cs typeface="ＭＳ Ｐゴシック" charset="0"/>
        </a:defRPr>
      </a:lvl1pPr>
      <a:lvl2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0" fontAlgn="base" hangingPunct="0">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people.uwe.ac.uk/Person/Robert2Lomax" TargetMode="External"/><Relationship Id="rId2" Type="http://schemas.openxmlformats.org/officeDocument/2006/relationships/hyperlink" Target="mailto:Robert2.Lomax@uwe.ac.uk" TargetMode="External"/><Relationship Id="rId1" Type="http://schemas.openxmlformats.org/officeDocument/2006/relationships/slideLayout" Target="../slideLayouts/slideLayout3.xml"/><Relationship Id="rId5" Type="http://schemas.openxmlformats.org/officeDocument/2006/relationships/hyperlink" Target="https://people.uwe.ac.uk/Person/ElizabethFrost" TargetMode="External"/><Relationship Id="rId4" Type="http://schemas.openxmlformats.org/officeDocument/2006/relationships/hyperlink" Target="mailto:Elizabeth.Frost@uwe.ac.u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13313" name="Text Placeholder 1"/>
          <p:cNvSpPr>
            <a:spLocks noGrp="1"/>
          </p:cNvSpPr>
          <p:nvPr>
            <p:ph type="body"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spcBef>
                <a:spcPct val="0"/>
              </a:spcBef>
            </a:pPr>
            <a:r>
              <a:rPr lang="en-GB" sz="3200" dirty="0" smtClean="0"/>
              <a:t>Bouncing </a:t>
            </a:r>
            <a:r>
              <a:rPr lang="en-GB" sz="3200" dirty="0"/>
              <a:t>back </a:t>
            </a:r>
            <a:r>
              <a:rPr lang="en-GB" sz="3200" dirty="0" smtClean="0"/>
              <a:t>and </a:t>
            </a:r>
            <a:r>
              <a:rPr lang="en-GB" sz="3200" dirty="0"/>
              <a:t>building up? – A critique of the concept </a:t>
            </a:r>
            <a:r>
              <a:rPr lang="en-GB" sz="3200" dirty="0" smtClean="0"/>
              <a:t>of resilience </a:t>
            </a:r>
            <a:r>
              <a:rPr lang="en-GB" sz="3200" dirty="0"/>
              <a:t>in relation to social work practitioners and their employing organisations</a:t>
            </a:r>
            <a:r>
              <a:rPr lang="en-GB" sz="3200" dirty="0" smtClean="0"/>
              <a:t>.</a:t>
            </a:r>
            <a:endParaRPr lang="en-GB" altLang="en-US" sz="3200" dirty="0">
              <a:latin typeface="+mj-lt"/>
              <a:ea typeface="ＭＳ Ｐゴシック" charset="-128"/>
            </a:endParaRPr>
          </a:p>
        </p:txBody>
      </p:sp>
      <p:sp>
        <p:nvSpPr>
          <p:cNvPr id="13314" name="Text Placeholder 2"/>
          <p:cNvSpPr>
            <a:spLocks noGrp="1"/>
          </p:cNvSpPr>
          <p:nvPr>
            <p:ph type="body" sz="quarter" idx="15"/>
          </p:nvPr>
        </p:nvSpPr>
        <p:spPr bwMode="auto">
          <a:xfrm>
            <a:off x="2223415" y="5892031"/>
            <a:ext cx="1219139" cy="445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GB" altLang="en-US" sz="1400" dirty="0">
                <a:ea typeface="ＭＳ Ｐゴシック" charset="-128"/>
              </a:rPr>
              <a:t>Presentation by</a:t>
            </a:r>
          </a:p>
          <a:p>
            <a:pPr>
              <a:spcBef>
                <a:spcPct val="0"/>
              </a:spcBef>
            </a:pPr>
            <a:endParaRPr lang="en-US" altLang="en-US" dirty="0">
              <a:ea typeface="ＭＳ Ｐゴシック" charset="-128"/>
            </a:endParaRPr>
          </a:p>
        </p:txBody>
      </p:sp>
      <p:sp>
        <p:nvSpPr>
          <p:cNvPr id="13315" name="Text Placeholder 3"/>
          <p:cNvSpPr>
            <a:spLocks noGrp="1"/>
          </p:cNvSpPr>
          <p:nvPr>
            <p:ph type="body" sz="quarter" idx="16"/>
          </p:nvPr>
        </p:nvSpPr>
        <p:spPr bwMode="auto">
          <a:xfrm>
            <a:off x="4301884" y="5892031"/>
            <a:ext cx="1219140" cy="73616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sz="1400" b="0" dirty="0" smtClean="0">
                <a:ea typeface="ＭＳ Ｐゴシック" charset="-128"/>
              </a:rPr>
              <a:t>Robert Lomax</a:t>
            </a:r>
          </a:p>
          <a:p>
            <a:pPr>
              <a:spcBef>
                <a:spcPct val="0"/>
              </a:spcBef>
            </a:pPr>
            <a:endParaRPr lang="en-US" altLang="en-US" sz="1400" b="0" dirty="0" smtClean="0">
              <a:ea typeface="ＭＳ Ｐゴシック" charset="-128"/>
            </a:endParaRPr>
          </a:p>
          <a:p>
            <a:pPr>
              <a:spcBef>
                <a:spcPct val="0"/>
              </a:spcBef>
            </a:pPr>
            <a:r>
              <a:rPr lang="en-US" altLang="en-US" sz="1400" b="0" i="1" dirty="0" smtClean="0">
                <a:ea typeface="ＭＳ Ｐゴシック" charset="-128"/>
              </a:rPr>
              <a:t>Senior </a:t>
            </a:r>
            <a:r>
              <a:rPr lang="en-US" altLang="en-US" sz="1400" b="0" i="1" dirty="0">
                <a:ea typeface="ＭＳ Ｐゴシック" charset="-128"/>
              </a:rPr>
              <a:t>Lecturer</a:t>
            </a:r>
          </a:p>
        </p:txBody>
      </p:sp>
      <p:sp>
        <p:nvSpPr>
          <p:cNvPr id="2" name="Text Placeholder 1"/>
          <p:cNvSpPr>
            <a:spLocks noGrp="1"/>
          </p:cNvSpPr>
          <p:nvPr>
            <p:ph type="body" sz="quarter" idx="17"/>
          </p:nvPr>
        </p:nvSpPr>
        <p:spPr>
          <a:xfrm>
            <a:off x="246184" y="3262634"/>
            <a:ext cx="1772016" cy="1022380"/>
          </a:xfrm>
        </p:spPr>
        <p:txBody>
          <a:bodyPr/>
          <a:lstStyle/>
          <a:p>
            <a:endParaRPr lang="en-US" sz="1600" b="0" dirty="0" smtClean="0"/>
          </a:p>
          <a:p>
            <a:endParaRPr lang="en-US" sz="1600" b="0" dirty="0" smtClean="0"/>
          </a:p>
          <a:p>
            <a:r>
              <a:rPr lang="en-US" sz="1800" b="0" dirty="0" smtClean="0"/>
              <a:t>10</a:t>
            </a:r>
            <a:r>
              <a:rPr lang="en-US" sz="1800" b="0" baseline="30000" dirty="0" smtClean="0"/>
              <a:t>th</a:t>
            </a:r>
            <a:r>
              <a:rPr lang="en-US" sz="1800" b="0" dirty="0" smtClean="0"/>
              <a:t> September</a:t>
            </a:r>
          </a:p>
          <a:p>
            <a:endParaRPr lang="en-US" sz="1800" b="0" dirty="0"/>
          </a:p>
          <a:p>
            <a:r>
              <a:rPr lang="en-US" sz="1800" b="0" dirty="0" smtClean="0"/>
              <a:t>2019</a:t>
            </a:r>
          </a:p>
          <a:p>
            <a:endParaRPr lang="en-US" sz="1000" dirty="0"/>
          </a:p>
        </p:txBody>
      </p:sp>
      <p:sp>
        <p:nvSpPr>
          <p:cNvPr id="6" name="Text Placeholder 3"/>
          <p:cNvSpPr>
            <a:spLocks noGrp="1"/>
          </p:cNvSpPr>
          <p:nvPr>
            <p:ph type="body" sz="quarter" idx="16"/>
          </p:nvPr>
        </p:nvSpPr>
        <p:spPr bwMode="auto">
          <a:xfrm>
            <a:off x="6679300" y="5892031"/>
            <a:ext cx="1709050" cy="73616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sz="1400" b="0" dirty="0" smtClean="0">
                <a:ea typeface="ＭＳ Ｐゴシック" charset="-128"/>
              </a:rPr>
              <a:t>Dr. Liz Frost</a:t>
            </a:r>
          </a:p>
          <a:p>
            <a:pPr>
              <a:spcBef>
                <a:spcPct val="0"/>
              </a:spcBef>
            </a:pPr>
            <a:endParaRPr lang="en-US" altLang="en-US" sz="1400" b="0" i="1" dirty="0" smtClean="0">
              <a:ea typeface="ＭＳ Ｐゴシック" charset="-128"/>
            </a:endParaRPr>
          </a:p>
          <a:p>
            <a:pPr>
              <a:spcBef>
                <a:spcPct val="0"/>
              </a:spcBef>
            </a:pPr>
            <a:r>
              <a:rPr lang="en-US" altLang="en-US" sz="1400" b="0" i="1" dirty="0" smtClean="0">
                <a:ea typeface="ＭＳ Ｐゴシック" charset="-128"/>
              </a:rPr>
              <a:t>Associate Professor </a:t>
            </a: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1" y="689700"/>
            <a:ext cx="7560319" cy="651068"/>
          </a:xfrm>
        </p:spPr>
        <p:txBody>
          <a:bodyPr/>
          <a:lstStyle/>
          <a:p>
            <a:r>
              <a:rPr lang="en-GB" sz="3600" dirty="0" smtClean="0"/>
              <a:t>Developing reflective ability &amp; space</a:t>
            </a:r>
            <a:endParaRPr lang="en-GB" sz="3600" dirty="0"/>
          </a:p>
        </p:txBody>
      </p:sp>
      <p:sp>
        <p:nvSpPr>
          <p:cNvPr id="3" name="Text Placeholder 2"/>
          <p:cNvSpPr>
            <a:spLocks noGrp="1"/>
          </p:cNvSpPr>
          <p:nvPr>
            <p:ph type="body" sz="quarter" idx="11"/>
          </p:nvPr>
        </p:nvSpPr>
        <p:spPr>
          <a:xfrm>
            <a:off x="899591" y="1281360"/>
            <a:ext cx="7560319" cy="5481389"/>
          </a:xfrm>
        </p:spPr>
        <p:txBody>
          <a:bodyPr>
            <a:noAutofit/>
          </a:bodyPr>
          <a:lstStyle/>
          <a:p>
            <a:r>
              <a:rPr lang="en-GB" sz="1800" dirty="0"/>
              <a:t>Reflective supervision is an established aspect of good social work practice (</a:t>
            </a:r>
            <a:r>
              <a:rPr lang="en-GB" sz="1800" dirty="0" err="1"/>
              <a:t>Fook</a:t>
            </a:r>
            <a:r>
              <a:rPr lang="en-GB" sz="1800" dirty="0"/>
              <a:t> 2004</a:t>
            </a:r>
            <a:r>
              <a:rPr lang="en-GB" sz="1800" dirty="0" smtClean="0"/>
              <a:t>) &amp; </a:t>
            </a:r>
            <a:r>
              <a:rPr lang="en-GB" sz="1800" dirty="0"/>
              <a:t>it is a significant contributor to developing practitioner resilience (</a:t>
            </a:r>
            <a:r>
              <a:rPr lang="en-GB" sz="1800" dirty="0" err="1"/>
              <a:t>Beddoe</a:t>
            </a:r>
            <a:r>
              <a:rPr lang="en-GB" sz="1800" dirty="0"/>
              <a:t> et al. 2014</a:t>
            </a:r>
            <a:r>
              <a:rPr lang="en-GB" sz="1800" dirty="0" smtClean="0"/>
              <a:t>).</a:t>
            </a:r>
          </a:p>
          <a:p>
            <a:pPr marL="0" indent="0">
              <a:buNone/>
            </a:pPr>
            <a:endParaRPr lang="en-GB" sz="1800" dirty="0" smtClean="0"/>
          </a:p>
          <a:p>
            <a:r>
              <a:rPr lang="en-GB" sz="1800" dirty="0" smtClean="0"/>
              <a:t>Reflective </a:t>
            </a:r>
            <a:r>
              <a:rPr lang="en-GB" sz="1800" dirty="0"/>
              <a:t>conversations </a:t>
            </a:r>
            <a:r>
              <a:rPr lang="en-GB" sz="1800" dirty="0" smtClean="0"/>
              <a:t>appear </a:t>
            </a:r>
            <a:r>
              <a:rPr lang="en-GB" sz="1800" dirty="0"/>
              <a:t>to promote the development of resilience </a:t>
            </a:r>
            <a:r>
              <a:rPr lang="en-GB" sz="1800" dirty="0" smtClean="0"/>
              <a:t>for qualified workers (Collins </a:t>
            </a:r>
            <a:r>
              <a:rPr lang="en-GB" sz="1800" dirty="0"/>
              <a:t>2017</a:t>
            </a:r>
            <a:r>
              <a:rPr lang="en-GB" sz="1800" dirty="0" smtClean="0"/>
              <a:t>) &amp; students (Ragan-Rankin, 2014). </a:t>
            </a:r>
          </a:p>
          <a:p>
            <a:endParaRPr lang="en-GB" sz="1800" dirty="0" smtClean="0"/>
          </a:p>
          <a:p>
            <a:r>
              <a:rPr lang="en-GB" sz="1800" dirty="0"/>
              <a:t>Carson et al (2011) similarly emphasise the importance of practitioners creating meaning in their work through interaction with colleagues and service </a:t>
            </a:r>
            <a:r>
              <a:rPr lang="en-GB" sz="1800" dirty="0" smtClean="0"/>
              <a:t>users.</a:t>
            </a:r>
            <a:endParaRPr lang="en-GB" sz="1800" dirty="0"/>
          </a:p>
          <a:p>
            <a:endParaRPr lang="en-GB" sz="1800" dirty="0" smtClean="0"/>
          </a:p>
          <a:p>
            <a:r>
              <a:rPr lang="en-GB" sz="1800" dirty="0" smtClean="0"/>
              <a:t>Beddoe </a:t>
            </a:r>
            <a:r>
              <a:rPr lang="en-GB" sz="1800" dirty="0"/>
              <a:t>et al (2014</a:t>
            </a:r>
            <a:r>
              <a:rPr lang="en-GB" sz="1800" dirty="0" smtClean="0"/>
              <a:t>) sees supervision </a:t>
            </a:r>
            <a:r>
              <a:rPr lang="en-GB" sz="1800" dirty="0"/>
              <a:t>is an opportunity for workers to develop individual characteristics that help them cope with the complex and demanding nature of their work. </a:t>
            </a:r>
            <a:endParaRPr lang="en-GB" sz="1800" dirty="0" smtClean="0"/>
          </a:p>
          <a:p>
            <a:endParaRPr lang="en-GB" sz="1800" dirty="0" smtClean="0"/>
          </a:p>
          <a:p>
            <a:r>
              <a:rPr lang="en-GB" sz="1800" dirty="0" smtClean="0"/>
              <a:t>Reflective ability can also be promoted through peer supervision, informal case discussions, practitioner &amp; student training.</a:t>
            </a:r>
            <a:endParaRPr lang="en-GB" sz="1800" dirty="0"/>
          </a:p>
        </p:txBody>
      </p:sp>
    </p:spTree>
    <p:extLst>
      <p:ext uri="{BB962C8B-B14F-4D97-AF65-F5344CB8AC3E}">
        <p14:creationId xmlns:p14="http://schemas.microsoft.com/office/powerpoint/2010/main" val="1753146293"/>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1" y="689700"/>
            <a:ext cx="7767891" cy="1048948"/>
          </a:xfrm>
        </p:spPr>
        <p:txBody>
          <a:bodyPr/>
          <a:lstStyle/>
          <a:p>
            <a:r>
              <a:rPr lang="en-GB" sz="3600" dirty="0" smtClean="0"/>
              <a:t>Developing strategies for self care &amp; relationship building</a:t>
            </a:r>
            <a:endParaRPr lang="en-GB" sz="3600" dirty="0"/>
          </a:p>
        </p:txBody>
      </p:sp>
      <p:sp>
        <p:nvSpPr>
          <p:cNvPr id="4" name="Text Placeholder 2"/>
          <p:cNvSpPr>
            <a:spLocks noGrp="1"/>
          </p:cNvSpPr>
          <p:nvPr>
            <p:ph type="body" sz="quarter" idx="11"/>
          </p:nvPr>
        </p:nvSpPr>
        <p:spPr>
          <a:xfrm>
            <a:off x="899591" y="1920318"/>
            <a:ext cx="7670734" cy="4608512"/>
          </a:xfrm>
        </p:spPr>
        <p:txBody>
          <a:bodyPr/>
          <a:lstStyle/>
          <a:p>
            <a:r>
              <a:rPr lang="en-GB" sz="1800" dirty="0" smtClean="0"/>
              <a:t>Well developed social skills mean practitioners can cope with difficult behaviours towards them.</a:t>
            </a:r>
          </a:p>
          <a:p>
            <a:pPr marL="0" indent="0">
              <a:buNone/>
            </a:pPr>
            <a:endParaRPr lang="en-GB" sz="1800" dirty="0" smtClean="0"/>
          </a:p>
          <a:p>
            <a:r>
              <a:rPr lang="en-GB" sz="1800" dirty="0" smtClean="0"/>
              <a:t>Confidence in work situations enhances working relationships</a:t>
            </a:r>
          </a:p>
          <a:p>
            <a:endParaRPr lang="en-GB" sz="1800" dirty="0"/>
          </a:p>
          <a:p>
            <a:r>
              <a:rPr lang="en-GB" sz="1800" dirty="0" smtClean="0"/>
              <a:t>Social support results in less stress and practitioners being physically and mentally healthy.</a:t>
            </a:r>
            <a:r>
              <a:rPr lang="en-GB" sz="1800" dirty="0">
                <a:solidFill>
                  <a:srgbClr val="FF0000"/>
                </a:solidFill>
              </a:rPr>
              <a:t> </a:t>
            </a:r>
            <a:r>
              <a:rPr lang="en-GB" sz="1800" dirty="0"/>
              <a:t>Friendship, reaching out, using systems to </a:t>
            </a:r>
            <a:r>
              <a:rPr lang="en-GB" sz="1800" dirty="0" smtClean="0"/>
              <a:t>build social support is important (Greer, 2016)</a:t>
            </a:r>
            <a:endParaRPr lang="en-GB" sz="1800" dirty="0"/>
          </a:p>
          <a:p>
            <a:endParaRPr lang="en-GB" sz="1800" dirty="0" smtClean="0"/>
          </a:p>
          <a:p>
            <a:r>
              <a:rPr lang="en-GB" sz="1800" dirty="0" smtClean="0"/>
              <a:t>The quality of working relationships, sense of self efficacy and positive role models can help to develop practitioner resilience (Kearns &amp; </a:t>
            </a:r>
            <a:r>
              <a:rPr lang="en-GB" sz="1800" dirty="0" err="1" smtClean="0"/>
              <a:t>McArdle</a:t>
            </a:r>
            <a:r>
              <a:rPr lang="en-GB" sz="1800" dirty="0" smtClean="0"/>
              <a:t>, 2012)</a:t>
            </a:r>
            <a:endParaRPr lang="en-GB" sz="1800" dirty="0"/>
          </a:p>
        </p:txBody>
      </p:sp>
    </p:spTree>
    <p:extLst>
      <p:ext uri="{BB962C8B-B14F-4D97-AF65-F5344CB8AC3E}">
        <p14:creationId xmlns:p14="http://schemas.microsoft.com/office/powerpoint/2010/main" val="2196074430"/>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98269" y="689700"/>
            <a:ext cx="8927869" cy="607085"/>
          </a:xfrm>
        </p:spPr>
        <p:txBody>
          <a:bodyPr>
            <a:noAutofit/>
          </a:bodyPr>
          <a:lstStyle/>
          <a:p>
            <a:r>
              <a:rPr lang="en-GB" sz="3600" dirty="0" smtClean="0"/>
              <a:t>Developing use of self in roles &amp; contexts</a:t>
            </a:r>
            <a:endParaRPr lang="en-GB" sz="3600" dirty="0"/>
          </a:p>
        </p:txBody>
      </p:sp>
      <p:sp>
        <p:nvSpPr>
          <p:cNvPr id="3" name="Text Placeholder 2"/>
          <p:cNvSpPr>
            <a:spLocks noGrp="1"/>
          </p:cNvSpPr>
          <p:nvPr>
            <p:ph type="body" sz="quarter" idx="11"/>
          </p:nvPr>
        </p:nvSpPr>
        <p:spPr>
          <a:xfrm>
            <a:off x="698269" y="1422983"/>
            <a:ext cx="7704336" cy="5268761"/>
          </a:xfrm>
        </p:spPr>
        <p:txBody>
          <a:bodyPr>
            <a:noAutofit/>
          </a:bodyPr>
          <a:lstStyle/>
          <a:p>
            <a:r>
              <a:rPr lang="en-GB" dirty="0" smtClean="0"/>
              <a:t>Practitioners who develop their </a:t>
            </a:r>
            <a:r>
              <a:rPr lang="en-GB" b="1" dirty="0" smtClean="0"/>
              <a:t>emotional </a:t>
            </a:r>
            <a:r>
              <a:rPr lang="en-GB" b="1" dirty="0"/>
              <a:t>literacy</a:t>
            </a:r>
            <a:r>
              <a:rPr lang="en-GB" dirty="0"/>
              <a:t>, a corollary to emotional intelligence,  </a:t>
            </a:r>
            <a:r>
              <a:rPr lang="en-GB" dirty="0" smtClean="0"/>
              <a:t>will be able to </a:t>
            </a:r>
            <a:r>
              <a:rPr lang="en-GB" dirty="0"/>
              <a:t>understand </a:t>
            </a:r>
            <a:r>
              <a:rPr lang="en-GB" dirty="0" smtClean="0"/>
              <a:t>their own </a:t>
            </a:r>
            <a:r>
              <a:rPr lang="en-GB" dirty="0"/>
              <a:t>emotions as well as those of other </a:t>
            </a:r>
            <a:r>
              <a:rPr lang="en-GB" dirty="0" smtClean="0"/>
              <a:t>people in different practice situations. </a:t>
            </a:r>
          </a:p>
          <a:p>
            <a:endParaRPr lang="en-GB" dirty="0" smtClean="0"/>
          </a:p>
          <a:p>
            <a:r>
              <a:rPr lang="en-GB" dirty="0" smtClean="0"/>
              <a:t>Practitioners </a:t>
            </a:r>
            <a:r>
              <a:rPr lang="en-GB" dirty="0"/>
              <a:t>with well developed levels of emotional literacy are able to manage their own </a:t>
            </a:r>
            <a:r>
              <a:rPr lang="en-GB" i="1" dirty="0" smtClean="0"/>
              <a:t>reactions</a:t>
            </a:r>
            <a:r>
              <a:rPr lang="en-GB" dirty="0" smtClean="0"/>
              <a:t> </a:t>
            </a:r>
            <a:r>
              <a:rPr lang="en-GB" dirty="0"/>
              <a:t>- and the </a:t>
            </a:r>
            <a:r>
              <a:rPr lang="en-GB" i="1" dirty="0"/>
              <a:t>reactions</a:t>
            </a:r>
            <a:r>
              <a:rPr lang="en-GB" dirty="0"/>
              <a:t> of others - in complex practice </a:t>
            </a:r>
            <a:r>
              <a:rPr lang="en-GB" dirty="0" smtClean="0"/>
              <a:t>scenarios (Grant &amp; Kinman, 2014).</a:t>
            </a:r>
          </a:p>
          <a:p>
            <a:endParaRPr lang="en-GB" dirty="0" smtClean="0"/>
          </a:p>
          <a:p>
            <a:r>
              <a:rPr lang="en-GB" dirty="0" smtClean="0"/>
              <a:t>Developed </a:t>
            </a:r>
            <a:r>
              <a:rPr lang="en-GB" dirty="0"/>
              <a:t>emotional </a:t>
            </a:r>
            <a:r>
              <a:rPr lang="en-GB" dirty="0" smtClean="0"/>
              <a:t>literacy enables understanding of </a:t>
            </a:r>
            <a:r>
              <a:rPr lang="en-GB" dirty="0"/>
              <a:t>the perspectives of others and </a:t>
            </a:r>
            <a:r>
              <a:rPr lang="en-GB" dirty="0" smtClean="0"/>
              <a:t>responses that </a:t>
            </a:r>
            <a:r>
              <a:rPr lang="en-GB" dirty="0"/>
              <a:t>encourage </a:t>
            </a:r>
            <a:r>
              <a:rPr lang="en-GB" i="1" dirty="0"/>
              <a:t>constructive dialogue and action</a:t>
            </a:r>
            <a:r>
              <a:rPr lang="en-GB" dirty="0" smtClean="0"/>
              <a:t>.</a:t>
            </a:r>
          </a:p>
          <a:p>
            <a:endParaRPr lang="en-GB" dirty="0"/>
          </a:p>
          <a:p>
            <a:r>
              <a:rPr lang="en-GB" dirty="0"/>
              <a:t>Practitioners may feel empathy towards the service user but this emotional engagement with the person and their situation carries a risk of distress and discomfort </a:t>
            </a:r>
            <a:r>
              <a:rPr lang="en-GB" dirty="0" smtClean="0"/>
              <a:t>too.</a:t>
            </a:r>
          </a:p>
          <a:p>
            <a:endParaRPr lang="en-GB" dirty="0"/>
          </a:p>
          <a:p>
            <a:r>
              <a:rPr lang="en-GB" dirty="0" smtClean="0"/>
              <a:t>Resilient practitioners </a:t>
            </a:r>
            <a:r>
              <a:rPr lang="en-GB" dirty="0"/>
              <a:t>can demonstrate </a:t>
            </a:r>
            <a:r>
              <a:rPr lang="en-GB" b="1" dirty="0"/>
              <a:t>appropriate empathy</a:t>
            </a:r>
            <a:r>
              <a:rPr lang="en-GB" dirty="0"/>
              <a:t>; they are </a:t>
            </a:r>
            <a:r>
              <a:rPr lang="en-GB" i="1" dirty="0"/>
              <a:t>deeply moved but not overwhelmed by practice </a:t>
            </a:r>
            <a:r>
              <a:rPr lang="en-GB" dirty="0"/>
              <a:t>(Collins 2007</a:t>
            </a:r>
            <a:r>
              <a:rPr lang="en-GB" dirty="0" smtClean="0"/>
              <a:t>)</a:t>
            </a:r>
          </a:p>
          <a:p>
            <a:endParaRPr lang="en-GB" dirty="0"/>
          </a:p>
          <a:p>
            <a:pPr marL="0" indent="0">
              <a:buNone/>
            </a:pPr>
            <a:endParaRPr lang="en-GB" dirty="0"/>
          </a:p>
        </p:txBody>
      </p:sp>
    </p:spTree>
    <p:extLst>
      <p:ext uri="{BB962C8B-B14F-4D97-AF65-F5344CB8AC3E}">
        <p14:creationId xmlns:p14="http://schemas.microsoft.com/office/powerpoint/2010/main" val="433559328"/>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sz="3600" dirty="0" smtClean="0"/>
              <a:t>Part 3</a:t>
            </a:r>
            <a:endParaRPr lang="en-GB" sz="3600" dirty="0"/>
          </a:p>
        </p:txBody>
      </p:sp>
      <p:sp>
        <p:nvSpPr>
          <p:cNvPr id="3" name="Text Placeholder 2"/>
          <p:cNvSpPr>
            <a:spLocks noGrp="1"/>
          </p:cNvSpPr>
          <p:nvPr>
            <p:ph type="body" sz="quarter" idx="11"/>
          </p:nvPr>
        </p:nvSpPr>
        <p:spPr/>
        <p:txBody>
          <a:bodyPr/>
          <a:lstStyle/>
          <a:p>
            <a:pPr marL="0" indent="0">
              <a:buNone/>
            </a:pPr>
            <a:r>
              <a:rPr lang="en-GB" sz="2000" b="1" dirty="0"/>
              <a:t>How can resilience in social workers be generated and supported </a:t>
            </a:r>
            <a:r>
              <a:rPr lang="en-GB" sz="2000" b="1" dirty="0" smtClean="0"/>
              <a:t>organisationally? </a:t>
            </a:r>
            <a:endParaRPr lang="en-GB" sz="2000" b="1" dirty="0"/>
          </a:p>
          <a:p>
            <a:pPr marL="0" indent="0">
              <a:buNone/>
            </a:pPr>
            <a:endParaRPr lang="en-GB" dirty="0"/>
          </a:p>
        </p:txBody>
      </p:sp>
    </p:spTree>
    <p:extLst>
      <p:ext uri="{BB962C8B-B14F-4D97-AF65-F5344CB8AC3E}">
        <p14:creationId xmlns:p14="http://schemas.microsoft.com/office/powerpoint/2010/main" val="815622510"/>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1229F8D-2924-4746-8A18-9D53AF4ADACA}"/>
              </a:ext>
            </a:extLst>
          </p:cNvPr>
          <p:cNvSpPr>
            <a:spLocks noGrp="1"/>
          </p:cNvSpPr>
          <p:nvPr>
            <p:ph type="body" sz="quarter" idx="10"/>
          </p:nvPr>
        </p:nvSpPr>
        <p:spPr>
          <a:xfrm>
            <a:off x="900112" y="609016"/>
            <a:ext cx="6515621" cy="1246677"/>
          </a:xfrm>
        </p:spPr>
        <p:txBody>
          <a:bodyPr/>
          <a:lstStyle/>
          <a:p>
            <a:pPr algn="ctr"/>
            <a:r>
              <a:rPr lang="en-US" sz="3600" dirty="0"/>
              <a:t>Key </a:t>
            </a:r>
            <a:r>
              <a:rPr lang="en-US" sz="3600" dirty="0" smtClean="0"/>
              <a:t>themes</a:t>
            </a:r>
          </a:p>
          <a:p>
            <a:r>
              <a:rPr lang="en-US" sz="3600" dirty="0" smtClean="0"/>
              <a:t>1</a:t>
            </a:r>
            <a:r>
              <a:rPr lang="en-US" sz="3600" dirty="0"/>
              <a:t>) Safety</a:t>
            </a:r>
          </a:p>
        </p:txBody>
      </p:sp>
      <p:sp>
        <p:nvSpPr>
          <p:cNvPr id="3" name="Text Placeholder 2">
            <a:extLst>
              <a:ext uri="{FF2B5EF4-FFF2-40B4-BE49-F238E27FC236}">
                <a16:creationId xmlns:a16="http://schemas.microsoft.com/office/drawing/2014/main" id="{66CAA995-BEC4-8441-8158-EA1C127D012F}"/>
              </a:ext>
            </a:extLst>
          </p:cNvPr>
          <p:cNvSpPr>
            <a:spLocks noGrp="1"/>
          </p:cNvSpPr>
          <p:nvPr>
            <p:ph type="body" sz="quarter" idx="11"/>
          </p:nvPr>
        </p:nvSpPr>
        <p:spPr>
          <a:xfrm>
            <a:off x="900112" y="1979110"/>
            <a:ext cx="7665663" cy="4608512"/>
          </a:xfrm>
        </p:spPr>
        <p:txBody>
          <a:bodyPr/>
          <a:lstStyle/>
          <a:p>
            <a:pPr marL="342900" indent="-342900">
              <a:buFont typeface="+mj-lt"/>
              <a:buAutoNum type="arabicPeriod"/>
            </a:pPr>
            <a:r>
              <a:rPr lang="en-US" sz="1800" dirty="0" smtClean="0"/>
              <a:t>Providing </a:t>
            </a:r>
            <a:r>
              <a:rPr lang="en-US" sz="1800" b="1" dirty="0"/>
              <a:t>safe physical spaces and safe working practices, </a:t>
            </a:r>
            <a:r>
              <a:rPr lang="en-US" sz="1800" dirty="0"/>
              <a:t>e.g. safe buildings, working in pairs, available support, alarms, de-briefs </a:t>
            </a:r>
            <a:r>
              <a:rPr lang="en-US" sz="1800" dirty="0" smtClean="0"/>
              <a:t>etc. </a:t>
            </a:r>
            <a:r>
              <a:rPr lang="en-US" sz="1800" dirty="0"/>
              <a:t>(</a:t>
            </a:r>
            <a:r>
              <a:rPr lang="en-US" sz="1800" dirty="0" smtClean="0"/>
              <a:t>McGregor </a:t>
            </a:r>
            <a:r>
              <a:rPr lang="en-US" sz="1800" dirty="0"/>
              <a:t>2013; Haight 2017; </a:t>
            </a:r>
            <a:r>
              <a:rPr lang="en-US" sz="1800" dirty="0" smtClean="0"/>
              <a:t>Geisler </a:t>
            </a:r>
            <a:r>
              <a:rPr lang="en-US" sz="1800" dirty="0"/>
              <a:t>2019</a:t>
            </a:r>
            <a:r>
              <a:rPr lang="en-US" sz="1800" dirty="0" smtClean="0"/>
              <a:t>)</a:t>
            </a:r>
          </a:p>
          <a:p>
            <a:pPr marL="342900" indent="-342900">
              <a:buFont typeface="+mj-lt"/>
              <a:buAutoNum type="arabicPeriod"/>
            </a:pPr>
            <a:endParaRPr lang="en-US" sz="1800" dirty="0"/>
          </a:p>
          <a:p>
            <a:pPr marL="342900" indent="-342900">
              <a:buFont typeface="+mj-lt"/>
              <a:buAutoNum type="arabicPeriod"/>
            </a:pPr>
            <a:r>
              <a:rPr lang="en-US" sz="1800" b="1" dirty="0" smtClean="0"/>
              <a:t>Safety </a:t>
            </a:r>
            <a:r>
              <a:rPr lang="en-US" sz="1800" b="1" dirty="0"/>
              <a:t>from blaming and shaming: </a:t>
            </a:r>
            <a:r>
              <a:rPr lang="en-US" sz="1800" dirty="0"/>
              <a:t>external criticism </a:t>
            </a:r>
            <a:r>
              <a:rPr lang="en-US" sz="1800" dirty="0" smtClean="0"/>
              <a:t>from e.g. </a:t>
            </a:r>
            <a:r>
              <a:rPr lang="en-US" sz="1800" dirty="0"/>
              <a:t>the press, and internal blaming though organizational cultures </a:t>
            </a:r>
            <a:r>
              <a:rPr lang="en-US" sz="1800" dirty="0" smtClean="0"/>
              <a:t>which </a:t>
            </a:r>
            <a:r>
              <a:rPr lang="en-US" sz="1800" dirty="0"/>
              <a:t>scapegoat and blame, rather than learn from mistakes, damage resilience  (Jones 2016; </a:t>
            </a:r>
            <a:r>
              <a:rPr lang="en-US" sz="1800" dirty="0" err="1" smtClean="0"/>
              <a:t>Sicora</a:t>
            </a:r>
            <a:r>
              <a:rPr lang="en-US" sz="1800" dirty="0" smtClean="0"/>
              <a:t> </a:t>
            </a:r>
            <a:r>
              <a:rPr lang="en-US" sz="1800" dirty="0"/>
              <a:t>2017; Frost et </a:t>
            </a:r>
            <a:r>
              <a:rPr lang="en-US" sz="1800" dirty="0" smtClean="0"/>
              <a:t>al. </a:t>
            </a:r>
            <a:r>
              <a:rPr lang="en-US" sz="1800" dirty="0"/>
              <a:t>2020 forthcoming) </a:t>
            </a:r>
            <a:endParaRPr lang="en-US" sz="1800" dirty="0" smtClean="0"/>
          </a:p>
          <a:p>
            <a:pPr marL="342900" indent="-342900">
              <a:buFont typeface="+mj-lt"/>
              <a:buAutoNum type="arabicPeriod"/>
            </a:pPr>
            <a:endParaRPr lang="en-US" sz="1800" dirty="0"/>
          </a:p>
          <a:p>
            <a:pPr marL="342900" indent="-342900">
              <a:buFont typeface="+mj-lt"/>
              <a:buAutoNum type="arabicPeriod"/>
            </a:pPr>
            <a:r>
              <a:rPr lang="en-US" sz="1800" b="1" dirty="0" smtClean="0"/>
              <a:t>Safe </a:t>
            </a:r>
            <a:r>
              <a:rPr lang="en-US" sz="1800" b="1" dirty="0"/>
              <a:t>from emotional distress</a:t>
            </a:r>
            <a:r>
              <a:rPr lang="en-US" sz="1800" dirty="0"/>
              <a:t>, preventing and/or mitigating the effects of secondary trauma, work overload, stress and compassion fatigue. </a:t>
            </a:r>
            <a:r>
              <a:rPr lang="en-US" sz="1800" dirty="0" smtClean="0"/>
              <a:t>(</a:t>
            </a:r>
            <a:r>
              <a:rPr lang="en-GB" sz="1800" dirty="0" smtClean="0"/>
              <a:t>McFadden </a:t>
            </a:r>
            <a:r>
              <a:rPr lang="en-GB" sz="1800" dirty="0"/>
              <a:t>2019; Antonopoulou et </a:t>
            </a:r>
            <a:r>
              <a:rPr lang="en-GB" sz="1800" dirty="0" smtClean="0"/>
              <a:t>al. </a:t>
            </a:r>
            <a:r>
              <a:rPr lang="en-GB" sz="1800" dirty="0"/>
              <a:t>2017; </a:t>
            </a:r>
            <a:r>
              <a:rPr lang="en-GB" sz="1800" dirty="0" smtClean="0"/>
              <a:t>Horwath </a:t>
            </a:r>
            <a:r>
              <a:rPr lang="en-GB" sz="1800" dirty="0"/>
              <a:t>2015).  </a:t>
            </a:r>
          </a:p>
          <a:p>
            <a:endParaRPr lang="en-US" dirty="0"/>
          </a:p>
        </p:txBody>
      </p:sp>
    </p:spTree>
    <p:extLst>
      <p:ext uri="{BB962C8B-B14F-4D97-AF65-F5344CB8AC3E}">
        <p14:creationId xmlns:p14="http://schemas.microsoft.com/office/powerpoint/2010/main" val="3541654258"/>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CF14CB7-6CC3-4147-A522-279C0871F5FE}"/>
              </a:ext>
            </a:extLst>
          </p:cNvPr>
          <p:cNvSpPr>
            <a:spLocks noGrp="1"/>
          </p:cNvSpPr>
          <p:nvPr>
            <p:ph type="body" sz="quarter" idx="10"/>
          </p:nvPr>
        </p:nvSpPr>
        <p:spPr>
          <a:xfrm>
            <a:off x="899591" y="689700"/>
            <a:ext cx="7908233" cy="651068"/>
          </a:xfrm>
        </p:spPr>
        <p:txBody>
          <a:bodyPr/>
          <a:lstStyle/>
          <a:p>
            <a:r>
              <a:rPr lang="en-US" sz="3600" dirty="0"/>
              <a:t>2</a:t>
            </a:r>
            <a:r>
              <a:rPr lang="en-US" sz="3600" dirty="0" smtClean="0"/>
              <a:t>) Support </a:t>
            </a:r>
            <a:r>
              <a:rPr lang="en-US" sz="3600" dirty="0"/>
              <a:t>to do a good </a:t>
            </a:r>
            <a:r>
              <a:rPr lang="en-US" sz="3600" dirty="0" smtClean="0"/>
              <a:t>job:</a:t>
            </a:r>
          </a:p>
          <a:p>
            <a:r>
              <a:rPr lang="en-US" sz="3200" dirty="0" smtClean="0"/>
              <a:t>a) Supervision</a:t>
            </a:r>
            <a:endParaRPr lang="en-US" sz="3200" dirty="0"/>
          </a:p>
        </p:txBody>
      </p:sp>
      <p:sp>
        <p:nvSpPr>
          <p:cNvPr id="3" name="Text Placeholder 2">
            <a:extLst>
              <a:ext uri="{FF2B5EF4-FFF2-40B4-BE49-F238E27FC236}">
                <a16:creationId xmlns:a16="http://schemas.microsoft.com/office/drawing/2014/main" id="{4A434C6C-2355-CE42-817E-E16B825391D0}"/>
              </a:ext>
            </a:extLst>
          </p:cNvPr>
          <p:cNvSpPr>
            <a:spLocks noGrp="1"/>
          </p:cNvSpPr>
          <p:nvPr>
            <p:ph type="body" sz="quarter" idx="11"/>
          </p:nvPr>
        </p:nvSpPr>
        <p:spPr>
          <a:xfrm>
            <a:off x="899591" y="1992179"/>
            <a:ext cx="7638769" cy="4608512"/>
          </a:xfrm>
        </p:spPr>
        <p:txBody>
          <a:bodyPr/>
          <a:lstStyle/>
          <a:p>
            <a:pPr marL="0" indent="0">
              <a:buNone/>
            </a:pPr>
            <a:r>
              <a:rPr lang="en-US" sz="1800" dirty="0" smtClean="0"/>
              <a:t>The </a:t>
            </a:r>
            <a:r>
              <a:rPr lang="en-US" sz="1800" dirty="0"/>
              <a:t>organization is responsible  for supporting resilience by </a:t>
            </a:r>
            <a:r>
              <a:rPr lang="en-US" sz="1800" b="1" dirty="0"/>
              <a:t>providing reliable, supportive management and reflective supervision </a:t>
            </a:r>
            <a:r>
              <a:rPr lang="en-US" sz="1800" dirty="0"/>
              <a:t>to develop workers’ knowledge base and reflective skills, and offer support and model good relationship-forming within an ethos of emotional intelligence (Radley and </a:t>
            </a:r>
            <a:r>
              <a:rPr lang="en-US" sz="1800" dirty="0" smtClean="0"/>
              <a:t>Stanley </a:t>
            </a:r>
            <a:r>
              <a:rPr lang="en-US" sz="1800" dirty="0"/>
              <a:t>2019; Frost et </a:t>
            </a:r>
            <a:r>
              <a:rPr lang="en-US" sz="1800" dirty="0" smtClean="0"/>
              <a:t>al. </a:t>
            </a:r>
            <a:r>
              <a:rPr lang="en-US" sz="1800" dirty="0"/>
              <a:t>2015; Bradley and </a:t>
            </a:r>
            <a:r>
              <a:rPr lang="en-US" sz="1800" dirty="0" smtClean="0"/>
              <a:t>Hojer </a:t>
            </a:r>
            <a:r>
              <a:rPr lang="en-US" sz="1800" dirty="0"/>
              <a:t>2009</a:t>
            </a:r>
            <a:r>
              <a:rPr lang="en-US" sz="1800" dirty="0" smtClean="0"/>
              <a:t>).</a:t>
            </a:r>
          </a:p>
          <a:p>
            <a:pPr marL="0" indent="0">
              <a:buNone/>
            </a:pPr>
            <a:endParaRPr lang="en-US" sz="1800" dirty="0"/>
          </a:p>
          <a:p>
            <a:pPr marL="0" indent="0">
              <a:buNone/>
            </a:pPr>
            <a:r>
              <a:rPr lang="en-GB" sz="1800" i="1" dirty="0"/>
              <a:t>‘</a:t>
            </a:r>
            <a:r>
              <a:rPr lang="en-US" sz="1800" i="1" dirty="0"/>
              <a:t>Supervisors … [who] also have time to get to know their supervisees and establish relationships that are built on honesty and trust. They provide opportunities for emotionally informed thinking and critical reflection, and learning is integrated and </a:t>
            </a:r>
            <a:r>
              <a:rPr lang="en-US" sz="1800" i="1" dirty="0" smtClean="0"/>
              <a:t>supported </a:t>
            </a:r>
            <a:r>
              <a:rPr lang="en-US" sz="1800" i="1" dirty="0"/>
              <a:t>throughout the organisation </a:t>
            </a:r>
            <a:r>
              <a:rPr lang="en-US" sz="1800" dirty="0"/>
              <a:t>(</a:t>
            </a:r>
            <a:r>
              <a:rPr lang="en-US" sz="1800" dirty="0" err="1" smtClean="0"/>
              <a:t>Horwarth</a:t>
            </a:r>
            <a:r>
              <a:rPr lang="en-US" sz="1800" dirty="0" smtClean="0"/>
              <a:t> </a:t>
            </a:r>
            <a:r>
              <a:rPr lang="en-US" sz="1800" dirty="0"/>
              <a:t>2015)</a:t>
            </a:r>
          </a:p>
          <a:p>
            <a:endParaRPr lang="en-US" dirty="0"/>
          </a:p>
        </p:txBody>
      </p:sp>
    </p:spTree>
    <p:extLst>
      <p:ext uri="{BB962C8B-B14F-4D97-AF65-F5344CB8AC3E}">
        <p14:creationId xmlns:p14="http://schemas.microsoft.com/office/powerpoint/2010/main" val="655439701"/>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06DC3DB-BD61-C345-83AC-528546C4B1DF}"/>
              </a:ext>
            </a:extLst>
          </p:cNvPr>
          <p:cNvSpPr>
            <a:spLocks noGrp="1"/>
          </p:cNvSpPr>
          <p:nvPr>
            <p:ph type="body" sz="quarter" idx="10"/>
          </p:nvPr>
        </p:nvSpPr>
        <p:spPr/>
        <p:txBody>
          <a:bodyPr/>
          <a:lstStyle/>
          <a:p>
            <a:r>
              <a:rPr lang="en-GB" sz="3200" dirty="0"/>
              <a:t>b) </a:t>
            </a:r>
            <a:r>
              <a:rPr lang="en-GB" sz="3200" dirty="0" smtClean="0"/>
              <a:t>Manageable workload</a:t>
            </a:r>
            <a:endParaRPr lang="en-US" sz="3200" dirty="0"/>
          </a:p>
        </p:txBody>
      </p:sp>
      <p:sp>
        <p:nvSpPr>
          <p:cNvPr id="3" name="Text Placeholder 2">
            <a:extLst>
              <a:ext uri="{FF2B5EF4-FFF2-40B4-BE49-F238E27FC236}">
                <a16:creationId xmlns:a16="http://schemas.microsoft.com/office/drawing/2014/main" id="{C756DD7A-5C99-034A-AB0F-F4A5C0B132CD}"/>
              </a:ext>
            </a:extLst>
          </p:cNvPr>
          <p:cNvSpPr>
            <a:spLocks noGrp="1"/>
          </p:cNvSpPr>
          <p:nvPr>
            <p:ph type="body" sz="quarter" idx="11"/>
          </p:nvPr>
        </p:nvSpPr>
        <p:spPr>
          <a:xfrm>
            <a:off x="899591" y="1515660"/>
            <a:ext cx="7463958" cy="4608512"/>
          </a:xfrm>
        </p:spPr>
        <p:txBody>
          <a:bodyPr/>
          <a:lstStyle/>
          <a:p>
            <a:pPr marL="0" indent="0">
              <a:buNone/>
            </a:pPr>
            <a:r>
              <a:rPr lang="en-GB" sz="1800" dirty="0"/>
              <a:t>Workload issues dominate many discussions of retention, and exit interviews often reference ‘unmanageable </a:t>
            </a:r>
            <a:r>
              <a:rPr lang="en-GB" sz="1800" dirty="0" smtClean="0"/>
              <a:t>workloads</a:t>
            </a:r>
            <a:r>
              <a:rPr lang="en-GB" sz="1800" dirty="0"/>
              <a:t>’ (Coffey </a:t>
            </a:r>
            <a:r>
              <a:rPr lang="en-GB" sz="1800" dirty="0" smtClean="0"/>
              <a:t>et al. </a:t>
            </a:r>
            <a:r>
              <a:rPr lang="en-GB" sz="1800" dirty="0"/>
              <a:t>2006</a:t>
            </a:r>
            <a:r>
              <a:rPr lang="en-GB" sz="1800" dirty="0" smtClean="0"/>
              <a:t>).</a:t>
            </a:r>
          </a:p>
          <a:p>
            <a:pPr marL="0" indent="0">
              <a:buNone/>
            </a:pPr>
            <a:endParaRPr lang="en-GB" sz="1800" dirty="0"/>
          </a:p>
          <a:p>
            <a:pPr marL="0" indent="0">
              <a:buNone/>
            </a:pPr>
            <a:r>
              <a:rPr lang="en-GB" sz="1800" dirty="0"/>
              <a:t>High workloads also connect to the issue of feeling unsafe: in other words, workers know it is not possible to do the statutory requirements to keep children and families safe, because there is not enough time. This contributes to </a:t>
            </a:r>
            <a:r>
              <a:rPr lang="en-GB" sz="1800" dirty="0" smtClean="0"/>
              <a:t>emotional </a:t>
            </a:r>
            <a:r>
              <a:rPr lang="en-GB" sz="1800" dirty="0"/>
              <a:t>distress and damages resilience (</a:t>
            </a:r>
            <a:r>
              <a:rPr lang="en-GB" sz="1800" dirty="0" err="1" smtClean="0"/>
              <a:t>Truter</a:t>
            </a:r>
            <a:r>
              <a:rPr lang="en-GB" sz="1800" dirty="0" smtClean="0"/>
              <a:t> 2017</a:t>
            </a:r>
            <a:r>
              <a:rPr lang="en-GB" sz="1800" dirty="0"/>
              <a:t>; Benton 2016). </a:t>
            </a:r>
            <a:endParaRPr lang="en-GB" sz="1800" dirty="0" smtClean="0"/>
          </a:p>
          <a:p>
            <a:pPr marL="0" indent="0">
              <a:buNone/>
            </a:pPr>
            <a:endParaRPr lang="en-GB" sz="1800" dirty="0"/>
          </a:p>
          <a:p>
            <a:pPr marL="0" indent="0">
              <a:buNone/>
            </a:pPr>
            <a:r>
              <a:rPr lang="en-GB" sz="1800" dirty="0"/>
              <a:t>‘No amount of ‘resilience’ development and preparation by educators can prepare workers for: work environments where workloads are too high…’ (Burns et </a:t>
            </a:r>
            <a:r>
              <a:rPr lang="en-GB" sz="1800" dirty="0" smtClean="0"/>
              <a:t>al. </a:t>
            </a:r>
            <a:r>
              <a:rPr lang="en-GB" sz="1800" dirty="0"/>
              <a:t>2012).</a:t>
            </a:r>
          </a:p>
          <a:p>
            <a:endParaRPr lang="en-US" dirty="0"/>
          </a:p>
        </p:txBody>
      </p:sp>
    </p:spTree>
    <p:extLst>
      <p:ext uri="{BB962C8B-B14F-4D97-AF65-F5344CB8AC3E}">
        <p14:creationId xmlns:p14="http://schemas.microsoft.com/office/powerpoint/2010/main" val="218634109"/>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92CD7EC-E43E-054B-9F12-396D0F0C680A}"/>
              </a:ext>
            </a:extLst>
          </p:cNvPr>
          <p:cNvSpPr>
            <a:spLocks noGrp="1"/>
          </p:cNvSpPr>
          <p:nvPr>
            <p:ph type="body" sz="quarter" idx="10"/>
          </p:nvPr>
        </p:nvSpPr>
        <p:spPr>
          <a:xfrm>
            <a:off x="581891" y="556696"/>
            <a:ext cx="8329352" cy="1083538"/>
          </a:xfrm>
        </p:spPr>
        <p:txBody>
          <a:bodyPr>
            <a:noAutofit/>
          </a:bodyPr>
          <a:lstStyle/>
          <a:p>
            <a:r>
              <a:rPr lang="en-US" sz="3200" dirty="0"/>
              <a:t>3) Opportunities for career development, </a:t>
            </a:r>
            <a:r>
              <a:rPr lang="en-US" sz="3200" dirty="0" smtClean="0"/>
              <a:t>training, </a:t>
            </a:r>
            <a:r>
              <a:rPr lang="en-US" sz="3200" dirty="0"/>
              <a:t>and growth of professional identity</a:t>
            </a:r>
          </a:p>
        </p:txBody>
      </p:sp>
      <p:sp>
        <p:nvSpPr>
          <p:cNvPr id="3" name="Text Placeholder 2">
            <a:extLst>
              <a:ext uri="{FF2B5EF4-FFF2-40B4-BE49-F238E27FC236}">
                <a16:creationId xmlns:a16="http://schemas.microsoft.com/office/drawing/2014/main" id="{612707EE-3AC8-4F42-AC8E-54B0336F48AB}"/>
              </a:ext>
            </a:extLst>
          </p:cNvPr>
          <p:cNvSpPr>
            <a:spLocks noGrp="1"/>
          </p:cNvSpPr>
          <p:nvPr>
            <p:ph type="body" sz="quarter" idx="11"/>
          </p:nvPr>
        </p:nvSpPr>
        <p:spPr>
          <a:xfrm>
            <a:off x="581891" y="1773238"/>
            <a:ext cx="7989353" cy="4988170"/>
          </a:xfrm>
        </p:spPr>
        <p:txBody>
          <a:bodyPr>
            <a:normAutofit fontScale="92500" lnSpcReduction="10000"/>
          </a:bodyPr>
          <a:lstStyle/>
          <a:p>
            <a:r>
              <a:rPr lang="en-US" sz="1800" dirty="0"/>
              <a:t>Clear pathways to developing a career, set out from joining a local authority, kept on the agenda through the </a:t>
            </a:r>
            <a:r>
              <a:rPr lang="en-US" sz="1800" dirty="0" smtClean="0"/>
              <a:t>e.g. </a:t>
            </a:r>
            <a:r>
              <a:rPr lang="en-US" sz="1800" dirty="0"/>
              <a:t>ASYE year, and then through regular reviews, offered workers greater job satisfaction and a chance to grow (</a:t>
            </a:r>
            <a:r>
              <a:rPr lang="en-GB" sz="1800" dirty="0"/>
              <a:t>Burns et </a:t>
            </a:r>
            <a:r>
              <a:rPr lang="en-GB" sz="1800" dirty="0" smtClean="0"/>
              <a:t>al. 2019; </a:t>
            </a:r>
            <a:r>
              <a:rPr lang="en-GB" sz="1800" dirty="0"/>
              <a:t>Smith et </a:t>
            </a:r>
            <a:r>
              <a:rPr lang="en-GB" sz="1800" dirty="0" smtClean="0"/>
              <a:t>al. 2018; </a:t>
            </a:r>
            <a:r>
              <a:rPr lang="en-GB" sz="1800" dirty="0"/>
              <a:t>Carpenter et </a:t>
            </a:r>
            <a:r>
              <a:rPr lang="en-GB" sz="1800" dirty="0" smtClean="0"/>
              <a:t>al. </a:t>
            </a:r>
            <a:r>
              <a:rPr lang="en-GB" sz="1800" dirty="0"/>
              <a:t>2013</a:t>
            </a:r>
            <a:r>
              <a:rPr lang="en-GB" sz="1800" dirty="0" smtClean="0"/>
              <a:t>).</a:t>
            </a:r>
          </a:p>
          <a:p>
            <a:pPr marL="0" indent="0">
              <a:buNone/>
            </a:pPr>
            <a:endParaRPr lang="en-GB" sz="1800" dirty="0"/>
          </a:p>
          <a:p>
            <a:r>
              <a:rPr lang="en-GB" sz="1800" dirty="0"/>
              <a:t>Training </a:t>
            </a:r>
            <a:r>
              <a:rPr lang="en-GB" sz="1800" dirty="0" smtClean="0"/>
              <a:t>cited </a:t>
            </a:r>
            <a:r>
              <a:rPr lang="en-GB" sz="1800" dirty="0"/>
              <a:t>as of importance to worker satisfaction, confidence and a sense of developing their professional identity, again fundamental to the growth of resilience (Frost et </a:t>
            </a:r>
            <a:r>
              <a:rPr lang="en-GB" sz="1800" dirty="0" smtClean="0"/>
              <a:t>al. </a:t>
            </a:r>
            <a:r>
              <a:rPr lang="en-GB" sz="1800" dirty="0"/>
              <a:t>2015) </a:t>
            </a:r>
            <a:endParaRPr lang="en-GB" sz="1800" dirty="0" smtClean="0"/>
          </a:p>
          <a:p>
            <a:pPr marL="0" indent="0">
              <a:buNone/>
            </a:pPr>
            <a:endParaRPr lang="en-GB" sz="1800" dirty="0"/>
          </a:p>
          <a:p>
            <a:r>
              <a:rPr lang="en-GB" sz="1800" dirty="0"/>
              <a:t>‘Workers in the LA with the least stressed employees </a:t>
            </a:r>
            <a:r>
              <a:rPr lang="en-GB" sz="1800" b="1" dirty="0"/>
              <a:t>reported good prospects </a:t>
            </a:r>
            <a:r>
              <a:rPr lang="en-GB" sz="1800" dirty="0"/>
              <a:t>and job satisfaction and rated their working conditions highly.’ </a:t>
            </a:r>
            <a:r>
              <a:rPr lang="en-GB" sz="1800" dirty="0" smtClean="0"/>
              <a:t>(Antonopoulou 2017)</a:t>
            </a:r>
            <a:endParaRPr lang="en-GB" sz="1800" dirty="0">
              <a:solidFill>
                <a:srgbClr val="FF0000"/>
              </a:solidFill>
            </a:endParaRPr>
          </a:p>
          <a:p>
            <a:endParaRPr lang="en-GB" sz="1800" dirty="0" smtClean="0"/>
          </a:p>
          <a:p>
            <a:r>
              <a:rPr lang="en-GB" sz="1800" dirty="0" smtClean="0"/>
              <a:t>Learning </a:t>
            </a:r>
            <a:r>
              <a:rPr lang="en-GB" sz="1800" dirty="0"/>
              <a:t>opportunities from the organisation itself : ‘Finally, while most participants cited the influence of formal theory, notably psycho-social, cognitive and systems paradigms, it seems that the dominant sources of knowledge were </a:t>
            </a:r>
            <a:r>
              <a:rPr lang="en-GB" sz="1800" b="1" dirty="0"/>
              <a:t>setting-related</a:t>
            </a:r>
            <a:r>
              <a:rPr lang="en-GB" sz="1800" dirty="0"/>
              <a:t> (colleagues, work-systems and in-service training). (Pithouse et </a:t>
            </a:r>
            <a:r>
              <a:rPr lang="en-GB" sz="1800" dirty="0" smtClean="0"/>
              <a:t>al. </a:t>
            </a:r>
            <a:r>
              <a:rPr lang="en-GB" sz="1800" dirty="0"/>
              <a:t>2019)  </a:t>
            </a:r>
            <a:r>
              <a:rPr lang="en-US" sz="1800" dirty="0"/>
              <a:t> </a:t>
            </a:r>
          </a:p>
          <a:p>
            <a:endParaRPr lang="en-US" dirty="0"/>
          </a:p>
        </p:txBody>
      </p:sp>
    </p:spTree>
    <p:extLst>
      <p:ext uri="{BB962C8B-B14F-4D97-AF65-F5344CB8AC3E}">
        <p14:creationId xmlns:p14="http://schemas.microsoft.com/office/powerpoint/2010/main" val="3854324260"/>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D9474F1-56AB-954D-B51A-7C87EADC87EC}"/>
              </a:ext>
            </a:extLst>
          </p:cNvPr>
          <p:cNvSpPr>
            <a:spLocks noGrp="1"/>
          </p:cNvSpPr>
          <p:nvPr>
            <p:ph type="body" sz="quarter" idx="10"/>
          </p:nvPr>
        </p:nvSpPr>
        <p:spPr/>
        <p:txBody>
          <a:bodyPr/>
          <a:lstStyle/>
          <a:p>
            <a:r>
              <a:rPr lang="en-US" sz="3600" dirty="0"/>
              <a:t>4) Values and connections</a:t>
            </a:r>
          </a:p>
        </p:txBody>
      </p:sp>
      <p:sp>
        <p:nvSpPr>
          <p:cNvPr id="3" name="Text Placeholder 2">
            <a:extLst>
              <a:ext uri="{FF2B5EF4-FFF2-40B4-BE49-F238E27FC236}">
                <a16:creationId xmlns:a16="http://schemas.microsoft.com/office/drawing/2014/main" id="{3A34955B-0F6C-D441-AF74-F698209161A6}"/>
              </a:ext>
            </a:extLst>
          </p:cNvPr>
          <p:cNvSpPr>
            <a:spLocks noGrp="1"/>
          </p:cNvSpPr>
          <p:nvPr>
            <p:ph type="body" sz="quarter" idx="11"/>
          </p:nvPr>
        </p:nvSpPr>
        <p:spPr>
          <a:xfrm>
            <a:off x="899590" y="1554297"/>
            <a:ext cx="8038347" cy="5039686"/>
          </a:xfrm>
        </p:spPr>
        <p:txBody>
          <a:bodyPr/>
          <a:lstStyle/>
          <a:p>
            <a:r>
              <a:rPr lang="en-US" sz="1800" b="1" dirty="0"/>
              <a:t>Relationships with colleagues and teams</a:t>
            </a:r>
            <a:r>
              <a:rPr lang="en-US" sz="1800" dirty="0"/>
              <a:t>: for friendships; for support; for learning and creating good atmospheres. This is a very strong </a:t>
            </a:r>
            <a:r>
              <a:rPr lang="en-US" sz="1800" dirty="0" smtClean="0"/>
              <a:t>theme </a:t>
            </a:r>
            <a:r>
              <a:rPr lang="en-US" sz="1800" dirty="0"/>
              <a:t>in the research, and organisations can support these relationships or damage them: small teams, away-days, atmosphere, (no hot desking</a:t>
            </a:r>
            <a:r>
              <a:rPr lang="en-US" sz="1800" dirty="0" smtClean="0"/>
              <a:t>!)</a:t>
            </a:r>
          </a:p>
          <a:p>
            <a:pPr marL="0" indent="0">
              <a:buNone/>
            </a:pPr>
            <a:endParaRPr lang="en-US" sz="1800" dirty="0"/>
          </a:p>
          <a:p>
            <a:r>
              <a:rPr lang="en-US" sz="1800" b="1" dirty="0"/>
              <a:t>Recognition: </a:t>
            </a:r>
            <a:r>
              <a:rPr lang="en-US" sz="1800" dirty="0"/>
              <a:t>based on </a:t>
            </a:r>
            <a:r>
              <a:rPr lang="en-US" sz="1800" dirty="0" err="1"/>
              <a:t>Honneth’s</a:t>
            </a:r>
            <a:r>
              <a:rPr lang="en-US" sz="1800" dirty="0"/>
              <a:t> work (2012</a:t>
            </a:r>
            <a:r>
              <a:rPr lang="en-US" sz="1800" dirty="0" smtClean="0"/>
              <a:t>).  </a:t>
            </a:r>
            <a:r>
              <a:rPr lang="en-US" sz="1800" dirty="0"/>
              <a:t>For </a:t>
            </a:r>
            <a:r>
              <a:rPr lang="en-US" sz="1800" dirty="0" smtClean="0"/>
              <a:t>wellbeing</a:t>
            </a:r>
            <a:r>
              <a:rPr lang="en-US" sz="1800" dirty="0"/>
              <a:t>, people need to be valued. </a:t>
            </a:r>
            <a:r>
              <a:rPr lang="en-US" sz="1800" dirty="0" smtClean="0"/>
              <a:t>Organisations </a:t>
            </a:r>
            <a:r>
              <a:rPr lang="en-US" sz="1800" dirty="0"/>
              <a:t>can demonstrate that they value workers, or fail to</a:t>
            </a:r>
            <a:r>
              <a:rPr lang="en-US" sz="1800" dirty="0" smtClean="0"/>
              <a:t>.</a:t>
            </a:r>
          </a:p>
          <a:p>
            <a:pPr marL="0" indent="0">
              <a:buNone/>
            </a:pPr>
            <a:endParaRPr lang="en-US" sz="1800" dirty="0"/>
          </a:p>
          <a:p>
            <a:r>
              <a:rPr lang="en-US" sz="1800" b="1" dirty="0"/>
              <a:t>Shared </a:t>
            </a:r>
            <a:r>
              <a:rPr lang="en-US" sz="1800" b="1" dirty="0" smtClean="0"/>
              <a:t>values: </a:t>
            </a:r>
            <a:r>
              <a:rPr lang="en-US" sz="1800" dirty="0" smtClean="0"/>
              <a:t>workers </a:t>
            </a:r>
            <a:r>
              <a:rPr lang="en-US" sz="1800" dirty="0"/>
              <a:t>need to believe the organization is ‘fighting on the same side’ as themselves. In her work on ‘neglectful </a:t>
            </a:r>
            <a:r>
              <a:rPr lang="en-US" sz="1800" dirty="0" err="1" smtClean="0"/>
              <a:t>organisations’</a:t>
            </a:r>
            <a:r>
              <a:rPr lang="en-US" sz="1800" dirty="0" smtClean="0"/>
              <a:t> </a:t>
            </a:r>
            <a:r>
              <a:rPr lang="en-US" sz="1800" dirty="0" err="1" smtClean="0"/>
              <a:t>Horwarth</a:t>
            </a:r>
            <a:r>
              <a:rPr lang="en-US" sz="1800" dirty="0" smtClean="0"/>
              <a:t> </a:t>
            </a:r>
            <a:r>
              <a:rPr lang="en-US" sz="1800" dirty="0"/>
              <a:t>comments: </a:t>
            </a:r>
            <a:endParaRPr lang="en-US" sz="1800" dirty="0" smtClean="0"/>
          </a:p>
          <a:p>
            <a:pPr marL="0" indent="0">
              <a:buNone/>
            </a:pPr>
            <a:endParaRPr lang="en-US" sz="1800" dirty="0" smtClean="0"/>
          </a:p>
          <a:p>
            <a:pPr marL="0" indent="0">
              <a:buNone/>
            </a:pPr>
            <a:r>
              <a:rPr lang="en-US" sz="1800" dirty="0"/>
              <a:t>	</a:t>
            </a:r>
            <a:r>
              <a:rPr lang="en-US" sz="1800" dirty="0" smtClean="0"/>
              <a:t> </a:t>
            </a:r>
            <a:r>
              <a:rPr lang="en-US" sz="1800" dirty="0"/>
              <a:t>‘The regulation of emotion can be particularly challenging if the </a:t>
            </a:r>
            <a:r>
              <a:rPr lang="en-US" sz="1800" dirty="0" smtClean="0"/>
              <a:t>		feelings </a:t>
            </a:r>
            <a:r>
              <a:rPr lang="en-US" sz="1800" dirty="0"/>
              <a:t>workers are expected to display by the organisation are at </a:t>
            </a:r>
            <a:r>
              <a:rPr lang="en-US" sz="1800" dirty="0" smtClean="0"/>
              <a:t>	odds </a:t>
            </a:r>
            <a:r>
              <a:rPr lang="en-US" sz="1800" dirty="0"/>
              <a:t>with their personal values and beliefs</a:t>
            </a:r>
            <a:r>
              <a:rPr lang="en-US" sz="1800" dirty="0" smtClean="0"/>
              <a:t>.’ </a:t>
            </a:r>
            <a:r>
              <a:rPr lang="en-US" sz="1800" dirty="0"/>
              <a:t>(</a:t>
            </a:r>
            <a:r>
              <a:rPr lang="en-US" sz="1800" dirty="0" smtClean="0"/>
              <a:t>2016, </a:t>
            </a:r>
            <a:r>
              <a:rPr lang="en-US" sz="1800" dirty="0"/>
              <a:t>p1606.)</a:t>
            </a:r>
            <a:r>
              <a:rPr lang="en-GB" sz="1800" dirty="0"/>
              <a:t> </a:t>
            </a:r>
          </a:p>
          <a:p>
            <a:endParaRPr lang="en-US" dirty="0"/>
          </a:p>
        </p:txBody>
      </p:sp>
    </p:spTree>
    <p:extLst>
      <p:ext uri="{BB962C8B-B14F-4D97-AF65-F5344CB8AC3E}">
        <p14:creationId xmlns:p14="http://schemas.microsoft.com/office/powerpoint/2010/main" val="762206664"/>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5C4A69E-67E7-6142-97D4-8BCB8E2A28F6}"/>
              </a:ext>
            </a:extLst>
          </p:cNvPr>
          <p:cNvSpPr>
            <a:spLocks noGrp="1"/>
          </p:cNvSpPr>
          <p:nvPr>
            <p:ph type="body" sz="quarter" idx="10"/>
          </p:nvPr>
        </p:nvSpPr>
        <p:spPr/>
        <p:txBody>
          <a:bodyPr/>
          <a:lstStyle/>
          <a:p>
            <a:r>
              <a:rPr lang="en-US" sz="3600" dirty="0"/>
              <a:t>4) Cont. </a:t>
            </a:r>
          </a:p>
        </p:txBody>
      </p:sp>
      <p:sp>
        <p:nvSpPr>
          <p:cNvPr id="3" name="Text Placeholder 2">
            <a:extLst>
              <a:ext uri="{FF2B5EF4-FFF2-40B4-BE49-F238E27FC236}">
                <a16:creationId xmlns:a16="http://schemas.microsoft.com/office/drawing/2014/main" id="{C9B1A018-51AC-1D40-B97F-9BDB4ED930E7}"/>
              </a:ext>
            </a:extLst>
          </p:cNvPr>
          <p:cNvSpPr>
            <a:spLocks noGrp="1"/>
          </p:cNvSpPr>
          <p:nvPr>
            <p:ph type="body" sz="quarter" idx="11"/>
          </p:nvPr>
        </p:nvSpPr>
        <p:spPr>
          <a:xfrm>
            <a:off x="900113" y="1773238"/>
            <a:ext cx="7548428" cy="4608512"/>
          </a:xfrm>
        </p:spPr>
        <p:txBody>
          <a:bodyPr/>
          <a:lstStyle/>
          <a:p>
            <a:r>
              <a:rPr lang="en-GB" sz="1800" b="1" dirty="0"/>
              <a:t>The possibility of balance: </a:t>
            </a:r>
            <a:r>
              <a:rPr lang="en-GB" sz="1800" dirty="0" smtClean="0"/>
              <a:t>e.g. </a:t>
            </a:r>
            <a:r>
              <a:rPr lang="en-US" sz="1800" dirty="0" smtClean="0"/>
              <a:t> </a:t>
            </a:r>
            <a:r>
              <a:rPr lang="en-US" sz="1800" dirty="0"/>
              <a:t>‘a dynamic and fluid relationship between the benefits and strains of professional social work.’ (Collins 2008</a:t>
            </a:r>
            <a:r>
              <a:rPr lang="en-US" sz="1800" dirty="0" smtClean="0"/>
              <a:t>)</a:t>
            </a:r>
          </a:p>
          <a:p>
            <a:pPr marL="0" indent="0">
              <a:buNone/>
            </a:pPr>
            <a:endParaRPr lang="en-GB" sz="1800" dirty="0"/>
          </a:p>
          <a:p>
            <a:r>
              <a:rPr lang="en-US" sz="1800" b="1" dirty="0" smtClean="0"/>
              <a:t>And </a:t>
            </a:r>
            <a:r>
              <a:rPr lang="en-US" sz="1800" b="1" dirty="0"/>
              <a:t>meaning: </a:t>
            </a:r>
            <a:r>
              <a:rPr lang="en-US" sz="1800" dirty="0"/>
              <a:t>‘job satisfaction can co-exist with high levels of emotional exhaustion. Having a personal sense of meaning and reward is also a moderator of how stress is experienced and this is directly related also to the construct of a resilient response. When workers believe in the value of practice and the potential to create positive changes in others, they seem less likely to report distress.’ (Stalker et </a:t>
            </a:r>
            <a:r>
              <a:rPr lang="en-US" sz="1800" dirty="0" smtClean="0"/>
              <a:t>al. </a:t>
            </a:r>
            <a:r>
              <a:rPr lang="en-US" sz="1800" dirty="0"/>
              <a:t>2007).’</a:t>
            </a:r>
            <a:endParaRPr lang="en-GB" sz="1800" dirty="0"/>
          </a:p>
          <a:p>
            <a:endParaRPr lang="en-US" dirty="0"/>
          </a:p>
        </p:txBody>
      </p:sp>
    </p:spTree>
    <p:extLst>
      <p:ext uri="{BB962C8B-B14F-4D97-AF65-F5344CB8AC3E}">
        <p14:creationId xmlns:p14="http://schemas.microsoft.com/office/powerpoint/2010/main" val="1085947160"/>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11669" y="511265"/>
            <a:ext cx="6515621" cy="646010"/>
          </a:xfrm>
        </p:spPr>
        <p:txBody>
          <a:bodyPr/>
          <a:lstStyle/>
          <a:p>
            <a:r>
              <a:rPr lang="en-GB" sz="3600" dirty="0" smtClean="0"/>
              <a:t>Outline</a:t>
            </a:r>
            <a:endParaRPr lang="en-GB" sz="3600" dirty="0"/>
          </a:p>
        </p:txBody>
      </p:sp>
      <p:sp>
        <p:nvSpPr>
          <p:cNvPr id="3" name="Text Placeholder 2"/>
          <p:cNvSpPr>
            <a:spLocks noGrp="1"/>
          </p:cNvSpPr>
          <p:nvPr>
            <p:ph type="body" sz="quarter" idx="11"/>
          </p:nvPr>
        </p:nvSpPr>
        <p:spPr>
          <a:xfrm>
            <a:off x="811669" y="1312606"/>
            <a:ext cx="7971845" cy="4908940"/>
          </a:xfrm>
        </p:spPr>
        <p:txBody>
          <a:bodyPr>
            <a:noAutofit/>
          </a:bodyPr>
          <a:lstStyle/>
          <a:p>
            <a:r>
              <a:rPr lang="en-GB" sz="1800" dirty="0" smtClean="0"/>
              <a:t>Part 1</a:t>
            </a:r>
          </a:p>
          <a:p>
            <a:endParaRPr lang="en-GB" sz="1800" dirty="0" smtClean="0"/>
          </a:p>
          <a:p>
            <a:r>
              <a:rPr lang="en-GB" sz="1800" dirty="0" smtClean="0"/>
              <a:t>Critical discussion about the concept of resilience </a:t>
            </a:r>
            <a:r>
              <a:rPr lang="en-GB" sz="1800" dirty="0"/>
              <a:t>in social work. </a:t>
            </a:r>
            <a:endParaRPr lang="en-GB" sz="1800" dirty="0" smtClean="0"/>
          </a:p>
          <a:p>
            <a:endParaRPr lang="en-GB" sz="1800" dirty="0" smtClean="0"/>
          </a:p>
          <a:p>
            <a:r>
              <a:rPr lang="en-GB" sz="1800" dirty="0" smtClean="0"/>
              <a:t>Part 2</a:t>
            </a:r>
          </a:p>
          <a:p>
            <a:endParaRPr lang="en-GB" sz="1800" dirty="0" smtClean="0"/>
          </a:p>
          <a:p>
            <a:r>
              <a:rPr lang="en-GB" sz="1800" dirty="0" smtClean="0"/>
              <a:t>How can practitioners act to develop their resilience?</a:t>
            </a:r>
          </a:p>
          <a:p>
            <a:endParaRPr lang="en-GB" sz="1800" dirty="0"/>
          </a:p>
          <a:p>
            <a:r>
              <a:rPr lang="en-GB" sz="1800" dirty="0" smtClean="0"/>
              <a:t>Part 3</a:t>
            </a:r>
          </a:p>
          <a:p>
            <a:endParaRPr lang="en-GB" sz="1800" dirty="0"/>
          </a:p>
          <a:p>
            <a:r>
              <a:rPr lang="en-GB" sz="1800" dirty="0" smtClean="0"/>
              <a:t>How can resilience in </a:t>
            </a:r>
            <a:r>
              <a:rPr lang="en-GB" sz="1800" dirty="0"/>
              <a:t>social workers </a:t>
            </a:r>
            <a:r>
              <a:rPr lang="en-GB" sz="1800" dirty="0" smtClean="0"/>
              <a:t>be </a:t>
            </a:r>
            <a:r>
              <a:rPr lang="en-GB" sz="1800" dirty="0"/>
              <a:t>generated and supported </a:t>
            </a:r>
            <a:r>
              <a:rPr lang="en-GB" sz="1800" dirty="0" smtClean="0"/>
              <a:t>organisationally</a:t>
            </a:r>
            <a:r>
              <a:rPr lang="en-GB" sz="1800" dirty="0"/>
              <a:t>?</a:t>
            </a:r>
            <a:endParaRPr lang="en-GB" sz="1800" dirty="0" smtClean="0"/>
          </a:p>
        </p:txBody>
      </p:sp>
    </p:spTree>
    <p:extLst>
      <p:ext uri="{BB962C8B-B14F-4D97-AF65-F5344CB8AC3E}">
        <p14:creationId xmlns:p14="http://schemas.microsoft.com/office/powerpoint/2010/main" val="3966348308"/>
      </p:ext>
    </p:extLst>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sz="3600" dirty="0" smtClean="0"/>
              <a:t>Research (1)</a:t>
            </a:r>
            <a:endParaRPr lang="en-GB" sz="3600" dirty="0"/>
          </a:p>
        </p:txBody>
      </p:sp>
      <p:sp>
        <p:nvSpPr>
          <p:cNvPr id="3" name="Text Placeholder 2"/>
          <p:cNvSpPr>
            <a:spLocks noGrp="1"/>
          </p:cNvSpPr>
          <p:nvPr>
            <p:ph type="body" sz="quarter" idx="11"/>
          </p:nvPr>
        </p:nvSpPr>
        <p:spPr>
          <a:xfrm>
            <a:off x="899591" y="1340767"/>
            <a:ext cx="7612642" cy="5360283"/>
          </a:xfrm>
        </p:spPr>
        <p:txBody>
          <a:bodyPr/>
          <a:lstStyle/>
          <a:p>
            <a:r>
              <a:rPr lang="en-GB" sz="1800" dirty="0" smtClean="0"/>
              <a:t>Community Care’s risk retention tool (2017 – present)  has surveyed </a:t>
            </a:r>
            <a:r>
              <a:rPr lang="en-GB" sz="1800" dirty="0" err="1" smtClean="0"/>
              <a:t>approx</a:t>
            </a:r>
            <a:r>
              <a:rPr lang="en-GB" sz="1800" dirty="0" smtClean="0"/>
              <a:t> 700 social workers in Child and Family work in 5 Local Authorities (a mixture of counties, London boroughs and suburban areas). </a:t>
            </a:r>
          </a:p>
          <a:p>
            <a:r>
              <a:rPr lang="en-GB" sz="1800" dirty="0" smtClean="0"/>
              <a:t>Qualitative interviews with 63 volunteers from the sample. </a:t>
            </a:r>
          </a:p>
          <a:p>
            <a:pPr marL="0" indent="0">
              <a:buNone/>
            </a:pPr>
            <a:endParaRPr lang="en-GB" sz="1800" dirty="0" smtClean="0"/>
          </a:p>
          <a:p>
            <a:r>
              <a:rPr lang="en-GB" sz="1800" b="1" dirty="0" smtClean="0"/>
              <a:t>Being part of a good team </a:t>
            </a:r>
            <a:r>
              <a:rPr lang="en-GB" sz="1800" dirty="0" smtClean="0"/>
              <a:t>was the most valued aspect of thriving in social work practice, and seen as the most useful form of support when situations were emotionally distressing.</a:t>
            </a:r>
          </a:p>
          <a:p>
            <a:r>
              <a:rPr lang="en-GB" sz="1800" b="1" dirty="0" smtClean="0"/>
              <a:t>Good supervision</a:t>
            </a:r>
            <a:r>
              <a:rPr lang="en-GB" sz="1800" dirty="0" smtClean="0"/>
              <a:t> is highly valued, especially when there is time for reflection. </a:t>
            </a:r>
            <a:r>
              <a:rPr lang="en-GB" sz="1800" b="1" dirty="0" smtClean="0"/>
              <a:t>Case discussion groups </a:t>
            </a:r>
            <a:r>
              <a:rPr lang="en-GB" sz="1800" dirty="0" smtClean="0"/>
              <a:t>for reflective practice were seen as particularly useful. </a:t>
            </a:r>
            <a:r>
              <a:rPr lang="en-GB" sz="1800" b="1" dirty="0" smtClean="0"/>
              <a:t>Individual supervisors </a:t>
            </a:r>
            <a:r>
              <a:rPr lang="en-GB" sz="1800" dirty="0" smtClean="0"/>
              <a:t>can also make a great deal of difference to how social workers cope in stressful situations.</a:t>
            </a:r>
          </a:p>
          <a:p>
            <a:r>
              <a:rPr lang="en-GB" sz="1800" b="1" dirty="0" smtClean="0"/>
              <a:t>Training and support </a:t>
            </a:r>
            <a:r>
              <a:rPr lang="en-GB" sz="1800" dirty="0" smtClean="0"/>
              <a:t>for career development was high on people’s lists as an important factor in choosing to stay in child &amp; family social work.  </a:t>
            </a:r>
            <a:endParaRPr lang="en-GB" sz="1800" dirty="0"/>
          </a:p>
        </p:txBody>
      </p:sp>
      <p:pic>
        <p:nvPicPr>
          <p:cNvPr id="4" name="Picture 3"/>
          <p:cNvPicPr>
            <a:picLocks noChangeAspect="1"/>
          </p:cNvPicPr>
          <p:nvPr/>
        </p:nvPicPr>
        <p:blipFill>
          <a:blip r:embed="rId3"/>
          <a:stretch>
            <a:fillRect/>
          </a:stretch>
        </p:blipFill>
        <p:spPr>
          <a:xfrm>
            <a:off x="6163243" y="5862239"/>
            <a:ext cx="2503937" cy="737875"/>
          </a:xfrm>
          <a:prstGeom prst="rect">
            <a:avLst/>
          </a:prstGeom>
        </p:spPr>
      </p:pic>
    </p:spTree>
    <p:extLst>
      <p:ext uri="{BB962C8B-B14F-4D97-AF65-F5344CB8AC3E}">
        <p14:creationId xmlns:p14="http://schemas.microsoft.com/office/powerpoint/2010/main" val="1325339868"/>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sz="3600" smtClean="0"/>
              <a:t>Research (2)</a:t>
            </a:r>
            <a:endParaRPr lang="en-GB" sz="3600" dirty="0"/>
          </a:p>
        </p:txBody>
      </p:sp>
      <p:sp>
        <p:nvSpPr>
          <p:cNvPr id="3" name="Text Placeholder 2"/>
          <p:cNvSpPr>
            <a:spLocks noGrp="1"/>
          </p:cNvSpPr>
          <p:nvPr>
            <p:ph type="body" sz="quarter" idx="11"/>
          </p:nvPr>
        </p:nvSpPr>
        <p:spPr>
          <a:xfrm>
            <a:off x="899590" y="1192212"/>
            <a:ext cx="7562765" cy="4921985"/>
          </a:xfrm>
        </p:spPr>
        <p:txBody>
          <a:bodyPr>
            <a:normAutofit fontScale="92500" lnSpcReduction="10000"/>
          </a:bodyPr>
          <a:lstStyle/>
          <a:p>
            <a:r>
              <a:rPr lang="en-GB" sz="1800" b="1" dirty="0" smtClean="0"/>
              <a:t>Lack of recognition </a:t>
            </a:r>
            <a:r>
              <a:rPr lang="en-GB" sz="1800" dirty="0" smtClean="0"/>
              <a:t>and a </a:t>
            </a:r>
            <a:r>
              <a:rPr lang="en-GB" sz="1800" b="1" dirty="0" smtClean="0"/>
              <a:t>lack of a sense of being valued </a:t>
            </a:r>
            <a:r>
              <a:rPr lang="en-GB" sz="1800" dirty="0" smtClean="0"/>
              <a:t>by managers and the organisation were sources of discontent.</a:t>
            </a:r>
          </a:p>
          <a:p>
            <a:r>
              <a:rPr lang="en-GB" sz="1800" b="1" dirty="0" smtClean="0"/>
              <a:t>Time pressures </a:t>
            </a:r>
            <a:r>
              <a:rPr lang="en-GB" sz="1800" dirty="0" smtClean="0"/>
              <a:t>were mentioned as sources of stress.</a:t>
            </a:r>
          </a:p>
          <a:p>
            <a:r>
              <a:rPr lang="en-GB" sz="1800" b="1" dirty="0" smtClean="0"/>
              <a:t>Hot-desking </a:t>
            </a:r>
            <a:r>
              <a:rPr lang="en-GB" sz="1800" dirty="0" smtClean="0"/>
              <a:t>was mostly viewed as destructive, as it could damage team dynamics and give the message that ‘there’s not room for you here. </a:t>
            </a:r>
          </a:p>
          <a:p>
            <a:r>
              <a:rPr lang="en-GB" sz="1800" dirty="0" smtClean="0"/>
              <a:t>There were some differences </a:t>
            </a:r>
            <a:r>
              <a:rPr lang="en-GB" sz="1800" dirty="0"/>
              <a:t>b</a:t>
            </a:r>
            <a:r>
              <a:rPr lang="en-GB" sz="1800" dirty="0" smtClean="0"/>
              <a:t>etween </a:t>
            </a:r>
            <a:r>
              <a:rPr lang="en-GB" sz="1800" b="1" dirty="0" smtClean="0"/>
              <a:t>metropolitan and more rural areas</a:t>
            </a:r>
            <a:r>
              <a:rPr lang="en-GB" sz="1800" dirty="0" smtClean="0"/>
              <a:t>. Work-life balance, including the needs of workers’ own families, commuting concerns and ‘having a life’ were mentioned far more in more rural areas.</a:t>
            </a:r>
          </a:p>
          <a:p>
            <a:r>
              <a:rPr lang="en-GB" sz="1800" b="1" dirty="0" smtClean="0"/>
              <a:t>Staying because you know the job</a:t>
            </a:r>
            <a:r>
              <a:rPr lang="en-GB" sz="1800" dirty="0" smtClean="0"/>
              <a:t>, fit in to a team etc. tended to be mentioned more in more ‘settled’ communities (reinforcing  Burns and Christie’s work, mentioned above).  </a:t>
            </a:r>
          </a:p>
          <a:p>
            <a:r>
              <a:rPr lang="en-GB" sz="1800" b="1" dirty="0" smtClean="0"/>
              <a:t>Social work ethics and values </a:t>
            </a:r>
            <a:r>
              <a:rPr lang="en-GB" sz="1800" dirty="0" smtClean="0"/>
              <a:t>and a sense that the organisation has similar values, was expressed by more than half of the sample as of importance.</a:t>
            </a:r>
          </a:p>
          <a:p>
            <a:r>
              <a:rPr lang="en-GB" sz="1800" dirty="0" smtClean="0"/>
              <a:t>Commitment to the organisation and the role is enhanced when the organisation </a:t>
            </a:r>
            <a:r>
              <a:rPr lang="en-GB" sz="1800" b="1" dirty="0" smtClean="0"/>
              <a:t>has supported a social worker right through</a:t>
            </a:r>
            <a:r>
              <a:rPr lang="en-GB" sz="1800" dirty="0" smtClean="0"/>
              <a:t> from unqualified to practitioner. </a:t>
            </a:r>
            <a:endParaRPr lang="en-GB" sz="1800" dirty="0"/>
          </a:p>
        </p:txBody>
      </p:sp>
      <p:pic>
        <p:nvPicPr>
          <p:cNvPr id="4" name="Picture 3"/>
          <p:cNvPicPr>
            <a:picLocks noChangeAspect="1"/>
          </p:cNvPicPr>
          <p:nvPr/>
        </p:nvPicPr>
        <p:blipFill>
          <a:blip r:embed="rId3"/>
          <a:stretch>
            <a:fillRect/>
          </a:stretch>
        </p:blipFill>
        <p:spPr>
          <a:xfrm>
            <a:off x="5732060" y="5873973"/>
            <a:ext cx="2913370" cy="858529"/>
          </a:xfrm>
          <a:prstGeom prst="rect">
            <a:avLst/>
          </a:prstGeom>
        </p:spPr>
      </p:pic>
    </p:spTree>
    <p:extLst>
      <p:ext uri="{BB962C8B-B14F-4D97-AF65-F5344CB8AC3E}">
        <p14:creationId xmlns:p14="http://schemas.microsoft.com/office/powerpoint/2010/main" val="3320012106"/>
      </p:ext>
    </p:extLst>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sz="3600" dirty="0" smtClean="0"/>
              <a:t>Conclusion</a:t>
            </a:r>
            <a:endParaRPr lang="en-GB" sz="3600" dirty="0"/>
          </a:p>
        </p:txBody>
      </p:sp>
      <p:sp>
        <p:nvSpPr>
          <p:cNvPr id="5" name="TextBox 4"/>
          <p:cNvSpPr txBox="1"/>
          <p:nvPr/>
        </p:nvSpPr>
        <p:spPr>
          <a:xfrm>
            <a:off x="826434" y="1576440"/>
            <a:ext cx="7301552" cy="3139321"/>
          </a:xfrm>
          <a:prstGeom prst="rect">
            <a:avLst/>
          </a:prstGeom>
          <a:noFill/>
        </p:spPr>
        <p:txBody>
          <a:bodyPr wrap="square" rtlCol="0">
            <a:spAutoFit/>
          </a:bodyPr>
          <a:lstStyle/>
          <a:p>
            <a:r>
              <a:rPr lang="en-GB" dirty="0" smtClean="0"/>
              <a:t>Some people/practitioners will be more or less resilient depending on who they are, their previous experiences and challenges they have overcome.</a:t>
            </a:r>
          </a:p>
          <a:p>
            <a:endParaRPr lang="en-GB" dirty="0"/>
          </a:p>
          <a:p>
            <a:r>
              <a:rPr lang="en-GB" dirty="0" smtClean="0"/>
              <a:t>Resilience is a complex construct but most writers now view it as much less a fixed personality trait but as an interactional concept, and as quality or skill that can be developed.</a:t>
            </a:r>
          </a:p>
          <a:p>
            <a:endParaRPr lang="en-GB" dirty="0" smtClean="0"/>
          </a:p>
          <a:p>
            <a:r>
              <a:rPr lang="en-GB" dirty="0" smtClean="0"/>
              <a:t>Organisations have a key role in promoting the development of resilient staff through the provision of safe and supportive workplaces that maximise the opportunities for workers to train and develop. </a:t>
            </a:r>
            <a:endParaRPr lang="en-GB" dirty="0"/>
          </a:p>
        </p:txBody>
      </p:sp>
    </p:spTree>
    <p:extLst>
      <p:ext uri="{BB962C8B-B14F-4D97-AF65-F5344CB8AC3E}">
        <p14:creationId xmlns:p14="http://schemas.microsoft.com/office/powerpoint/2010/main" val="3637266351"/>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r>
              <a:rPr lang="en-GB" sz="3600" dirty="0" smtClean="0"/>
              <a:t>Questions</a:t>
            </a:r>
            <a:endParaRPr lang="en-GB" sz="3600" dirty="0"/>
          </a:p>
        </p:txBody>
      </p:sp>
    </p:spTree>
    <p:extLst>
      <p:ext uri="{BB962C8B-B14F-4D97-AF65-F5344CB8AC3E}">
        <p14:creationId xmlns:p14="http://schemas.microsoft.com/office/powerpoint/2010/main" val="1047704847"/>
      </p:ext>
    </p:extLst>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13087" y="476672"/>
            <a:ext cx="6515621" cy="651068"/>
          </a:xfrm>
        </p:spPr>
        <p:txBody>
          <a:bodyPr/>
          <a:lstStyle/>
          <a:p>
            <a:r>
              <a:rPr lang="en-GB" sz="3600" dirty="0"/>
              <a:t>References [1]</a:t>
            </a:r>
          </a:p>
        </p:txBody>
      </p:sp>
      <p:sp>
        <p:nvSpPr>
          <p:cNvPr id="3" name="Text Placeholder 2"/>
          <p:cNvSpPr>
            <a:spLocks noGrp="1"/>
          </p:cNvSpPr>
          <p:nvPr>
            <p:ph type="body" sz="quarter" idx="11"/>
          </p:nvPr>
        </p:nvSpPr>
        <p:spPr>
          <a:xfrm>
            <a:off x="882693" y="1340768"/>
            <a:ext cx="7560319" cy="5256584"/>
          </a:xfrm>
        </p:spPr>
        <p:txBody>
          <a:bodyPr/>
          <a:lstStyle/>
          <a:p>
            <a:pPr marL="0" indent="0">
              <a:buNone/>
            </a:pPr>
            <a:r>
              <a:rPr lang="en-GB" sz="1200" dirty="0" err="1"/>
              <a:t>Antonopoulou</a:t>
            </a:r>
            <a:r>
              <a:rPr lang="en-GB" sz="1200" dirty="0"/>
              <a:t>, P., </a:t>
            </a:r>
            <a:r>
              <a:rPr lang="en-GB" sz="1200" dirty="0" err="1"/>
              <a:t>Killianb</a:t>
            </a:r>
            <a:r>
              <a:rPr lang="en-GB" sz="1200" dirty="0"/>
              <a:t>, M., Forrester, D. and Tilda, A (2017) Levels of stress and anxiety in child and family social work: Workers' perceptions of organizational structure, professional support and workplace opportunities in Children's Services in the UK, </a:t>
            </a:r>
            <a:r>
              <a:rPr lang="en-GB" sz="1200" i="1" dirty="0"/>
              <a:t>Children and Youth Services Review,</a:t>
            </a:r>
            <a:r>
              <a:rPr lang="en-GB" sz="1200" dirty="0"/>
              <a:t> 76, 42–50.</a:t>
            </a:r>
          </a:p>
          <a:p>
            <a:pPr marL="0" indent="0">
              <a:buNone/>
            </a:pPr>
            <a:endParaRPr lang="en-GB" sz="1200" dirty="0"/>
          </a:p>
          <a:p>
            <a:pPr marL="0" indent="0">
              <a:buNone/>
            </a:pPr>
            <a:r>
              <a:rPr lang="en-GB" sz="1200" dirty="0" err="1"/>
              <a:t>Baginsky</a:t>
            </a:r>
            <a:r>
              <a:rPr lang="en-GB" sz="1200" dirty="0"/>
              <a:t>, M. (2013) Retaining Experienced Social Workers in Children’s Services: The Challenge Facing Local Authorities in England, London: Department for Education.</a:t>
            </a:r>
          </a:p>
          <a:p>
            <a:pPr marL="0" indent="0">
              <a:buNone/>
            </a:pPr>
            <a:endParaRPr lang="en-GB" sz="1200" dirty="0"/>
          </a:p>
          <a:p>
            <a:pPr marL="0" indent="0">
              <a:buNone/>
            </a:pPr>
            <a:r>
              <a:rPr lang="en-GB" sz="1200" dirty="0" err="1"/>
              <a:t>Beddoe</a:t>
            </a:r>
            <a:r>
              <a:rPr lang="en-GB" sz="1200" dirty="0"/>
              <a:t>, L. (2011) ‘Health social work: Professional identity and knowledge’, Qualitative Social Work 12 (1), 24-40</a:t>
            </a:r>
          </a:p>
          <a:p>
            <a:pPr marL="0" indent="0">
              <a:buNone/>
            </a:pPr>
            <a:endParaRPr lang="en-GB" sz="1200" dirty="0"/>
          </a:p>
          <a:p>
            <a:pPr marL="0" indent="0">
              <a:buNone/>
            </a:pPr>
            <a:r>
              <a:rPr lang="en-GB" sz="1200" dirty="0" err="1"/>
              <a:t>Beddoe</a:t>
            </a:r>
            <a:r>
              <a:rPr lang="en-GB" sz="1200" dirty="0"/>
              <a:t>, L., Davys, A. M., Adamson, C. (2014). ‘Never Trust Anybody Who Says “I Don’t Need Supervision”’: Practitioners’ Beliefs about Social Worker Resilience’, Practice 26(2), pp. 113-130.</a:t>
            </a:r>
          </a:p>
          <a:p>
            <a:pPr marL="0" indent="0">
              <a:buNone/>
            </a:pPr>
            <a:endParaRPr lang="en-GB" sz="1200" dirty="0"/>
          </a:p>
          <a:p>
            <a:pPr marL="0" indent="0">
              <a:buNone/>
            </a:pPr>
            <a:r>
              <a:rPr lang="en-GB" sz="1200" dirty="0"/>
              <a:t>Bradley, G., &amp; Hojer, S. (2009) Supervision reviewed: Reflections on two different social work models in England and Sweden. </a:t>
            </a:r>
            <a:r>
              <a:rPr lang="en-GB" sz="1200" i="1" dirty="0"/>
              <a:t>European Journal of Social Work</a:t>
            </a:r>
            <a:r>
              <a:rPr lang="en-GB" sz="1200" dirty="0"/>
              <a:t>, 12(1), 71–85. </a:t>
            </a:r>
          </a:p>
          <a:p>
            <a:pPr marL="0" indent="0">
              <a:buNone/>
            </a:pPr>
            <a:endParaRPr lang="en-GB" sz="1200" dirty="0"/>
          </a:p>
          <a:p>
            <a:pPr marL="0" indent="0">
              <a:buNone/>
            </a:pPr>
            <a:r>
              <a:rPr lang="en-GB" sz="1200" dirty="0"/>
              <a:t>Burns, K, Christie, A and O’Sullivan, S (2019) Findings From a Longitudinal Qualitative Study Of Child Protection Social Workers’ Retention: Job Embeddedness, Professional Confidence and Staying Narratives. </a:t>
            </a:r>
            <a:r>
              <a:rPr lang="en-GB" sz="1200" i="1" dirty="0"/>
              <a:t>The British Journal of Social Work</a:t>
            </a:r>
            <a:r>
              <a:rPr lang="en-GB" sz="1200" dirty="0"/>
              <a:t>, published online 2019</a:t>
            </a:r>
          </a:p>
          <a:p>
            <a:pPr marL="0" indent="0">
              <a:buNone/>
            </a:pPr>
            <a:endParaRPr lang="en-GB" sz="1200" dirty="0"/>
          </a:p>
          <a:p>
            <a:pPr marL="0" indent="0">
              <a:buNone/>
            </a:pPr>
            <a:r>
              <a:rPr lang="en-GB" sz="1200" dirty="0"/>
              <a:t>Burns, K. &amp; Christie, A. (2013) Employment mobility or turnover? An analysis of child welfare and protection employee retention, </a:t>
            </a:r>
            <a:r>
              <a:rPr lang="en-GB" sz="1200" i="1" dirty="0"/>
              <a:t>Children and Youth Services Review</a:t>
            </a:r>
            <a:r>
              <a:rPr lang="en-GB" sz="1200" dirty="0"/>
              <a:t>,  35, (2), 340–346.</a:t>
            </a:r>
          </a:p>
          <a:p>
            <a:pPr marL="0" indent="0">
              <a:buNone/>
            </a:pPr>
            <a:endParaRPr lang="en-GB" sz="1200" dirty="0"/>
          </a:p>
          <a:p>
            <a:pPr marL="0" indent="0">
              <a:buNone/>
            </a:pPr>
            <a:r>
              <a:rPr lang="en-GB" sz="1200" dirty="0"/>
              <a:t>Carson, E., King, S., </a:t>
            </a:r>
            <a:r>
              <a:rPr lang="en-GB" sz="1200" dirty="0" err="1"/>
              <a:t>Papatraianou</a:t>
            </a:r>
            <a:r>
              <a:rPr lang="en-GB" sz="1200" dirty="0"/>
              <a:t>, L. H. (2011) ‘Resilience Among Social Workers: The Role of Informal Learning in the Workplace’, Practice 23(5), pp. 267-278</a:t>
            </a:r>
          </a:p>
          <a:p>
            <a:pPr marL="0" indent="0">
              <a:buNone/>
            </a:pPr>
            <a:endParaRPr lang="en-GB" sz="1200" dirty="0"/>
          </a:p>
          <a:p>
            <a:pPr marL="0" indent="0">
              <a:buNone/>
            </a:pPr>
            <a:endParaRPr lang="en-GB" sz="1200" dirty="0"/>
          </a:p>
          <a:p>
            <a:pPr marL="0" indent="0">
              <a:buNone/>
            </a:pPr>
            <a:endParaRPr lang="en-GB" sz="1200" dirty="0"/>
          </a:p>
        </p:txBody>
      </p:sp>
    </p:spTree>
    <p:extLst>
      <p:ext uri="{BB962C8B-B14F-4D97-AF65-F5344CB8AC3E}">
        <p14:creationId xmlns:p14="http://schemas.microsoft.com/office/powerpoint/2010/main" val="2999392500"/>
      </p:ext>
    </p:extLst>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sz="3600" dirty="0"/>
              <a:t>References [2]</a:t>
            </a:r>
          </a:p>
        </p:txBody>
      </p:sp>
      <p:sp>
        <p:nvSpPr>
          <p:cNvPr id="3" name="Text Placeholder 2"/>
          <p:cNvSpPr>
            <a:spLocks noGrp="1"/>
          </p:cNvSpPr>
          <p:nvPr>
            <p:ph type="body" sz="quarter" idx="11"/>
          </p:nvPr>
        </p:nvSpPr>
        <p:spPr>
          <a:xfrm>
            <a:off x="899591" y="1340768"/>
            <a:ext cx="7776343" cy="5517232"/>
          </a:xfrm>
        </p:spPr>
        <p:txBody>
          <a:bodyPr/>
          <a:lstStyle/>
          <a:p>
            <a:pPr marL="0" indent="0">
              <a:buNone/>
            </a:pPr>
            <a:r>
              <a:rPr lang="en-GB" sz="1200" dirty="0"/>
              <a:t>Coffey, M., </a:t>
            </a:r>
            <a:r>
              <a:rPr lang="en-GB" sz="1200" dirty="0" err="1"/>
              <a:t>Dugdill</a:t>
            </a:r>
            <a:r>
              <a:rPr lang="en-GB" sz="1200" dirty="0"/>
              <a:t>, L., &amp; </a:t>
            </a:r>
            <a:r>
              <a:rPr lang="en-GB" sz="1200" dirty="0" err="1"/>
              <a:t>Tattershall</a:t>
            </a:r>
            <a:r>
              <a:rPr lang="en-GB" sz="1200" dirty="0"/>
              <a:t>, A. (2004). Stress in social services: Mental wellbeing, constraints and Job satisfaction. </a:t>
            </a:r>
            <a:r>
              <a:rPr lang="en-GB" sz="1200" i="1" dirty="0"/>
              <a:t>British Journal of Social Work</a:t>
            </a:r>
            <a:r>
              <a:rPr lang="en-GB" sz="1200" dirty="0"/>
              <a:t>, </a:t>
            </a:r>
            <a:r>
              <a:rPr lang="en-GB" sz="1200" i="1" dirty="0"/>
              <a:t>34</a:t>
            </a:r>
            <a:r>
              <a:rPr lang="en-GB" sz="1200" dirty="0"/>
              <a:t>(5), 735–746.</a:t>
            </a:r>
          </a:p>
          <a:p>
            <a:pPr marL="0" indent="0">
              <a:buNone/>
            </a:pPr>
            <a:endParaRPr lang="en-GB" sz="1200" dirty="0"/>
          </a:p>
          <a:p>
            <a:pPr marL="0" indent="0">
              <a:buNone/>
            </a:pPr>
            <a:r>
              <a:rPr lang="en-GB" sz="1200" dirty="0"/>
              <a:t>Collins, S. (2017) ‘Social Workers and Resilience Revisited’, Practice 29(2), pp. 85-105</a:t>
            </a:r>
          </a:p>
          <a:p>
            <a:pPr marL="0" indent="0">
              <a:buNone/>
            </a:pPr>
            <a:endParaRPr lang="en-GB" sz="1200" dirty="0"/>
          </a:p>
          <a:p>
            <a:pPr marL="0" indent="0">
              <a:buNone/>
            </a:pPr>
            <a:r>
              <a:rPr lang="en-GB" sz="1200" dirty="0" err="1"/>
              <a:t>Fook</a:t>
            </a:r>
            <a:r>
              <a:rPr lang="en-GB" sz="1200" dirty="0"/>
              <a:t>, J. (2004) ‘Critical Reflection and Organisational Learning and Change: A Case Study’. in: Gould, N. and Baldwin, M. (eds) Social Work, Critical Reflection and the Learning Organisation, Aldershot,  Ashgate Publishing.</a:t>
            </a:r>
          </a:p>
          <a:p>
            <a:pPr marL="0" indent="0">
              <a:buNone/>
            </a:pPr>
            <a:endParaRPr lang="en-GB" sz="1200" dirty="0"/>
          </a:p>
          <a:p>
            <a:pPr marL="0" indent="0">
              <a:buNone/>
            </a:pPr>
            <a:r>
              <a:rPr lang="en-GB" sz="1200" dirty="0"/>
              <a:t>Frost, L., Hojer, S., Campanini, A., Sicora, A., </a:t>
            </a:r>
            <a:r>
              <a:rPr lang="en-GB" sz="1200" dirty="0" err="1"/>
              <a:t>Kullburg</a:t>
            </a:r>
            <a:r>
              <a:rPr lang="en-GB" sz="1200" dirty="0"/>
              <a:t>, K. (2017) Why do they stay? A study of resilient child protection workers in three European countries, European Journal of Social Work, 21:4, pp. 485-497</a:t>
            </a:r>
          </a:p>
          <a:p>
            <a:pPr marL="0" indent="0">
              <a:buNone/>
            </a:pPr>
            <a:endParaRPr lang="en-GB" sz="1200" dirty="0"/>
          </a:p>
          <a:p>
            <a:pPr marL="0" indent="0">
              <a:buNone/>
            </a:pPr>
            <a:r>
              <a:rPr lang="en-GB" sz="1200" dirty="0"/>
              <a:t>Goleman, D. (2006) Emotional Intelligence: why it can matter more than IQ, 10th edition, New York: Bantam Books.</a:t>
            </a:r>
          </a:p>
          <a:p>
            <a:pPr marL="0" indent="0">
              <a:buNone/>
            </a:pPr>
            <a:endParaRPr lang="en-GB" sz="1200" dirty="0"/>
          </a:p>
          <a:p>
            <a:pPr marL="0" indent="0">
              <a:buNone/>
            </a:pPr>
            <a:r>
              <a:rPr lang="en-GB" sz="1200" dirty="0"/>
              <a:t>Geisler, M Berthelsen, H and  </a:t>
            </a:r>
            <a:r>
              <a:rPr lang="en-GB" sz="1200" dirty="0" err="1"/>
              <a:t>Muhonen</a:t>
            </a:r>
            <a:r>
              <a:rPr lang="en-GB" sz="1200" dirty="0"/>
              <a:t> T (2019) Retaining Social Workers: The Role of Quality of Work and Psychosocial Safety Climate for Work Engagement, Job Satisfaction, and Organizational Commitment. </a:t>
            </a:r>
            <a:r>
              <a:rPr lang="en-GB" sz="1200" i="1" dirty="0"/>
              <a:t>Human service organisations: management leadership and governance,</a:t>
            </a:r>
            <a:r>
              <a:rPr lang="en-GB" sz="1200" dirty="0"/>
              <a:t> 43(1), 1-15.</a:t>
            </a:r>
          </a:p>
          <a:p>
            <a:pPr marL="0" indent="0">
              <a:buNone/>
            </a:pPr>
            <a:r>
              <a:rPr lang="en-GB" sz="1200" dirty="0"/>
              <a:t> </a:t>
            </a:r>
          </a:p>
          <a:p>
            <a:pPr marL="0" indent="0">
              <a:buNone/>
            </a:pPr>
            <a:r>
              <a:rPr lang="en-GB" sz="1200" dirty="0"/>
              <a:t>Gilligan, R. (2004) Promoting resilience in child and family social work: issues for social work practice, education and policy, Social Work Education, 23, (1) pp. 93-104.</a:t>
            </a:r>
          </a:p>
          <a:p>
            <a:pPr marL="0" indent="0">
              <a:buNone/>
            </a:pPr>
            <a:endParaRPr lang="en-GB" sz="1200" dirty="0"/>
          </a:p>
          <a:p>
            <a:pPr marL="0" indent="0">
              <a:buNone/>
            </a:pPr>
            <a:endParaRPr lang="en-GB" sz="1200" dirty="0"/>
          </a:p>
          <a:p>
            <a:pPr marL="0" indent="0">
              <a:buNone/>
            </a:pPr>
            <a:endParaRPr lang="en-GB" dirty="0"/>
          </a:p>
          <a:p>
            <a:pPr marL="0" indent="0">
              <a:buNone/>
            </a:pPr>
            <a:endParaRPr lang="en-GB" dirty="0"/>
          </a:p>
          <a:p>
            <a:pPr marL="0" indent="0">
              <a:buNone/>
            </a:pPr>
            <a:endParaRPr lang="en-GB" sz="1200" dirty="0"/>
          </a:p>
        </p:txBody>
      </p:sp>
    </p:spTree>
    <p:extLst>
      <p:ext uri="{BB962C8B-B14F-4D97-AF65-F5344CB8AC3E}">
        <p14:creationId xmlns:p14="http://schemas.microsoft.com/office/powerpoint/2010/main" val="3180151717"/>
      </p:ext>
    </p:extLst>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ADFBB08-72FE-EF4E-A1C1-F327BE5F67B3}"/>
              </a:ext>
            </a:extLst>
          </p:cNvPr>
          <p:cNvSpPr>
            <a:spLocks noGrp="1"/>
          </p:cNvSpPr>
          <p:nvPr>
            <p:ph type="body" sz="quarter" idx="10"/>
          </p:nvPr>
        </p:nvSpPr>
        <p:spPr/>
        <p:txBody>
          <a:bodyPr/>
          <a:lstStyle/>
          <a:p>
            <a:r>
              <a:rPr lang="en-US" dirty="0"/>
              <a:t>References (3)</a:t>
            </a:r>
          </a:p>
        </p:txBody>
      </p:sp>
      <p:sp>
        <p:nvSpPr>
          <p:cNvPr id="3" name="Text Placeholder 2">
            <a:extLst>
              <a:ext uri="{FF2B5EF4-FFF2-40B4-BE49-F238E27FC236}">
                <a16:creationId xmlns:a16="http://schemas.microsoft.com/office/drawing/2014/main" id="{5C00C675-258B-2B40-B8B8-B20D9DD2FB2C}"/>
              </a:ext>
            </a:extLst>
          </p:cNvPr>
          <p:cNvSpPr>
            <a:spLocks noGrp="1"/>
          </p:cNvSpPr>
          <p:nvPr>
            <p:ph type="body" sz="quarter" idx="11"/>
          </p:nvPr>
        </p:nvSpPr>
        <p:spPr>
          <a:xfrm>
            <a:off x="793927" y="1559788"/>
            <a:ext cx="6551612" cy="4608512"/>
          </a:xfrm>
        </p:spPr>
        <p:txBody>
          <a:bodyPr/>
          <a:lstStyle/>
          <a:p>
            <a:pPr marL="0" indent="0">
              <a:buNone/>
            </a:pPr>
            <a:r>
              <a:rPr lang="en-GB" sz="1200" dirty="0"/>
              <a:t>Grant, L. and </a:t>
            </a:r>
            <a:r>
              <a:rPr lang="en-GB" sz="1200" dirty="0" err="1"/>
              <a:t>Kinman</a:t>
            </a:r>
            <a:r>
              <a:rPr lang="en-GB" sz="1200" dirty="0"/>
              <a:t>, G. (2013) ‘‘Bouncing Back?’ Personal Representations of Resilience of Student and Experienced Social Workers’, Practice 25(5), pp. 349-366</a:t>
            </a:r>
          </a:p>
          <a:p>
            <a:pPr marL="0" indent="0">
              <a:buNone/>
            </a:pPr>
            <a:endParaRPr lang="en-GB" sz="1200" dirty="0"/>
          </a:p>
          <a:p>
            <a:pPr marL="0" indent="0">
              <a:buNone/>
            </a:pPr>
            <a:r>
              <a:rPr lang="en-GB" sz="1200" dirty="0"/>
              <a:t>Grant, L. and </a:t>
            </a:r>
            <a:r>
              <a:rPr lang="en-GB" sz="1200" dirty="0" err="1"/>
              <a:t>Kinman</a:t>
            </a:r>
            <a:r>
              <a:rPr lang="en-GB" sz="1200" dirty="0"/>
              <a:t>, G. (2014) Developing Resilience for Social Work Practice, London: Palgrave</a:t>
            </a:r>
          </a:p>
          <a:p>
            <a:pPr marL="0" indent="0">
              <a:buNone/>
            </a:pPr>
            <a:endParaRPr lang="en-GB" sz="1200" dirty="0"/>
          </a:p>
          <a:p>
            <a:pPr marL="0" indent="0">
              <a:buNone/>
            </a:pPr>
            <a:r>
              <a:rPr lang="en-GB" sz="1200" dirty="0"/>
              <a:t>Haight, W., Sugrue, E. and Calhoun, M .(2017) Moral injury among Child Protection Professionals: Implications for the ethical treatment and retention of workers. </a:t>
            </a:r>
            <a:r>
              <a:rPr lang="en-GB" sz="1200" i="1" dirty="0"/>
              <a:t>Child and youth services review,</a:t>
            </a:r>
            <a:r>
              <a:rPr lang="en-GB" sz="1200" dirty="0"/>
              <a:t> 82, 27-41</a:t>
            </a:r>
          </a:p>
          <a:p>
            <a:pPr marL="0" indent="0">
              <a:buNone/>
            </a:pPr>
            <a:endParaRPr lang="en-GB" sz="1200" dirty="0"/>
          </a:p>
          <a:p>
            <a:pPr marL="0" indent="0">
              <a:buNone/>
            </a:pPr>
            <a:r>
              <a:rPr lang="en-GB" sz="1200" dirty="0"/>
              <a:t>Horwath, J. (2016) The Toxic Duo: The Neglected Practitioner and a Parent Who Fails to Meet the Needs of Their Child, British Journal of Social Work 46, 1602-2616.</a:t>
            </a:r>
          </a:p>
          <a:p>
            <a:pPr marL="0" indent="0">
              <a:buNone/>
            </a:pPr>
            <a:endParaRPr lang="en-GB" sz="1200" dirty="0"/>
          </a:p>
          <a:p>
            <a:pPr marL="0" indent="0">
              <a:buNone/>
            </a:pPr>
            <a:r>
              <a:rPr lang="en-GB" sz="1200" dirty="0" err="1"/>
              <a:t>Honneth</a:t>
            </a:r>
            <a:r>
              <a:rPr lang="en-GB" sz="1200" dirty="0"/>
              <a:t>, A  (1995) </a:t>
            </a:r>
            <a:r>
              <a:rPr lang="en-GB" sz="1200" i="1" dirty="0"/>
              <a:t>The Struggle for Recognition</a:t>
            </a:r>
            <a:r>
              <a:rPr lang="en-GB" sz="1200" dirty="0"/>
              <a:t> (Trans. J. Anderson) Cambridge: Polity. </a:t>
            </a:r>
          </a:p>
          <a:p>
            <a:pPr marL="0" indent="0">
              <a:buNone/>
            </a:pPr>
            <a:endParaRPr lang="en-GB" sz="1200" dirty="0"/>
          </a:p>
          <a:p>
            <a:pPr marL="0" indent="0">
              <a:buNone/>
            </a:pPr>
            <a:r>
              <a:rPr lang="en-GB" sz="1200" dirty="0"/>
              <a:t>Huxley, P., Evans, S., Gately, C., Webber, M., Mears, A., </a:t>
            </a:r>
            <a:r>
              <a:rPr lang="en-GB" sz="1200" dirty="0" err="1"/>
              <a:t>Pajak</a:t>
            </a:r>
            <a:r>
              <a:rPr lang="en-GB" sz="1200" dirty="0"/>
              <a:t>, S., Kendall, T., Medina, J., Katona, C. (2005) ‘Stress and Pressures in Mental Health Social Work: The Worker Speaks’, British Journal of Social Work 35, pp. 1063-1079</a:t>
            </a:r>
          </a:p>
          <a:p>
            <a:pPr marL="0" indent="0">
              <a:buNone/>
            </a:pPr>
            <a:endParaRPr lang="en-GB" sz="1200" dirty="0"/>
          </a:p>
          <a:p>
            <a:pPr marL="0" indent="0">
              <a:buNone/>
            </a:pPr>
            <a:r>
              <a:rPr lang="en-GB" sz="1200" dirty="0" err="1"/>
              <a:t>Jeyasingham</a:t>
            </a:r>
            <a:r>
              <a:rPr lang="en-GB" sz="1200" dirty="0"/>
              <a:t>, D. (2014) ‘Open spaces, supple bodies? Considering the impact of agile working on social work office practices’, Child and Family Social Work 21(2), pp. 209-17.</a:t>
            </a:r>
          </a:p>
          <a:p>
            <a:endParaRPr lang="en-US" dirty="0"/>
          </a:p>
        </p:txBody>
      </p:sp>
    </p:spTree>
    <p:extLst>
      <p:ext uri="{BB962C8B-B14F-4D97-AF65-F5344CB8AC3E}">
        <p14:creationId xmlns:p14="http://schemas.microsoft.com/office/powerpoint/2010/main" val="1094420795"/>
      </p:ext>
    </p:extLst>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sz="3600" dirty="0"/>
              <a:t>References [4]</a:t>
            </a:r>
          </a:p>
        </p:txBody>
      </p:sp>
      <p:sp>
        <p:nvSpPr>
          <p:cNvPr id="3" name="Text Placeholder 2"/>
          <p:cNvSpPr>
            <a:spLocks noGrp="1"/>
          </p:cNvSpPr>
          <p:nvPr>
            <p:ph type="body" sz="quarter" idx="11"/>
          </p:nvPr>
        </p:nvSpPr>
        <p:spPr>
          <a:xfrm>
            <a:off x="899591" y="1340768"/>
            <a:ext cx="7776343" cy="5517232"/>
          </a:xfrm>
        </p:spPr>
        <p:txBody>
          <a:bodyPr/>
          <a:lstStyle/>
          <a:p>
            <a:pPr marL="0" indent="0">
              <a:buNone/>
            </a:pPr>
            <a:endParaRPr lang="en-GB" sz="1200" dirty="0"/>
          </a:p>
          <a:p>
            <a:pPr marL="0" indent="0">
              <a:buNone/>
            </a:pPr>
            <a:r>
              <a:rPr lang="en-GB" sz="1200" dirty="0"/>
              <a:t>Jones, R. (2014) The best of times, the worst of times: Social work and its moment</a:t>
            </a:r>
            <a:r>
              <a:rPr lang="en-GB" sz="1200" i="1" dirty="0"/>
              <a:t> British Journal of Social Work 44 (3)485-502.</a:t>
            </a:r>
            <a:endParaRPr lang="en-GB" sz="1200" dirty="0"/>
          </a:p>
          <a:p>
            <a:pPr marL="0" indent="0">
              <a:buNone/>
            </a:pPr>
            <a:r>
              <a:rPr lang="en-GB" sz="1200" dirty="0" err="1"/>
              <a:t>Masten</a:t>
            </a:r>
            <a:r>
              <a:rPr lang="en-GB" sz="1200" dirty="0"/>
              <a:t>, A. S. (2001)  ‘Ordinary magic: Resilience processes in development’,  American Psychologist 56(3), pp. 227-238.</a:t>
            </a:r>
          </a:p>
          <a:p>
            <a:pPr marL="0" indent="0">
              <a:buNone/>
            </a:pPr>
            <a:endParaRPr lang="en-GB" sz="1200" dirty="0"/>
          </a:p>
          <a:p>
            <a:pPr marL="0" indent="0">
              <a:buNone/>
            </a:pPr>
            <a:r>
              <a:rPr lang="en-GB" sz="1200" dirty="0"/>
              <a:t>McFadden, P., Campbell, A., Taylor, B. (2015) ‘Resilience and Burnout in Child Protection Social Work: Individual and Organisational Themes from a Systematic Literature Review’,  British Journal of Social Work 45, pp. 1546–1563</a:t>
            </a:r>
          </a:p>
          <a:p>
            <a:pPr marL="0" indent="0">
              <a:buNone/>
            </a:pPr>
            <a:r>
              <a:rPr lang="en-GB" sz="1200" dirty="0"/>
              <a:t> </a:t>
            </a:r>
          </a:p>
          <a:p>
            <a:pPr marL="0" indent="0">
              <a:buNone/>
            </a:pPr>
            <a:r>
              <a:rPr lang="en-GB" sz="1200" dirty="0"/>
              <a:t>McGregor, K (2013). Social workers and care staff are as likely to be attacked in the office as they are on home visits, London, Community Care, online. </a:t>
            </a:r>
          </a:p>
          <a:p>
            <a:pPr marL="0" indent="0">
              <a:buNone/>
            </a:pPr>
            <a:endParaRPr lang="en-GB" sz="1200" dirty="0"/>
          </a:p>
          <a:p>
            <a:pPr marL="0" indent="0">
              <a:buNone/>
            </a:pPr>
            <a:r>
              <a:rPr lang="en-GB" sz="1200" dirty="0" err="1"/>
              <a:t>Pithouse</a:t>
            </a:r>
            <a:r>
              <a:rPr lang="en-GB" sz="1200" dirty="0"/>
              <a:t>, A., Brookfield, C. and Rees, A (2018) Why are social workers in Wales the ‘happiest’? A conundrum explored, </a:t>
            </a:r>
            <a:r>
              <a:rPr lang="en-GB" sz="1200" i="1" dirty="0"/>
              <a:t>British Journal of Social Work </a:t>
            </a:r>
            <a:r>
              <a:rPr lang="en-GB" sz="1200" dirty="0"/>
              <a:t>Published online 2018, 1–20 </a:t>
            </a:r>
          </a:p>
          <a:p>
            <a:pPr marL="0" indent="0">
              <a:buNone/>
            </a:pPr>
            <a:endParaRPr lang="en-GB" sz="1200" dirty="0"/>
          </a:p>
          <a:p>
            <a:pPr marL="0" indent="0">
              <a:buNone/>
            </a:pPr>
            <a:r>
              <a:rPr lang="en-GB" sz="1200" dirty="0" err="1"/>
              <a:t>Radey</a:t>
            </a:r>
            <a:r>
              <a:rPr lang="en-GB" sz="1200" dirty="0"/>
              <a:t>, M. and  Stanley, L. (2018) “Hands on” versus “empty”: Supervision experiences of frontline child welfare workers, </a:t>
            </a:r>
            <a:r>
              <a:rPr lang="en-GB" sz="1200" i="1" dirty="0"/>
              <a:t>Children And Youth Services Review</a:t>
            </a:r>
            <a:r>
              <a:rPr lang="en-GB" sz="1200" dirty="0"/>
              <a:t>, 91, 128-136</a:t>
            </a:r>
          </a:p>
          <a:p>
            <a:pPr marL="0" indent="0">
              <a:buNone/>
            </a:pPr>
            <a:endParaRPr lang="en-GB" sz="1200" dirty="0"/>
          </a:p>
          <a:p>
            <a:pPr marL="0" indent="0">
              <a:buNone/>
            </a:pPr>
            <a:r>
              <a:rPr lang="en-GB" sz="1200" dirty="0"/>
              <a:t>Sicora, A. (2018) Learning from mistakes in social work, </a:t>
            </a:r>
            <a:r>
              <a:rPr lang="en-GB" sz="1200" i="1" dirty="0"/>
              <a:t>European Journal of Social Work, </a:t>
            </a:r>
            <a:r>
              <a:rPr lang="en-GB" sz="1200" dirty="0"/>
              <a:t>21(5) 684-696.</a:t>
            </a:r>
          </a:p>
          <a:p>
            <a:pPr marL="0" indent="0">
              <a:buNone/>
            </a:pPr>
            <a:endParaRPr lang="en-GB" sz="1200" dirty="0"/>
          </a:p>
          <a:p>
            <a:pPr marL="0" indent="0">
              <a:buNone/>
            </a:pPr>
            <a:endParaRPr lang="en-GB" sz="1200" dirty="0"/>
          </a:p>
          <a:p>
            <a:pPr marL="0" indent="0">
              <a:buNone/>
            </a:pPr>
            <a:endParaRPr lang="en-GB" sz="1200" dirty="0"/>
          </a:p>
          <a:p>
            <a:pPr marL="0" indent="0">
              <a:buNone/>
            </a:pPr>
            <a:endParaRPr lang="en-GB" sz="1200" dirty="0"/>
          </a:p>
        </p:txBody>
      </p:sp>
    </p:spTree>
    <p:extLst>
      <p:ext uri="{BB962C8B-B14F-4D97-AF65-F5344CB8AC3E}">
        <p14:creationId xmlns:p14="http://schemas.microsoft.com/office/powerpoint/2010/main" val="3549225464"/>
      </p:ext>
    </p:extLst>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BED3DDC-EEAE-F54C-8567-953FA4C97B00}"/>
              </a:ext>
            </a:extLst>
          </p:cNvPr>
          <p:cNvSpPr>
            <a:spLocks noGrp="1"/>
          </p:cNvSpPr>
          <p:nvPr>
            <p:ph type="body" sz="quarter" idx="10"/>
          </p:nvPr>
        </p:nvSpPr>
        <p:spPr/>
        <p:txBody>
          <a:bodyPr/>
          <a:lstStyle/>
          <a:p>
            <a:r>
              <a:rPr lang="en-US" dirty="0"/>
              <a:t>References (5)</a:t>
            </a:r>
          </a:p>
        </p:txBody>
      </p:sp>
      <p:sp>
        <p:nvSpPr>
          <p:cNvPr id="3" name="Text Placeholder 2">
            <a:extLst>
              <a:ext uri="{FF2B5EF4-FFF2-40B4-BE49-F238E27FC236}">
                <a16:creationId xmlns:a16="http://schemas.microsoft.com/office/drawing/2014/main" id="{B2B16320-134F-1447-9A05-5CA133B59C80}"/>
              </a:ext>
            </a:extLst>
          </p:cNvPr>
          <p:cNvSpPr>
            <a:spLocks noGrp="1"/>
          </p:cNvSpPr>
          <p:nvPr>
            <p:ph type="body" sz="quarter" idx="11"/>
          </p:nvPr>
        </p:nvSpPr>
        <p:spPr/>
        <p:txBody>
          <a:bodyPr/>
          <a:lstStyle/>
          <a:p>
            <a:pPr marL="0" indent="0">
              <a:buNone/>
            </a:pPr>
            <a:r>
              <a:rPr lang="en-GB" sz="1200" dirty="0"/>
              <a:t>Smith, R., Venn, L., Stepanova, S., Carpenter, J. and </a:t>
            </a:r>
            <a:r>
              <a:rPr lang="en-GB" sz="1200" dirty="0" err="1"/>
              <a:t>Patsios</a:t>
            </a:r>
            <a:r>
              <a:rPr lang="en-GB" sz="1200" dirty="0"/>
              <a:t>, D. (2018) “</a:t>
            </a:r>
            <a:r>
              <a:rPr lang="en-GB" sz="1200" dirty="0" err="1"/>
              <a:t>Strivers</a:t>
            </a:r>
            <a:r>
              <a:rPr lang="en-GB" sz="1200" dirty="0"/>
              <a:t>”, “doers”, and “seekers”: Social workers and their commitment to the job. </a:t>
            </a:r>
            <a:r>
              <a:rPr lang="en-GB" sz="1200" i="1" dirty="0"/>
              <a:t>Child and Family Social Work </a:t>
            </a:r>
            <a:r>
              <a:rPr lang="en-GB" sz="1200" dirty="0"/>
              <a:t>online Dec 2018</a:t>
            </a:r>
            <a:r>
              <a:rPr lang="en-GB" sz="1200" i="1" dirty="0"/>
              <a:t>.</a:t>
            </a:r>
          </a:p>
          <a:p>
            <a:pPr marL="0" indent="0">
              <a:buNone/>
            </a:pPr>
            <a:endParaRPr lang="en-GB" sz="1200" dirty="0"/>
          </a:p>
          <a:p>
            <a:pPr marL="0" indent="0">
              <a:buNone/>
            </a:pPr>
            <a:r>
              <a:rPr lang="en-GB" sz="1200" dirty="0"/>
              <a:t>Stalker, C. A., Mandell, D., </a:t>
            </a:r>
            <a:r>
              <a:rPr lang="en-GB" sz="1200" dirty="0" err="1"/>
              <a:t>Frensch</a:t>
            </a:r>
            <a:r>
              <a:rPr lang="en-GB" sz="1200" dirty="0"/>
              <a:t>, K. M., Harvey, C., &amp; Wright, M. (2007). Child welfare workers who are exhausted yet satisfied with their jobs: How do they do it? </a:t>
            </a:r>
            <a:r>
              <a:rPr lang="en-GB" sz="1200" i="1" dirty="0"/>
              <a:t>Child &amp; Family Social Work</a:t>
            </a:r>
            <a:r>
              <a:rPr lang="en-GB" sz="1200" dirty="0"/>
              <a:t>, </a:t>
            </a:r>
            <a:r>
              <a:rPr lang="en-GB" sz="1200" i="1" dirty="0"/>
              <a:t>12</a:t>
            </a:r>
            <a:r>
              <a:rPr lang="en-GB" sz="1200" dirty="0"/>
              <a:t>(2), 182–191. </a:t>
            </a:r>
          </a:p>
          <a:p>
            <a:pPr marL="0" indent="0">
              <a:buNone/>
            </a:pPr>
            <a:endParaRPr lang="en-GB" sz="1200" dirty="0"/>
          </a:p>
          <a:p>
            <a:pPr marL="0" indent="0">
              <a:buNone/>
            </a:pPr>
            <a:r>
              <a:rPr lang="en-GB" sz="1200" dirty="0"/>
              <a:t>Travis, D.J., </a:t>
            </a:r>
            <a:r>
              <a:rPr lang="en-GB" sz="1200" dirty="0" err="1"/>
              <a:t>Lizano</a:t>
            </a:r>
            <a:r>
              <a:rPr lang="en-GB" sz="1200" dirty="0"/>
              <a:t>, E. L., </a:t>
            </a:r>
            <a:r>
              <a:rPr lang="en-GB" sz="1200" dirty="0" err="1"/>
              <a:t>Morbarak</a:t>
            </a:r>
            <a:r>
              <a:rPr lang="en-GB" sz="1200" dirty="0"/>
              <a:t>, M. E. (2016) ‘I'm So Stressed!’: A Longitudinal Model of Stress, Burnout and Engagement among Social Workers in Child Welfare Settings’,  The British Journal of Social Work 46(4), pp. 1076-1095.</a:t>
            </a:r>
          </a:p>
          <a:p>
            <a:pPr marL="0" indent="0">
              <a:buNone/>
            </a:pPr>
            <a:endParaRPr lang="en-GB" sz="1200" dirty="0"/>
          </a:p>
          <a:p>
            <a:pPr marL="0" indent="0">
              <a:buNone/>
            </a:pPr>
            <a:r>
              <a:rPr lang="en-GB" sz="1200" dirty="0"/>
              <a:t>Truter, E., Fouche, A. and Theron, L. (2017) The resilience of child protection social workers: Are they at risk and if so, how? A systematic meta synthesis </a:t>
            </a:r>
          </a:p>
          <a:p>
            <a:pPr marL="0" indent="0">
              <a:buNone/>
            </a:pPr>
            <a:r>
              <a:rPr lang="en-GB" sz="1200" i="1" dirty="0"/>
              <a:t> British Journal of Social Work</a:t>
            </a:r>
            <a:r>
              <a:rPr lang="en-GB" sz="1200" dirty="0"/>
              <a:t>, 47(3), 846–863, </a:t>
            </a:r>
          </a:p>
          <a:p>
            <a:pPr marL="0" indent="0">
              <a:buNone/>
            </a:pPr>
            <a:r>
              <a:rPr lang="en-GB" sz="1200" dirty="0"/>
              <a:t> </a:t>
            </a:r>
          </a:p>
          <a:p>
            <a:pPr marL="0" indent="0">
              <a:buNone/>
            </a:pPr>
            <a:r>
              <a:rPr lang="en-GB" sz="1200" dirty="0"/>
              <a:t>Ungar, M. (2013) ‘Resilience, Trauma, Context, and Culture’, Trauma, Violence &amp; Abuse 14(3), pp. 255-266.</a:t>
            </a:r>
          </a:p>
          <a:p>
            <a:endParaRPr lang="en-US" dirty="0"/>
          </a:p>
        </p:txBody>
      </p:sp>
    </p:spTree>
    <p:extLst>
      <p:ext uri="{BB962C8B-B14F-4D97-AF65-F5344CB8AC3E}">
        <p14:creationId xmlns:p14="http://schemas.microsoft.com/office/powerpoint/2010/main" val="2766291578"/>
      </p:ext>
    </p:extLst>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Thank you</a:t>
            </a:r>
            <a:endParaRPr lang="en-GB" dirty="0"/>
          </a:p>
        </p:txBody>
      </p:sp>
      <p:sp>
        <p:nvSpPr>
          <p:cNvPr id="3" name="Text Placeholder 2"/>
          <p:cNvSpPr>
            <a:spLocks noGrp="1"/>
          </p:cNvSpPr>
          <p:nvPr>
            <p:ph type="body" sz="quarter" idx="11"/>
          </p:nvPr>
        </p:nvSpPr>
        <p:spPr/>
        <p:txBody>
          <a:bodyPr/>
          <a:lstStyle/>
          <a:p>
            <a:pPr marL="0" indent="0">
              <a:buNone/>
            </a:pPr>
            <a:r>
              <a:rPr lang="en-GB" b="1" dirty="0" smtClean="0"/>
              <a:t>Robert Lomax</a:t>
            </a:r>
          </a:p>
          <a:p>
            <a:pPr marL="0" indent="0">
              <a:buNone/>
            </a:pPr>
            <a:r>
              <a:rPr lang="en-GB" b="1" dirty="0" smtClean="0"/>
              <a:t>Email: 	</a:t>
            </a:r>
            <a:r>
              <a:rPr lang="en-GB" dirty="0" smtClean="0">
                <a:solidFill>
                  <a:srgbClr val="002060"/>
                </a:solidFill>
                <a:hlinkClick r:id="rId2"/>
              </a:rPr>
              <a:t>Robert2.Lomax@uwe.ac.uk</a:t>
            </a:r>
            <a:endParaRPr lang="en-GB" b="1" dirty="0" smtClean="0"/>
          </a:p>
          <a:p>
            <a:pPr marL="0" indent="0">
              <a:buNone/>
            </a:pPr>
            <a:r>
              <a:rPr lang="en-GB" b="1" dirty="0" smtClean="0"/>
              <a:t>Profile: 	</a:t>
            </a:r>
            <a:r>
              <a:rPr lang="en-GB" dirty="0" smtClean="0">
                <a:solidFill>
                  <a:srgbClr val="002060"/>
                </a:solidFill>
                <a:hlinkClick r:id="rId3"/>
              </a:rPr>
              <a:t>https</a:t>
            </a:r>
            <a:r>
              <a:rPr lang="en-GB" dirty="0">
                <a:solidFill>
                  <a:srgbClr val="002060"/>
                </a:solidFill>
                <a:hlinkClick r:id="rId3"/>
              </a:rPr>
              <a:t>://people.uwe.ac.uk/Person/Robert2Lomax</a:t>
            </a:r>
            <a:r>
              <a:rPr lang="en-GB" dirty="0">
                <a:solidFill>
                  <a:srgbClr val="002060"/>
                </a:solidFill>
              </a:rPr>
              <a:t> </a:t>
            </a:r>
          </a:p>
          <a:p>
            <a:pPr marL="0" indent="0">
              <a:buNone/>
            </a:pPr>
            <a:endParaRPr lang="en-GB" b="1" dirty="0" smtClean="0"/>
          </a:p>
          <a:p>
            <a:pPr marL="0" indent="0">
              <a:buNone/>
            </a:pPr>
            <a:endParaRPr lang="en-GB" b="1" dirty="0"/>
          </a:p>
          <a:p>
            <a:pPr marL="0" indent="0">
              <a:buNone/>
            </a:pPr>
            <a:r>
              <a:rPr lang="en-GB" b="1" dirty="0" smtClean="0"/>
              <a:t>Elizabeth Frost</a:t>
            </a:r>
          </a:p>
          <a:p>
            <a:pPr marL="0" indent="0">
              <a:buNone/>
            </a:pPr>
            <a:r>
              <a:rPr lang="en-GB" b="1" dirty="0" smtClean="0"/>
              <a:t>Email:	</a:t>
            </a:r>
            <a:r>
              <a:rPr lang="en-GB" dirty="0" smtClean="0">
                <a:solidFill>
                  <a:srgbClr val="002060"/>
                </a:solidFill>
                <a:hlinkClick r:id="rId4"/>
              </a:rPr>
              <a:t>Elizabeth.Frost@uwe.ac.uk</a:t>
            </a:r>
            <a:r>
              <a:rPr lang="en-GB" dirty="0" smtClean="0">
                <a:solidFill>
                  <a:srgbClr val="002060"/>
                </a:solidFill>
              </a:rPr>
              <a:t> </a:t>
            </a:r>
            <a:endParaRPr lang="en-GB" b="1" dirty="0" smtClean="0"/>
          </a:p>
          <a:p>
            <a:pPr marL="0" indent="0">
              <a:buNone/>
            </a:pPr>
            <a:r>
              <a:rPr lang="en-GB" b="1" dirty="0" smtClean="0"/>
              <a:t>Profile: 	</a:t>
            </a:r>
            <a:r>
              <a:rPr lang="en-GB" dirty="0" smtClean="0">
                <a:solidFill>
                  <a:srgbClr val="002060"/>
                </a:solidFill>
                <a:hlinkClick r:id="rId5"/>
              </a:rPr>
              <a:t>https</a:t>
            </a:r>
            <a:r>
              <a:rPr lang="en-GB" dirty="0">
                <a:solidFill>
                  <a:srgbClr val="002060"/>
                </a:solidFill>
                <a:hlinkClick r:id="rId5"/>
              </a:rPr>
              <a:t>://people.uwe.ac.uk/Person/ElizabethFrost</a:t>
            </a:r>
            <a:endParaRPr lang="en-GB" dirty="0">
              <a:solidFill>
                <a:srgbClr val="002060"/>
              </a:solidFill>
            </a:endParaRPr>
          </a:p>
          <a:p>
            <a:pPr marL="0" indent="0">
              <a:buNone/>
            </a:pPr>
            <a:endParaRPr lang="en-GB" b="1" dirty="0" smtClean="0"/>
          </a:p>
        </p:txBody>
      </p:sp>
    </p:spTree>
    <p:extLst>
      <p:ext uri="{BB962C8B-B14F-4D97-AF65-F5344CB8AC3E}">
        <p14:creationId xmlns:p14="http://schemas.microsoft.com/office/powerpoint/2010/main" val="3084710407"/>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sz="3600" dirty="0" smtClean="0"/>
              <a:t>Part 1</a:t>
            </a:r>
            <a:endParaRPr lang="en-GB" sz="3600" dirty="0"/>
          </a:p>
        </p:txBody>
      </p:sp>
      <p:sp>
        <p:nvSpPr>
          <p:cNvPr id="3" name="Text Placeholder 2"/>
          <p:cNvSpPr>
            <a:spLocks noGrp="1"/>
          </p:cNvSpPr>
          <p:nvPr>
            <p:ph type="body" sz="quarter" idx="11"/>
          </p:nvPr>
        </p:nvSpPr>
        <p:spPr>
          <a:xfrm>
            <a:off x="900112" y="1773238"/>
            <a:ext cx="7670681" cy="4608512"/>
          </a:xfrm>
        </p:spPr>
        <p:txBody>
          <a:bodyPr/>
          <a:lstStyle/>
          <a:p>
            <a:pPr marL="0" indent="0">
              <a:buNone/>
            </a:pPr>
            <a:r>
              <a:rPr lang="en-GB" sz="2000" b="1" dirty="0"/>
              <a:t>Critical discussion </a:t>
            </a:r>
            <a:r>
              <a:rPr lang="en-GB" sz="2000" b="1" dirty="0" smtClean="0"/>
              <a:t>about the concept of </a:t>
            </a:r>
            <a:r>
              <a:rPr lang="en-GB" sz="2000" b="1" dirty="0"/>
              <a:t>resilience in social work. </a:t>
            </a:r>
          </a:p>
          <a:p>
            <a:pPr marL="0" indent="0">
              <a:buNone/>
            </a:pPr>
            <a:endParaRPr lang="en-GB" dirty="0"/>
          </a:p>
        </p:txBody>
      </p:sp>
      <p:sp>
        <p:nvSpPr>
          <p:cNvPr id="4" name="Text Placeholder 4"/>
          <p:cNvSpPr txBox="1">
            <a:spLocks/>
          </p:cNvSpPr>
          <p:nvPr/>
        </p:nvSpPr>
        <p:spPr>
          <a:xfrm>
            <a:off x="899591" y="4211544"/>
            <a:ext cx="7632847" cy="2170206"/>
          </a:xfrm>
          <a:prstGeom prst="rect">
            <a:avLst/>
          </a:prstGeom>
        </p:spPr>
        <p:txBody>
          <a:bodyPr/>
          <a:lstStyle>
            <a:lvl1pPr marL="266700" indent="-266700" algn="l" defTabSz="606425" rtl="0" eaLnBrk="0" fontAlgn="base" hangingPunct="0">
              <a:spcBef>
                <a:spcPct val="20000"/>
              </a:spcBef>
              <a:spcAft>
                <a:spcPct val="0"/>
              </a:spcAft>
              <a:buClr>
                <a:srgbClr val="AD8900"/>
              </a:buClr>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lgn="l" defTabSz="606425" rtl="0" eaLnBrk="0" fontAlgn="base" hangingPunct="0">
              <a:spcBef>
                <a:spcPct val="20000"/>
              </a:spcBef>
              <a:spcAft>
                <a:spcPct val="0"/>
              </a:spcAft>
              <a:buClr>
                <a:srgbClr val="AD8900"/>
              </a:buClr>
              <a:buFont typeface="Courier New" panose="02070309020205020404" pitchFamily="49" charset="0"/>
              <a:buChar char="o"/>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808038" indent="-266700" algn="l" defTabSz="606425" rtl="0" eaLnBrk="0" fontAlgn="base" hangingPunct="0">
              <a:spcBef>
                <a:spcPct val="20000"/>
              </a:spcBef>
              <a:spcAft>
                <a:spcPct val="0"/>
              </a:spcAft>
              <a:buClr>
                <a:srgbClr val="AD8900"/>
              </a:buClr>
              <a:buFont typeface="Arial" panose="020B0604020202020204" pitchFamily="34"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2130425" indent="-301625" algn="l" defTabSz="606425" rtl="0" eaLnBrk="0" fontAlgn="base" hangingPunct="0">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740025" indent="-301625" algn="l" defTabSz="606425" rtl="0" eaLnBrk="0" fontAlgn="base" hangingPunct="0">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Font typeface="Arial" charset="0"/>
              <a:buNone/>
            </a:pPr>
            <a:r>
              <a:rPr lang="en-GB" altLang="en-US" sz="2000" dirty="0" smtClean="0">
                <a:solidFill>
                  <a:schemeClr val="accent1"/>
                </a:solidFill>
              </a:rPr>
              <a:t>Social work, and other health and social care professions, are stressful occupations but practitioners also report that their work is rewarding, has meaning, and provides the opportunity to help improve service users’ lives.</a:t>
            </a:r>
          </a:p>
          <a:p>
            <a:pPr marL="0" indent="0">
              <a:buFont typeface="Arial" charset="0"/>
              <a:buNone/>
            </a:pPr>
            <a:endParaRPr lang="en-GB" altLang="en-US" sz="2000" dirty="0" smtClean="0">
              <a:solidFill>
                <a:schemeClr val="accent1"/>
              </a:solidFill>
            </a:endParaRPr>
          </a:p>
          <a:p>
            <a:pPr marL="0" indent="0">
              <a:buFont typeface="Arial" charset="0"/>
              <a:buNone/>
            </a:pPr>
            <a:r>
              <a:rPr lang="en-GB" altLang="en-US" sz="2000" dirty="0" smtClean="0">
                <a:solidFill>
                  <a:schemeClr val="accent1"/>
                </a:solidFill>
              </a:rPr>
              <a:t>(Beddoe 2011; Huxley et al. 2005; Collins 2017).</a:t>
            </a:r>
            <a:endParaRPr lang="en-US" altLang="en-US" sz="2000" dirty="0" smtClean="0">
              <a:solidFill>
                <a:schemeClr val="accent1"/>
              </a:solidFill>
            </a:endParaRPr>
          </a:p>
        </p:txBody>
      </p:sp>
    </p:spTree>
    <p:extLst>
      <p:ext uri="{BB962C8B-B14F-4D97-AF65-F5344CB8AC3E}">
        <p14:creationId xmlns:p14="http://schemas.microsoft.com/office/powerpoint/2010/main" val="3718803054"/>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sz="3600" dirty="0" smtClean="0"/>
              <a:t>Why talk about resilience?</a:t>
            </a:r>
            <a:endParaRPr lang="en-GB" sz="3600" dirty="0"/>
          </a:p>
        </p:txBody>
      </p:sp>
      <p:sp>
        <p:nvSpPr>
          <p:cNvPr id="3" name="Text Placeholder 2"/>
          <p:cNvSpPr>
            <a:spLocks noGrp="1"/>
          </p:cNvSpPr>
          <p:nvPr>
            <p:ph type="body" sz="quarter" idx="11"/>
          </p:nvPr>
        </p:nvSpPr>
        <p:spPr>
          <a:xfrm>
            <a:off x="899591" y="1340768"/>
            <a:ext cx="7992368" cy="5084762"/>
          </a:xfrm>
        </p:spPr>
        <p:txBody>
          <a:bodyPr/>
          <a:lstStyle/>
          <a:p>
            <a:r>
              <a:rPr lang="en-GB" sz="1800" dirty="0" smtClean="0"/>
              <a:t>Practitioner’s perspective</a:t>
            </a:r>
          </a:p>
          <a:p>
            <a:pPr lvl="1"/>
            <a:r>
              <a:rPr lang="en-GB" sz="1800" dirty="0" smtClean="0"/>
              <a:t>Staying well</a:t>
            </a:r>
          </a:p>
          <a:p>
            <a:pPr lvl="1"/>
            <a:r>
              <a:rPr lang="en-GB" sz="1800" dirty="0" smtClean="0"/>
              <a:t>Being able to continue in the role</a:t>
            </a:r>
          </a:p>
          <a:p>
            <a:pPr lvl="1"/>
            <a:r>
              <a:rPr lang="en-GB" sz="1800" dirty="0" smtClean="0"/>
              <a:t>Necessary for the benefit of </a:t>
            </a:r>
            <a:r>
              <a:rPr lang="en-GB" sz="1800" dirty="0"/>
              <a:t>service </a:t>
            </a:r>
            <a:r>
              <a:rPr lang="en-GB" sz="1800" dirty="0" smtClean="0"/>
              <a:t>users</a:t>
            </a:r>
          </a:p>
          <a:p>
            <a:pPr lvl="1"/>
            <a:endParaRPr lang="en-GB" sz="1800" dirty="0" smtClean="0"/>
          </a:p>
          <a:p>
            <a:r>
              <a:rPr lang="en-GB" sz="1800" dirty="0" smtClean="0"/>
              <a:t>Employer’s perspective</a:t>
            </a:r>
          </a:p>
          <a:p>
            <a:pPr lvl="1"/>
            <a:r>
              <a:rPr lang="en-GB" sz="1800" dirty="0" smtClean="0"/>
              <a:t>Healthy workforce</a:t>
            </a:r>
          </a:p>
          <a:p>
            <a:pPr lvl="1"/>
            <a:r>
              <a:rPr lang="en-GB" sz="1800" dirty="0"/>
              <a:t>Reduce stress and </a:t>
            </a:r>
            <a:r>
              <a:rPr lang="en-GB" sz="1800" dirty="0" smtClean="0"/>
              <a:t>burnout</a:t>
            </a:r>
          </a:p>
          <a:p>
            <a:pPr lvl="1"/>
            <a:r>
              <a:rPr lang="en-GB" sz="1800" dirty="0" smtClean="0"/>
              <a:t>Staff retention</a:t>
            </a:r>
          </a:p>
          <a:p>
            <a:pPr marL="0" indent="0">
              <a:buNone/>
            </a:pPr>
            <a:endParaRPr lang="en-GB" sz="1800" dirty="0" smtClean="0"/>
          </a:p>
          <a:p>
            <a:pPr marL="0" indent="0">
              <a:buNone/>
            </a:pPr>
            <a:r>
              <a:rPr lang="en-GB" sz="1800" dirty="0" smtClean="0"/>
              <a:t>Practitioners </a:t>
            </a:r>
            <a:r>
              <a:rPr lang="en-GB" sz="1800" dirty="0"/>
              <a:t>who remain resilient and motivated work for the </a:t>
            </a:r>
            <a:r>
              <a:rPr lang="en-GB" sz="1800" dirty="0" smtClean="0"/>
              <a:t>benefit </a:t>
            </a:r>
            <a:r>
              <a:rPr lang="en-GB" sz="1800" dirty="0"/>
              <a:t>of service users and can contribute greatly to their </a:t>
            </a:r>
            <a:r>
              <a:rPr lang="en-GB" sz="1800" dirty="0" smtClean="0"/>
              <a:t>welfare </a:t>
            </a:r>
            <a:r>
              <a:rPr lang="en-GB" sz="1800" dirty="0"/>
              <a:t>(McFadden et al. 2015).</a:t>
            </a:r>
          </a:p>
          <a:p>
            <a:pPr marL="0" indent="0">
              <a:buNone/>
            </a:pPr>
            <a:endParaRPr lang="en-GB" sz="2000" dirty="0"/>
          </a:p>
        </p:txBody>
      </p:sp>
    </p:spTree>
    <p:extLst>
      <p:ext uri="{BB962C8B-B14F-4D97-AF65-F5344CB8AC3E}">
        <p14:creationId xmlns:p14="http://schemas.microsoft.com/office/powerpoint/2010/main" val="2631748264"/>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18615" y="644215"/>
            <a:ext cx="8052179" cy="1184585"/>
          </a:xfrm>
        </p:spPr>
        <p:txBody>
          <a:bodyPr/>
          <a:lstStyle/>
          <a:p>
            <a:r>
              <a:rPr lang="en-GB" sz="3600" dirty="0" smtClean="0"/>
              <a:t>Key themes about resilience in </a:t>
            </a:r>
          </a:p>
          <a:p>
            <a:r>
              <a:rPr lang="en-GB" sz="3600" dirty="0" smtClean="0"/>
              <a:t>social work: some definitions</a:t>
            </a:r>
            <a:endParaRPr lang="en-GB" sz="3600" dirty="0"/>
          </a:p>
        </p:txBody>
      </p:sp>
      <p:sp>
        <p:nvSpPr>
          <p:cNvPr id="4" name="TextBox 3"/>
          <p:cNvSpPr txBox="1"/>
          <p:nvPr/>
        </p:nvSpPr>
        <p:spPr>
          <a:xfrm>
            <a:off x="518615" y="2304555"/>
            <a:ext cx="7486836" cy="3754874"/>
          </a:xfrm>
          <a:prstGeom prst="rect">
            <a:avLst/>
          </a:prstGeom>
          <a:noFill/>
        </p:spPr>
        <p:txBody>
          <a:bodyPr wrap="square" rtlCol="0">
            <a:spAutoFit/>
          </a:bodyPr>
          <a:lstStyle/>
          <a:p>
            <a:pPr marL="342900" indent="-342900">
              <a:buFont typeface="Arial" panose="020B0604020202020204" pitchFamily="34" charset="0"/>
              <a:buChar char="•"/>
            </a:pPr>
            <a:r>
              <a:rPr lang="en-GB" sz="2000" dirty="0">
                <a:solidFill>
                  <a:schemeClr val="accent1"/>
                </a:solidFill>
                <a:latin typeface="Tahoma" panose="020B0604030504040204" pitchFamily="34" charset="0"/>
                <a:ea typeface="Tahoma" panose="020B0604030504040204" pitchFamily="34" charset="0"/>
                <a:cs typeface="Tahoma" panose="020B0604030504040204" pitchFamily="34" charset="0"/>
              </a:rPr>
              <a:t>‘</a:t>
            </a:r>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an adaptive state and personality trait’ (Collins 2007, p. </a:t>
            </a:r>
            <a:r>
              <a:rPr lang="en-GB" dirty="0" smtClean="0">
                <a:solidFill>
                  <a:schemeClr val="accent1"/>
                </a:solidFill>
                <a:latin typeface="Tahoma" panose="020B0604030504040204" pitchFamily="34" charset="0"/>
                <a:ea typeface="Tahoma" panose="020B0604030504040204" pitchFamily="34" charset="0"/>
                <a:cs typeface="Tahoma" panose="020B0604030504040204" pitchFamily="34" charset="0"/>
              </a:rPr>
              <a:t>255)</a:t>
            </a:r>
          </a:p>
          <a:p>
            <a:endParaRPr lang="en-GB" dirty="0" smtClean="0">
              <a:solidFill>
                <a:schemeClr val="accent1"/>
              </a:solidFill>
              <a:latin typeface="Tahoma" panose="020B0604030504040204" pitchFamily="34" charset="0"/>
              <a:ea typeface="Tahoma" panose="020B0604030504040204" pitchFamily="34" charset="0"/>
              <a:cs typeface="Tahoma" panose="020B0604030504040204" pitchFamily="34" charset="0"/>
            </a:endParaRPr>
          </a:p>
          <a:p>
            <a:pPr marL="342900" indent="-342900">
              <a:buFont typeface="Arial" panose="020B0604020202020204" pitchFamily="34" charset="0"/>
              <a:buChar char="•"/>
            </a:pPr>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D</a:t>
            </a:r>
            <a:r>
              <a:rPr lang="en-GB" dirty="0" smtClean="0">
                <a:solidFill>
                  <a:schemeClr val="accent1"/>
                </a:solidFill>
                <a:latin typeface="Tahoma" panose="020B0604030504040204" pitchFamily="34" charset="0"/>
                <a:ea typeface="Tahoma" panose="020B0604030504040204" pitchFamily="34" charset="0"/>
                <a:cs typeface="Tahoma" panose="020B0604030504040204" pitchFamily="34" charset="0"/>
              </a:rPr>
              <a:t>enotes </a:t>
            </a:r>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an individual’s ability to ‘bounce back’ (Grant and Kinman 2013, p.357</a:t>
            </a:r>
            <a:r>
              <a:rPr lang="en-GB" dirty="0" smtClean="0">
                <a:solidFill>
                  <a:schemeClr val="accent1"/>
                </a:solidFill>
                <a:latin typeface="Tahoma" panose="020B0604030504040204" pitchFamily="34" charset="0"/>
                <a:ea typeface="Tahoma" panose="020B0604030504040204" pitchFamily="34" charset="0"/>
                <a:cs typeface="Tahoma" panose="020B0604030504040204" pitchFamily="34" charset="0"/>
              </a:rPr>
              <a:t>) </a:t>
            </a:r>
          </a:p>
          <a:p>
            <a:endParaRPr lang="en-GB" dirty="0" smtClean="0">
              <a:latin typeface="Tahoma" panose="020B0604030504040204" pitchFamily="34" charset="0"/>
              <a:ea typeface="Tahoma" panose="020B0604030504040204" pitchFamily="34" charset="0"/>
              <a:cs typeface="Tahoma" panose="020B0604030504040204" pitchFamily="34" charset="0"/>
            </a:endParaRPr>
          </a:p>
          <a:p>
            <a:pPr marL="342900" indent="-342900">
              <a:buFont typeface="Arial" panose="020B0604020202020204" pitchFamily="34" charset="0"/>
              <a:buChar char="•"/>
            </a:pPr>
            <a:r>
              <a:rPr lang="en-US" b="1" dirty="0">
                <a:solidFill>
                  <a:schemeClr val="accent3"/>
                </a:solidFill>
                <a:latin typeface="Tahoma" panose="020B0604030504040204" pitchFamily="34" charset="0"/>
                <a:ea typeface="Tahoma" panose="020B0604030504040204" pitchFamily="34" charset="0"/>
                <a:cs typeface="Tahoma" panose="020B0604030504040204" pitchFamily="34" charset="0"/>
              </a:rPr>
              <a:t>‘</a:t>
            </a:r>
            <a:r>
              <a:rPr lang="en-US" dirty="0">
                <a:solidFill>
                  <a:schemeClr val="accent3"/>
                </a:solidFill>
                <a:latin typeface="Tahoma" panose="020B0604030504040204" pitchFamily="34" charset="0"/>
                <a:ea typeface="Tahoma" panose="020B0604030504040204" pitchFamily="34" charset="0"/>
                <a:cs typeface="Tahoma" panose="020B0604030504040204" pitchFamily="34" charset="0"/>
              </a:rPr>
              <a:t>Protective factors that may enhance resilience emerge within supportive contexts and relationships</a:t>
            </a:r>
            <a:r>
              <a:rPr lang="en-US" b="1" dirty="0">
                <a:solidFill>
                  <a:schemeClr val="accent3"/>
                </a:solidFill>
                <a:latin typeface="Tahoma" panose="020B0604030504040204" pitchFamily="34" charset="0"/>
                <a:ea typeface="Tahoma" panose="020B0604030504040204" pitchFamily="34" charset="0"/>
                <a:cs typeface="Tahoma" panose="020B0604030504040204" pitchFamily="34" charset="0"/>
              </a:rPr>
              <a:t>’ </a:t>
            </a:r>
            <a:r>
              <a:rPr lang="en-US" dirty="0" smtClean="0">
                <a:solidFill>
                  <a:schemeClr val="accent3"/>
                </a:solidFill>
                <a:latin typeface="Tahoma" panose="020B0604030504040204" pitchFamily="34" charset="0"/>
                <a:ea typeface="Tahoma" panose="020B0604030504040204" pitchFamily="34" charset="0"/>
                <a:cs typeface="Tahoma" panose="020B0604030504040204" pitchFamily="34" charset="0"/>
              </a:rPr>
              <a:t>(Gilligan </a:t>
            </a:r>
            <a:r>
              <a:rPr lang="en-US" dirty="0">
                <a:solidFill>
                  <a:schemeClr val="accent3"/>
                </a:solidFill>
                <a:latin typeface="Tahoma" panose="020B0604030504040204" pitchFamily="34" charset="0"/>
                <a:ea typeface="Tahoma" panose="020B0604030504040204" pitchFamily="34" charset="0"/>
                <a:cs typeface="Tahoma" panose="020B0604030504040204" pitchFamily="34" charset="0"/>
              </a:rPr>
              <a:t>2004, </a:t>
            </a:r>
            <a:r>
              <a:rPr lang="en-US" dirty="0" smtClean="0">
                <a:solidFill>
                  <a:schemeClr val="accent3"/>
                </a:solidFill>
                <a:latin typeface="Tahoma" panose="020B0604030504040204" pitchFamily="34" charset="0"/>
                <a:ea typeface="Tahoma" panose="020B0604030504040204" pitchFamily="34" charset="0"/>
                <a:cs typeface="Tahoma" panose="020B0604030504040204" pitchFamily="34" charset="0"/>
              </a:rPr>
              <a:t>p. 94)</a:t>
            </a:r>
          </a:p>
          <a:p>
            <a:pPr marL="342900" indent="-342900">
              <a:buFont typeface="Arial" panose="020B0604020202020204" pitchFamily="34" charset="0"/>
              <a:buChar char="•"/>
            </a:pPr>
            <a:endParaRPr lang="en-US" dirty="0">
              <a:latin typeface="Tahoma" panose="020B0604030504040204" pitchFamily="34" charset="0"/>
              <a:ea typeface="Tahoma" panose="020B0604030504040204" pitchFamily="34" charset="0"/>
              <a:cs typeface="Tahoma" panose="020B0604030504040204" pitchFamily="34" charset="0"/>
            </a:endParaRPr>
          </a:p>
          <a:p>
            <a:pPr marL="342900" indent="-342900">
              <a:buFont typeface="Arial" panose="020B0604020202020204" pitchFamily="34" charset="0"/>
              <a:buChar char="•"/>
            </a:pPr>
            <a:r>
              <a:rPr lang="en-GB" dirty="0" smtClean="0">
                <a:solidFill>
                  <a:srgbClr val="7030A0"/>
                </a:solidFill>
                <a:latin typeface="Tahoma" panose="020B0604030504040204" pitchFamily="34" charset="0"/>
                <a:ea typeface="Tahoma" panose="020B0604030504040204" pitchFamily="34" charset="0"/>
                <a:cs typeface="Tahoma" panose="020B0604030504040204" pitchFamily="34" charset="0"/>
              </a:rPr>
              <a:t>‘resilience </a:t>
            </a:r>
            <a:r>
              <a:rPr lang="en-GB" dirty="0">
                <a:solidFill>
                  <a:srgbClr val="7030A0"/>
                </a:solidFill>
                <a:latin typeface="Tahoma" panose="020B0604030504040204" pitchFamily="34" charset="0"/>
                <a:ea typeface="Tahoma" panose="020B0604030504040204" pitchFamily="34" charset="0"/>
                <a:cs typeface="Tahoma" panose="020B0604030504040204" pitchFamily="34" charset="0"/>
              </a:rPr>
              <a:t>as influenced by a combination of vulnerability and protective factors lodged in personal attributes, the organisational context and within aspects of the profession and its political context</a:t>
            </a:r>
            <a:r>
              <a:rPr lang="en-GB" dirty="0" smtClean="0">
                <a:solidFill>
                  <a:srgbClr val="7030A0"/>
                </a:solidFill>
                <a:latin typeface="Tahoma" panose="020B0604030504040204" pitchFamily="34" charset="0"/>
                <a:ea typeface="Tahoma" panose="020B0604030504040204" pitchFamily="34" charset="0"/>
                <a:cs typeface="Tahoma" panose="020B0604030504040204" pitchFamily="34" charset="0"/>
              </a:rPr>
              <a:t>.’ (Adamson et al. 2014, p. 524)</a:t>
            </a:r>
            <a:endParaRPr lang="en-US" dirty="0">
              <a:solidFill>
                <a:srgbClr val="7030A0"/>
              </a:solidFill>
              <a:latin typeface="Tahoma" panose="020B0604030504040204" pitchFamily="34" charset="0"/>
              <a:ea typeface="Tahoma" panose="020B0604030504040204" pitchFamily="34" charset="0"/>
              <a:cs typeface="Tahoma" panose="020B0604030504040204" pitchFamily="34" charset="0"/>
            </a:endParaRPr>
          </a:p>
          <a:p>
            <a:endParaRPr lang="en-GB" sz="2000" dirty="0">
              <a:latin typeface="Tahoma" panose="020B0604030504040204" pitchFamily="34" charset="0"/>
              <a:ea typeface="Tahoma" panose="020B0604030504040204" pitchFamily="34" charset="0"/>
              <a:cs typeface="Tahoma" panose="020B0604030504040204" pitchFamily="34" charset="0"/>
            </a:endParaRPr>
          </a:p>
        </p:txBody>
      </p:sp>
      <p:pic>
        <p:nvPicPr>
          <p:cNvPr id="3" name="Picture 2"/>
          <p:cNvPicPr>
            <a:picLocks noChangeAspect="1"/>
          </p:cNvPicPr>
          <p:nvPr/>
        </p:nvPicPr>
        <p:blipFill>
          <a:blip r:embed="rId3"/>
          <a:stretch>
            <a:fillRect/>
          </a:stretch>
        </p:blipFill>
        <p:spPr>
          <a:xfrm>
            <a:off x="7428704" y="865662"/>
            <a:ext cx="1396105" cy="1201016"/>
          </a:xfrm>
          <a:prstGeom prst="rect">
            <a:avLst/>
          </a:prstGeom>
        </p:spPr>
      </p:pic>
    </p:spTree>
    <p:extLst>
      <p:ext uri="{BB962C8B-B14F-4D97-AF65-F5344CB8AC3E}">
        <p14:creationId xmlns:p14="http://schemas.microsoft.com/office/powerpoint/2010/main" val="1147135946"/>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1" y="484983"/>
            <a:ext cx="6515621" cy="651068"/>
          </a:xfrm>
        </p:spPr>
        <p:txBody>
          <a:bodyPr/>
          <a:lstStyle/>
          <a:p>
            <a:r>
              <a:rPr lang="en-GB" dirty="0" smtClean="0"/>
              <a:t>The person</a:t>
            </a:r>
            <a:endParaRPr lang="en-GB" dirty="0"/>
          </a:p>
        </p:txBody>
      </p:sp>
      <p:sp>
        <p:nvSpPr>
          <p:cNvPr id="3" name="Text Placeholder 2"/>
          <p:cNvSpPr>
            <a:spLocks noGrp="1"/>
          </p:cNvSpPr>
          <p:nvPr>
            <p:ph type="body" sz="quarter" idx="11"/>
          </p:nvPr>
        </p:nvSpPr>
        <p:spPr>
          <a:xfrm>
            <a:off x="899591" y="1136051"/>
            <a:ext cx="7560319" cy="5520243"/>
          </a:xfrm>
        </p:spPr>
        <p:txBody>
          <a:bodyPr/>
          <a:lstStyle/>
          <a:p>
            <a:r>
              <a:rPr lang="en-GB" sz="1800" dirty="0" smtClean="0"/>
              <a:t>Characteristics: </a:t>
            </a:r>
          </a:p>
          <a:p>
            <a:pPr lvl="1"/>
            <a:r>
              <a:rPr lang="en-GB" sz="1800" dirty="0" smtClean="0"/>
              <a:t>enthusiasm</a:t>
            </a:r>
            <a:r>
              <a:rPr lang="en-GB" sz="1800" dirty="0"/>
              <a:t>, optimism and hope; </a:t>
            </a:r>
            <a:endParaRPr lang="en-GB" sz="1800" dirty="0" smtClean="0"/>
          </a:p>
          <a:p>
            <a:pPr lvl="1"/>
            <a:r>
              <a:rPr lang="en-GB" sz="1800" dirty="0" smtClean="0"/>
              <a:t>self-awareness </a:t>
            </a:r>
            <a:r>
              <a:rPr lang="en-GB" sz="1800" dirty="0"/>
              <a:t>and emotional literacy; </a:t>
            </a:r>
            <a:endParaRPr lang="en-GB" sz="1800" dirty="0" smtClean="0"/>
          </a:p>
          <a:p>
            <a:pPr lvl="1"/>
            <a:r>
              <a:rPr lang="en-GB" sz="1800" dirty="0" smtClean="0"/>
              <a:t>well-developed </a:t>
            </a:r>
            <a:r>
              <a:rPr lang="en-GB" sz="1800" dirty="0"/>
              <a:t>social skills and social conﬁdence to develop effective relationships; and </a:t>
            </a:r>
            <a:endParaRPr lang="en-GB" sz="1800" dirty="0" smtClean="0"/>
          </a:p>
          <a:p>
            <a:pPr lvl="1"/>
            <a:r>
              <a:rPr lang="en-GB" sz="1800" dirty="0" smtClean="0"/>
              <a:t>ﬂexibility </a:t>
            </a:r>
            <a:r>
              <a:rPr lang="en-GB" sz="1800" dirty="0"/>
              <a:t>and adaptability that draws on a wide range of coping </a:t>
            </a:r>
            <a:r>
              <a:rPr lang="en-GB" sz="1800" dirty="0" smtClean="0"/>
              <a:t>strategies. (Grant </a:t>
            </a:r>
            <a:r>
              <a:rPr lang="en-GB" sz="1800" dirty="0"/>
              <a:t>and </a:t>
            </a:r>
            <a:r>
              <a:rPr lang="en-GB" sz="1800" dirty="0" smtClean="0"/>
              <a:t>Kinman 2013</a:t>
            </a:r>
            <a:r>
              <a:rPr lang="en-GB" sz="1800" dirty="0"/>
              <a:t>) </a:t>
            </a:r>
            <a:endParaRPr lang="en-GB" sz="1800" dirty="0" smtClean="0"/>
          </a:p>
          <a:p>
            <a:pPr lvl="1"/>
            <a:endParaRPr lang="en-GB" sz="1800" dirty="0"/>
          </a:p>
          <a:p>
            <a:r>
              <a:rPr lang="en-GB" sz="1800" dirty="0"/>
              <a:t>Other authors note the importance of similar positive personality attributes and </a:t>
            </a:r>
            <a:r>
              <a:rPr lang="en-GB" sz="1800" b="1" dirty="0"/>
              <a:t>their positive behavioural implications </a:t>
            </a:r>
            <a:r>
              <a:rPr lang="en-GB" sz="1800" dirty="0"/>
              <a:t>in terms of practitioners being able to  problem </a:t>
            </a:r>
            <a:r>
              <a:rPr lang="en-GB" sz="1800" dirty="0" smtClean="0"/>
              <a:t>solve </a:t>
            </a:r>
            <a:r>
              <a:rPr lang="en-GB" sz="1800" dirty="0"/>
              <a:t>and cope with adversity (</a:t>
            </a:r>
            <a:r>
              <a:rPr lang="en-GB" sz="1800" dirty="0" smtClean="0"/>
              <a:t>Collins </a:t>
            </a:r>
            <a:r>
              <a:rPr lang="en-GB" sz="1800" dirty="0"/>
              <a:t>2007; Carson et al. 2011</a:t>
            </a:r>
            <a:r>
              <a:rPr lang="en-GB" sz="1800" dirty="0" smtClean="0"/>
              <a:t>).</a:t>
            </a:r>
          </a:p>
          <a:p>
            <a:pPr marL="0" indent="0">
              <a:buNone/>
            </a:pPr>
            <a:r>
              <a:rPr lang="en-GB" sz="1800" dirty="0" smtClean="0"/>
              <a:t> </a:t>
            </a:r>
          </a:p>
          <a:p>
            <a:pPr marL="0" indent="0">
              <a:buNone/>
            </a:pPr>
            <a:r>
              <a:rPr lang="en-GB" sz="1800" b="1" dirty="0" smtClean="0"/>
              <a:t>But</a:t>
            </a:r>
          </a:p>
          <a:p>
            <a:r>
              <a:rPr lang="en-GB" sz="1800" dirty="0" smtClean="0"/>
              <a:t>An </a:t>
            </a:r>
            <a:r>
              <a:rPr lang="en-GB" sz="1800" dirty="0"/>
              <a:t>approach that locates resilience as mainly within the individual could be viewed as </a:t>
            </a:r>
            <a:r>
              <a:rPr lang="en-GB" sz="1800" b="1" dirty="0"/>
              <a:t>‘blame-making</a:t>
            </a:r>
            <a:r>
              <a:rPr lang="en-GB" sz="1800" dirty="0"/>
              <a:t>, leading to individual workers being stereotyped as ‘not coping’’ (Frost et al. 2017, p. 4</a:t>
            </a:r>
            <a:r>
              <a:rPr lang="en-GB" sz="1800" dirty="0" smtClean="0"/>
              <a:t>).</a:t>
            </a:r>
            <a:endParaRPr lang="en-GB" sz="1800" dirty="0"/>
          </a:p>
        </p:txBody>
      </p:sp>
    </p:spTree>
    <p:extLst>
      <p:ext uri="{BB962C8B-B14F-4D97-AF65-F5344CB8AC3E}">
        <p14:creationId xmlns:p14="http://schemas.microsoft.com/office/powerpoint/2010/main" val="3218371097"/>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00112" y="580518"/>
            <a:ext cx="6515621" cy="651068"/>
          </a:xfrm>
        </p:spPr>
        <p:txBody>
          <a:bodyPr/>
          <a:lstStyle/>
          <a:p>
            <a:r>
              <a:rPr lang="en-GB" dirty="0" smtClean="0"/>
              <a:t>The environment</a:t>
            </a:r>
            <a:endParaRPr lang="en-GB" dirty="0"/>
          </a:p>
        </p:txBody>
      </p:sp>
      <p:sp>
        <p:nvSpPr>
          <p:cNvPr id="3" name="Text Placeholder 2"/>
          <p:cNvSpPr>
            <a:spLocks noGrp="1"/>
          </p:cNvSpPr>
          <p:nvPr>
            <p:ph type="body" sz="quarter" idx="11"/>
          </p:nvPr>
        </p:nvSpPr>
        <p:spPr>
          <a:xfrm>
            <a:off x="900112" y="1254014"/>
            <a:ext cx="7704335" cy="4936516"/>
          </a:xfrm>
        </p:spPr>
        <p:txBody>
          <a:bodyPr/>
          <a:lstStyle/>
          <a:p>
            <a:r>
              <a:rPr lang="en-GB" sz="1800" dirty="0" smtClean="0"/>
              <a:t>The </a:t>
            </a:r>
            <a:r>
              <a:rPr lang="en-GB" sz="1800" dirty="0"/>
              <a:t>evolving nature of working environments has an impact on practitioners’ behaviour as employees and their ability to practice safely as professionals (Jeyasingham 2014; Travis et al. 2016). </a:t>
            </a:r>
            <a:endParaRPr lang="en-GB" sz="1800" dirty="0" smtClean="0"/>
          </a:p>
          <a:p>
            <a:endParaRPr lang="en-GB" sz="1800" dirty="0" smtClean="0"/>
          </a:p>
          <a:p>
            <a:r>
              <a:rPr lang="en-GB" sz="1800" dirty="0"/>
              <a:t>Many of the </a:t>
            </a:r>
            <a:r>
              <a:rPr lang="en-GB" sz="1800" b="1" dirty="0"/>
              <a:t>pull factors </a:t>
            </a:r>
            <a:r>
              <a:rPr lang="en-GB" sz="1800" dirty="0"/>
              <a:t>– those which keep social workers </a:t>
            </a:r>
            <a:r>
              <a:rPr lang="en-GB" sz="1800" i="1" dirty="0"/>
              <a:t>in</a:t>
            </a:r>
            <a:r>
              <a:rPr lang="en-GB" sz="1800" dirty="0"/>
              <a:t> their roles – are related to the working environment (Bowyer and Roe 2015). </a:t>
            </a:r>
            <a:r>
              <a:rPr lang="en-GB" sz="1800" dirty="0" smtClean="0"/>
              <a:t>These </a:t>
            </a:r>
            <a:r>
              <a:rPr lang="en-GB" sz="1800" dirty="0"/>
              <a:t>include workload, pay and conditions, access to supervision and career development opportunities (Baginsky 2013). </a:t>
            </a:r>
            <a:endParaRPr lang="en-GB" sz="1800" dirty="0" smtClean="0"/>
          </a:p>
          <a:p>
            <a:endParaRPr lang="en-GB" sz="1800" dirty="0" smtClean="0"/>
          </a:p>
          <a:p>
            <a:r>
              <a:rPr lang="en-GB" sz="1800" dirty="0" smtClean="0"/>
              <a:t>Many </a:t>
            </a:r>
            <a:r>
              <a:rPr lang="en-GB" sz="1800" b="1" dirty="0" smtClean="0"/>
              <a:t>push factors</a:t>
            </a:r>
            <a:r>
              <a:rPr lang="en-GB" sz="1800" dirty="0" smtClean="0"/>
              <a:t> – those that drive workers </a:t>
            </a:r>
            <a:r>
              <a:rPr lang="en-GB" sz="1800" i="1" dirty="0" smtClean="0"/>
              <a:t>from</a:t>
            </a:r>
            <a:r>
              <a:rPr lang="en-GB" sz="1800" dirty="0" smtClean="0"/>
              <a:t> their roles – are related to negative working environments and the stress of the role.</a:t>
            </a:r>
          </a:p>
          <a:p>
            <a:endParaRPr lang="en-GB" sz="1800" dirty="0" smtClean="0"/>
          </a:p>
          <a:p>
            <a:r>
              <a:rPr lang="en-GB" sz="1800" dirty="0" smtClean="0"/>
              <a:t>‘Despite clear evidence that social workers get satisfaction and enjoyment from their work with families, it has been suggested that it is the organizational settings and their policies that generate the feelings of stress and anxiety’  (Antonopoulou 2017, p. 43) </a:t>
            </a:r>
            <a:endParaRPr lang="en-GB" sz="1800" dirty="0"/>
          </a:p>
        </p:txBody>
      </p:sp>
      <p:graphicFrame>
        <p:nvGraphicFramePr>
          <p:cNvPr id="6" name="Diagram 5"/>
          <p:cNvGraphicFramePr/>
          <p:nvPr>
            <p:extLst>
              <p:ext uri="{D42A27DB-BD31-4B8C-83A1-F6EECF244321}">
                <p14:modId xmlns:p14="http://schemas.microsoft.com/office/powerpoint/2010/main" val="1007729277"/>
              </p:ext>
            </p:extLst>
          </p:nvPr>
        </p:nvGraphicFramePr>
        <p:xfrm>
          <a:off x="900112" y="1069348"/>
          <a:ext cx="7492621" cy="3693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43636289"/>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00112" y="689700"/>
            <a:ext cx="6515100" cy="651068"/>
          </a:xfrm>
        </p:spPr>
        <p:txBody>
          <a:bodyPr/>
          <a:lstStyle/>
          <a:p>
            <a:r>
              <a:rPr lang="en-GB" dirty="0" smtClean="0"/>
              <a:t>The interaction</a:t>
            </a:r>
            <a:endParaRPr lang="en-GB" dirty="0"/>
          </a:p>
        </p:txBody>
      </p:sp>
      <p:sp>
        <p:nvSpPr>
          <p:cNvPr id="3" name="Text Placeholder 2"/>
          <p:cNvSpPr>
            <a:spLocks noGrp="1"/>
          </p:cNvSpPr>
          <p:nvPr>
            <p:ph type="body" sz="quarter" idx="11"/>
          </p:nvPr>
        </p:nvSpPr>
        <p:spPr>
          <a:xfrm>
            <a:off x="900112" y="1773238"/>
            <a:ext cx="7704335" cy="4608512"/>
          </a:xfrm>
        </p:spPr>
        <p:txBody>
          <a:bodyPr/>
          <a:lstStyle/>
          <a:p>
            <a:pPr marL="0" indent="0">
              <a:buNone/>
            </a:pPr>
            <a:r>
              <a:rPr lang="en-GB" sz="1800" dirty="0"/>
              <a:t>“The environment in which social workers practise constructs the scope for the expression of the self and the exercise of professional identity” (Adamson et al. 2014, p. 533</a:t>
            </a:r>
            <a:r>
              <a:rPr lang="en-GB" sz="1800" dirty="0" smtClean="0"/>
              <a:t>).</a:t>
            </a:r>
          </a:p>
          <a:p>
            <a:pPr marL="0" indent="0">
              <a:buNone/>
            </a:pPr>
            <a:endParaRPr lang="en-GB" sz="1800" dirty="0"/>
          </a:p>
          <a:p>
            <a:pPr marL="0" indent="0">
              <a:buNone/>
            </a:pPr>
            <a:r>
              <a:rPr lang="en-US" sz="1800" dirty="0"/>
              <a:t>Resilience arises from a </a:t>
            </a:r>
            <a:r>
              <a:rPr lang="en-US" sz="1800" b="1" dirty="0"/>
              <a:t>process,</a:t>
            </a:r>
            <a:r>
              <a:rPr lang="en-US" sz="1800" dirty="0"/>
              <a:t> and results in </a:t>
            </a:r>
            <a:r>
              <a:rPr lang="en-US" sz="1800" b="1" dirty="0"/>
              <a:t>positive adaptation </a:t>
            </a:r>
            <a:r>
              <a:rPr lang="en-US" sz="1800" dirty="0"/>
              <a:t>in the face of </a:t>
            </a:r>
            <a:r>
              <a:rPr lang="en-US" sz="1800" b="1" dirty="0"/>
              <a:t>adversity</a:t>
            </a:r>
          </a:p>
          <a:p>
            <a:pPr marL="0" indent="0">
              <a:buNone/>
            </a:pPr>
            <a:endParaRPr lang="en-US" sz="1800" b="1" dirty="0" smtClean="0"/>
          </a:p>
          <a:p>
            <a:pPr marL="0" indent="0">
              <a:buNone/>
            </a:pPr>
            <a:r>
              <a:rPr lang="en-US" sz="1800" b="1" dirty="0" smtClean="0"/>
              <a:t>‘</a:t>
            </a:r>
            <a:r>
              <a:rPr lang="en-US" sz="1800" dirty="0"/>
              <a:t>resilience is not some form of moral fibre randomly allocated by some mysterious process to certain fortunate </a:t>
            </a:r>
            <a:r>
              <a:rPr lang="en-US" sz="1800" dirty="0" smtClean="0"/>
              <a:t>people’ (Gilligan 2004, p. 94)</a:t>
            </a:r>
          </a:p>
          <a:p>
            <a:pPr marL="0" indent="0">
              <a:buNone/>
            </a:pPr>
            <a:endParaRPr lang="en-US" sz="1800" dirty="0"/>
          </a:p>
          <a:p>
            <a:pPr marL="0" indent="0">
              <a:buNone/>
            </a:pPr>
            <a:r>
              <a:rPr lang="en-US" sz="1800" dirty="0" smtClean="0"/>
              <a:t>Resilience is a give and take process, influenced by the social-cultural context in which individuals work. (</a:t>
            </a:r>
            <a:r>
              <a:rPr lang="en-US" sz="1800" dirty="0" err="1" smtClean="0"/>
              <a:t>Ungar</a:t>
            </a:r>
            <a:r>
              <a:rPr lang="en-US" sz="1800" dirty="0" smtClean="0"/>
              <a:t>, 2013)</a:t>
            </a:r>
          </a:p>
          <a:p>
            <a:pPr marL="0" indent="0">
              <a:buNone/>
            </a:pPr>
            <a:endParaRPr lang="en-US" sz="1800" dirty="0"/>
          </a:p>
          <a:p>
            <a:pPr marL="0" indent="0">
              <a:buNone/>
            </a:pPr>
            <a:r>
              <a:rPr lang="en-US" sz="1800" dirty="0" smtClean="0"/>
              <a:t>‘Ordinary magic’ (</a:t>
            </a:r>
            <a:r>
              <a:rPr lang="en-US" sz="1800" dirty="0" err="1" smtClean="0"/>
              <a:t>Masten</a:t>
            </a:r>
            <a:r>
              <a:rPr lang="en-US" sz="1800" dirty="0" smtClean="0"/>
              <a:t>, 2001)</a:t>
            </a:r>
            <a:endParaRPr lang="en-US" sz="1800" dirty="0"/>
          </a:p>
          <a:p>
            <a:pPr marL="0" indent="0">
              <a:buNone/>
            </a:pPr>
            <a:endParaRPr lang="en-GB" sz="1800" dirty="0"/>
          </a:p>
        </p:txBody>
      </p:sp>
      <p:pic>
        <p:nvPicPr>
          <p:cNvPr id="4" name="Picture 3"/>
          <p:cNvPicPr>
            <a:picLocks noChangeAspect="1"/>
          </p:cNvPicPr>
          <p:nvPr/>
        </p:nvPicPr>
        <p:blipFill>
          <a:blip r:embed="rId3"/>
          <a:stretch>
            <a:fillRect/>
          </a:stretch>
        </p:blipFill>
        <p:spPr>
          <a:xfrm>
            <a:off x="7202983" y="5435427"/>
            <a:ext cx="1401464" cy="1204564"/>
          </a:xfrm>
          <a:prstGeom prst="rect">
            <a:avLst/>
          </a:prstGeom>
        </p:spPr>
      </p:pic>
    </p:spTree>
    <p:extLst>
      <p:ext uri="{BB962C8B-B14F-4D97-AF65-F5344CB8AC3E}">
        <p14:creationId xmlns:p14="http://schemas.microsoft.com/office/powerpoint/2010/main" val="3761358001"/>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sz="3600" dirty="0" smtClean="0"/>
              <a:t>Part 2</a:t>
            </a:r>
            <a:endParaRPr lang="en-GB" sz="3600" dirty="0"/>
          </a:p>
        </p:txBody>
      </p:sp>
      <p:sp>
        <p:nvSpPr>
          <p:cNvPr id="4" name="Text Placeholder 2"/>
          <p:cNvSpPr>
            <a:spLocks noGrp="1"/>
          </p:cNvSpPr>
          <p:nvPr>
            <p:ph type="body" sz="quarter" idx="11"/>
          </p:nvPr>
        </p:nvSpPr>
        <p:spPr>
          <a:xfrm>
            <a:off x="863600" y="1718646"/>
            <a:ext cx="6551612" cy="4608512"/>
          </a:xfrm>
        </p:spPr>
        <p:txBody>
          <a:bodyPr/>
          <a:lstStyle/>
          <a:p>
            <a:pPr marL="0" indent="0">
              <a:buNone/>
            </a:pPr>
            <a:r>
              <a:rPr lang="en-GB" sz="2000" b="1" dirty="0" smtClean="0"/>
              <a:t>How can practitioners act to develop their resilience? </a:t>
            </a:r>
          </a:p>
          <a:p>
            <a:pPr marL="0" indent="0">
              <a:buNone/>
            </a:pPr>
            <a:endParaRPr lang="en-GB" dirty="0" smtClean="0"/>
          </a:p>
          <a:p>
            <a:pPr marL="0" indent="0">
              <a:buNone/>
            </a:pPr>
            <a:endParaRPr lang="en-GB" dirty="0"/>
          </a:p>
          <a:p>
            <a:pPr marL="0" indent="0">
              <a:buNone/>
            </a:pPr>
            <a:endParaRPr lang="en-GB" dirty="0"/>
          </a:p>
        </p:txBody>
      </p:sp>
    </p:spTree>
    <p:extLst>
      <p:ext uri="{BB962C8B-B14F-4D97-AF65-F5344CB8AC3E}">
        <p14:creationId xmlns:p14="http://schemas.microsoft.com/office/powerpoint/2010/main" val="1615521478"/>
      </p:ext>
    </p:extLst>
  </p:cSld>
  <p:clrMapOvr>
    <a:masterClrMapping/>
  </p:clrMapOvr>
  <p:transition spd="slow">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73&quot;&gt;&lt;object type=&quot;3&quot; unique_id=&quot;10074&quot;&gt;&lt;property id=&quot;20148&quot; value=&quot;5&quot;/&gt;&lt;property id=&quot;20300&quot; value=&quot;Slide 1&quot;/&gt;&lt;property id=&quot;20307&quot; value=&quot;256&quot;/&gt;&lt;/object&gt;&lt;object type=&quot;3&quot; unique_id=&quot;10075&quot;&gt;&lt;property id=&quot;20148&quot; value=&quot;5&quot;/&gt;&lt;property id=&quot;20300&quot; value=&quot;Slide 2&quot;/&gt;&lt;property id=&quot;20307&quot; value=&quot;260&quot;/&gt;&lt;/object&gt;&lt;object type=&quot;3&quot; unique_id=&quot;10076&quot;&gt;&lt;property id=&quot;20148&quot; value=&quot;5&quot;/&gt;&lt;property id=&quot;20300&quot; value=&quot;Slide 3&quot;/&gt;&lt;property id=&quot;20307&quot; value=&quot;267&quot;/&gt;&lt;/object&gt;&lt;object type=&quot;3&quot; unique_id=&quot;10077&quot;&gt;&lt;property id=&quot;20148&quot; value=&quot;5&quot;/&gt;&lt;property id=&quot;20300&quot; value=&quot;Slide 4&quot;/&gt;&lt;property id=&quot;20307&quot; value=&quot;264&quot;/&gt;&lt;/object&gt;&lt;object type=&quot;3&quot; unique_id=&quot;10078&quot;&gt;&lt;property id=&quot;20148&quot; value=&quot;5&quot;/&gt;&lt;property id=&quot;20300&quot; value=&quot;Slide 5&quot;/&gt;&lt;property id=&quot;20307&quot; value=&quot;268&quot;/&gt;&lt;/object&gt;&lt;object type=&quot;3&quot; unique_id=&quot;10079&quot;&gt;&lt;property id=&quot;20148&quot; value=&quot;5&quot;/&gt;&lt;property id=&quot;20300&quot; value=&quot;Slide 6&quot;/&gt;&lt;property id=&quot;20307&quot; value=&quot;265&quot;/&gt;&lt;/object&gt;&lt;object type=&quot;3&quot; unique_id=&quot;10080&quot;&gt;&lt;property id=&quot;20148&quot; value=&quot;5&quot;/&gt;&lt;property id=&quot;20300&quot; value=&quot;Slide 7&quot;/&gt;&lt;property id=&quot;20307&quot; value=&quot;266&quot;/&gt;&lt;/object&gt;&lt;object type=&quot;3&quot; unique_id=&quot;10081&quot;&gt;&lt;property id=&quot;20148&quot; value=&quot;5&quot;/&gt;&lt;property id=&quot;20300&quot; value=&quot;Slide 8&quot;/&gt;&lt;property id=&quot;20307&quot; value=&quot;262&quot;/&gt;&lt;/object&gt;&lt;object type=&quot;3&quot; unique_id=&quot;10082&quot;&gt;&lt;property id=&quot;20148&quot; value=&quot;5&quot;/&gt;&lt;property id=&quot;20300&quot; value=&quot;Slide 9&quot;/&gt;&lt;property id=&quot;20307&quot; value=&quot;269&quot;/&gt;&lt;/object&gt;&lt;object type=&quot;3&quot; unique_id=&quot;10083&quot;&gt;&lt;property id=&quot;20148&quot; value=&quot;5&quot;/&gt;&lt;property id=&quot;20300&quot; value=&quot;Slide 10&quot;/&gt;&lt;property id=&quot;20307&quot; value=&quot;259&quot;/&gt;&lt;/object&gt;&lt;/object&gt;&lt;object type=&quot;8&quot; unique_id=&quot;10095&quot;&gt;&lt;/object&gt;&lt;/object&gt;&lt;/database&gt;"/>
  <p:tag name="MMPROD_NEXTUNIQUEID" val="10009"/>
  <p:tag name="SECTOMILLISECCONVERTED"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56E99604-B34A-AB45-82E2-A2F6C5EC15CC}" vid="{C3811B3D-AE0C-294C-BC2C-607328485A3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90BB40841CFF24B9EE5768E68D59C27" ma:contentTypeVersion="11" ma:contentTypeDescription="Create a new document." ma:contentTypeScope="" ma:versionID="954d31f9190be3f7ef065e5ab0bb1f64">
  <xsd:schema xmlns:xsd="http://www.w3.org/2001/XMLSchema" xmlns:xs="http://www.w3.org/2001/XMLSchema" xmlns:p="http://schemas.microsoft.com/office/2006/metadata/properties" xmlns:ns3="e7df5849-c3fa-49f4-b994-7a665c8a4de0" xmlns:ns4="aa2c0819-8031-4e79-89a0-3c919056de62" targetNamespace="http://schemas.microsoft.com/office/2006/metadata/properties" ma:root="true" ma:fieldsID="36e71fd66cee223cbd025277b31c35da" ns3:_="" ns4:_="">
    <xsd:import namespace="e7df5849-c3fa-49f4-b994-7a665c8a4de0"/>
    <xsd:import namespace="aa2c0819-8031-4e79-89a0-3c919056de62"/>
    <xsd:element name="properties">
      <xsd:complexType>
        <xsd:sequence>
          <xsd:element name="documentManagement">
            <xsd:complexType>
              <xsd:all>
                <xsd:element ref="ns3:SharedWithUsers" minOccurs="0"/>
                <xsd:element ref="ns4:MediaServiceMetadata" minOccurs="0"/>
                <xsd:element ref="ns4:MediaServiceFastMetadata" minOccurs="0"/>
                <xsd:element ref="ns3:SharedWithDetails" minOccurs="0"/>
                <xsd:element ref="ns3:SharingHintHash" minOccurs="0"/>
                <xsd:element ref="ns4:MediaServiceAutoTags" minOccurs="0"/>
                <xsd:element ref="ns4:MediaServiceEventHashCode" minOccurs="0"/>
                <xsd:element ref="ns4:MediaServiceGenerationTime" minOccurs="0"/>
                <xsd:element ref="ns4:MediaServiceDateTaken" minOccurs="0"/>
                <xsd:element ref="ns4:MediaServiceLocation"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df5849-c3fa-49f4-b994-7a665c8a4de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2c0819-8031-4e79-89a0-3c919056de62" elementFormDefault="qualified">
    <xsd:import namespace="http://schemas.microsoft.com/office/2006/documentManagement/types"/>
    <xsd:import namespace="http://schemas.microsoft.com/office/infopath/2007/PartnerControls"/>
    <xsd:element name="MediaServiceMetadata" ma:index="9" nillable="true" ma:displayName="MediaServiceMetadata" ma:description="" ma:hidden="true" ma:internalName="MediaServiceMetadata" ma:readOnly="true">
      <xsd:simpleType>
        <xsd:restriction base="dms:Note"/>
      </xsd:simpleType>
    </xsd:element>
    <xsd:element name="MediaServiceFastMetadata" ma:index="10"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EA965C0-1E0F-4552-ADC7-7B1F308A010E}">
  <ds:schemaRefs>
    <ds:schemaRef ds:uri="http://purl.org/dc/dcmitype/"/>
    <ds:schemaRef ds:uri="e7df5849-c3fa-49f4-b994-7a665c8a4de0"/>
    <ds:schemaRef ds:uri="http://purl.org/dc/elements/1.1/"/>
    <ds:schemaRef ds:uri="http://schemas.microsoft.com/office/2006/documentManagement/types"/>
    <ds:schemaRef ds:uri="http://purl.org/dc/terms/"/>
    <ds:schemaRef ds:uri="aa2c0819-8031-4e79-89a0-3c919056de62"/>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1AAE5D5D-4BD1-4772-B18A-B266575D9D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df5849-c3fa-49f4-b994-7a665c8a4de0"/>
    <ds:schemaRef ds:uri="aa2c0819-8031-4e79-89a0-3c919056de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4F6CB2-6559-4007-8C20-E0166126184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1131</TotalTime>
  <Words>2696</Words>
  <Application>Microsoft Office PowerPoint</Application>
  <PresentationFormat>On-screen Show (4:3)</PresentationFormat>
  <Paragraphs>283</Paragraphs>
  <Slides>29</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ＭＳ Ｐゴシック</vt:lpstr>
      <vt:lpstr>Arial</vt:lpstr>
      <vt:lpstr>Calibri</vt:lpstr>
      <vt:lpstr>Courier New</vt:lpstr>
      <vt:lpstr>Georgia</vt:lpstr>
      <vt:lpstr>Tahoma</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Lomax</dc:creator>
  <cp:lastModifiedBy>Robert Lomax</cp:lastModifiedBy>
  <cp:revision>104</cp:revision>
  <cp:lastPrinted>2019-08-20T08:16:00Z</cp:lastPrinted>
  <dcterms:modified xsi:type="dcterms:W3CDTF">2019-09-09T20:14:50Z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0x010100990BB40841CFF24B9EE5768E68D59C27</vt:lpwstr>
  </property>
  <property fmtid="{D5CDD505-2E9C-101B-9397-08002B2CF9AE}" pid="3" name="_dlc_DocIdItemGuid">
    <vt:lpwstr>842e91be-8564-4a4a-bdbc-a813109430a3</vt:lpwstr>
  </property>
</Properties>
</file>