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4" r:id="rId1"/>
  </p:sldMasterIdLst>
  <p:sldIdLst>
    <p:sldId id="256" r:id="rId2"/>
    <p:sldId id="257" r:id="rId3"/>
    <p:sldId id="274" r:id="rId4"/>
    <p:sldId id="276" r:id="rId5"/>
    <p:sldId id="277" r:id="rId6"/>
    <p:sldId id="278" r:id="rId7"/>
    <p:sldId id="275" r:id="rId8"/>
    <p:sldId id="272" r:id="rId9"/>
    <p:sldId id="279" r:id="rId10"/>
    <p:sldId id="280" r:id="rId11"/>
    <p:sldId id="288" r:id="rId12"/>
    <p:sldId id="271" r:id="rId13"/>
    <p:sldId id="283" r:id="rId14"/>
    <p:sldId id="284" r:id="rId15"/>
    <p:sldId id="287" r:id="rId16"/>
    <p:sldId id="289" r:id="rId17"/>
    <p:sldId id="269" r:id="rId18"/>
    <p:sldId id="285" r:id="rId19"/>
    <p:sldId id="286" r:id="rId20"/>
    <p:sldId id="27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8" d="100"/>
          <a:sy n="98" d="100"/>
        </p:scale>
        <p:origin x="110" y="1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pPr/>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3952861767"/>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34D819-9F07-4261-B09B-9E467E5D9002}" type="datetimeFigureOut">
              <a:rPr lang="en-US" smtClean="0"/>
              <a:pPr/>
              <a:t>7/22/2019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1093347043"/>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34D819-9F07-4261-B09B-9E467E5D9002}" type="datetimeFigureOut">
              <a:rPr lang="en-US" smtClean="0"/>
              <a:pPr/>
              <a:t>7/22/2019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744261467"/>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34D819-9F07-4261-B09B-9E467E5D9002}" type="datetimeFigureOut">
              <a:rPr lang="en-US" smtClean="0"/>
              <a:pPr/>
              <a:t>7/22/2019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pPr/>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715667318"/>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34D819-9F07-4261-B09B-9E467E5D9002}" type="datetimeFigureOut">
              <a:rPr lang="en-US" smtClean="0"/>
              <a:pPr/>
              <a:t>7/22/2019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3686501098"/>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9334D819-9F07-4261-B09B-9E467E5D9002}" type="datetimeFigureOut">
              <a:rPr lang="en-US" smtClean="0"/>
              <a:pPr/>
              <a:t>7/22/2019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1096136051"/>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9334D819-9F07-4261-B09B-9E467E5D9002}" type="datetimeFigureOut">
              <a:rPr lang="en-US" smtClean="0"/>
              <a:pPr/>
              <a:t>7/22/2019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1509957932"/>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948780396"/>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390622489"/>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smtClean="0"/>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051832530"/>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334D819-9F07-4261-B09B-9E467E5D9002}" type="datetimeFigureOut">
              <a:rPr lang="en-US" smtClean="0"/>
              <a:pPr/>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38269013"/>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smtClean="0"/>
              <a:t>7/22/2019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769299396"/>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smtClean="0"/>
              <a:t>7/22/2019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765912231"/>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smtClean="0"/>
              <a:t>7/22/2019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3703772115"/>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9334D819-9F07-4261-B09B-9E467E5D9002}" type="datetimeFigureOut">
              <a:rPr lang="en-US" smtClean="0"/>
              <a:t>7/22/2019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28599455"/>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34D819-9F07-4261-B09B-9E467E5D9002}" type="datetimeFigureOut">
              <a:rPr lang="en-US" smtClean="0"/>
              <a:t>7/22/2019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023792050"/>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334D819-9F07-4261-B09B-9E467E5D9002}" type="datetimeFigureOut">
              <a:rPr lang="en-US" smtClean="0"/>
              <a:t>7/22/2019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smtClean="0"/>
              <a:t>‹#›</a:t>
            </a:fld>
            <a:endParaRPr lang="en-US" dirty="0"/>
          </a:p>
        </p:txBody>
      </p:sp>
    </p:spTree>
    <p:extLst>
      <p:ext uri="{BB962C8B-B14F-4D97-AF65-F5344CB8AC3E}">
        <p14:creationId xmlns:p14="http://schemas.microsoft.com/office/powerpoint/2010/main" val="2441055083"/>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334D819-9F07-4261-B09B-9E467E5D9002}" type="datetimeFigureOut">
              <a:rPr lang="en-US" smtClean="0"/>
              <a:pPr/>
              <a:t>7/22/2019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71766878-3199-4EAB-94E7-2D6D11070E14}" type="slidenum">
              <a:rPr lang="en-US" smtClean="0"/>
              <a:pPr/>
              <a:t>‹#›</a:t>
            </a:fld>
            <a:endParaRPr lang="en-US" dirty="0"/>
          </a:p>
        </p:txBody>
      </p:sp>
    </p:spTree>
    <p:extLst>
      <p:ext uri="{BB962C8B-B14F-4D97-AF65-F5344CB8AC3E}">
        <p14:creationId xmlns:p14="http://schemas.microsoft.com/office/powerpoint/2010/main" val="1606841528"/>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thecompleteuniversityguide.co.uk/universities/sexism-on-campus/student-experiences-of-sexism-at-uni/"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sz="3200" dirty="0"/>
              <a:t>‘Men behaving badly’ or just ‘attempting to fit in’?: ‘Laddism’ and its impact on learning and teaching environments in higher </a:t>
            </a:r>
            <a:r>
              <a:rPr lang="en-US" sz="3200" dirty="0" smtClean="0"/>
              <a:t>education </a:t>
            </a:r>
            <a:r>
              <a:rPr lang="en-US" dirty="0"/>
              <a:t/>
            </a:r>
            <a:br>
              <a:rPr lang="en-US" dirty="0"/>
            </a:br>
            <a:endParaRPr lang="en-GB" dirty="0"/>
          </a:p>
        </p:txBody>
      </p:sp>
      <p:sp>
        <p:nvSpPr>
          <p:cNvPr id="5" name="Subtitle 4"/>
          <p:cNvSpPr>
            <a:spLocks noGrp="1"/>
          </p:cNvSpPr>
          <p:nvPr>
            <p:ph type="subTitle" idx="1"/>
          </p:nvPr>
        </p:nvSpPr>
        <p:spPr/>
        <p:txBody>
          <a:bodyPr>
            <a:normAutofit fontScale="92500" lnSpcReduction="10000"/>
          </a:bodyPr>
          <a:lstStyle/>
          <a:p>
            <a:r>
              <a:rPr lang="en-GB" dirty="0" smtClean="0"/>
              <a:t>Dr Richard Waller</a:t>
            </a:r>
          </a:p>
          <a:p>
            <a:r>
              <a:rPr lang="en-GB" dirty="0" smtClean="0"/>
              <a:t>And Dr Helen Bovill</a:t>
            </a:r>
          </a:p>
          <a:p>
            <a:r>
              <a:rPr lang="en-GB" dirty="0" smtClean="0"/>
              <a:t>University of the West of England, Bristol</a:t>
            </a:r>
            <a:endParaRPr lang="en-GB" dirty="0"/>
          </a:p>
        </p:txBody>
      </p:sp>
    </p:spTree>
    <p:extLst>
      <p:ext uri="{BB962C8B-B14F-4D97-AF65-F5344CB8AC3E}">
        <p14:creationId xmlns:p14="http://schemas.microsoft.com/office/powerpoint/2010/main" val="1221872867"/>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Recruitment: </a:t>
            </a:r>
            <a:br>
              <a:rPr lang="en-GB" dirty="0" smtClean="0"/>
            </a:br>
            <a:r>
              <a:rPr lang="en-GB" dirty="0" smtClean="0"/>
              <a:t>A staged approach</a:t>
            </a:r>
            <a:r>
              <a:rPr lang="en-GB" dirty="0"/>
              <a:t/>
            </a:r>
            <a:br>
              <a:rPr lang="en-GB" dirty="0"/>
            </a:br>
            <a:endParaRPr lang="en-GB" dirty="0"/>
          </a:p>
        </p:txBody>
      </p:sp>
      <p:sp>
        <p:nvSpPr>
          <p:cNvPr id="3" name="Content Placeholder 2"/>
          <p:cNvSpPr>
            <a:spLocks noGrp="1"/>
          </p:cNvSpPr>
          <p:nvPr>
            <p:ph sz="quarter" idx="13"/>
          </p:nvPr>
        </p:nvSpPr>
        <p:spPr/>
        <p:txBody>
          <a:bodyPr>
            <a:normAutofit/>
          </a:bodyPr>
          <a:lstStyle/>
          <a:p>
            <a:r>
              <a:rPr lang="en-GB" sz="2400" dirty="0" smtClean="0"/>
              <a:t>First contact with potential participants</a:t>
            </a:r>
          </a:p>
          <a:p>
            <a:r>
              <a:rPr lang="en-GB" sz="2400" dirty="0" smtClean="0"/>
              <a:t>Very detailed focus group information sheet and consent form</a:t>
            </a:r>
          </a:p>
          <a:p>
            <a:r>
              <a:rPr lang="en-GB" sz="2400" dirty="0" smtClean="0"/>
              <a:t>Very detailed and separate interview information sheet and consent form</a:t>
            </a:r>
            <a:endParaRPr lang="en-GB" sz="2400" dirty="0"/>
          </a:p>
        </p:txBody>
      </p:sp>
    </p:spTree>
    <p:extLst>
      <p:ext uri="{BB962C8B-B14F-4D97-AF65-F5344CB8AC3E}">
        <p14:creationId xmlns:p14="http://schemas.microsoft.com/office/powerpoint/2010/main" val="3482359799"/>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Ethical approval: </a:t>
            </a:r>
            <a:br>
              <a:rPr lang="en-GB" dirty="0" smtClean="0"/>
            </a:br>
            <a:r>
              <a:rPr lang="en-GB" dirty="0" smtClean="0"/>
              <a:t>informed disclosure</a:t>
            </a:r>
            <a:endParaRPr lang="en-GB" dirty="0"/>
          </a:p>
        </p:txBody>
      </p:sp>
      <p:sp>
        <p:nvSpPr>
          <p:cNvPr id="3" name="Content Placeholder 2"/>
          <p:cNvSpPr>
            <a:spLocks noGrp="1"/>
          </p:cNvSpPr>
          <p:nvPr>
            <p:ph sz="quarter" idx="13"/>
          </p:nvPr>
        </p:nvSpPr>
        <p:spPr/>
        <p:txBody>
          <a:bodyPr>
            <a:normAutofit/>
          </a:bodyPr>
          <a:lstStyle/>
          <a:p>
            <a:r>
              <a:rPr lang="en-GB" sz="2800" i="1" dirty="0" smtClean="0"/>
              <a:t>‘You </a:t>
            </a:r>
            <a:r>
              <a:rPr lang="en-GB" sz="2800" i="1" dirty="0"/>
              <a:t>need to be clearer about what the circumstances of ‘taking further action’ might be in light of certain disclosures? Explain this so that a student will understand what the implications of such disclosures might </a:t>
            </a:r>
            <a:r>
              <a:rPr lang="en-GB" sz="2800" i="1" dirty="0" smtClean="0"/>
              <a:t>be’. </a:t>
            </a:r>
            <a:endParaRPr lang="en-GB" sz="2800" i="1" dirty="0"/>
          </a:p>
        </p:txBody>
      </p:sp>
    </p:spTree>
    <p:extLst>
      <p:ext uri="{BB962C8B-B14F-4D97-AF65-F5344CB8AC3E}">
        <p14:creationId xmlns:p14="http://schemas.microsoft.com/office/powerpoint/2010/main" val="2656274385"/>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90153"/>
            <a:ext cx="10364451" cy="1030309"/>
          </a:xfrm>
        </p:spPr>
        <p:txBody>
          <a:bodyPr>
            <a:normAutofit fontScale="90000"/>
          </a:bodyPr>
          <a:lstStyle/>
          <a:p>
            <a:pPr marL="457200" indent="-457200"/>
            <a:r>
              <a:rPr lang="en-GB" dirty="0"/>
              <a:t>Informed </a:t>
            </a:r>
            <a:r>
              <a:rPr lang="en-GB" dirty="0" smtClean="0"/>
              <a:t>disclosure: </a:t>
            </a:r>
            <a:br>
              <a:rPr lang="en-GB" dirty="0" smtClean="0"/>
            </a:br>
            <a:r>
              <a:rPr lang="en-GB" dirty="0" smtClean="0"/>
              <a:t>privacy statement</a:t>
            </a:r>
            <a:endParaRPr lang="en-GB" dirty="0"/>
          </a:p>
        </p:txBody>
      </p:sp>
      <p:sp>
        <p:nvSpPr>
          <p:cNvPr id="3" name="Content Placeholder 2"/>
          <p:cNvSpPr>
            <a:spLocks noGrp="1"/>
          </p:cNvSpPr>
          <p:nvPr>
            <p:ph sz="quarter" idx="13"/>
          </p:nvPr>
        </p:nvSpPr>
        <p:spPr>
          <a:xfrm>
            <a:off x="712519" y="1120462"/>
            <a:ext cx="10699667" cy="4670737"/>
          </a:xfrm>
        </p:spPr>
        <p:txBody>
          <a:bodyPr>
            <a:normAutofit/>
          </a:bodyPr>
          <a:lstStyle/>
          <a:p>
            <a:r>
              <a:rPr lang="en-GB" sz="2400" b="1" dirty="0"/>
              <a:t>Information to inform you on any disclosures you might </a:t>
            </a:r>
            <a:r>
              <a:rPr lang="en-GB" sz="2400" b="1" dirty="0" smtClean="0"/>
              <a:t>make</a:t>
            </a:r>
            <a:endParaRPr lang="en-GB" sz="2400" dirty="0"/>
          </a:p>
          <a:p>
            <a:r>
              <a:rPr lang="en-GB" sz="2400" dirty="0" smtClean="0"/>
              <a:t>Every </a:t>
            </a:r>
            <a:r>
              <a:rPr lang="en-GB" sz="2400" dirty="0"/>
              <a:t>attempt will be made to keep your disclosures confidential and your identity anonymous. We may only share relevant items of information you disclose in this research with appropriately trained staff or organisations outside of UWE in the following </a:t>
            </a:r>
            <a:r>
              <a:rPr lang="en-GB" sz="2400" dirty="0" smtClean="0"/>
              <a:t>instances:</a:t>
            </a:r>
            <a:endParaRPr lang="en-GB" sz="2400" dirty="0"/>
          </a:p>
          <a:p>
            <a:pPr marL="457200" lvl="0" indent="-457200">
              <a:buFont typeface="+mj-lt"/>
              <a:buAutoNum type="arabicPeriod"/>
            </a:pPr>
            <a:r>
              <a:rPr lang="en-GB" sz="2400" dirty="0"/>
              <a:t>It is required by </a:t>
            </a:r>
            <a:r>
              <a:rPr lang="en-GB" sz="2400" dirty="0" smtClean="0"/>
              <a:t>law</a:t>
            </a:r>
            <a:endParaRPr lang="en-GB" sz="2400" dirty="0"/>
          </a:p>
          <a:p>
            <a:pPr marL="457200" lvl="0" indent="-457200">
              <a:buFont typeface="+mj-lt"/>
              <a:buAutoNum type="arabicPeriod"/>
            </a:pPr>
            <a:r>
              <a:rPr lang="en-GB" sz="2400" dirty="0"/>
              <a:t>We have reasonable belief that you have breached the University’s regulations or </a:t>
            </a:r>
            <a:r>
              <a:rPr lang="en-GB" sz="2400" dirty="0" smtClean="0"/>
              <a:t>policies</a:t>
            </a:r>
            <a:endParaRPr lang="en-GB" sz="2400" dirty="0"/>
          </a:p>
          <a:p>
            <a:pPr marL="457200" lvl="0" indent="-457200">
              <a:buFont typeface="+mj-lt"/>
              <a:buAutoNum type="arabicPeriod"/>
            </a:pPr>
            <a:r>
              <a:rPr lang="en-GB" sz="2400" dirty="0"/>
              <a:t>There is a serious risk of harm to yourself or </a:t>
            </a:r>
            <a:r>
              <a:rPr lang="en-GB" sz="2400" dirty="0" smtClean="0"/>
              <a:t>others</a:t>
            </a:r>
            <a:endParaRPr lang="en-GB" sz="2400" dirty="0"/>
          </a:p>
          <a:p>
            <a:endParaRPr lang="en-GB" dirty="0"/>
          </a:p>
        </p:txBody>
      </p:sp>
    </p:spTree>
    <p:extLst>
      <p:ext uri="{BB962C8B-B14F-4D97-AF65-F5344CB8AC3E}">
        <p14:creationId xmlns:p14="http://schemas.microsoft.com/office/powerpoint/2010/main" val="1583704028"/>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
            <a:ext cx="10364451" cy="1159098"/>
          </a:xfrm>
        </p:spPr>
        <p:txBody>
          <a:bodyPr/>
          <a:lstStyle/>
          <a:p>
            <a:pPr marL="457200" indent="-457200"/>
            <a:r>
              <a:rPr lang="en-GB" dirty="0"/>
              <a:t>Informed </a:t>
            </a:r>
            <a:r>
              <a:rPr lang="en-GB" dirty="0" smtClean="0"/>
              <a:t>disclosure: </a:t>
            </a:r>
            <a:br>
              <a:rPr lang="en-GB" dirty="0" smtClean="0"/>
            </a:br>
            <a:r>
              <a:rPr lang="en-GB" dirty="0" smtClean="0"/>
              <a:t>privacy statement</a:t>
            </a:r>
            <a:endParaRPr lang="en-GB" dirty="0"/>
          </a:p>
        </p:txBody>
      </p:sp>
      <p:sp>
        <p:nvSpPr>
          <p:cNvPr id="3" name="Content Placeholder 2"/>
          <p:cNvSpPr>
            <a:spLocks noGrp="1"/>
          </p:cNvSpPr>
          <p:nvPr>
            <p:ph sz="quarter" idx="13"/>
          </p:nvPr>
        </p:nvSpPr>
        <p:spPr>
          <a:xfrm>
            <a:off x="819397" y="1262130"/>
            <a:ext cx="10782795" cy="4529069"/>
          </a:xfrm>
        </p:spPr>
        <p:txBody>
          <a:bodyPr>
            <a:normAutofit/>
          </a:bodyPr>
          <a:lstStyle/>
          <a:p>
            <a:r>
              <a:rPr lang="en-GB" sz="2400" b="1" dirty="0"/>
              <a:t>Clarify circumstances under which we might need to breach </a:t>
            </a:r>
            <a:r>
              <a:rPr lang="en-GB" sz="2400" b="1" dirty="0" smtClean="0"/>
              <a:t>confidentiality</a:t>
            </a:r>
            <a:endParaRPr lang="en-GB" sz="2400" dirty="0"/>
          </a:p>
          <a:p>
            <a:r>
              <a:rPr lang="en-GB" sz="2400" dirty="0"/>
              <a:t>You should think carefully about disclosures that you make which:</a:t>
            </a:r>
          </a:p>
          <a:p>
            <a:pPr marL="457200" lvl="0" indent="-457200">
              <a:buFont typeface="+mj-lt"/>
              <a:buAutoNum type="arabicPeriod"/>
            </a:pPr>
            <a:r>
              <a:rPr lang="en-GB" sz="2400" dirty="0"/>
              <a:t>Clearly name people or </a:t>
            </a:r>
            <a:r>
              <a:rPr lang="en-GB" sz="2400" dirty="0" smtClean="0"/>
              <a:t>places</a:t>
            </a:r>
            <a:endParaRPr lang="en-GB" sz="2400" dirty="0"/>
          </a:p>
          <a:p>
            <a:pPr marL="457200" lvl="0" indent="-457200">
              <a:buFont typeface="+mj-lt"/>
              <a:buAutoNum type="arabicPeriod"/>
            </a:pPr>
            <a:r>
              <a:rPr lang="en-GB" sz="2400" dirty="0"/>
              <a:t>Identify people or places involved in illegal activities such as dealing drugs, violence against others, sexual abuse against </a:t>
            </a:r>
            <a:r>
              <a:rPr lang="en-GB" sz="2400" dirty="0" smtClean="0"/>
              <a:t>others</a:t>
            </a:r>
            <a:endParaRPr lang="en-GB" sz="2400" dirty="0"/>
          </a:p>
          <a:p>
            <a:pPr marL="457200" lvl="0" indent="-457200">
              <a:buFont typeface="+mj-lt"/>
              <a:buAutoNum type="arabicPeriod"/>
            </a:pPr>
            <a:r>
              <a:rPr lang="en-GB" sz="2400" dirty="0"/>
              <a:t>Identify people or places who are directly harmed by behaviours disclosed and who may need support systems put in </a:t>
            </a:r>
            <a:r>
              <a:rPr lang="en-GB" sz="2400" dirty="0" smtClean="0"/>
              <a:t>place</a:t>
            </a:r>
            <a:endParaRPr lang="en-GB" sz="2400" dirty="0"/>
          </a:p>
          <a:p>
            <a:endParaRPr lang="en-GB" dirty="0"/>
          </a:p>
        </p:txBody>
      </p:sp>
    </p:spTree>
    <p:extLst>
      <p:ext uri="{BB962C8B-B14F-4D97-AF65-F5344CB8AC3E}">
        <p14:creationId xmlns:p14="http://schemas.microsoft.com/office/powerpoint/2010/main" val="2623801797"/>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indent="-457200"/>
            <a:r>
              <a:rPr lang="en-GB" dirty="0"/>
              <a:t>Informed </a:t>
            </a:r>
            <a:r>
              <a:rPr lang="en-GB" dirty="0" smtClean="0"/>
              <a:t>disclosure:</a:t>
            </a:r>
            <a:br>
              <a:rPr lang="en-GB" dirty="0" smtClean="0"/>
            </a:br>
            <a:r>
              <a:rPr lang="en-GB" dirty="0" smtClean="0"/>
              <a:t>privacy statement and meaningful data?</a:t>
            </a:r>
            <a:endParaRPr lang="en-GB" dirty="0"/>
          </a:p>
        </p:txBody>
      </p:sp>
      <p:sp>
        <p:nvSpPr>
          <p:cNvPr id="3" name="Content Placeholder 2"/>
          <p:cNvSpPr>
            <a:spLocks noGrp="1"/>
          </p:cNvSpPr>
          <p:nvPr>
            <p:ph sz="quarter" idx="13"/>
          </p:nvPr>
        </p:nvSpPr>
        <p:spPr/>
        <p:txBody>
          <a:bodyPr>
            <a:normAutofit/>
          </a:bodyPr>
          <a:lstStyle/>
          <a:p>
            <a:r>
              <a:rPr lang="en-GB" sz="2800" dirty="0"/>
              <a:t>This research is important to more fully support student welfare and actual accounts of realistic lives and experiences are primarily important. We would ask that you protect the identity of people and places in your </a:t>
            </a:r>
            <a:r>
              <a:rPr lang="en-GB" sz="2800" dirty="0" smtClean="0"/>
              <a:t>disclosures </a:t>
            </a:r>
            <a:endParaRPr lang="en-GB" sz="2800" dirty="0"/>
          </a:p>
        </p:txBody>
      </p:sp>
    </p:spTree>
    <p:extLst>
      <p:ext uri="{BB962C8B-B14F-4D97-AF65-F5344CB8AC3E}">
        <p14:creationId xmlns:p14="http://schemas.microsoft.com/office/powerpoint/2010/main" val="3631756173"/>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indent="-457200"/>
            <a:r>
              <a:rPr lang="en-GB" dirty="0"/>
              <a:t>Informed </a:t>
            </a:r>
            <a:r>
              <a:rPr lang="en-GB" dirty="0" smtClean="0"/>
              <a:t>disclosure:</a:t>
            </a:r>
            <a:br>
              <a:rPr lang="en-GB" dirty="0" smtClean="0"/>
            </a:br>
            <a:r>
              <a:rPr lang="en-GB" dirty="0" smtClean="0"/>
              <a:t>Privacy statement and meaningful data?</a:t>
            </a:r>
            <a:endParaRPr lang="en-GB" dirty="0"/>
          </a:p>
        </p:txBody>
      </p:sp>
      <p:sp>
        <p:nvSpPr>
          <p:cNvPr id="3" name="Content Placeholder 2"/>
          <p:cNvSpPr>
            <a:spLocks noGrp="1"/>
          </p:cNvSpPr>
          <p:nvPr>
            <p:ph sz="quarter" idx="13"/>
          </p:nvPr>
        </p:nvSpPr>
        <p:spPr/>
        <p:txBody>
          <a:bodyPr/>
          <a:lstStyle/>
          <a:p>
            <a:r>
              <a:rPr lang="en-GB" sz="2800" dirty="0" smtClean="0"/>
              <a:t>However</a:t>
            </a:r>
            <a:r>
              <a:rPr lang="en-GB" sz="2800" dirty="0"/>
              <a:t>, where you think serious incidences have occurred and in which you feel we can direct you toward sources of support, we would ask that you talk to either Richard or Helen outside of the research so that we can work with you to resolve such issues privately and with support from relevant people or </a:t>
            </a:r>
            <a:r>
              <a:rPr lang="en-GB" sz="2800" dirty="0" smtClean="0"/>
              <a:t>organisations  </a:t>
            </a:r>
            <a:endParaRPr lang="en-GB" sz="2800" dirty="0"/>
          </a:p>
          <a:p>
            <a:endParaRPr lang="en-GB" dirty="0"/>
          </a:p>
        </p:txBody>
      </p:sp>
    </p:spTree>
    <p:extLst>
      <p:ext uri="{BB962C8B-B14F-4D97-AF65-F5344CB8AC3E}">
        <p14:creationId xmlns:p14="http://schemas.microsoft.com/office/powerpoint/2010/main" val="3020176254"/>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Ethical approval: </a:t>
            </a:r>
            <a:br>
              <a:rPr lang="en-GB" dirty="0" smtClean="0"/>
            </a:br>
            <a:r>
              <a:rPr lang="en-GB" dirty="0" smtClean="0"/>
              <a:t>safeguarding and well-being</a:t>
            </a:r>
            <a:endParaRPr lang="en-GB" dirty="0"/>
          </a:p>
        </p:txBody>
      </p:sp>
      <p:sp>
        <p:nvSpPr>
          <p:cNvPr id="3" name="Content Placeholder 2"/>
          <p:cNvSpPr>
            <a:spLocks noGrp="1"/>
          </p:cNvSpPr>
          <p:nvPr>
            <p:ph sz="quarter" idx="13"/>
          </p:nvPr>
        </p:nvSpPr>
        <p:spPr/>
        <p:txBody>
          <a:bodyPr>
            <a:normAutofit/>
          </a:bodyPr>
          <a:lstStyle/>
          <a:p>
            <a:r>
              <a:rPr lang="en-GB" sz="2400" i="1" dirty="0" smtClean="0"/>
              <a:t>‘What </a:t>
            </a:r>
            <a:r>
              <a:rPr lang="en-GB" sz="2400" i="1" dirty="0"/>
              <a:t>kinds of support are you able to point students to? You seem to suggest that student participants may be ‘victims’ or ‘perpetrators’ of laddish behaviour and some further thought and explanation of how you will respond to their accounts would be useful. You refer to the wellbeing service but please consider other support mechanisms for those who may have had difficult experiences - for example sexual violence or </a:t>
            </a:r>
            <a:r>
              <a:rPr lang="en-GB" sz="2400" i="1" dirty="0" smtClean="0"/>
              <a:t>harassment’</a:t>
            </a:r>
            <a:endParaRPr lang="en-GB" sz="2400" i="1" dirty="0"/>
          </a:p>
        </p:txBody>
      </p:sp>
    </p:spTree>
    <p:extLst>
      <p:ext uri="{BB962C8B-B14F-4D97-AF65-F5344CB8AC3E}">
        <p14:creationId xmlns:p14="http://schemas.microsoft.com/office/powerpoint/2010/main" val="3993387004"/>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Safeguarding and </a:t>
            </a:r>
            <a:r>
              <a:rPr lang="en-GB" dirty="0" smtClean="0"/>
              <a:t>well-being:</a:t>
            </a:r>
            <a:br>
              <a:rPr lang="en-GB" dirty="0" smtClean="0"/>
            </a:br>
            <a:r>
              <a:rPr lang="en-GB" dirty="0" smtClean="0"/>
              <a:t>UWE support</a:t>
            </a:r>
            <a:r>
              <a:rPr lang="en-GB" dirty="0"/>
              <a:t/>
            </a:r>
            <a:br>
              <a:rPr lang="en-GB" dirty="0"/>
            </a:br>
            <a:endParaRPr lang="en-GB" dirty="0"/>
          </a:p>
        </p:txBody>
      </p:sp>
      <p:sp>
        <p:nvSpPr>
          <p:cNvPr id="3" name="Content Placeholder 2"/>
          <p:cNvSpPr>
            <a:spLocks noGrp="1"/>
          </p:cNvSpPr>
          <p:nvPr>
            <p:ph sz="quarter" idx="13"/>
          </p:nvPr>
        </p:nvSpPr>
        <p:spPr/>
        <p:txBody>
          <a:bodyPr>
            <a:normAutofit/>
          </a:bodyPr>
          <a:lstStyle/>
          <a:p>
            <a:r>
              <a:rPr lang="en-GB" sz="2400" b="1" dirty="0"/>
              <a:t>UWE </a:t>
            </a:r>
            <a:r>
              <a:rPr lang="en-GB" sz="2400" b="1" dirty="0" smtClean="0"/>
              <a:t>Wellbeing</a:t>
            </a:r>
            <a:endParaRPr lang="en-GB" sz="2400" dirty="0"/>
          </a:p>
          <a:p>
            <a:r>
              <a:rPr lang="en-GB" sz="2400" b="1" dirty="0" smtClean="0"/>
              <a:t>mental </a:t>
            </a:r>
            <a:r>
              <a:rPr lang="en-GB" sz="2400" b="1" dirty="0"/>
              <a:t>health </a:t>
            </a:r>
            <a:r>
              <a:rPr lang="en-GB" sz="2400" b="1" dirty="0" smtClean="0"/>
              <a:t>support</a:t>
            </a:r>
            <a:r>
              <a:rPr lang="en-GB" sz="2400" dirty="0"/>
              <a:t>:</a:t>
            </a:r>
            <a:r>
              <a:rPr lang="en-GB" sz="2400" dirty="0" smtClean="0"/>
              <a:t> </a:t>
            </a:r>
            <a:r>
              <a:rPr lang="en-GB" sz="2400" dirty="0"/>
              <a:t>brief counselling and self-help information and resources </a:t>
            </a:r>
            <a:r>
              <a:rPr lang="en-GB" sz="2400" dirty="0" smtClean="0"/>
              <a:t>online </a:t>
            </a:r>
          </a:p>
          <a:p>
            <a:r>
              <a:rPr lang="en-GB" sz="2400" b="1" dirty="0"/>
              <a:t>Faith and </a:t>
            </a:r>
            <a:r>
              <a:rPr lang="en-GB" sz="2400" b="1" dirty="0" smtClean="0"/>
              <a:t>Spirituality: </a:t>
            </a:r>
            <a:r>
              <a:rPr lang="en-GB" sz="2400" dirty="0"/>
              <a:t>offers pastoral care for people of all faiths or </a:t>
            </a:r>
            <a:r>
              <a:rPr lang="en-GB" sz="2400" dirty="0" smtClean="0"/>
              <a:t>none</a:t>
            </a:r>
          </a:p>
          <a:p>
            <a:r>
              <a:rPr lang="en-GB" sz="2400" b="1" dirty="0"/>
              <a:t>Emotional resilience workshops</a:t>
            </a:r>
            <a:r>
              <a:rPr lang="en-GB" sz="2400" dirty="0"/>
              <a:t>: run by students for students </a:t>
            </a:r>
          </a:p>
        </p:txBody>
      </p:sp>
    </p:spTree>
    <p:extLst>
      <p:ext uri="{BB962C8B-B14F-4D97-AF65-F5344CB8AC3E}">
        <p14:creationId xmlns:p14="http://schemas.microsoft.com/office/powerpoint/2010/main" val="1361955359"/>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Safeguarding and </a:t>
            </a:r>
            <a:r>
              <a:rPr lang="en-GB" dirty="0" smtClean="0"/>
              <a:t>well-being:</a:t>
            </a:r>
            <a:br>
              <a:rPr lang="en-GB" dirty="0" smtClean="0"/>
            </a:br>
            <a:r>
              <a:rPr lang="en-GB" dirty="0" smtClean="0"/>
              <a:t>Beyond UWE</a:t>
            </a:r>
            <a:r>
              <a:rPr lang="en-GB" dirty="0"/>
              <a:t/>
            </a:r>
            <a:br>
              <a:rPr lang="en-GB" dirty="0"/>
            </a:br>
            <a:endParaRPr lang="en-GB" dirty="0"/>
          </a:p>
        </p:txBody>
      </p:sp>
      <p:pic>
        <p:nvPicPr>
          <p:cNvPr id="4" name="Content Placeholder 3"/>
          <p:cNvPicPr>
            <a:picLocks noGrp="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1272914" y="2360670"/>
            <a:ext cx="2794612" cy="1994391"/>
          </a:xfrm>
          <a:prstGeom prst="rect">
            <a:avLst/>
          </a:prstGeom>
          <a:noFill/>
          <a:ln>
            <a:noFill/>
          </a:ln>
        </p:spPr>
      </p:pic>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4597243" y="2524258"/>
            <a:ext cx="2370227" cy="1308163"/>
          </a:xfrm>
          <a:prstGeom prst="rect">
            <a:avLst/>
          </a:prstGeom>
          <a:noFill/>
          <a:ln>
            <a:noFill/>
          </a:ln>
        </p:spPr>
      </p:pic>
      <p:pic>
        <p:nvPicPr>
          <p:cNvPr id="6" name="Picture 5"/>
          <p:cNvPicPr/>
          <p:nvPr/>
        </p:nvPicPr>
        <p:blipFill>
          <a:blip r:embed="rId4">
            <a:extLst>
              <a:ext uri="{28A0092B-C50C-407E-A947-70E740481C1C}">
                <a14:useLocalDpi xmlns:a14="http://schemas.microsoft.com/office/drawing/2010/main" val="0"/>
              </a:ext>
            </a:extLst>
          </a:blip>
          <a:srcRect/>
          <a:stretch>
            <a:fillRect/>
          </a:stretch>
        </p:blipFill>
        <p:spPr bwMode="auto">
          <a:xfrm>
            <a:off x="8165206" y="2360669"/>
            <a:ext cx="2356833" cy="1683297"/>
          </a:xfrm>
          <a:prstGeom prst="rect">
            <a:avLst/>
          </a:prstGeom>
          <a:noFill/>
          <a:ln>
            <a:noFill/>
          </a:ln>
        </p:spPr>
      </p:pic>
    </p:spTree>
    <p:extLst>
      <p:ext uri="{BB962C8B-B14F-4D97-AF65-F5344CB8AC3E}">
        <p14:creationId xmlns:p14="http://schemas.microsoft.com/office/powerpoint/2010/main" val="2990794601"/>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Safeguarding and </a:t>
            </a:r>
            <a:r>
              <a:rPr lang="en-GB" dirty="0" smtClean="0"/>
              <a:t>well-being:</a:t>
            </a:r>
            <a:br>
              <a:rPr lang="en-GB" dirty="0" smtClean="0"/>
            </a:br>
            <a:r>
              <a:rPr lang="en-GB" dirty="0" smtClean="0"/>
              <a:t>Sexual violence or abuse</a:t>
            </a:r>
            <a:r>
              <a:rPr lang="en-GB" dirty="0"/>
              <a:t/>
            </a:r>
            <a:br>
              <a:rPr lang="en-GB" dirty="0"/>
            </a:br>
            <a:endParaRPr lang="en-GB" dirty="0"/>
          </a:p>
        </p:txBody>
      </p:sp>
      <p:sp>
        <p:nvSpPr>
          <p:cNvPr id="3" name="Content Placeholder 2"/>
          <p:cNvSpPr>
            <a:spLocks noGrp="1"/>
          </p:cNvSpPr>
          <p:nvPr>
            <p:ph sz="quarter" idx="13"/>
          </p:nvPr>
        </p:nvSpPr>
        <p:spPr>
          <a:xfrm>
            <a:off x="913774" y="1638796"/>
            <a:ext cx="10363826" cy="4152404"/>
          </a:xfrm>
        </p:spPr>
        <p:txBody>
          <a:bodyPr>
            <a:normAutofit/>
          </a:bodyPr>
          <a:lstStyle/>
          <a:p>
            <a:pPr marL="0" indent="0" algn="ctr">
              <a:buNone/>
            </a:pPr>
            <a:r>
              <a:rPr lang="en-GB" sz="2400" b="1" dirty="0"/>
              <a:t>Victim Support</a:t>
            </a:r>
            <a:endParaRPr lang="en-GB" sz="2400" dirty="0"/>
          </a:p>
          <a:p>
            <a:pPr marL="0" indent="0" algn="ctr">
              <a:buNone/>
            </a:pPr>
            <a:r>
              <a:rPr lang="en-GB" sz="2400" b="1" dirty="0"/>
              <a:t>Bristol Against Violence and Abuse (BAVA</a:t>
            </a:r>
            <a:r>
              <a:rPr lang="en-GB" sz="2400" dirty="0"/>
              <a:t>)</a:t>
            </a:r>
          </a:p>
          <a:p>
            <a:pPr marL="0" indent="0" algn="ctr">
              <a:buNone/>
            </a:pPr>
            <a:r>
              <a:rPr lang="en-GB" sz="2400" b="1" dirty="0"/>
              <a:t>Bristol Sexual Violence Services Pathway</a:t>
            </a:r>
            <a:endParaRPr lang="en-GB" sz="2400" dirty="0"/>
          </a:p>
          <a:p>
            <a:pPr marL="0" indent="0" algn="ctr">
              <a:buNone/>
            </a:pPr>
            <a:r>
              <a:rPr lang="en-GB" sz="2400" b="1" dirty="0"/>
              <a:t>SARSAS (formerly Bristol Rape Crisis) for women and </a:t>
            </a:r>
            <a:r>
              <a:rPr lang="en-GB" sz="2400" b="1" dirty="0" smtClean="0"/>
              <a:t>girls</a:t>
            </a:r>
          </a:p>
          <a:p>
            <a:pPr marL="0" indent="0" algn="ctr">
              <a:buNone/>
            </a:pPr>
            <a:r>
              <a:rPr lang="en-GB" sz="2400" b="1" dirty="0"/>
              <a:t>SARSAS (formerly Bristol Rape Crisis) for men and boys</a:t>
            </a:r>
            <a:endParaRPr lang="en-GB" sz="2400" dirty="0"/>
          </a:p>
          <a:p>
            <a:pPr marL="0" indent="0" algn="ctr">
              <a:buNone/>
            </a:pPr>
            <a:r>
              <a:rPr lang="en-GB" sz="2400" b="1" dirty="0"/>
              <a:t>The Bridge Sexual Assault Referral Centre</a:t>
            </a:r>
            <a:endParaRPr lang="en-GB" sz="2400" dirty="0"/>
          </a:p>
          <a:p>
            <a:pPr marL="0" indent="0" algn="ctr">
              <a:buNone/>
            </a:pPr>
            <a:r>
              <a:rPr lang="en-GB" sz="2400" b="1" dirty="0"/>
              <a:t>Avon and Somerset Police</a:t>
            </a:r>
            <a:endParaRPr lang="en-GB" sz="2400" dirty="0"/>
          </a:p>
          <a:p>
            <a:endParaRPr lang="en-GB" dirty="0"/>
          </a:p>
        </p:txBody>
      </p:sp>
    </p:spTree>
    <p:extLst>
      <p:ext uri="{BB962C8B-B14F-4D97-AF65-F5344CB8AC3E}">
        <p14:creationId xmlns:p14="http://schemas.microsoft.com/office/powerpoint/2010/main" val="2222418257"/>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257577"/>
            <a:ext cx="10364451" cy="953037"/>
          </a:xfrm>
        </p:spPr>
        <p:txBody>
          <a:bodyPr/>
          <a:lstStyle/>
          <a:p>
            <a:r>
              <a:rPr lang="en-GB" dirty="0" smtClean="0"/>
              <a:t>Ethics in ‘personal’ research</a:t>
            </a:r>
            <a:endParaRPr lang="en-GB" dirty="0"/>
          </a:p>
        </p:txBody>
      </p:sp>
      <p:sp>
        <p:nvSpPr>
          <p:cNvPr id="3" name="Content Placeholder 2"/>
          <p:cNvSpPr>
            <a:spLocks noGrp="1"/>
          </p:cNvSpPr>
          <p:nvPr>
            <p:ph sz="quarter" idx="13"/>
          </p:nvPr>
        </p:nvSpPr>
        <p:spPr>
          <a:xfrm>
            <a:off x="913774" y="1339404"/>
            <a:ext cx="10363826" cy="4451796"/>
          </a:xfrm>
        </p:spPr>
        <p:txBody>
          <a:bodyPr>
            <a:normAutofit lnSpcReduction="10000"/>
          </a:bodyPr>
          <a:lstStyle/>
          <a:p>
            <a:r>
              <a:rPr lang="en-GB" dirty="0" smtClean="0"/>
              <a:t>What ethical issues present when:</a:t>
            </a:r>
          </a:p>
          <a:p>
            <a:pPr marL="0" indent="0">
              <a:buNone/>
            </a:pPr>
            <a:r>
              <a:rPr lang="en-GB" sz="4000" dirty="0" smtClean="0"/>
              <a:t>Research seeks to make public the potentially deeply personal?</a:t>
            </a:r>
          </a:p>
          <a:p>
            <a:pPr marL="457200" indent="-457200">
              <a:buFont typeface="+mj-lt"/>
              <a:buAutoNum type="arabicPeriod"/>
            </a:pPr>
            <a:r>
              <a:rPr lang="en-GB" sz="2800" dirty="0" smtClean="0"/>
              <a:t>Ethical approval</a:t>
            </a:r>
          </a:p>
          <a:p>
            <a:pPr marL="457200" indent="-457200">
              <a:buFont typeface="+mj-lt"/>
              <a:buAutoNum type="arabicPeriod"/>
            </a:pPr>
            <a:r>
              <a:rPr lang="en-GB" sz="2800" dirty="0" smtClean="0"/>
              <a:t>Encouraging meaningful participation </a:t>
            </a:r>
          </a:p>
          <a:p>
            <a:pPr marL="457200" indent="-457200">
              <a:buFont typeface="+mj-lt"/>
              <a:buAutoNum type="arabicPeriod"/>
            </a:pPr>
            <a:r>
              <a:rPr lang="en-GB" sz="2800" dirty="0" smtClean="0"/>
              <a:t>Informed disclosure</a:t>
            </a:r>
          </a:p>
          <a:p>
            <a:pPr marL="457200" indent="-457200">
              <a:buFont typeface="+mj-lt"/>
              <a:buAutoNum type="arabicPeriod"/>
            </a:pPr>
            <a:r>
              <a:rPr lang="en-GB" sz="2800" dirty="0" smtClean="0"/>
              <a:t>Safeguarding and well-being</a:t>
            </a:r>
            <a:endParaRPr lang="en-GB" sz="2800" dirty="0"/>
          </a:p>
        </p:txBody>
      </p:sp>
    </p:spTree>
    <p:extLst>
      <p:ext uri="{BB962C8B-B14F-4D97-AF65-F5344CB8AC3E}">
        <p14:creationId xmlns:p14="http://schemas.microsoft.com/office/powerpoint/2010/main" val="3122948838"/>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03032"/>
            <a:ext cx="10364451" cy="1210614"/>
          </a:xfrm>
        </p:spPr>
        <p:txBody>
          <a:bodyPr/>
          <a:lstStyle/>
          <a:p>
            <a:r>
              <a:rPr lang="en-GB" dirty="0" smtClean="0"/>
              <a:t>Takeaway thoughts</a:t>
            </a:r>
            <a:endParaRPr lang="en-GB" dirty="0"/>
          </a:p>
        </p:txBody>
      </p:sp>
      <p:sp>
        <p:nvSpPr>
          <p:cNvPr id="3" name="Content Placeholder 2"/>
          <p:cNvSpPr>
            <a:spLocks noGrp="1"/>
          </p:cNvSpPr>
          <p:nvPr>
            <p:ph sz="quarter" idx="13"/>
          </p:nvPr>
        </p:nvSpPr>
        <p:spPr>
          <a:xfrm>
            <a:off x="914400" y="1555723"/>
            <a:ext cx="10363826" cy="4500693"/>
          </a:xfrm>
        </p:spPr>
        <p:txBody>
          <a:bodyPr>
            <a:normAutofit/>
          </a:bodyPr>
          <a:lstStyle/>
          <a:p>
            <a:r>
              <a:rPr lang="en-GB" sz="2400" dirty="0" smtClean="0"/>
              <a:t>Sensitive subject    &gt;   sensitive data    &gt;   sensitive data handling</a:t>
            </a:r>
          </a:p>
          <a:p>
            <a:pPr marL="457200" indent="-457200">
              <a:buFont typeface="+mj-lt"/>
              <a:buAutoNum type="arabicPeriod"/>
            </a:pPr>
            <a:r>
              <a:rPr lang="en-GB" sz="2400" dirty="0" smtClean="0"/>
              <a:t>Particular care with participants</a:t>
            </a:r>
          </a:p>
          <a:p>
            <a:pPr marL="457200" indent="-457200">
              <a:buFont typeface="+mj-lt"/>
              <a:buAutoNum type="arabicPeriod"/>
            </a:pPr>
            <a:r>
              <a:rPr lang="en-GB" sz="2400" dirty="0" smtClean="0"/>
              <a:t>Very time consuming</a:t>
            </a:r>
          </a:p>
          <a:p>
            <a:pPr marL="457200" indent="-457200">
              <a:buFont typeface="+mj-lt"/>
              <a:buAutoNum type="arabicPeriod"/>
            </a:pPr>
            <a:r>
              <a:rPr lang="en-GB" sz="2400" dirty="0" smtClean="0"/>
              <a:t>Unintended disclosure</a:t>
            </a:r>
          </a:p>
          <a:p>
            <a:pPr marL="457200" indent="-457200">
              <a:buFont typeface="+mj-lt"/>
              <a:buAutoNum type="arabicPeriod"/>
            </a:pPr>
            <a:r>
              <a:rPr lang="en-GB" sz="2400" dirty="0" smtClean="0"/>
              <a:t>Uninformed disclosure</a:t>
            </a:r>
          </a:p>
          <a:p>
            <a:pPr marL="457200" indent="-457200">
              <a:buFont typeface="+mj-lt"/>
              <a:buAutoNum type="arabicPeriod"/>
            </a:pPr>
            <a:r>
              <a:rPr lang="en-GB" sz="2400" dirty="0" smtClean="0"/>
              <a:t>Safeguarding: Impact upon self and others and institutions</a:t>
            </a:r>
          </a:p>
          <a:p>
            <a:pPr marL="457200" indent="-457200">
              <a:buFont typeface="+mj-lt"/>
              <a:buAutoNum type="arabicPeriod"/>
            </a:pPr>
            <a:r>
              <a:rPr lang="en-GB" sz="2400" dirty="0" smtClean="0"/>
              <a:t>Sanitising data:  validity/truthfulness/meaningful?</a:t>
            </a:r>
            <a:endParaRPr lang="en-GB" sz="2400" dirty="0"/>
          </a:p>
        </p:txBody>
      </p:sp>
    </p:spTree>
    <p:extLst>
      <p:ext uri="{BB962C8B-B14F-4D97-AF65-F5344CB8AC3E}">
        <p14:creationId xmlns:p14="http://schemas.microsoft.com/office/powerpoint/2010/main" val="334535844"/>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03032"/>
            <a:ext cx="10364451" cy="1262130"/>
          </a:xfrm>
        </p:spPr>
        <p:txBody>
          <a:bodyPr>
            <a:normAutofit/>
          </a:bodyPr>
          <a:lstStyle/>
          <a:p>
            <a:r>
              <a:rPr lang="en-GB" dirty="0" smtClean="0"/>
              <a:t>Context headlines</a:t>
            </a:r>
            <a:br>
              <a:rPr lang="en-GB" dirty="0" smtClean="0"/>
            </a:br>
            <a:r>
              <a:rPr lang="en-US" sz="1400" dirty="0"/>
              <a:t>Jackson, C. and </a:t>
            </a:r>
            <a:r>
              <a:rPr lang="en-US" sz="1400" dirty="0" err="1"/>
              <a:t>Sundaram</a:t>
            </a:r>
            <a:r>
              <a:rPr lang="en-US" sz="1400" dirty="0"/>
              <a:t>, V. (2015) Is ‘lad culture’ a problem in higher education? Exploring the perspectives of staff working in UK universities London: Society for Research in Higher Education </a:t>
            </a:r>
            <a:r>
              <a:rPr lang="en-US" sz="1200" dirty="0"/>
              <a:t/>
            </a:r>
            <a:br>
              <a:rPr lang="en-US" sz="1200" dirty="0"/>
            </a:br>
            <a:endParaRPr lang="en-GB" sz="1200" dirty="0"/>
          </a:p>
        </p:txBody>
      </p:sp>
      <p:sp>
        <p:nvSpPr>
          <p:cNvPr id="3" name="Content Placeholder 2"/>
          <p:cNvSpPr>
            <a:spLocks noGrp="1"/>
          </p:cNvSpPr>
          <p:nvPr>
            <p:ph sz="quarter" idx="13"/>
          </p:nvPr>
        </p:nvSpPr>
        <p:spPr>
          <a:xfrm>
            <a:off x="913774" y="1365162"/>
            <a:ext cx="10363826" cy="4426037"/>
          </a:xfrm>
        </p:spPr>
        <p:txBody>
          <a:bodyPr/>
          <a:lstStyle/>
          <a:p>
            <a:r>
              <a:rPr lang="en-GB" sz="2800" dirty="0"/>
              <a:t>‘… a ‘pack’ mentality evident in activities such as sport and heavy alcohol consumption, and ‘banter’ which was often sexist, misogynist and homophobic.</a:t>
            </a:r>
            <a:r>
              <a:rPr lang="en-GB" dirty="0"/>
              <a:t> </a:t>
            </a:r>
          </a:p>
          <a:p>
            <a:pPr marL="0" indent="0">
              <a:buNone/>
            </a:pPr>
            <a:r>
              <a:rPr lang="en-GB" dirty="0"/>
              <a:t>But also seen to have a positive side in: </a:t>
            </a:r>
          </a:p>
          <a:p>
            <a:r>
              <a:rPr lang="en-GB" sz="2800" dirty="0"/>
              <a:t>‘the role it might play in creating strong social and emotional bonds between men, as well as allowing more disenfranchised men to feel a sense of belonging to a group.’ </a:t>
            </a:r>
          </a:p>
          <a:p>
            <a:endParaRPr lang="en-GB" sz="2800" dirty="0"/>
          </a:p>
        </p:txBody>
      </p:sp>
    </p:spTree>
    <p:extLst>
      <p:ext uri="{BB962C8B-B14F-4D97-AF65-F5344CB8AC3E}">
        <p14:creationId xmlns:p14="http://schemas.microsoft.com/office/powerpoint/2010/main" val="4226710275"/>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03032"/>
            <a:ext cx="10364451" cy="1275007"/>
          </a:xfrm>
        </p:spPr>
        <p:txBody>
          <a:bodyPr>
            <a:normAutofit fontScale="90000"/>
          </a:bodyPr>
          <a:lstStyle/>
          <a:p>
            <a:r>
              <a:rPr lang="en-GB" sz="3200" dirty="0" smtClean="0"/>
              <a:t>Context headlines:</a:t>
            </a:r>
            <a:br>
              <a:rPr lang="en-GB" sz="3200" dirty="0" smtClean="0"/>
            </a:br>
            <a:r>
              <a:rPr lang="en-GB" sz="3200" dirty="0" smtClean="0"/>
              <a:t>‘slut dropping’.</a:t>
            </a:r>
            <a:br>
              <a:rPr lang="en-GB" sz="3200" dirty="0" smtClean="0"/>
            </a:br>
            <a:r>
              <a:rPr lang="en-GB" sz="1400" dirty="0" smtClean="0"/>
              <a:t>Bates, L. (2012). ‘’Slut dropping’ and ‘pimps and hoes’ – the sexual politics of fresher’s week’, </a:t>
            </a:r>
            <a:r>
              <a:rPr lang="en-GB" sz="1400" i="1" dirty="0" smtClean="0"/>
              <a:t>Independent. </a:t>
            </a:r>
            <a:r>
              <a:rPr lang="en-GB" sz="1400" dirty="0" smtClean="0"/>
              <a:t>October 9</a:t>
            </a:r>
            <a:r>
              <a:rPr lang="en-GB" sz="1400" baseline="30000" dirty="0" smtClean="0"/>
              <a:t>th</a:t>
            </a:r>
            <a:r>
              <a:rPr lang="en-GB" sz="1400" dirty="0" smtClean="0"/>
              <a:t>, 2012. </a:t>
            </a:r>
            <a:endParaRPr lang="en-GB" sz="1400" dirty="0"/>
          </a:p>
        </p:txBody>
      </p:sp>
      <p:pic>
        <p:nvPicPr>
          <p:cNvPr id="4" name="Content Placeholder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1768698" y="1558344"/>
            <a:ext cx="8654603" cy="5299656"/>
          </a:xfrm>
        </p:spPr>
      </p:pic>
    </p:spTree>
    <p:extLst>
      <p:ext uri="{BB962C8B-B14F-4D97-AF65-F5344CB8AC3E}">
        <p14:creationId xmlns:p14="http://schemas.microsoft.com/office/powerpoint/2010/main" val="1388960735"/>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03032"/>
            <a:ext cx="10364451" cy="1262130"/>
          </a:xfrm>
        </p:spPr>
        <p:txBody>
          <a:bodyPr/>
          <a:lstStyle/>
          <a:p>
            <a:r>
              <a:rPr lang="en-GB" dirty="0" smtClean="0"/>
              <a:t>Context headlines</a:t>
            </a:r>
            <a:br>
              <a:rPr lang="en-GB" dirty="0" smtClean="0"/>
            </a:br>
            <a:r>
              <a:rPr lang="en-GB" sz="1400" dirty="0" smtClean="0"/>
              <a:t>Young-Powell, A and Gil, N. (2015) ‘</a:t>
            </a:r>
            <a:r>
              <a:rPr lang="en-GB" sz="1400" dirty="0" err="1" smtClean="0"/>
              <a:t>lgbt</a:t>
            </a:r>
            <a:r>
              <a:rPr lang="en-GB" sz="1400" dirty="0" smtClean="0"/>
              <a:t> students on lad culture: will I be safe on campus today? </a:t>
            </a:r>
            <a:r>
              <a:rPr lang="en-GB" sz="1400" i="1" dirty="0" smtClean="0"/>
              <a:t>Guardian students. </a:t>
            </a:r>
            <a:r>
              <a:rPr lang="en-GB" sz="1400" dirty="0" smtClean="0"/>
              <a:t>October 19</a:t>
            </a:r>
            <a:r>
              <a:rPr lang="en-GB" sz="1400" baseline="30000" dirty="0" smtClean="0"/>
              <a:t>th</a:t>
            </a:r>
            <a:endParaRPr lang="en-GB" sz="1400" dirty="0"/>
          </a:p>
        </p:txBody>
      </p:sp>
      <p:sp>
        <p:nvSpPr>
          <p:cNvPr id="3" name="Content Placeholder 2"/>
          <p:cNvSpPr>
            <a:spLocks noGrp="1"/>
          </p:cNvSpPr>
          <p:nvPr>
            <p:ph sz="quarter" idx="13"/>
          </p:nvPr>
        </p:nvSpPr>
        <p:spPr>
          <a:xfrm>
            <a:off x="913774" y="1365162"/>
            <a:ext cx="10363826" cy="4426037"/>
          </a:xfrm>
        </p:spPr>
        <p:txBody>
          <a:bodyPr/>
          <a:lstStyle/>
          <a:p>
            <a:r>
              <a:rPr lang="en-US" b="1" dirty="0"/>
              <a:t>‘I’ve heard lads say that trans people are attention-seekers with mental health problems, and so deserve to </a:t>
            </a:r>
            <a:r>
              <a:rPr lang="en-US" b="1" dirty="0" smtClean="0"/>
              <a:t>die’ </a:t>
            </a:r>
            <a:r>
              <a:rPr lang="en-US" i="1" dirty="0" smtClean="0"/>
              <a:t>Mat </a:t>
            </a:r>
            <a:r>
              <a:rPr lang="en-US" i="1" dirty="0" err="1"/>
              <a:t>Wilkie</a:t>
            </a:r>
            <a:r>
              <a:rPr lang="en-US" i="1" dirty="0"/>
              <a:t>, 24, identifies as </a:t>
            </a:r>
            <a:r>
              <a:rPr lang="en-US" i="1" dirty="0" smtClean="0"/>
              <a:t>transsexual</a:t>
            </a:r>
            <a:endParaRPr lang="en-US" i="1" dirty="0"/>
          </a:p>
          <a:p>
            <a:endParaRPr lang="en-US" i="1" dirty="0"/>
          </a:p>
          <a:p>
            <a:r>
              <a:rPr lang="en-US" b="1" dirty="0" smtClean="0"/>
              <a:t>‘I’ve never been to the student union with my girlfriend and not been sexually harassed’. </a:t>
            </a:r>
            <a:r>
              <a:rPr lang="en-US" i="1" dirty="0" smtClean="0"/>
              <a:t>Eleanor Alice Ring, 21, is </a:t>
            </a:r>
            <a:r>
              <a:rPr lang="en-US" i="1" dirty="0" err="1" smtClean="0"/>
              <a:t>agender</a:t>
            </a:r>
            <a:r>
              <a:rPr lang="en-US" i="1" dirty="0" smtClean="0"/>
              <a:t> and pansexual </a:t>
            </a:r>
          </a:p>
          <a:p>
            <a:endParaRPr lang="en-US" i="1" dirty="0"/>
          </a:p>
          <a:p>
            <a:r>
              <a:rPr lang="en-US" b="1" dirty="0" smtClean="0"/>
              <a:t>‘There </a:t>
            </a:r>
            <a:r>
              <a:rPr lang="en-US" b="1" dirty="0"/>
              <a:t>are mornings when I ask myself: am I going to be safe on campus today</a:t>
            </a:r>
            <a:r>
              <a:rPr lang="en-US" b="1" dirty="0" smtClean="0"/>
              <a:t>?’ </a:t>
            </a:r>
            <a:r>
              <a:rPr lang="en-US" i="1" dirty="0" smtClean="0"/>
              <a:t>Travis</a:t>
            </a:r>
            <a:r>
              <a:rPr lang="en-US" i="1" dirty="0"/>
              <a:t>, 20, identifies as queer and </a:t>
            </a:r>
            <a:r>
              <a:rPr lang="en-US" i="1" dirty="0" smtClean="0"/>
              <a:t>non-binary</a:t>
            </a:r>
            <a:endParaRPr lang="en-US" dirty="0"/>
          </a:p>
          <a:p>
            <a:endParaRPr lang="en-US" i="1" dirty="0" smtClean="0"/>
          </a:p>
          <a:p>
            <a:endParaRPr lang="en-US" i="1" dirty="0"/>
          </a:p>
          <a:p>
            <a:endParaRPr lang="en-US" i="1" dirty="0" smtClean="0"/>
          </a:p>
          <a:p>
            <a:endParaRPr lang="en-US" i="1" dirty="0" smtClean="0"/>
          </a:p>
          <a:p>
            <a:endParaRPr lang="en-US" i="1" dirty="0" smtClean="0"/>
          </a:p>
          <a:p>
            <a:endParaRPr lang="en-US" dirty="0"/>
          </a:p>
          <a:p>
            <a:endParaRPr lang="en-GB" dirty="0"/>
          </a:p>
        </p:txBody>
      </p:sp>
    </p:spTree>
    <p:extLst>
      <p:ext uri="{BB962C8B-B14F-4D97-AF65-F5344CB8AC3E}">
        <p14:creationId xmlns:p14="http://schemas.microsoft.com/office/powerpoint/2010/main" val="2303526714"/>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103032"/>
            <a:ext cx="10364451" cy="1262130"/>
          </a:xfrm>
        </p:spPr>
        <p:txBody>
          <a:bodyPr/>
          <a:lstStyle/>
          <a:p>
            <a:r>
              <a:rPr lang="en-GB" dirty="0" smtClean="0"/>
              <a:t>Context headlines</a:t>
            </a:r>
            <a:br>
              <a:rPr lang="en-GB" dirty="0" smtClean="0"/>
            </a:br>
            <a:r>
              <a:rPr lang="en-GB" sz="1400" dirty="0" smtClean="0"/>
              <a:t>The Good university guide. (</a:t>
            </a:r>
            <a:r>
              <a:rPr lang="en-GB" sz="1400" dirty="0" err="1" smtClean="0"/>
              <a:t>N.d.</a:t>
            </a:r>
            <a:r>
              <a:rPr lang="en-GB" sz="1400" dirty="0" smtClean="0"/>
              <a:t>) </a:t>
            </a:r>
            <a:r>
              <a:rPr lang="en-GB" sz="1400" i="1" dirty="0" smtClean="0"/>
              <a:t>Student experiences of sexism at </a:t>
            </a:r>
            <a:r>
              <a:rPr lang="en-GB" sz="1400" i="1" dirty="0" err="1" smtClean="0"/>
              <a:t>uni.</a:t>
            </a:r>
            <a:r>
              <a:rPr lang="en-GB" sz="1400" i="1" dirty="0" smtClean="0"/>
              <a:t> </a:t>
            </a:r>
            <a:r>
              <a:rPr lang="en-GB" sz="1400" dirty="0"/>
              <a:t>Available at: </a:t>
            </a:r>
            <a:r>
              <a:rPr lang="en-GB" sz="1400" dirty="0">
                <a:hlinkClick r:id="rId2"/>
              </a:rPr>
              <a:t>https://www.thecompleteuniversityguide.co.uk/universities/sexism-on-campus/student-experiences-of-sexism-at-uni</a:t>
            </a:r>
            <a:r>
              <a:rPr lang="en-GB" sz="1400" dirty="0" smtClean="0">
                <a:hlinkClick r:id="rId2"/>
              </a:rPr>
              <a:t>/</a:t>
            </a:r>
            <a:r>
              <a:rPr lang="en-GB" sz="1400" dirty="0" smtClean="0"/>
              <a:t>  </a:t>
            </a:r>
            <a:endParaRPr lang="en-GB" sz="1400" dirty="0"/>
          </a:p>
        </p:txBody>
      </p:sp>
      <p:sp>
        <p:nvSpPr>
          <p:cNvPr id="3" name="Content Placeholder 2"/>
          <p:cNvSpPr>
            <a:spLocks noGrp="1"/>
          </p:cNvSpPr>
          <p:nvPr>
            <p:ph sz="quarter" idx="13"/>
          </p:nvPr>
        </p:nvSpPr>
        <p:spPr>
          <a:xfrm>
            <a:off x="913774" y="1365162"/>
            <a:ext cx="10363826" cy="4426037"/>
          </a:xfrm>
        </p:spPr>
        <p:txBody>
          <a:bodyPr>
            <a:normAutofit/>
          </a:bodyPr>
          <a:lstStyle/>
          <a:p>
            <a:r>
              <a:rPr lang="en-US" b="1" dirty="0"/>
              <a:t>"The boys in my halls used to sing a drinking song about rape, which obviously was just disgusting. I think there are a lot of jokes about women and a lot of so-called 'innocent' groping that goes </a:t>
            </a:r>
            <a:r>
              <a:rPr lang="en-US" b="1" dirty="0" smtClean="0"/>
              <a:t>on…”</a:t>
            </a:r>
            <a:endParaRPr lang="en-US" b="1" dirty="0"/>
          </a:p>
          <a:p>
            <a:endParaRPr lang="en-US" dirty="0" smtClean="0"/>
          </a:p>
          <a:p>
            <a:r>
              <a:rPr lang="en-US" dirty="0" smtClean="0"/>
              <a:t>The </a:t>
            </a:r>
            <a:r>
              <a:rPr lang="en-US" dirty="0"/>
              <a:t>NUS report contains much testimony of this type, but it certainly does not suggest that all men engage in laddish </a:t>
            </a:r>
            <a:r>
              <a:rPr lang="en-US" dirty="0" err="1"/>
              <a:t>behaviour</a:t>
            </a:r>
            <a:r>
              <a:rPr lang="en-US" dirty="0"/>
              <a:t> </a:t>
            </a:r>
            <a:r>
              <a:rPr lang="en-US" dirty="0" smtClean="0"/>
              <a:t>… However</a:t>
            </a:r>
            <a:r>
              <a:rPr lang="en-US" dirty="0"/>
              <a:t>, these ‘lads’ seem to dominate the social side of university life, </a:t>
            </a:r>
            <a:endParaRPr lang="en-US" dirty="0" smtClean="0"/>
          </a:p>
          <a:p>
            <a:endParaRPr lang="en-US" b="1" dirty="0"/>
          </a:p>
          <a:p>
            <a:r>
              <a:rPr lang="en-US" b="1" dirty="0" smtClean="0"/>
              <a:t>Many </a:t>
            </a:r>
            <a:r>
              <a:rPr lang="en-US" b="1" dirty="0"/>
              <a:t>of the women said lad culture had damaged their personal lives</a:t>
            </a:r>
          </a:p>
          <a:p>
            <a:endParaRPr lang="en-GB" dirty="0"/>
          </a:p>
        </p:txBody>
      </p:sp>
    </p:spTree>
    <p:extLst>
      <p:ext uri="{BB962C8B-B14F-4D97-AF65-F5344CB8AC3E}">
        <p14:creationId xmlns:p14="http://schemas.microsoft.com/office/powerpoint/2010/main" val="2909077993"/>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 we collect data in a safe and respectful way?</a:t>
            </a:r>
            <a:endParaRPr lang="en-GB" dirty="0"/>
          </a:p>
        </p:txBody>
      </p:sp>
      <p:sp>
        <p:nvSpPr>
          <p:cNvPr id="3" name="Content Placeholder 2"/>
          <p:cNvSpPr>
            <a:spLocks noGrp="1"/>
          </p:cNvSpPr>
          <p:nvPr>
            <p:ph sz="quarter" idx="13"/>
          </p:nvPr>
        </p:nvSpPr>
        <p:spPr/>
        <p:txBody>
          <a:bodyPr>
            <a:normAutofit/>
          </a:bodyPr>
          <a:lstStyle/>
          <a:p>
            <a:r>
              <a:rPr lang="en-GB" sz="2400" dirty="0" smtClean="0"/>
              <a:t>Single sex focus groups</a:t>
            </a:r>
          </a:p>
          <a:p>
            <a:r>
              <a:rPr lang="en-GB" sz="2400" dirty="0" smtClean="0"/>
              <a:t>Run by a male or female (HB or RW)</a:t>
            </a:r>
          </a:p>
          <a:p>
            <a:r>
              <a:rPr lang="en-GB" sz="2400" dirty="0" smtClean="0"/>
              <a:t>One to one interviews</a:t>
            </a:r>
            <a:endParaRPr lang="en-GB" sz="2400" dirty="0"/>
          </a:p>
        </p:txBody>
      </p:sp>
    </p:spTree>
    <p:extLst>
      <p:ext uri="{BB962C8B-B14F-4D97-AF65-F5344CB8AC3E}">
        <p14:creationId xmlns:p14="http://schemas.microsoft.com/office/powerpoint/2010/main" val="1415767403"/>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Ethical </a:t>
            </a:r>
            <a:r>
              <a:rPr lang="en-GB" dirty="0" smtClean="0"/>
              <a:t>approval: </a:t>
            </a:r>
            <a:br>
              <a:rPr lang="en-GB" dirty="0" smtClean="0"/>
            </a:br>
            <a:r>
              <a:rPr lang="en-GB" dirty="0" smtClean="0"/>
              <a:t>Recruitment</a:t>
            </a:r>
            <a:r>
              <a:rPr lang="en-GB" dirty="0"/>
              <a:t/>
            </a:r>
            <a:br>
              <a:rPr lang="en-GB" dirty="0"/>
            </a:br>
            <a:endParaRPr lang="en-GB" dirty="0"/>
          </a:p>
        </p:txBody>
      </p:sp>
      <p:sp>
        <p:nvSpPr>
          <p:cNvPr id="3" name="Content Placeholder 2"/>
          <p:cNvSpPr>
            <a:spLocks noGrp="1"/>
          </p:cNvSpPr>
          <p:nvPr>
            <p:ph sz="quarter" idx="13"/>
          </p:nvPr>
        </p:nvSpPr>
        <p:spPr>
          <a:xfrm>
            <a:off x="913774" y="2214694"/>
            <a:ext cx="10363826" cy="3576506"/>
          </a:xfrm>
        </p:spPr>
        <p:txBody>
          <a:bodyPr>
            <a:normAutofit/>
          </a:bodyPr>
          <a:lstStyle/>
          <a:p>
            <a:r>
              <a:rPr lang="en-GB" sz="2400" dirty="0" smtClean="0"/>
              <a:t>Recruitment </a:t>
            </a:r>
            <a:r>
              <a:rPr lang="en-GB" sz="2400" dirty="0"/>
              <a:t>strategy – </a:t>
            </a:r>
            <a:r>
              <a:rPr lang="en-GB" sz="2400" i="1" dirty="0" smtClean="0"/>
              <a:t>‘Please </a:t>
            </a:r>
            <a:r>
              <a:rPr lang="en-GB" sz="2400" i="1" dirty="0"/>
              <a:t>review your plans to recruit students to the study. </a:t>
            </a:r>
            <a:r>
              <a:rPr lang="en-GB" sz="2400" i="1" dirty="0" smtClean="0"/>
              <a:t>In </a:t>
            </a:r>
            <a:r>
              <a:rPr lang="en-GB" sz="2400" i="1" dirty="0"/>
              <a:t>order to avoid peer pressure influencing the decision to participate please do not ask students to sign a consent form and decide whether or not to participate in the study in the class. You could distribute information about the study and then invite them to respond to you. Or ask for their consent for you to contact them further about the </a:t>
            </a:r>
            <a:r>
              <a:rPr lang="en-GB" sz="2400" i="1" dirty="0" smtClean="0"/>
              <a:t>project’</a:t>
            </a:r>
            <a:endParaRPr lang="en-GB" sz="2400" i="1" dirty="0"/>
          </a:p>
        </p:txBody>
      </p:sp>
    </p:spTree>
    <p:extLst>
      <p:ext uri="{BB962C8B-B14F-4D97-AF65-F5344CB8AC3E}">
        <p14:creationId xmlns:p14="http://schemas.microsoft.com/office/powerpoint/2010/main" val="1284393569"/>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Recruitment:</a:t>
            </a:r>
            <a:br>
              <a:rPr lang="en-GB" dirty="0" smtClean="0"/>
            </a:br>
            <a:r>
              <a:rPr lang="en-GB" dirty="0" smtClean="0"/>
              <a:t>A staged approach</a:t>
            </a:r>
            <a:r>
              <a:rPr lang="en-GB" dirty="0"/>
              <a:t/>
            </a:r>
            <a:br>
              <a:rPr lang="en-GB" dirty="0"/>
            </a:br>
            <a:endParaRPr lang="en-GB" dirty="0"/>
          </a:p>
        </p:txBody>
      </p:sp>
      <p:sp>
        <p:nvSpPr>
          <p:cNvPr id="3" name="Content Placeholder 2"/>
          <p:cNvSpPr>
            <a:spLocks noGrp="1"/>
          </p:cNvSpPr>
          <p:nvPr>
            <p:ph sz="quarter" idx="13"/>
          </p:nvPr>
        </p:nvSpPr>
        <p:spPr/>
        <p:txBody>
          <a:bodyPr>
            <a:normAutofit/>
          </a:bodyPr>
          <a:lstStyle/>
          <a:p>
            <a:r>
              <a:rPr lang="en-GB" sz="2800" dirty="0" smtClean="0"/>
              <a:t>Email to lecturers</a:t>
            </a:r>
          </a:p>
          <a:p>
            <a:r>
              <a:rPr lang="en-GB" sz="2800" dirty="0" smtClean="0"/>
              <a:t>Short information </a:t>
            </a:r>
            <a:r>
              <a:rPr lang="en-GB" sz="2800" dirty="0" err="1" smtClean="0"/>
              <a:t>powerpoint</a:t>
            </a:r>
            <a:r>
              <a:rPr lang="en-GB" sz="2800" dirty="0" smtClean="0"/>
              <a:t> to potential participants</a:t>
            </a:r>
          </a:p>
          <a:p>
            <a:r>
              <a:rPr lang="en-GB" sz="2800" dirty="0" smtClean="0"/>
              <a:t>Initial sign-up sheet</a:t>
            </a:r>
            <a:endParaRPr lang="en-GB" sz="2800" dirty="0"/>
          </a:p>
        </p:txBody>
      </p:sp>
    </p:spTree>
    <p:extLst>
      <p:ext uri="{BB962C8B-B14F-4D97-AF65-F5344CB8AC3E}">
        <p14:creationId xmlns:p14="http://schemas.microsoft.com/office/powerpoint/2010/main" val="2903007688"/>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202</TotalTime>
  <Words>1002</Words>
  <Application>Microsoft Office PowerPoint</Application>
  <PresentationFormat>Widescreen</PresentationFormat>
  <Paragraphs>89</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Tw Cen MT</vt:lpstr>
      <vt:lpstr>Droplet</vt:lpstr>
      <vt:lpstr>‘Men behaving badly’ or just ‘attempting to fit in’?: ‘Laddism’ and its impact on learning and teaching environments in higher education  </vt:lpstr>
      <vt:lpstr>Ethics in ‘personal’ research</vt:lpstr>
      <vt:lpstr>Context headlines Jackson, C. and Sundaram, V. (2015) Is ‘lad culture’ a problem in higher education? Exploring the perspectives of staff working in UK universities London: Society for Research in Higher Education  </vt:lpstr>
      <vt:lpstr>Context headlines: ‘slut dropping’. Bates, L. (2012). ‘’Slut dropping’ and ‘pimps and hoes’ – the sexual politics of fresher’s week’, Independent. October 9th, 2012. </vt:lpstr>
      <vt:lpstr>Context headlines Young-Powell, A and Gil, N. (2015) ‘lgbt students on lad culture: will I be safe on campus today? Guardian students. October 19th</vt:lpstr>
      <vt:lpstr>Context headlines The Good university guide. (N.d.) Student experiences of sexism at uni. Available at: https://www.thecompleteuniversityguide.co.uk/universities/sexism-on-campus/student-experiences-of-sexism-at-uni/  </vt:lpstr>
      <vt:lpstr>How do we collect data in a safe and respectful way?</vt:lpstr>
      <vt:lpstr>Ethical approval:  Recruitment </vt:lpstr>
      <vt:lpstr>Recruitment: A staged approach </vt:lpstr>
      <vt:lpstr>Recruitment:  A staged approach </vt:lpstr>
      <vt:lpstr>Ethical approval:  informed disclosure</vt:lpstr>
      <vt:lpstr>Informed disclosure:  privacy statement</vt:lpstr>
      <vt:lpstr>Informed disclosure:  privacy statement</vt:lpstr>
      <vt:lpstr>Informed disclosure: privacy statement and meaningful data?</vt:lpstr>
      <vt:lpstr>Informed disclosure: Privacy statement and meaningful data?</vt:lpstr>
      <vt:lpstr>Ethical approval:  safeguarding and well-being</vt:lpstr>
      <vt:lpstr>Safeguarding and well-being: UWE support </vt:lpstr>
      <vt:lpstr>Safeguarding and well-being: Beyond UWE </vt:lpstr>
      <vt:lpstr>Safeguarding and well-being: Sexual violence or abuse </vt:lpstr>
      <vt:lpstr>Takeaway thoughts</vt:lpstr>
    </vt:vector>
  </TitlesOfParts>
  <Company>University of the West of England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 behaving badly’ or just ‘attempting to fit in’?: ‘Laddism’ and its impact on learning and teaching environments in higher education.</dc:title>
  <dc:creator>Helen Bovill</dc:creator>
  <cp:lastModifiedBy>Helen Bovill</cp:lastModifiedBy>
  <cp:revision>25</cp:revision>
  <dcterms:created xsi:type="dcterms:W3CDTF">2017-03-21T11:26:45Z</dcterms:created>
  <dcterms:modified xsi:type="dcterms:W3CDTF">2019-07-22T15:46:39Z</dcterms:modified>
</cp:coreProperties>
</file>