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26"/>
  </p:notesMasterIdLst>
  <p:sldIdLst>
    <p:sldId id="256" r:id="rId6"/>
    <p:sldId id="284" r:id="rId7"/>
    <p:sldId id="259" r:id="rId8"/>
    <p:sldId id="277" r:id="rId9"/>
    <p:sldId id="274" r:id="rId10"/>
    <p:sldId id="285" r:id="rId11"/>
    <p:sldId id="276" r:id="rId12"/>
    <p:sldId id="286" r:id="rId13"/>
    <p:sldId id="278" r:id="rId14"/>
    <p:sldId id="282" r:id="rId15"/>
    <p:sldId id="292" r:id="rId16"/>
    <p:sldId id="270" r:id="rId17"/>
    <p:sldId id="279" r:id="rId18"/>
    <p:sldId id="288" r:id="rId19"/>
    <p:sldId id="289" r:id="rId20"/>
    <p:sldId id="290" r:id="rId21"/>
    <p:sldId id="280" r:id="rId22"/>
    <p:sldId id="281" r:id="rId23"/>
    <p:sldId id="291" r:id="rId24"/>
    <p:sldId id="283" r:id="rId25"/>
  </p:sldIdLst>
  <p:sldSz cx="9144000" cy="6858000" type="screen4x3"/>
  <p:notesSz cx="9144000" cy="6858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83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6" pos="562">
          <p15:clr>
            <a:srgbClr val="A4A3A4"/>
          </p15:clr>
        </p15:guide>
        <p15:guide id="7" pos="5103">
          <p15:clr>
            <a:srgbClr val="A4A3A4"/>
          </p15:clr>
        </p15:guide>
        <p15:guide id="8" pos="2562">
          <p15:clr>
            <a:srgbClr val="A4A3A4"/>
          </p15:clr>
        </p15:guide>
        <p15:guide id="9" pos="26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392"/>
    <a:srgbClr val="958CB3"/>
    <a:srgbClr val="598752"/>
    <a:srgbClr val="6DA463"/>
    <a:srgbClr val="1A9DAC"/>
    <a:srgbClr val="A65C45"/>
    <a:srgbClr val="CC7054"/>
    <a:srgbClr val="FFFFFF"/>
    <a:srgbClr val="D6A700"/>
    <a:srgbClr val="95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96" autoAdjust="0"/>
    <p:restoredTop sz="89186" autoAdjust="0"/>
  </p:normalViewPr>
  <p:slideViewPr>
    <p:cSldViewPr showGuides="1">
      <p:cViewPr varScale="1">
        <p:scale>
          <a:sx n="78" d="100"/>
          <a:sy n="78" d="100"/>
        </p:scale>
        <p:origin x="1380" y="96"/>
      </p:cViewPr>
      <p:guideLst>
        <p:guide orient="horz" pos="2160"/>
        <p:guide orient="horz" pos="427"/>
        <p:guide orient="horz" pos="983"/>
        <p:guide orient="horz" pos="3838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54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45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362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05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40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5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2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2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1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85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1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01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30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7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-1588"/>
            <a:ext cx="2166937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19288" y="1989138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325600" y="1886400"/>
            <a:ext cx="6062750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40800" y="1972800"/>
            <a:ext cx="121913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40800" y="2332800"/>
            <a:ext cx="121913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40800" y="2876400"/>
            <a:ext cx="121913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41268" y="5503482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906811"/>
            <a:ext cx="9144000" cy="595119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444420"/>
            <a:ext cx="6624735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38574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788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2852936"/>
            <a:ext cx="4283969" cy="259228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 smtClean="0"/>
              <a:t>100%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870014"/>
            <a:ext cx="3601021" cy="25752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5661025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1890713"/>
            <a:ext cx="6515621" cy="13661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89700"/>
            <a:ext cx="6515621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6551612" cy="460851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3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Bullet Point</a:t>
            </a:r>
          </a:p>
          <a:p>
            <a:pPr lvl="2"/>
            <a:r>
              <a:rPr lang="en-GB" dirty="0" smtClean="0"/>
              <a:t>Third Bullet Point</a:t>
            </a:r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Bullet Point</a:t>
            </a:r>
          </a:p>
          <a:p>
            <a:pPr lvl="2"/>
            <a:r>
              <a:rPr lang="en-US" dirty="0" smtClean="0"/>
              <a:t>Third Bullet Point</a:t>
            </a:r>
          </a:p>
          <a:p>
            <a:pPr lvl="3"/>
            <a:endParaRPr lang="en-US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2" y="692696"/>
            <a:ext cx="6481464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Number Position Number 2</a:t>
            </a:r>
          </a:p>
          <a:p>
            <a:pPr lvl="2"/>
            <a:r>
              <a:rPr lang="en-GB" dirty="0" smtClean="0"/>
              <a:t>Number Position Number 3</a:t>
            </a:r>
          </a:p>
          <a:p>
            <a:pPr lvl="3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1" y="692696"/>
            <a:ext cx="6515621" cy="646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06425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ramsey-wade@uwe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csearch.creativecommons.org/photos/8b7a5414-0e92-4f38-9159-0ff9a62cd66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Ramsey-Wade@uwe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chelgagnon/3006276266/in/photolist-5zDXcq-ro44H3-fKn8pF-qiNRs-cSqCHy-9e8ApG-qYY4AW-tPNPV-pnTR2s-555Zj-ejCr4V-7FDBma-oqXkx4-64LRuf-pvdD4m-mhAGW8-4rZUAJ-cEa7fS-aoJhxX-d9ADUu-gBLA9s-SJCEk-RYp4dK-7xoTJc-pA7pPa-fc9Efm-25HVaqq-dqFJvK-ZQeABa-Waj7Q7-2dARP41-29EQAhX-5ypVwQ-m4nzpP-8aeBAb-jATNhy-TCSr9S-UmBZGF-oVGYmc-6wXghu-6XnwPv-pSiDrg-8ySufC-nr6F24-9ErMqR-bbmcSe-buLpqr-gKiW6X-2CAxsk-ejJay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lickr.com/photos/rjw1/44896451974/in/photolist-iRfPAC-dHQrZ8-4MBMV6-RpoCfM-4btNz6-RpoJJZ-5L8x7P-DXGoG-6A4U9n-PjThVS-2bpm41b-4SGQaG-oTSpLJ-DH81JN-Cz7PQz-STwvkS-Hnpros-2e8BQfQ-2eem6Wz-H6E3kY-Lwrr8p-sQJyXw-2gftzCg-qtuvvk-diKk6b-HJ7aiE-xA9dZc-rnYJte-F5p6qu-it8wG2-WubxVf-6j2D4m-jrWUf-2fJH1pZ-yF1Tqo-buT1pL-S679Cs-2bUCH5Z-21C7vrK-Jaa7HF-2ezhShY-299sQHo-uRiRwj-2bUCLsa-E48iNd-EsmYg6-bvkTkz-7WpmnM-4Qh6xq-aMC7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xtualscience.org/qualitative_stud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>
                <a:ea typeface="ＭＳ Ｐゴシック" charset="-128"/>
              </a:rPr>
              <a:t>Where is the service user voice in our research?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800" dirty="0" smtClean="0">
                <a:ea typeface="ＭＳ Ｐゴシック" charset="-128"/>
                <a:hlinkClick r:id="rId3"/>
              </a:rPr>
              <a:t>Christine.ramsey-wade@uwe.ac.uk</a:t>
            </a:r>
            <a:r>
              <a:rPr lang="en-GB" altLang="en-US" dirty="0" smtClean="0">
                <a:ea typeface="ＭＳ Ｐゴシック" charset="-128"/>
              </a:rPr>
              <a:t>	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Christine</a:t>
            </a:r>
            <a:endParaRPr lang="en-US" altLang="en-US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Ramsey-Wade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Senior Lecturer in Counselling Psychology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000" dirty="0" smtClean="0"/>
              <a:t>29 June 2019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… particularly in therapy?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30060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-315416"/>
            <a:ext cx="4937828" cy="717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594928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Photo credit: Creative Commons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Involvement vs participation</a:t>
            </a:r>
            <a:endParaRPr lang="en-US" dirty="0"/>
          </a:p>
        </p:txBody>
      </p:sp>
      <p:pic>
        <p:nvPicPr>
          <p:cNvPr id="9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79" y="2852936"/>
            <a:ext cx="4331022" cy="2008019"/>
          </a:xfrm>
        </p:spPr>
      </p:pic>
      <p:pic>
        <p:nvPicPr>
          <p:cNvPr id="10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223"/>
            <a:ext cx="3851920" cy="2157075"/>
          </a:xfrm>
        </p:spPr>
      </p:pic>
    </p:spTree>
    <p:extLst>
      <p:ext uri="{BB962C8B-B14F-4D97-AF65-F5344CB8AC3E}">
        <p14:creationId xmlns:p14="http://schemas.microsoft.com/office/powerpoint/2010/main" val="3839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" b="1096"/>
          <a:stretch>
            <a:fillRect/>
          </a:stretch>
        </p:blipFill>
        <p:spPr>
          <a:xfrm>
            <a:off x="1259632" y="1556792"/>
            <a:ext cx="6444208" cy="4194084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/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buNone/>
            </a:pPr>
            <a:r>
              <a:rPr lang="en-US" sz="3200" dirty="0" smtClean="0">
                <a:solidFill>
                  <a:srgbClr val="7A7392"/>
                </a:solidFill>
                <a:latin typeface="Georgia"/>
                <a:ea typeface="Georgia"/>
                <a:cs typeface="Georgia"/>
              </a:rPr>
              <a:t>Service user participation</a:t>
            </a:r>
            <a:endParaRPr lang="en-US" sz="3200" dirty="0">
              <a:solidFill>
                <a:srgbClr val="7A7392"/>
              </a:solidFill>
              <a:latin typeface="Georgia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45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0" b="28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33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826"/>
            <a:ext cx="9144000" cy="47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826"/>
            <a:ext cx="9144000" cy="47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r="2122"/>
          <a:stretch>
            <a:fillRect/>
          </a:stretch>
        </p:blipFill>
        <p:spPr>
          <a:xfrm>
            <a:off x="2123728" y="1916832"/>
            <a:ext cx="5220072" cy="339738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/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buNone/>
            </a:pPr>
            <a:r>
              <a:rPr lang="en-US" sz="3200" dirty="0" smtClean="0">
                <a:solidFill>
                  <a:srgbClr val="7A7392"/>
                </a:solidFill>
                <a:latin typeface="Georgia"/>
                <a:ea typeface="Georgia"/>
                <a:cs typeface="Georgia"/>
              </a:rPr>
              <a:t>Service user involvement</a:t>
            </a:r>
            <a:endParaRPr lang="en-US" sz="3200" dirty="0">
              <a:solidFill>
                <a:srgbClr val="7A7392"/>
              </a:solidFill>
              <a:latin typeface="Georgia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249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8697"/>
          <a:stretch>
            <a:fillRect/>
          </a:stretch>
        </p:blipFill>
        <p:spPr>
          <a:xfrm>
            <a:off x="0" y="718170"/>
            <a:ext cx="9144000" cy="595119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/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buNone/>
            </a:pPr>
            <a:r>
              <a:rPr lang="en-US" sz="3200" dirty="0" smtClean="0">
                <a:solidFill>
                  <a:srgbClr val="7A7392"/>
                </a:solidFill>
                <a:latin typeface="Georgia"/>
                <a:ea typeface="Georgia"/>
                <a:cs typeface="Georgia"/>
              </a:rPr>
              <a:t>Involvement + participation</a:t>
            </a:r>
            <a:endParaRPr lang="en-US" sz="3200" dirty="0">
              <a:solidFill>
                <a:srgbClr val="7A7392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Hoddinott</a:t>
            </a:r>
            <a:r>
              <a:rPr lang="en-GB" sz="1200" dirty="0"/>
              <a:t> P, Pollock A, </a:t>
            </a:r>
            <a:r>
              <a:rPr lang="en-GB" sz="1200" dirty="0" err="1"/>
              <a:t>O'Cathain</a:t>
            </a:r>
            <a:r>
              <a:rPr lang="en-GB" sz="1200" dirty="0"/>
              <a:t> A </a:t>
            </a:r>
            <a:r>
              <a:rPr lang="en-GB" sz="1200" i="1" dirty="0"/>
              <a:t>et al. </a:t>
            </a:r>
            <a:r>
              <a:rPr lang="en-GB" sz="1200" b="1" dirty="0"/>
              <a:t>How to incorporate patient and public perspectives into the design </a:t>
            </a:r>
            <a:r>
              <a:rPr lang="en-GB" sz="1200" b="1" dirty="0" smtClean="0"/>
              <a:t>and conduct </a:t>
            </a:r>
            <a:r>
              <a:rPr lang="en-GB" sz="1200" b="1" dirty="0"/>
              <a:t>of research [version 1; referees: 1 approved] </a:t>
            </a:r>
            <a:r>
              <a:rPr lang="en-GB" sz="1200" i="1" dirty="0"/>
              <a:t>F1000Research </a:t>
            </a:r>
            <a:r>
              <a:rPr lang="en-GB" sz="1200" dirty="0"/>
              <a:t>2018, </a:t>
            </a:r>
            <a:r>
              <a:rPr lang="en-GB" sz="1200" b="1" dirty="0"/>
              <a:t>7</a:t>
            </a:r>
            <a:r>
              <a:rPr lang="en-GB" sz="1200" dirty="0"/>
              <a:t>:752 (</a:t>
            </a:r>
            <a:r>
              <a:rPr lang="en-GB" sz="1200" dirty="0" err="1"/>
              <a:t>doi</a:t>
            </a:r>
            <a:r>
              <a:rPr lang="en-GB" sz="1200" dirty="0"/>
              <a:t>: </a:t>
            </a:r>
            <a:r>
              <a:rPr lang="en-GB" sz="1200" dirty="0" smtClean="0"/>
              <a:t>10.12688/f1000research.15162.1)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037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r="8697"/>
          <a:stretch>
            <a:fillRect/>
          </a:stretch>
        </p:blipFill>
        <p:spPr>
          <a:xfrm>
            <a:off x="0" y="718170"/>
            <a:ext cx="9144000" cy="595119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67545" y="444420"/>
            <a:ext cx="6552727" cy="608316"/>
          </a:xfrm>
          <a:prstGeom prst="rect">
            <a:avLst/>
          </a:prstGeom>
        </p:spPr>
        <p:txBody>
          <a:bodyPr/>
          <a:lstStyle>
            <a:lvl1pPr marL="454025" indent="-4540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87425" indent="-3778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8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4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40025" indent="-301625" algn="l" defTabSz="60642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54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6" algn="l" defTabSz="60955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buNone/>
            </a:pPr>
            <a:r>
              <a:rPr lang="en-US" sz="3200" dirty="0" smtClean="0">
                <a:solidFill>
                  <a:srgbClr val="7A7392"/>
                </a:solidFill>
                <a:latin typeface="Georgia"/>
                <a:ea typeface="Georgia"/>
                <a:cs typeface="Georgia"/>
              </a:rPr>
              <a:t>Involvement + participation</a:t>
            </a:r>
            <a:endParaRPr lang="en-US" sz="3200" dirty="0">
              <a:solidFill>
                <a:srgbClr val="7A7392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Hoddinott</a:t>
            </a:r>
            <a:r>
              <a:rPr lang="en-GB" sz="1200" dirty="0"/>
              <a:t> P, Pollock A, </a:t>
            </a:r>
            <a:r>
              <a:rPr lang="en-GB" sz="1200" dirty="0" err="1"/>
              <a:t>O'Cathain</a:t>
            </a:r>
            <a:r>
              <a:rPr lang="en-GB" sz="1200" dirty="0"/>
              <a:t> A </a:t>
            </a:r>
            <a:r>
              <a:rPr lang="en-GB" sz="1200" i="1" dirty="0"/>
              <a:t>et al. </a:t>
            </a:r>
            <a:r>
              <a:rPr lang="en-GB" sz="1200" b="1" dirty="0"/>
              <a:t>How to incorporate patient and public perspectives into the design </a:t>
            </a:r>
            <a:r>
              <a:rPr lang="en-GB" sz="1200" b="1" dirty="0" smtClean="0"/>
              <a:t>and conduct </a:t>
            </a:r>
            <a:r>
              <a:rPr lang="en-GB" sz="1200" b="1" dirty="0"/>
              <a:t>of research [version 1; referees: 1 approved] </a:t>
            </a:r>
            <a:r>
              <a:rPr lang="en-GB" sz="1200" i="1" dirty="0"/>
              <a:t>F1000Research </a:t>
            </a:r>
            <a:r>
              <a:rPr lang="en-GB" sz="1200" dirty="0"/>
              <a:t>2018, </a:t>
            </a:r>
            <a:r>
              <a:rPr lang="en-GB" sz="1200" b="1" dirty="0"/>
              <a:t>7</a:t>
            </a:r>
            <a:r>
              <a:rPr lang="en-GB" sz="1200" dirty="0"/>
              <a:t>:752 (</a:t>
            </a:r>
            <a:r>
              <a:rPr lang="en-GB" sz="1200" dirty="0" err="1"/>
              <a:t>doi</a:t>
            </a:r>
            <a:r>
              <a:rPr lang="en-GB" sz="1200" dirty="0"/>
              <a:t>: </a:t>
            </a:r>
            <a:r>
              <a:rPr lang="en-GB" sz="1200" dirty="0" smtClean="0"/>
              <a:t>10.12688/f1000research.15162.1)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92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GB" sz="6000" dirty="0" smtClean="0"/>
              <a:t>Be Ambitious!!  </a:t>
            </a:r>
            <a:r>
              <a:rPr lang="en-GB" sz="60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sz="2800" dirty="0" smtClean="0">
                <a:sym typeface="Wingdings" panose="05000000000000000000" pitchFamily="2" charset="2"/>
                <a:hlinkClick r:id="rId3"/>
              </a:rPr>
              <a:t>Christine.Ramsey-Wade@uwe.ac.uk</a:t>
            </a:r>
            <a:r>
              <a:rPr lang="en-GB" sz="6000" dirty="0" smtClean="0">
                <a:sym typeface="Wingdings" panose="05000000000000000000" pitchFamily="2" charset="2"/>
              </a:rPr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850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" y="906811"/>
            <a:ext cx="8943045" cy="59511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5" y="2276872"/>
            <a:ext cx="189547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3369558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36" y="4085456"/>
            <a:ext cx="3110684" cy="43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First impressions…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1" y="2777144"/>
            <a:ext cx="29523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/>
              <a:t>How to do it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777144"/>
            <a:ext cx="29872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/>
              <a:t>Does it work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184267" y="4271670"/>
            <a:ext cx="30243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 smtClean="0"/>
              <a:t>How do we measure it</a:t>
            </a:r>
            <a:endParaRPr lang="en-GB" sz="4000" dirty="0"/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3851919" y="3131087"/>
            <a:ext cx="5760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5696435" y="3485030"/>
            <a:ext cx="225163" cy="786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2010" y="4149080"/>
            <a:ext cx="2376264" cy="1947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/>
              <a:t>Service user voice?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081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364088" cy="6858000"/>
            <a:chOff x="0" y="0"/>
            <a:chExt cx="5364088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164931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11760" y="6449041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hlinkClick r:id="rId3"/>
                </a:rPr>
                <a:t>Photo credit: Flickr.com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38400" y="689700"/>
            <a:ext cx="6705600" cy="4927600"/>
            <a:chOff x="2438400" y="689700"/>
            <a:chExt cx="6705600" cy="4927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89700"/>
              <a:ext cx="6705600" cy="4927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56176" y="522920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hlinkClick r:id="rId5"/>
                </a:rPr>
                <a:t>Photo credit: Flickr.com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948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Where is the </a:t>
            </a:r>
            <a:r>
              <a:rPr lang="en-GB" dirty="0" err="1" smtClean="0"/>
              <a:t>quali</a:t>
            </a:r>
            <a:r>
              <a:rPr lang="en-GB" dirty="0" smtClean="0"/>
              <a:t> research?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257175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3546" b="2917"/>
          <a:stretch/>
        </p:blipFill>
        <p:spPr>
          <a:xfrm>
            <a:off x="0" y="1700808"/>
            <a:ext cx="9128552" cy="42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How to do it: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GB" sz="5400" dirty="0" smtClean="0"/>
              <a:t>ASK OUR CLIENTS!!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502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 wider issue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&quot;/&gt;&lt;property id=&quot;20307&quot; value=&quot;256&quot;/&gt;&lt;/object&gt;&lt;object type=&quot;3&quot; unique_id=&quot;10075&quot;&gt;&lt;property id=&quot;20148&quot; value=&quot;5&quot;/&gt;&lt;property id=&quot;20300&quot; value=&quot;Slide 2&quot;/&gt;&lt;property id=&quot;20307&quot; value=&quot;260&quot;/&gt;&lt;/object&gt;&lt;object type=&quot;3&quot; unique_id=&quot;10076&quot;&gt;&lt;property id=&quot;20148&quot; value=&quot;5&quot;/&gt;&lt;property id=&quot;20300&quot; value=&quot;Slide 3&quot;/&gt;&lt;property id=&quot;20307&quot; value=&quot;267&quot;/&gt;&lt;/object&gt;&lt;object type=&quot;3&quot; unique_id=&quot;10077&quot;&gt;&lt;property id=&quot;20148&quot; value=&quot;5&quot;/&gt;&lt;property id=&quot;20300&quot; value=&quot;Slide 4&quot;/&gt;&lt;property id=&quot;20307&quot; value=&quot;264&quot;/&gt;&lt;/object&gt;&lt;object type=&quot;3&quot; unique_id=&quot;10078&quot;&gt;&lt;property id=&quot;20148&quot; value=&quot;5&quot;/&gt;&lt;property id=&quot;20300&quot; value=&quot;Slide 5&quot;/&gt;&lt;property id=&quot;20307&quot; value=&quot;268&quot;/&gt;&lt;/object&gt;&lt;object type=&quot;3&quot; unique_id=&quot;10079&quot;&gt;&lt;property id=&quot;20148&quot; value=&quot;5&quot;/&gt;&lt;property id=&quot;20300&quot; value=&quot;Slide 6&quot;/&gt;&lt;property id=&quot;20307&quot; value=&quot;265&quot;/&gt;&lt;/object&gt;&lt;object type=&quot;3&quot; unique_id=&quot;10080&quot;&gt;&lt;property id=&quot;20148&quot; value=&quot;5&quot;/&gt;&lt;property id=&quot;20300&quot; value=&quot;Slide 7&quot;/&gt;&lt;property id=&quot;20307&quot; value=&quot;266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&quot;/&gt;&lt;property id=&quot;20307&quot; value=&quot;269&quot;/&gt;&lt;/object&gt;&lt;object type=&quot;3&quot; unique_id=&quot;10083&quot;&gt;&lt;property id=&quot;20148&quot; value=&quot;5&quot;/&gt;&lt;property id=&quot;20300&quot; value=&quot;Slide 10&quot;/&gt;&lt;property id=&quot;20307&quot; value=&quot;259&quot;/&gt;&lt;/object&gt;&lt;/object&gt;&lt;object type=&quot;8&quot; unique_id=&quot;1009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7ba92a-5764-4297-b5f7-6ea117412624">NAYYJSKVSPAS-2-499</_dlc_DocId>
    <Document_x0020_Type xmlns="3a4ab234-afbc-41ab-b2db-358d80304e46">Main Issue</Document_x0020_Type>
    <_dlc_DocIdUrl xmlns="037ba92a-5764-4297-b5f7-6ea117412624">
      <Url>https://docs.uwe.ac.uk/ou/Communications/_layouts/15/DocIdRedir.aspx?ID=NAYYJSKVSPAS-2-499</Url>
      <Description>NAYYJSKVSPAS-2-499</Description>
    </_dlc_DocIdUrl>
  </documentManagement>
</p:properties>
</file>

<file path=customXml/itemProps1.xml><?xml version="1.0" encoding="utf-8"?>
<ds:datastoreItem xmlns:ds="http://schemas.openxmlformats.org/officeDocument/2006/customXml" ds:itemID="{B8E65419-00E3-457F-9AEF-DF9527B02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93163-E32F-48F5-9428-24EB77E854B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AA6E53-57E6-4060-9023-1FA8D1A21B9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046D60-106A-48D2-A99C-30A31DAB01F5}">
  <ds:schemaRefs>
    <ds:schemaRef ds:uri="http://purl.org/dc/terms/"/>
    <ds:schemaRef ds:uri="http://schemas.openxmlformats.org/package/2006/metadata/core-properties"/>
    <ds:schemaRef ds:uri="http://purl.org/dc/dcmitype/"/>
    <ds:schemaRef ds:uri="3a4ab234-afbc-41ab-b2db-358d80304e4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37ba92a-5764-4297-b5f7-6ea1174126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506</TotalTime>
  <Words>201</Words>
  <Application>Microsoft Office PowerPoint</Application>
  <PresentationFormat>On-screen Show (4:3)</PresentationFormat>
  <Paragraphs>45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Georgia</vt:lpstr>
      <vt:lpstr>Tahoma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Christine</cp:lastModifiedBy>
  <cp:revision>76</cp:revision>
  <cp:lastPrinted>2016-04-26T08:55:24Z</cp:lastPrinted>
  <dcterms:created xsi:type="dcterms:W3CDTF">2016-04-27T08:32:31Z</dcterms:created>
  <dcterms:modified xsi:type="dcterms:W3CDTF">2019-06-25T13:55:33Z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4b776c7d-4ab6-433d-a612-845477e60a8d</vt:lpwstr>
  </property>
  <property fmtid="{D5CDD505-2E9C-101B-9397-08002B2CF9AE}" pid="3" name="ContentTypeId">
    <vt:lpwstr>0x01010072FC3F4283AECA48BCBDDFCF4103160C</vt:lpwstr>
  </property>
</Properties>
</file>