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91" r:id="rId2"/>
    <p:sldId id="292" r:id="rId3"/>
    <p:sldId id="338" r:id="rId4"/>
    <p:sldId id="330" r:id="rId5"/>
    <p:sldId id="323" r:id="rId6"/>
    <p:sldId id="293" r:id="rId7"/>
    <p:sldId id="304" r:id="rId8"/>
    <p:sldId id="326" r:id="rId9"/>
    <p:sldId id="295" r:id="rId10"/>
    <p:sldId id="331" r:id="rId11"/>
    <p:sldId id="328" r:id="rId12"/>
    <p:sldId id="303" r:id="rId13"/>
    <p:sldId id="294" r:id="rId14"/>
    <p:sldId id="333" r:id="rId15"/>
    <p:sldId id="329" r:id="rId16"/>
    <p:sldId id="334" r:id="rId17"/>
    <p:sldId id="305" r:id="rId18"/>
    <p:sldId id="336" r:id="rId19"/>
    <p:sldId id="332" r:id="rId20"/>
    <p:sldId id="33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957C2C-0996-FDC1-757E-6F93E5C3E2E8}" v="6" dt="2019-06-07T11:13:36.7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sha Cooper" userId="S::tasha.cooper@uwe.ac.uk::7148bc9a-0fac-4348-be15-804ab1cee2ee" providerId="AD" clId="Web-{83947DC5-0DF8-B14D-E983-0DE01B475ADF}"/>
    <pc:docChg chg="modSld sldOrd">
      <pc:chgData name="Tasha Cooper" userId="S::tasha.cooper@uwe.ac.uk::7148bc9a-0fac-4348-be15-804ab1cee2ee" providerId="AD" clId="Web-{83947DC5-0DF8-B14D-E983-0DE01B475ADF}" dt="2019-06-02T16:51:17.050" v="736" actId="20577"/>
      <pc:docMkLst>
        <pc:docMk/>
      </pc:docMkLst>
      <pc:sldChg chg="modSp">
        <pc:chgData name="Tasha Cooper" userId="S::tasha.cooper@uwe.ac.uk::7148bc9a-0fac-4348-be15-804ab1cee2ee" providerId="AD" clId="Web-{83947DC5-0DF8-B14D-E983-0DE01B475ADF}" dt="2019-06-02T16:33:43.466" v="86" actId="14100"/>
        <pc:sldMkLst>
          <pc:docMk/>
          <pc:sldMk cId="1611187148" sldId="291"/>
        </pc:sldMkLst>
        <pc:spChg chg="mod">
          <ac:chgData name="Tasha Cooper" userId="S::tasha.cooper@uwe.ac.uk::7148bc9a-0fac-4348-be15-804ab1cee2ee" providerId="AD" clId="Web-{83947DC5-0DF8-B14D-E983-0DE01B475ADF}" dt="2019-06-02T16:33:43.466" v="86" actId="14100"/>
          <ac:spMkLst>
            <pc:docMk/>
            <pc:sldMk cId="1611187148" sldId="291"/>
            <ac:spMk id="13313" creationId="{00000000-0000-0000-0000-000000000000}"/>
          </ac:spMkLst>
        </pc:spChg>
      </pc:sldChg>
      <pc:sldChg chg="modSp">
        <pc:chgData name="Tasha Cooper" userId="S::tasha.cooper@uwe.ac.uk::7148bc9a-0fac-4348-be15-804ab1cee2ee" providerId="AD" clId="Web-{83947DC5-0DF8-B14D-E983-0DE01B475ADF}" dt="2019-06-02T16:42:47.453" v="691" actId="20577"/>
        <pc:sldMkLst>
          <pc:docMk/>
          <pc:sldMk cId="94882900" sldId="292"/>
        </pc:sldMkLst>
        <pc:spChg chg="mod">
          <ac:chgData name="Tasha Cooper" userId="S::tasha.cooper@uwe.ac.uk::7148bc9a-0fac-4348-be15-804ab1cee2ee" providerId="AD" clId="Web-{83947DC5-0DF8-B14D-E983-0DE01B475ADF}" dt="2019-06-02T16:42:47.453" v="691" actId="20577"/>
          <ac:spMkLst>
            <pc:docMk/>
            <pc:sldMk cId="94882900" sldId="292"/>
            <ac:spMk id="3" creationId="{00000000-0000-0000-0000-000000000000}"/>
          </ac:spMkLst>
        </pc:spChg>
      </pc:sldChg>
      <pc:sldChg chg="addSp delSp modSp mod ord setBg">
        <pc:chgData name="Tasha Cooper" userId="S::tasha.cooper@uwe.ac.uk::7148bc9a-0fac-4348-be15-804ab1cee2ee" providerId="AD" clId="Web-{83947DC5-0DF8-B14D-E983-0DE01B475ADF}" dt="2019-06-02T16:51:17.050" v="735" actId="20577"/>
        <pc:sldMkLst>
          <pc:docMk/>
          <pc:sldMk cId="1875190971" sldId="293"/>
        </pc:sldMkLst>
        <pc:spChg chg="mod">
          <ac:chgData name="Tasha Cooper" userId="S::tasha.cooper@uwe.ac.uk::7148bc9a-0fac-4348-be15-804ab1cee2ee" providerId="AD" clId="Web-{83947DC5-0DF8-B14D-E983-0DE01B475ADF}" dt="2019-06-02T16:47:00.939" v="726"/>
          <ac:spMkLst>
            <pc:docMk/>
            <pc:sldMk cId="1875190971" sldId="293"/>
            <ac:spMk id="2" creationId="{00000000-0000-0000-0000-000000000000}"/>
          </ac:spMkLst>
        </pc:spChg>
        <pc:spChg chg="del mod">
          <ac:chgData name="Tasha Cooper" userId="S::tasha.cooper@uwe.ac.uk::7148bc9a-0fac-4348-be15-804ab1cee2ee" providerId="AD" clId="Web-{83947DC5-0DF8-B14D-E983-0DE01B475ADF}" dt="2019-06-02T16:47:00.939" v="726"/>
          <ac:spMkLst>
            <pc:docMk/>
            <pc:sldMk cId="1875190971" sldId="293"/>
            <ac:spMk id="3" creationId="{00000000-0000-0000-0000-000000000000}"/>
          </ac:spMkLst>
        </pc:spChg>
        <pc:spChg chg="add mod">
          <ac:chgData name="Tasha Cooper" userId="S::tasha.cooper@uwe.ac.uk::7148bc9a-0fac-4348-be15-804ab1cee2ee" providerId="AD" clId="Web-{83947DC5-0DF8-B14D-E983-0DE01B475ADF}" dt="2019-06-02T16:51:17.050" v="735" actId="20577"/>
          <ac:spMkLst>
            <pc:docMk/>
            <pc:sldMk cId="1875190971" sldId="293"/>
            <ac:spMk id="195" creationId="{51B57E2E-DAB4-4A31-879E-7B5DA37C4B18}"/>
          </ac:spMkLst>
        </pc:spChg>
        <pc:graphicFrameChg chg="add del mod">
          <ac:chgData name="Tasha Cooper" userId="S::tasha.cooper@uwe.ac.uk::7148bc9a-0fac-4348-be15-804ab1cee2ee" providerId="AD" clId="Web-{83947DC5-0DF8-B14D-E983-0DE01B475ADF}" dt="2019-06-02T16:50:59.284" v="732"/>
          <ac:graphicFrameMkLst>
            <pc:docMk/>
            <pc:sldMk cId="1875190971" sldId="293"/>
            <ac:graphicFrameMk id="5" creationId="{81929841-9486-4A3C-A470-5279460B8017}"/>
          </ac:graphicFrameMkLst>
        </pc:graphicFrameChg>
      </pc:sldChg>
      <pc:sldChg chg="modSp">
        <pc:chgData name="Tasha Cooper" userId="S::tasha.cooper@uwe.ac.uk::7148bc9a-0fac-4348-be15-804ab1cee2ee" providerId="AD" clId="Web-{83947DC5-0DF8-B14D-E983-0DE01B475ADF}" dt="2019-06-02T16:45:53.439" v="723" actId="20577"/>
        <pc:sldMkLst>
          <pc:docMk/>
          <pc:sldMk cId="1877760255" sldId="323"/>
        </pc:sldMkLst>
        <pc:spChg chg="mod">
          <ac:chgData name="Tasha Cooper" userId="S::tasha.cooper@uwe.ac.uk::7148bc9a-0fac-4348-be15-804ab1cee2ee" providerId="AD" clId="Web-{83947DC5-0DF8-B14D-E983-0DE01B475ADF}" dt="2019-06-02T16:45:53.439" v="723" actId="20577"/>
          <ac:spMkLst>
            <pc:docMk/>
            <pc:sldMk cId="1877760255" sldId="323"/>
            <ac:spMk id="3" creationId="{00000000-0000-0000-0000-000000000000}"/>
          </ac:spMkLst>
        </pc:spChg>
      </pc:sldChg>
    </pc:docChg>
  </pc:docChgLst>
  <pc:docChgLst>
    <pc:chgData name="Tasha Cooper" userId="S::tasha.cooper@uwe.ac.uk::7148bc9a-0fac-4348-be15-804ab1cee2ee" providerId="AD" clId="Web-{E3D0407F-451E-D2BE-BCF5-9129F2BDD634}"/>
    <pc:docChg chg="modSld">
      <pc:chgData name="Tasha Cooper" userId="S::tasha.cooper@uwe.ac.uk::7148bc9a-0fac-4348-be15-804ab1cee2ee" providerId="AD" clId="Web-{E3D0407F-451E-D2BE-BCF5-9129F2BDD634}" dt="2019-06-07T17:38:07.921" v="12" actId="20577"/>
      <pc:docMkLst>
        <pc:docMk/>
      </pc:docMkLst>
      <pc:sldChg chg="modSp">
        <pc:chgData name="Tasha Cooper" userId="S::tasha.cooper@uwe.ac.uk::7148bc9a-0fac-4348-be15-804ab1cee2ee" providerId="AD" clId="Web-{E3D0407F-451E-D2BE-BCF5-9129F2BDD634}" dt="2019-06-07T17:38:06.155" v="10" actId="20577"/>
        <pc:sldMkLst>
          <pc:docMk/>
          <pc:sldMk cId="1618459526" sldId="334"/>
        </pc:sldMkLst>
        <pc:spChg chg="mod">
          <ac:chgData name="Tasha Cooper" userId="S::tasha.cooper@uwe.ac.uk::7148bc9a-0fac-4348-be15-804ab1cee2ee" providerId="AD" clId="Web-{E3D0407F-451E-D2BE-BCF5-9129F2BDD634}" dt="2019-06-07T17:38:06.155" v="10" actId="20577"/>
          <ac:spMkLst>
            <pc:docMk/>
            <pc:sldMk cId="1618459526" sldId="334"/>
            <ac:spMk id="2" creationId="{00000000-0000-0000-0000-000000000000}"/>
          </ac:spMkLst>
        </pc:spChg>
      </pc:sldChg>
    </pc:docChg>
  </pc:docChgLst>
  <pc:docChgLst>
    <pc:chgData name="Tasha Cooper" userId="S::tasha.cooper@uwe.ac.uk::7148bc9a-0fac-4348-be15-804ab1cee2ee" providerId="AD" clId="Web-{46A89522-1A54-D324-00B2-D45E4DA557AE}"/>
    <pc:docChg chg="modSld">
      <pc:chgData name="Tasha Cooper" userId="S::tasha.cooper@uwe.ac.uk::7148bc9a-0fac-4348-be15-804ab1cee2ee" providerId="AD" clId="Web-{46A89522-1A54-D324-00B2-D45E4DA557AE}" dt="2019-05-24T17:01:55.650" v="114" actId="20577"/>
      <pc:docMkLst>
        <pc:docMk/>
      </pc:docMkLst>
      <pc:sldChg chg="modSp">
        <pc:chgData name="Tasha Cooper" userId="S::tasha.cooper@uwe.ac.uk::7148bc9a-0fac-4348-be15-804ab1cee2ee" providerId="AD" clId="Web-{46A89522-1A54-D324-00B2-D45E4DA557AE}" dt="2019-05-24T17:01:55.650" v="113" actId="20577"/>
        <pc:sldMkLst>
          <pc:docMk/>
          <pc:sldMk cId="2413964589" sldId="294"/>
        </pc:sldMkLst>
        <pc:spChg chg="mod">
          <ac:chgData name="Tasha Cooper" userId="S::tasha.cooper@uwe.ac.uk::7148bc9a-0fac-4348-be15-804ab1cee2ee" providerId="AD" clId="Web-{46A89522-1A54-D324-00B2-D45E4DA557AE}" dt="2019-05-24T17:01:55.650" v="113" actId="20577"/>
          <ac:spMkLst>
            <pc:docMk/>
            <pc:sldMk cId="2413964589" sldId="294"/>
            <ac:spMk id="3" creationId="{98C89AB0-FC2E-B644-8E36-7A70DB370D5A}"/>
          </ac:spMkLst>
        </pc:spChg>
      </pc:sldChg>
    </pc:docChg>
  </pc:docChgLst>
  <pc:docChgLst>
    <pc:chgData name="Tasha Cooper" userId="S::tasha.cooper@uwe.ac.uk::7148bc9a-0fac-4348-be15-804ab1cee2ee" providerId="AD" clId="Web-{18369806-6D08-74A6-F34E-DF3EFF8B1078}"/>
    <pc:docChg chg="modSld">
      <pc:chgData name="Tasha Cooper" userId="S::tasha.cooper@uwe.ac.uk::7148bc9a-0fac-4348-be15-804ab1cee2ee" providerId="AD" clId="Web-{18369806-6D08-74A6-F34E-DF3EFF8B1078}" dt="2019-05-19T20:22:57.376" v="229" actId="20577"/>
      <pc:docMkLst>
        <pc:docMk/>
      </pc:docMkLst>
      <pc:sldChg chg="modSp">
        <pc:chgData name="Tasha Cooper" userId="S::tasha.cooper@uwe.ac.uk::7148bc9a-0fac-4348-be15-804ab1cee2ee" providerId="AD" clId="Web-{18369806-6D08-74A6-F34E-DF3EFF8B1078}" dt="2019-05-19T20:18:11.394" v="201" actId="20577"/>
        <pc:sldMkLst>
          <pc:docMk/>
          <pc:sldMk cId="2413964589" sldId="294"/>
        </pc:sldMkLst>
        <pc:spChg chg="mod">
          <ac:chgData name="Tasha Cooper" userId="S::tasha.cooper@uwe.ac.uk::7148bc9a-0fac-4348-be15-804ab1cee2ee" providerId="AD" clId="Web-{18369806-6D08-74A6-F34E-DF3EFF8B1078}" dt="2019-05-19T20:18:11.394" v="201" actId="20577"/>
          <ac:spMkLst>
            <pc:docMk/>
            <pc:sldMk cId="2413964589" sldId="294"/>
            <ac:spMk id="3" creationId="{98C89AB0-FC2E-B644-8E36-7A70DB370D5A}"/>
          </ac:spMkLst>
        </pc:spChg>
      </pc:sldChg>
      <pc:sldChg chg="modSp">
        <pc:chgData name="Tasha Cooper" userId="S::tasha.cooper@uwe.ac.uk::7148bc9a-0fac-4348-be15-804ab1cee2ee" providerId="AD" clId="Web-{18369806-6D08-74A6-F34E-DF3EFF8B1078}" dt="2019-05-19T20:22:57.360" v="228" actId="20577"/>
        <pc:sldMkLst>
          <pc:docMk/>
          <pc:sldMk cId="2570650705" sldId="295"/>
        </pc:sldMkLst>
        <pc:spChg chg="mod">
          <ac:chgData name="Tasha Cooper" userId="S::tasha.cooper@uwe.ac.uk::7148bc9a-0fac-4348-be15-804ab1cee2ee" providerId="AD" clId="Web-{18369806-6D08-74A6-F34E-DF3EFF8B1078}" dt="2019-05-19T20:22:57.360" v="228" actId="20577"/>
          <ac:spMkLst>
            <pc:docMk/>
            <pc:sldMk cId="2570650705" sldId="295"/>
            <ac:spMk id="3" creationId="{F68B108D-96A6-A248-A863-AFC794CCAA65}"/>
          </ac:spMkLst>
        </pc:spChg>
      </pc:sldChg>
    </pc:docChg>
  </pc:docChgLst>
  <pc:docChgLst>
    <pc:chgData name="Tasha Cooper" userId="S::tasha.cooper@uwe.ac.uk::7148bc9a-0fac-4348-be15-804ab1cee2ee" providerId="AD" clId="Web-{A4957C2C-0996-FDC1-757E-6F93E5C3E2E8}"/>
    <pc:docChg chg="modSld">
      <pc:chgData name="Tasha Cooper" userId="S::tasha.cooper@uwe.ac.uk::7148bc9a-0fac-4348-be15-804ab1cee2ee" providerId="AD" clId="Web-{A4957C2C-0996-FDC1-757E-6F93E5C3E2E8}" dt="2019-06-07T11:13:36.742" v="5" actId="20577"/>
      <pc:docMkLst>
        <pc:docMk/>
      </pc:docMkLst>
      <pc:sldChg chg="modSp">
        <pc:chgData name="Tasha Cooper" userId="S::tasha.cooper@uwe.ac.uk::7148bc9a-0fac-4348-be15-804ab1cee2ee" providerId="AD" clId="Web-{A4957C2C-0996-FDC1-757E-6F93E5C3E2E8}" dt="2019-06-07T11:13:36.742" v="5" actId="20577"/>
        <pc:sldMkLst>
          <pc:docMk/>
          <pc:sldMk cId="2564449033" sldId="303"/>
        </pc:sldMkLst>
        <pc:spChg chg="mod">
          <ac:chgData name="Tasha Cooper" userId="S::tasha.cooper@uwe.ac.uk::7148bc9a-0fac-4348-be15-804ab1cee2ee" providerId="AD" clId="Web-{A4957C2C-0996-FDC1-757E-6F93E5C3E2E8}" dt="2019-06-07T11:13:36.742" v="5" actId="20577"/>
          <ac:spMkLst>
            <pc:docMk/>
            <pc:sldMk cId="2564449033" sldId="303"/>
            <ac:spMk id="3" creationId="{1C61AC06-FCC0-794A-8CB0-8EECD0CABB9E}"/>
          </ac:spMkLst>
        </pc:spChg>
      </pc:sldChg>
      <pc:sldChg chg="modSp">
        <pc:chgData name="Tasha Cooper" userId="S::tasha.cooper@uwe.ac.uk::7148bc9a-0fac-4348-be15-804ab1cee2ee" providerId="AD" clId="Web-{A4957C2C-0996-FDC1-757E-6F93E5C3E2E8}" dt="2019-06-07T11:13:05.867" v="3" actId="20577"/>
        <pc:sldMkLst>
          <pc:docMk/>
          <pc:sldMk cId="215894663" sldId="327"/>
        </pc:sldMkLst>
        <pc:spChg chg="mod">
          <ac:chgData name="Tasha Cooper" userId="S::tasha.cooper@uwe.ac.uk::7148bc9a-0fac-4348-be15-804ab1cee2ee" providerId="AD" clId="Web-{A4957C2C-0996-FDC1-757E-6F93E5C3E2E8}" dt="2019-06-07T11:13:05.867" v="3" actId="20577"/>
          <ac:spMkLst>
            <pc:docMk/>
            <pc:sldMk cId="215894663" sldId="327"/>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DAA94AA-EC5E-6949-AC62-47D653A2C877}"/>
              </a:ext>
            </a:extLst>
          </p:cNvPr>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84B91BC-1E3F-2543-AA33-4D9C65389919}"/>
              </a:ext>
            </a:extLst>
          </p:cNvPr>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C50276D2-3028-FA4C-A510-C9346EF72390}" type="datetimeFigureOut">
              <a:rPr lang="en-US" smtClean="0"/>
              <a:t>6/8/2019</a:t>
            </a:fld>
            <a:endParaRPr lang="en-US"/>
          </a:p>
        </p:txBody>
      </p:sp>
      <p:sp>
        <p:nvSpPr>
          <p:cNvPr id="4" name="Footer Placeholder 3">
            <a:extLst>
              <a:ext uri="{FF2B5EF4-FFF2-40B4-BE49-F238E27FC236}">
                <a16:creationId xmlns:a16="http://schemas.microsoft.com/office/drawing/2014/main" id="{16B5B6B0-2054-784E-99EB-699A533C662A}"/>
              </a:ext>
            </a:extLst>
          </p:cNvPr>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C5717BC-8CAF-1341-98C4-594606E13EFF}"/>
              </a:ext>
            </a:extLst>
          </p:cNvPr>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CB94066A-3307-FB44-A24B-1FC7FFC6E94C}" type="slidenum">
              <a:rPr lang="en-US" smtClean="0"/>
              <a:t>‹#›</a:t>
            </a:fld>
            <a:endParaRPr lang="en-US"/>
          </a:p>
        </p:txBody>
      </p:sp>
    </p:spTree>
    <p:extLst>
      <p:ext uri="{BB962C8B-B14F-4D97-AF65-F5344CB8AC3E}">
        <p14:creationId xmlns:p14="http://schemas.microsoft.com/office/powerpoint/2010/main" val="13846460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3C524695-6711-41A4-8D8D-1A20D7D2321D}" type="datetimeFigureOut">
              <a:rPr lang="en-GB" smtClean="0"/>
              <a:pPr/>
              <a:t>08/06/2019</a:t>
            </a:fld>
            <a:endParaRPr lang="en-GB"/>
          </a:p>
        </p:txBody>
      </p:sp>
      <p:sp>
        <p:nvSpPr>
          <p:cNvPr id="4" name="Slide Image Placeholder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5B3869E8-29E3-4295-B6F4-A07520449F4A}" type="slidenum">
              <a:rPr lang="en-GB" smtClean="0"/>
              <a:pPr/>
              <a:t>‹#›</a:t>
            </a:fld>
            <a:endParaRPr lang="en-GB"/>
          </a:p>
        </p:txBody>
      </p:sp>
    </p:spTree>
    <p:extLst>
      <p:ext uri="{BB962C8B-B14F-4D97-AF65-F5344CB8AC3E}">
        <p14:creationId xmlns:p14="http://schemas.microsoft.com/office/powerpoint/2010/main" val="1947438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Acknowledge range of fields, conferences are different, going to speak from my experience but hope it will be helpful</a:t>
            </a:r>
            <a:endParaRPr lang="en-US"/>
          </a:p>
        </p:txBody>
      </p:sp>
      <p:sp>
        <p:nvSpPr>
          <p:cNvPr id="4" name="Slide Number Placeholder 3"/>
          <p:cNvSpPr>
            <a:spLocks noGrp="1"/>
          </p:cNvSpPr>
          <p:nvPr>
            <p:ph type="sldNum" sz="quarter" idx="10"/>
          </p:nvPr>
        </p:nvSpPr>
        <p:spPr/>
        <p:txBody>
          <a:bodyPr/>
          <a:lstStyle/>
          <a:p>
            <a:fld id="{5B3869E8-29E3-4295-B6F4-A07520449F4A}" type="slidenum">
              <a:rPr lang="en-GB" smtClean="0"/>
              <a:pPr/>
              <a:t>2</a:t>
            </a:fld>
            <a:endParaRPr lang="en-GB"/>
          </a:p>
        </p:txBody>
      </p:sp>
    </p:spTree>
    <p:extLst>
      <p:ext uri="{BB962C8B-B14F-4D97-AF65-F5344CB8AC3E}">
        <p14:creationId xmlns:p14="http://schemas.microsoft.com/office/powerpoint/2010/main" val="3330984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Findings discussed here are from a first</a:t>
            </a:r>
            <a:r>
              <a:rPr lang="en-GB" baseline="0"/>
              <a:t> ‘broad brush’ thematic analysis of the findings as expressed in our data extractions forms; line by line coding is underway and as such, some of what we say may be further developed as we finish our review.</a:t>
            </a:r>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3869E8-29E3-4295-B6F4-A07520449F4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776965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Relate back to previous</a:t>
            </a:r>
            <a:r>
              <a:rPr lang="en-GB" baseline="0" dirty="0"/>
              <a:t> slides</a:t>
            </a:r>
            <a:endParaRPr lang="en-GB" dirty="0"/>
          </a:p>
        </p:txBody>
      </p:sp>
      <p:sp>
        <p:nvSpPr>
          <p:cNvPr id="4" name="Slide Number Placeholder 3"/>
          <p:cNvSpPr>
            <a:spLocks noGrp="1"/>
          </p:cNvSpPr>
          <p:nvPr>
            <p:ph type="sldNum" sz="quarter" idx="10"/>
          </p:nvPr>
        </p:nvSpPr>
        <p:spPr/>
        <p:txBody>
          <a:bodyPr/>
          <a:lstStyle/>
          <a:p>
            <a:fld id="{5B3869E8-29E3-4295-B6F4-A07520449F4A}" type="slidenum">
              <a:rPr lang="en-GB" smtClean="0"/>
              <a:pPr/>
              <a:t>17</a:t>
            </a:fld>
            <a:endParaRPr lang="en-GB"/>
          </a:p>
        </p:txBody>
      </p:sp>
    </p:spTree>
    <p:extLst>
      <p:ext uri="{BB962C8B-B14F-4D97-AF65-F5344CB8AC3E}">
        <p14:creationId xmlns:p14="http://schemas.microsoft.com/office/powerpoint/2010/main" val="72656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Tasha – have added this</a:t>
            </a:r>
            <a:r>
              <a:rPr lang="en-GB" baseline="0"/>
              <a:t> here for a quick bit of promotion – can’t do it in any other way (flyers </a:t>
            </a:r>
            <a:r>
              <a:rPr lang="en-GB" baseline="0" err="1"/>
              <a:t>etc</a:t>
            </a:r>
            <a:r>
              <a:rPr lang="en-GB" baseline="0"/>
              <a:t>) as MAINN is heavily associated with another journal</a:t>
            </a:r>
            <a:endParaRPr lang="en-GB"/>
          </a:p>
        </p:txBody>
      </p:sp>
      <p:sp>
        <p:nvSpPr>
          <p:cNvPr id="4" name="Slide Number Placeholder 3"/>
          <p:cNvSpPr>
            <a:spLocks noGrp="1"/>
          </p:cNvSpPr>
          <p:nvPr>
            <p:ph type="sldNum" sz="quarter" idx="10"/>
          </p:nvPr>
        </p:nvSpPr>
        <p:spPr/>
        <p:txBody>
          <a:bodyPr/>
          <a:lstStyle/>
          <a:p>
            <a:fld id="{5B3869E8-29E3-4295-B6F4-A07520449F4A}" type="slidenum">
              <a:rPr lang="en-GB" smtClean="0"/>
              <a:pPr/>
              <a:t>20</a:t>
            </a:fld>
            <a:endParaRPr lang="en-GB"/>
          </a:p>
        </p:txBody>
      </p:sp>
    </p:spTree>
    <p:extLst>
      <p:ext uri="{BB962C8B-B14F-4D97-AF65-F5344CB8AC3E}">
        <p14:creationId xmlns:p14="http://schemas.microsoft.com/office/powerpoint/2010/main" val="355869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Acknowledge range of fields, conferences are different, going to speak from my experience but hope it will be helpful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ea typeface="+mn-lt"/>
                <a:cs typeface="+mn-lt"/>
              </a:rPr>
              <a:t>Images and discussion of breastfeeding beyond twelve months have come to seem much more prevalent.</a:t>
            </a:r>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3869E8-29E3-4295-B6F4-A07520449F4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63385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3869E8-29E3-4295-B6F4-A07520449F4A}" type="slidenum">
              <a:rPr lang="en-GB" smtClean="0"/>
              <a:pPr/>
              <a:t>6</a:t>
            </a:fld>
            <a:endParaRPr lang="en-GB"/>
          </a:p>
        </p:txBody>
      </p:sp>
    </p:spTree>
    <p:extLst>
      <p:ext uri="{BB962C8B-B14F-4D97-AF65-F5344CB8AC3E}">
        <p14:creationId xmlns:p14="http://schemas.microsoft.com/office/powerpoint/2010/main" val="4080186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We designed a search strategy which aims to identify all relevant primary research on this topic published in peer-reviewed journals</a:t>
            </a:r>
          </a:p>
        </p:txBody>
      </p:sp>
      <p:sp>
        <p:nvSpPr>
          <p:cNvPr id="4" name="Slide Number Placeholder 3"/>
          <p:cNvSpPr>
            <a:spLocks noGrp="1"/>
          </p:cNvSpPr>
          <p:nvPr>
            <p:ph type="sldNum" sz="quarter" idx="10"/>
          </p:nvPr>
        </p:nvSpPr>
        <p:spPr/>
        <p:txBody>
          <a:bodyPr/>
          <a:lstStyle/>
          <a:p>
            <a:fld id="{5B3869E8-29E3-4295-B6F4-A07520449F4A}" type="slidenum">
              <a:rPr lang="en-GB" smtClean="0"/>
              <a:pPr/>
              <a:t>7</a:t>
            </a:fld>
            <a:endParaRPr lang="en-GB"/>
          </a:p>
        </p:txBody>
      </p:sp>
    </p:spTree>
    <p:extLst>
      <p:ext uri="{BB962C8B-B14F-4D97-AF65-F5344CB8AC3E}">
        <p14:creationId xmlns:p14="http://schemas.microsoft.com/office/powerpoint/2010/main" val="3986205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Something about what</a:t>
            </a:r>
            <a:r>
              <a:rPr lang="en-GB" baseline="0"/>
              <a:t> we each did? How many we each screened </a:t>
            </a:r>
            <a:r>
              <a:rPr lang="en-GB" baseline="0" err="1"/>
              <a:t>etc</a:t>
            </a:r>
            <a:r>
              <a:rPr lang="en-GB" baseline="0"/>
              <a:t>? quality processes?</a:t>
            </a:r>
            <a:endParaRPr lang="en-GB"/>
          </a:p>
        </p:txBody>
      </p:sp>
      <p:sp>
        <p:nvSpPr>
          <p:cNvPr id="4" name="Slide Number Placeholder 3"/>
          <p:cNvSpPr>
            <a:spLocks noGrp="1"/>
          </p:cNvSpPr>
          <p:nvPr>
            <p:ph type="sldNum" sz="quarter" idx="10"/>
          </p:nvPr>
        </p:nvSpPr>
        <p:spPr/>
        <p:txBody>
          <a:bodyPr/>
          <a:lstStyle/>
          <a:p>
            <a:fld id="{5B3869E8-29E3-4295-B6F4-A07520449F4A}" type="slidenum">
              <a:rPr lang="en-GB" smtClean="0"/>
              <a:pPr/>
              <a:t>9</a:t>
            </a:fld>
            <a:endParaRPr lang="en-GB"/>
          </a:p>
        </p:txBody>
      </p:sp>
    </p:spTree>
    <p:extLst>
      <p:ext uri="{BB962C8B-B14F-4D97-AF65-F5344CB8AC3E}">
        <p14:creationId xmlns:p14="http://schemas.microsoft.com/office/powerpoint/2010/main" val="943824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Need to say something here or</a:t>
            </a:r>
            <a:r>
              <a:rPr lang="en-GB" baseline="0"/>
              <a:t> earlier about the papers we found out about outside of the searches</a:t>
            </a:r>
          </a:p>
          <a:p>
            <a:r>
              <a:rPr lang="en-GB" baseline="0"/>
              <a:t>Say something about the quality issues we did find? And why we have included all?</a:t>
            </a:r>
          </a:p>
          <a:p>
            <a:r>
              <a:rPr lang="en-GB" baseline="0"/>
              <a:t>Out of Covidence</a:t>
            </a:r>
          </a:p>
          <a:p>
            <a:r>
              <a:rPr lang="en-GB" baseline="0"/>
              <a:t>rigour</a:t>
            </a:r>
            <a:endParaRPr lang="en-GB"/>
          </a:p>
        </p:txBody>
      </p:sp>
      <p:sp>
        <p:nvSpPr>
          <p:cNvPr id="4" name="Slide Number Placeholder 3"/>
          <p:cNvSpPr>
            <a:spLocks noGrp="1"/>
          </p:cNvSpPr>
          <p:nvPr>
            <p:ph type="sldNum" sz="quarter" idx="10"/>
          </p:nvPr>
        </p:nvSpPr>
        <p:spPr/>
        <p:txBody>
          <a:bodyPr/>
          <a:lstStyle/>
          <a:p>
            <a:fld id="{5B3869E8-29E3-4295-B6F4-A07520449F4A}" type="slidenum">
              <a:rPr lang="en-GB" smtClean="0"/>
              <a:pPr/>
              <a:t>11</a:t>
            </a:fld>
            <a:endParaRPr lang="en-GB"/>
          </a:p>
        </p:txBody>
      </p:sp>
    </p:spTree>
    <p:extLst>
      <p:ext uri="{BB962C8B-B14F-4D97-AF65-F5344CB8AC3E}">
        <p14:creationId xmlns:p14="http://schemas.microsoft.com/office/powerpoint/2010/main" val="2575463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Final</a:t>
            </a:r>
            <a:r>
              <a:rPr lang="en-GB" baseline="0"/>
              <a:t> step = ‘going beyond’ the content of the original studies</a:t>
            </a:r>
            <a:endParaRPr lang="en-GB"/>
          </a:p>
        </p:txBody>
      </p:sp>
      <p:sp>
        <p:nvSpPr>
          <p:cNvPr id="4" name="Slide Number Placeholder 3"/>
          <p:cNvSpPr>
            <a:spLocks noGrp="1"/>
          </p:cNvSpPr>
          <p:nvPr>
            <p:ph type="sldNum" sz="quarter" idx="10"/>
          </p:nvPr>
        </p:nvSpPr>
        <p:spPr/>
        <p:txBody>
          <a:bodyPr/>
          <a:lstStyle/>
          <a:p>
            <a:fld id="{5B3869E8-29E3-4295-B6F4-A07520449F4A}" type="slidenum">
              <a:rPr lang="en-GB" smtClean="0"/>
              <a:pPr/>
              <a:t>12</a:t>
            </a:fld>
            <a:endParaRPr lang="en-GB"/>
          </a:p>
        </p:txBody>
      </p:sp>
    </p:spTree>
    <p:extLst>
      <p:ext uri="{BB962C8B-B14F-4D97-AF65-F5344CB8AC3E}">
        <p14:creationId xmlns:p14="http://schemas.microsoft.com/office/powerpoint/2010/main" val="34417235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Findings discussed here are from a first</a:t>
            </a:r>
            <a:r>
              <a:rPr lang="en-GB" baseline="0"/>
              <a:t> ‘broad brush’ thematic analysis of the findings as expressed in our data extractions forms; line by line coding is underway and as such, some of what we say may be further developed as we finish our review.</a:t>
            </a:r>
          </a:p>
          <a:p>
            <a:r>
              <a:rPr lang="en-GB" baseline="0"/>
              <a:t>Emphasise that these are just examples; we’ve been looking for themes across the work and these issues come up across the body of work</a:t>
            </a:r>
            <a:endParaRPr lang="en-GB"/>
          </a:p>
        </p:txBody>
      </p:sp>
      <p:sp>
        <p:nvSpPr>
          <p:cNvPr id="4" name="Slide Number Placeholder 3"/>
          <p:cNvSpPr>
            <a:spLocks noGrp="1"/>
          </p:cNvSpPr>
          <p:nvPr>
            <p:ph type="sldNum" sz="quarter" idx="10"/>
          </p:nvPr>
        </p:nvSpPr>
        <p:spPr/>
        <p:txBody>
          <a:bodyPr/>
          <a:lstStyle/>
          <a:p>
            <a:fld id="{5B3869E8-29E3-4295-B6F4-A07520449F4A}" type="slidenum">
              <a:rPr lang="en-GB" smtClean="0"/>
              <a:pPr/>
              <a:t>13</a:t>
            </a:fld>
            <a:endParaRPr lang="en-GB"/>
          </a:p>
        </p:txBody>
      </p:sp>
    </p:spTree>
    <p:extLst>
      <p:ext uri="{BB962C8B-B14F-4D97-AF65-F5344CB8AC3E}">
        <p14:creationId xmlns:p14="http://schemas.microsoft.com/office/powerpoint/2010/main" val="2718053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Give examples of bottom</a:t>
            </a:r>
            <a:r>
              <a:rPr lang="en-GB" baseline="0"/>
              <a:t> two points:</a:t>
            </a:r>
            <a:endParaRPr lang="en-GB"/>
          </a:p>
        </p:txBody>
      </p:sp>
      <p:sp>
        <p:nvSpPr>
          <p:cNvPr id="4" name="Slide Number Placeholder 3"/>
          <p:cNvSpPr>
            <a:spLocks noGrp="1"/>
          </p:cNvSpPr>
          <p:nvPr>
            <p:ph type="sldNum" sz="quarter" idx="10"/>
          </p:nvPr>
        </p:nvSpPr>
        <p:spPr/>
        <p:txBody>
          <a:bodyPr/>
          <a:lstStyle/>
          <a:p>
            <a:fld id="{5B3869E8-29E3-4295-B6F4-A07520449F4A}" type="slidenum">
              <a:rPr lang="en-GB" smtClean="0"/>
              <a:pPr/>
              <a:t>14</a:t>
            </a:fld>
            <a:endParaRPr lang="en-GB"/>
          </a:p>
        </p:txBody>
      </p:sp>
    </p:spTree>
    <p:extLst>
      <p:ext uri="{BB962C8B-B14F-4D97-AF65-F5344CB8AC3E}">
        <p14:creationId xmlns:p14="http://schemas.microsoft.com/office/powerpoint/2010/main" val="739371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F0F0396-7595-4AB5-A5CE-5B7FA3FA818E}" type="datetimeFigureOut">
              <a:rPr lang="en-US" smtClean="0"/>
              <a:pPr/>
              <a:t>6/8/2019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E1FD8E-0B26-4ADA-A423-6BDD27B5E22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F0F0396-7595-4AB5-A5CE-5B7FA3FA818E}" type="datetimeFigureOut">
              <a:rPr lang="en-US" smtClean="0"/>
              <a:pPr/>
              <a:t>6/8/2019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E1FD8E-0B26-4ADA-A423-6BDD27B5E22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F0F0396-7595-4AB5-A5CE-5B7FA3FA818E}" type="datetimeFigureOut">
              <a:rPr lang="en-US" smtClean="0"/>
              <a:pPr/>
              <a:t>6/8/2019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E1FD8E-0B26-4ADA-A423-6BDD27B5E22D}"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in presentation title slide">
    <p:bg>
      <p:bgPr>
        <a:solidFill>
          <a:srgbClr val="6DA463"/>
        </a:solidFill>
        <a:effectLst/>
      </p:bgPr>
    </p:bg>
    <p:spTree>
      <p:nvGrpSpPr>
        <p:cNvPr id="1" name=""/>
        <p:cNvGrpSpPr/>
        <p:nvPr/>
      </p:nvGrpSpPr>
      <p:grpSpPr>
        <a:xfrm>
          <a:off x="0" y="0"/>
          <a:ext cx="0" cy="0"/>
          <a:chOff x="0" y="0"/>
          <a:chExt cx="0" cy="0"/>
        </a:xfrm>
      </p:grpSpPr>
      <p:pic>
        <p:nvPicPr>
          <p:cNvPr id="6" name="Pictur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1852" y="-1588"/>
            <a:ext cx="2889249" cy="108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2559051" y="1989138"/>
            <a:ext cx="0" cy="36576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5" name="Text Placeholder 14"/>
          <p:cNvSpPr>
            <a:spLocks noGrp="1"/>
          </p:cNvSpPr>
          <p:nvPr>
            <p:ph type="body" sz="quarter" idx="14"/>
          </p:nvPr>
        </p:nvSpPr>
        <p:spPr>
          <a:xfrm>
            <a:off x="3100800" y="1886400"/>
            <a:ext cx="8083667" cy="3774848"/>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a:ea typeface="Georgia"/>
                <a:cs typeface="Georgia"/>
              </a:defRPr>
            </a:lvl1pPr>
          </a:lstStyle>
          <a:p>
            <a:pPr lvl="0"/>
            <a:r>
              <a:rPr lang="en-GB"/>
              <a:t>Click to edit Master text styles</a:t>
            </a:r>
          </a:p>
        </p:txBody>
      </p:sp>
      <p:sp>
        <p:nvSpPr>
          <p:cNvPr id="18" name="Text Placeholder 14"/>
          <p:cNvSpPr>
            <a:spLocks noGrp="1"/>
          </p:cNvSpPr>
          <p:nvPr>
            <p:ph type="body" sz="quarter" idx="15"/>
          </p:nvPr>
        </p:nvSpPr>
        <p:spPr>
          <a:xfrm>
            <a:off x="854401" y="1972801"/>
            <a:ext cx="1625519" cy="358775"/>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a:t>Click to edit Master text styles</a:t>
            </a:r>
          </a:p>
        </p:txBody>
      </p:sp>
      <p:sp>
        <p:nvSpPr>
          <p:cNvPr id="19" name="Text Placeholder 14"/>
          <p:cNvSpPr>
            <a:spLocks noGrp="1"/>
          </p:cNvSpPr>
          <p:nvPr>
            <p:ph type="body" sz="quarter" idx="16"/>
          </p:nvPr>
        </p:nvSpPr>
        <p:spPr>
          <a:xfrm>
            <a:off x="854401" y="2332800"/>
            <a:ext cx="1625519" cy="5364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a:ea typeface="Tahoma"/>
                <a:cs typeface="Tahoma"/>
              </a:defRPr>
            </a:lvl1pPr>
          </a:lstStyle>
          <a:p>
            <a:pPr lvl="0"/>
            <a:r>
              <a:rPr lang="en-GB"/>
              <a:t>Click to edit Master text styles</a:t>
            </a:r>
          </a:p>
        </p:txBody>
      </p:sp>
      <p:sp>
        <p:nvSpPr>
          <p:cNvPr id="20" name="Text Placeholder 14"/>
          <p:cNvSpPr>
            <a:spLocks noGrp="1"/>
          </p:cNvSpPr>
          <p:nvPr>
            <p:ph type="body" sz="quarter" idx="17"/>
          </p:nvPr>
        </p:nvSpPr>
        <p:spPr>
          <a:xfrm>
            <a:off x="854401" y="2876401"/>
            <a:ext cx="1625519" cy="695325"/>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a:ea typeface="Tahoma"/>
                <a:cs typeface="Tahoma"/>
              </a:defRPr>
            </a:lvl1pPr>
          </a:lstStyle>
          <a:p>
            <a:pPr lvl="0"/>
            <a:r>
              <a:rPr lang="en-GB"/>
              <a:t>Click to edit Master text styles</a:t>
            </a:r>
          </a:p>
        </p:txBody>
      </p:sp>
      <p:sp>
        <p:nvSpPr>
          <p:cNvPr id="8" name="Text Placeholder 14"/>
          <p:cNvSpPr>
            <a:spLocks noGrp="1"/>
          </p:cNvSpPr>
          <p:nvPr>
            <p:ph type="body" sz="quarter" idx="18"/>
          </p:nvPr>
        </p:nvSpPr>
        <p:spPr>
          <a:xfrm>
            <a:off x="855024" y="5503482"/>
            <a:ext cx="1625519" cy="229774"/>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a:t>Click to edit Master text styles</a:t>
            </a:r>
          </a:p>
        </p:txBody>
      </p:sp>
    </p:spTree>
    <p:extLst>
      <p:ext uri="{BB962C8B-B14F-4D97-AF65-F5344CB8AC3E}">
        <p14:creationId xmlns:p14="http://schemas.microsoft.com/office/powerpoint/2010/main" val="1110437289"/>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F0F0396-7595-4AB5-A5CE-5B7FA3FA818E}" type="datetimeFigureOut">
              <a:rPr lang="en-US" smtClean="0"/>
              <a:pPr/>
              <a:t>6/8/2019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E1FD8E-0B26-4ADA-A423-6BDD27B5E22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0F0396-7595-4AB5-A5CE-5B7FA3FA818E}" type="datetimeFigureOut">
              <a:rPr lang="en-US" smtClean="0"/>
              <a:pPr/>
              <a:t>6/8/2019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E1FD8E-0B26-4ADA-A423-6BDD27B5E22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F0F0396-7595-4AB5-A5CE-5B7FA3FA818E}" type="datetimeFigureOut">
              <a:rPr lang="en-US" smtClean="0"/>
              <a:pPr/>
              <a:t>6/8/2019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E1FD8E-0B26-4ADA-A423-6BDD27B5E22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F0F0396-7595-4AB5-A5CE-5B7FA3FA818E}" type="datetimeFigureOut">
              <a:rPr lang="en-US" smtClean="0"/>
              <a:pPr/>
              <a:t>6/8/2019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1E1FD8E-0B26-4ADA-A423-6BDD27B5E22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F0F0396-7595-4AB5-A5CE-5B7FA3FA818E}" type="datetimeFigureOut">
              <a:rPr lang="en-US" smtClean="0"/>
              <a:pPr/>
              <a:t>6/8/2019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1E1FD8E-0B26-4ADA-A423-6BDD27B5E22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0F0396-7595-4AB5-A5CE-5B7FA3FA818E}" type="datetimeFigureOut">
              <a:rPr lang="en-US" smtClean="0"/>
              <a:pPr/>
              <a:t>6/8/2019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1E1FD8E-0B26-4ADA-A423-6BDD27B5E22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0F0396-7595-4AB5-A5CE-5B7FA3FA818E}" type="datetimeFigureOut">
              <a:rPr lang="en-US" smtClean="0"/>
              <a:pPr/>
              <a:t>6/8/2019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E1FD8E-0B26-4ADA-A423-6BDD27B5E22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0F0396-7595-4AB5-A5CE-5B7FA3FA818E}" type="datetimeFigureOut">
              <a:rPr lang="en-US" smtClean="0"/>
              <a:pPr/>
              <a:t>6/8/2019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E1FD8E-0B26-4ADA-A423-6BDD27B5E22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0F0396-7595-4AB5-A5CE-5B7FA3FA818E}" type="datetimeFigureOut">
              <a:rPr lang="en-US" smtClean="0"/>
              <a:pPr/>
              <a:t>6/8/2019</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E1FD8E-0B26-4ADA-A423-6BDD27B5E22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sally.dowling@uwe.ac.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5.jpg"/><Relationship Id="rId4" Type="http://schemas.openxmlformats.org/officeDocument/2006/relationships/hyperlink" Target="https://www.biomedcentral.com/collections/BIP"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ovidence.org/hom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Placeholder 1"/>
          <p:cNvSpPr>
            <a:spLocks noGrp="1"/>
          </p:cNvSpPr>
          <p:nvPr>
            <p:ph type="body" sz="quarter" idx="14"/>
          </p:nvPr>
        </p:nvSpPr>
        <p:spPr bwMode="auto">
          <a:xfrm>
            <a:off x="3100800" y="1886400"/>
            <a:ext cx="8439267" cy="434634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rmAutofit/>
          </a:bodyPr>
          <a:lstStyle/>
          <a:p>
            <a:pPr>
              <a:spcBef>
                <a:spcPct val="0"/>
              </a:spcBef>
            </a:pPr>
            <a:r>
              <a:rPr lang="en-GB" altLang="en-US" sz="3200" dirty="0">
                <a:ea typeface="ＭＳ Ｐゴシック"/>
              </a:rPr>
              <a:t>What do we know about the experience of women in the twenty-first century who breastfeed beyond twelve months of age?</a:t>
            </a:r>
            <a:endParaRPr lang="en-US" altLang="en-US" sz="3200" dirty="0">
              <a:ea typeface="ＭＳ Ｐゴシック" charset="-128"/>
            </a:endParaRPr>
          </a:p>
          <a:p>
            <a:pPr>
              <a:spcBef>
                <a:spcPct val="0"/>
              </a:spcBef>
            </a:pPr>
            <a:endParaRPr lang="en-US" altLang="en-US" sz="3200" dirty="0">
              <a:ea typeface="ＭＳ Ｐゴシック" charset="-128"/>
            </a:endParaRPr>
          </a:p>
          <a:p>
            <a:pPr>
              <a:spcBef>
                <a:spcPct val="0"/>
              </a:spcBef>
            </a:pPr>
            <a:r>
              <a:rPr lang="en-GB" altLang="en-US" sz="3200" dirty="0">
                <a:ea typeface="ＭＳ Ｐゴシック"/>
              </a:rPr>
              <a:t>A systematic review of qualitative evidence</a:t>
            </a:r>
            <a:endParaRPr lang="en-US" altLang="en-US" sz="3200" dirty="0">
              <a:ea typeface="ＭＳ Ｐゴシック" charset="-128"/>
            </a:endParaRPr>
          </a:p>
          <a:p>
            <a:pPr>
              <a:spcBef>
                <a:spcPct val="0"/>
              </a:spcBef>
            </a:pPr>
            <a:endParaRPr lang="en-GB" altLang="en-US" sz="2000" dirty="0">
              <a:ea typeface="ＭＳ Ｐゴシック" charset="-128"/>
            </a:endParaRPr>
          </a:p>
          <a:p>
            <a:pPr>
              <a:spcBef>
                <a:spcPct val="0"/>
              </a:spcBef>
            </a:pPr>
            <a:r>
              <a:rPr lang="en-GB" altLang="en-US" sz="2000" dirty="0">
                <a:ea typeface="ＭＳ Ｐゴシック"/>
              </a:rPr>
              <a:t>PROSPERO registration number: </a:t>
            </a:r>
            <a:r>
              <a:rPr lang="en-GB" sz="2000" dirty="0">
                <a:ea typeface="ＭＳ Ｐゴシック"/>
              </a:rPr>
              <a:t>CRD42019127036</a:t>
            </a:r>
            <a:endParaRPr lang="en-GB" altLang="en-US" sz="2000" dirty="0">
              <a:latin typeface="+mn-lt"/>
              <a:ea typeface="ＭＳ Ｐゴシック" charset="-128"/>
            </a:endParaRPr>
          </a:p>
        </p:txBody>
      </p:sp>
      <p:sp>
        <p:nvSpPr>
          <p:cNvPr id="13314" name="Text Placeholder 2"/>
          <p:cNvSpPr>
            <a:spLocks noGrp="1"/>
          </p:cNvSpPr>
          <p:nvPr>
            <p:ph type="body"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GB" altLang="en-US">
                <a:ea typeface="ＭＳ Ｐゴシック" charset="-128"/>
              </a:rPr>
              <a:t>Presentation by</a:t>
            </a:r>
          </a:p>
          <a:p>
            <a:pPr>
              <a:spcBef>
                <a:spcPct val="0"/>
              </a:spcBef>
            </a:pPr>
            <a:endParaRPr lang="en-US" altLang="en-US">
              <a:ea typeface="ＭＳ Ｐゴシック" charset="-128"/>
            </a:endParaRPr>
          </a:p>
        </p:txBody>
      </p:sp>
      <p:sp>
        <p:nvSpPr>
          <p:cNvPr id="13315" name="Text Placeholder 3"/>
          <p:cNvSpPr>
            <a:spLocks noGrp="1"/>
          </p:cNvSpPr>
          <p:nvPr>
            <p:ph type="body"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a:ea typeface="ＭＳ Ｐゴシック" charset="-128"/>
              </a:rPr>
              <a:t>Dr Sally Dowling and Tasha Cooper</a:t>
            </a:r>
          </a:p>
        </p:txBody>
      </p:sp>
      <p:sp>
        <p:nvSpPr>
          <p:cNvPr id="13316" name="Text Placeholder 4"/>
          <p:cNvSpPr>
            <a:spLocks noGrp="1"/>
          </p:cNvSpPr>
          <p:nvPr>
            <p:ph type="body" sz="quarter" idx="1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endParaRPr lang="en-US" altLang="en-US">
              <a:ea typeface="ＭＳ Ｐゴシック" charset="-128"/>
            </a:endParaRPr>
          </a:p>
        </p:txBody>
      </p:sp>
      <p:sp>
        <p:nvSpPr>
          <p:cNvPr id="2" name="Text Placeholder 1"/>
          <p:cNvSpPr>
            <a:spLocks noGrp="1"/>
          </p:cNvSpPr>
          <p:nvPr>
            <p:ph type="body" sz="quarter" idx="18"/>
          </p:nvPr>
        </p:nvSpPr>
        <p:spPr>
          <a:xfrm>
            <a:off x="695400" y="5229200"/>
            <a:ext cx="1785143" cy="504056"/>
          </a:xfrm>
        </p:spPr>
        <p:txBody>
          <a:bodyPr>
            <a:normAutofit/>
          </a:bodyPr>
          <a:lstStyle/>
          <a:p>
            <a:r>
              <a:rPr lang="en-US" sz="1200"/>
              <a:t>June 2019</a:t>
            </a:r>
          </a:p>
        </p:txBody>
      </p:sp>
      <p:sp>
        <p:nvSpPr>
          <p:cNvPr id="3" name="TextBox 2"/>
          <p:cNvSpPr txBox="1"/>
          <p:nvPr/>
        </p:nvSpPr>
        <p:spPr>
          <a:xfrm>
            <a:off x="1308847" y="5414682"/>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16111871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dirty="0">
                <a:solidFill>
                  <a:srgbClr val="00B050"/>
                </a:solidFill>
                <a:latin typeface="Georgia" panose="02040502050405020303" pitchFamily="18" charset="0"/>
              </a:rPr>
              <a:t>Included papers</a:t>
            </a:r>
          </a:p>
        </p:txBody>
      </p:sp>
      <p:sp>
        <p:nvSpPr>
          <p:cNvPr id="3" name="Content Placeholder 2"/>
          <p:cNvSpPr>
            <a:spLocks noGrp="1"/>
          </p:cNvSpPr>
          <p:nvPr>
            <p:ph idx="1"/>
          </p:nvPr>
        </p:nvSpPr>
        <p:spPr>
          <a:xfrm>
            <a:off x="609600" y="1417639"/>
            <a:ext cx="10972800" cy="5440362"/>
          </a:xfrm>
        </p:spPr>
        <p:txBody>
          <a:bodyPr numCol="2">
            <a:normAutofit fontScale="85000" lnSpcReduction="10000"/>
          </a:bodyPr>
          <a:lstStyle/>
          <a:p>
            <a:pPr marL="0" indent="0">
              <a:buNone/>
            </a:pPr>
            <a:r>
              <a:rPr lang="en-GB" sz="2400" b="1" dirty="0"/>
              <a:t>Data extracted/quality assessment by TC</a:t>
            </a:r>
          </a:p>
          <a:p>
            <a:pPr marL="0" indent="0">
              <a:buNone/>
            </a:pPr>
            <a:r>
              <a:rPr lang="en-GB" sz="1800" dirty="0"/>
              <a:t>Dowling, S., Brown, A. (2013) An exploration of the experiences of mothers who breastfeed long-term: what are the issues and why does it matter? </a:t>
            </a:r>
            <a:r>
              <a:rPr lang="en-GB" sz="1800" i="1" dirty="0"/>
              <a:t>Breastfeeding Medicine</a:t>
            </a:r>
            <a:r>
              <a:rPr lang="en-GB" sz="1800" dirty="0"/>
              <a:t> 8 (1), pp. 45-52.</a:t>
            </a:r>
          </a:p>
          <a:p>
            <a:pPr marL="0" indent="0">
              <a:buNone/>
            </a:pPr>
            <a:r>
              <a:rPr lang="en-GB" sz="1800" dirty="0"/>
              <a:t>Dowling, S., </a:t>
            </a:r>
            <a:r>
              <a:rPr lang="en-GB" sz="1800" dirty="0" err="1"/>
              <a:t>Pontin</a:t>
            </a:r>
            <a:r>
              <a:rPr lang="en-GB" sz="1800" dirty="0"/>
              <a:t>, D. (2017) Using liminality to understand mothers' experiences of long-term breastfeeding: 'Betwixt and between', and 'matter out of place'. </a:t>
            </a:r>
            <a:r>
              <a:rPr lang="en-GB" sz="1800" i="1" dirty="0"/>
              <a:t>Health, </a:t>
            </a:r>
            <a:r>
              <a:rPr lang="en-GB" sz="1800" dirty="0"/>
              <a:t>21 (1), pp. 57-75. </a:t>
            </a:r>
          </a:p>
          <a:p>
            <a:pPr marL="0" indent="0">
              <a:buNone/>
            </a:pPr>
            <a:r>
              <a:rPr lang="en-GB" sz="1800" dirty="0"/>
              <a:t>Faircloth, C.R. (2011) 'It feels right in my heart': Affective accountability in narratives of attachment. </a:t>
            </a:r>
            <a:r>
              <a:rPr lang="en-GB" sz="1800" i="1" dirty="0"/>
              <a:t>The Sociological Review, </a:t>
            </a:r>
            <a:r>
              <a:rPr lang="en-GB" sz="1800" dirty="0"/>
              <a:t>59 (2), pp. 283-302.</a:t>
            </a:r>
          </a:p>
          <a:p>
            <a:pPr marL="0" indent="0">
              <a:buNone/>
            </a:pPr>
            <a:r>
              <a:rPr lang="en-GB" sz="1800" dirty="0"/>
              <a:t>Faircloth, C.R. (2010) 'If they want to risk the health and well-being of their child, that's up to them': Long-term breastfeeding, risk and maternal identity. </a:t>
            </a:r>
            <a:r>
              <a:rPr lang="en-GB" sz="1800" i="1" dirty="0"/>
              <a:t>Health, Risk &amp; Society, </a:t>
            </a:r>
            <a:r>
              <a:rPr lang="en-GB" sz="1800" dirty="0"/>
              <a:t>12 (4), pp. 357-367.</a:t>
            </a:r>
          </a:p>
          <a:p>
            <a:pPr marL="0" indent="0">
              <a:buNone/>
            </a:pPr>
            <a:r>
              <a:rPr lang="en-GB" sz="1800" dirty="0"/>
              <a:t>Jackson, J., Hallam, J. (2019) 'I felt like I was doing something wrong': key findings of a qualitative exploration of mothers' experiences breastfeeding beyond a year. </a:t>
            </a:r>
            <a:r>
              <a:rPr lang="en-GB" sz="1800" i="1" dirty="0"/>
              <a:t>Journal of Health Visiting, </a:t>
            </a:r>
            <a:r>
              <a:rPr lang="en-GB" sz="1800" dirty="0"/>
              <a:t>7 (4), pp. 166-172.</a:t>
            </a:r>
          </a:p>
          <a:p>
            <a:pPr marL="0" indent="0">
              <a:buNone/>
            </a:pPr>
            <a:r>
              <a:rPr lang="en-GB" sz="1800" dirty="0" err="1"/>
              <a:t>Olanders</a:t>
            </a:r>
            <a:r>
              <a:rPr lang="en-GB" sz="1800" dirty="0"/>
              <a:t>, M. (2013) Breastfeeding feels so delicate: How mothers of breastfed preschool children experience being treated by preschool teachers. </a:t>
            </a:r>
            <a:r>
              <a:rPr lang="en-GB" sz="1800" i="1" dirty="0"/>
              <a:t>Breastfeeding Review, </a:t>
            </a:r>
            <a:r>
              <a:rPr lang="en-GB" sz="1800" dirty="0"/>
              <a:t>21 (3), pp. 45-52.</a:t>
            </a:r>
          </a:p>
          <a:p>
            <a:pPr marL="0" indent="0">
              <a:buNone/>
            </a:pPr>
            <a:r>
              <a:rPr lang="en-GB" sz="1800" dirty="0">
                <a:solidFill>
                  <a:srgbClr val="FF0000"/>
                </a:solidFill>
              </a:rPr>
              <a:t>Sailavaara, J. (submitted 2019) Long-Term Breastfeeding: Mothers’ Embodied Experiences. tbc</a:t>
            </a:r>
          </a:p>
          <a:p>
            <a:pPr marL="0" indent="0">
              <a:buNone/>
            </a:pPr>
            <a:endParaRPr lang="en-GB" sz="1800" dirty="0"/>
          </a:p>
          <a:p>
            <a:pPr marL="0" indent="0">
              <a:buNone/>
            </a:pPr>
            <a:r>
              <a:rPr lang="en-GB" sz="2400" b="1" dirty="0"/>
              <a:t>Data extracted/quality assessment by SD</a:t>
            </a:r>
          </a:p>
          <a:p>
            <a:pPr marL="0" indent="0">
              <a:buNone/>
            </a:pPr>
            <a:r>
              <a:rPr lang="en-GB" sz="1800" dirty="0"/>
              <a:t>Gribble, K.D., (2008) Long-term breastfeeding; changing attitudes and overcoming challenges. </a:t>
            </a:r>
            <a:r>
              <a:rPr lang="en-GB" sz="1800" i="1" dirty="0"/>
              <a:t>Breastfeeding Review, </a:t>
            </a:r>
            <a:r>
              <a:rPr lang="en-GB" sz="1800" dirty="0"/>
              <a:t>16 (1), pp. 5-15.</a:t>
            </a:r>
          </a:p>
          <a:p>
            <a:pPr marL="0" indent="0">
              <a:buNone/>
            </a:pPr>
            <a:r>
              <a:rPr lang="en-GB" sz="1800" dirty="0">
                <a:solidFill>
                  <a:srgbClr val="FF0000"/>
                </a:solidFill>
              </a:rPr>
              <a:t>Jackson, J., Hallam, J. (submitted 2019) 'It's quite a taboo subject': An investigation of mother's experiences of breastfeeding beyond infancy and the challenges they face. </a:t>
            </a:r>
          </a:p>
          <a:p>
            <a:pPr marL="0" indent="0">
              <a:buNone/>
            </a:pPr>
            <a:r>
              <a:rPr lang="en-GB" sz="1800" dirty="0">
                <a:solidFill>
                  <a:srgbClr val="FF0000"/>
                </a:solidFill>
              </a:rPr>
              <a:t>Jackson, J., Hallam, J. (submitted 2019) Against all odds: why UK mothers' breastfeeding beyond infancy are turning to their international peers for emotional and informative support. </a:t>
            </a:r>
            <a:r>
              <a:rPr lang="en-GB" sz="1800" i="1" dirty="0">
                <a:solidFill>
                  <a:srgbClr val="FF0000"/>
                </a:solidFill>
              </a:rPr>
              <a:t>Health Care for Women International, </a:t>
            </a:r>
            <a:r>
              <a:rPr lang="en-GB" sz="1800" dirty="0">
                <a:solidFill>
                  <a:srgbClr val="FF0000"/>
                </a:solidFill>
              </a:rPr>
              <a:t>tbc. </a:t>
            </a:r>
          </a:p>
          <a:p>
            <a:pPr marL="0" indent="0">
              <a:buNone/>
            </a:pPr>
            <a:r>
              <a:rPr lang="en-GB" sz="1800" dirty="0"/>
              <a:t>Newman, K.L., Williamson, I.R., (2018). Why aren't you stopping now?!' Exploring accounts of white women breastfeeding beyond six months in the East of England. </a:t>
            </a:r>
            <a:r>
              <a:rPr lang="en-GB" sz="1800" i="1" dirty="0"/>
              <a:t>Appetite, </a:t>
            </a:r>
            <a:r>
              <a:rPr lang="en-GB" sz="1800" dirty="0"/>
              <a:t>129, pp. 228-235. </a:t>
            </a:r>
          </a:p>
          <a:p>
            <a:pPr marL="0" indent="0">
              <a:buNone/>
            </a:pPr>
            <a:r>
              <a:rPr lang="en-GB" sz="1800" dirty="0">
                <a:solidFill>
                  <a:srgbClr val="FF0000"/>
                </a:solidFill>
              </a:rPr>
              <a:t>Sailavaara, J. (2019) Relational long-term breastfeeding. </a:t>
            </a:r>
            <a:r>
              <a:rPr lang="en-GB" sz="1800" i="1" dirty="0">
                <a:solidFill>
                  <a:srgbClr val="FF0000"/>
                </a:solidFill>
              </a:rPr>
              <a:t>Journal of Family Studies</a:t>
            </a:r>
            <a:r>
              <a:rPr lang="en-GB" sz="1800" dirty="0">
                <a:solidFill>
                  <a:srgbClr val="FF0000"/>
                </a:solidFill>
              </a:rPr>
              <a:t>, tbc.</a:t>
            </a:r>
          </a:p>
          <a:p>
            <a:pPr marL="0" indent="0">
              <a:buNone/>
            </a:pPr>
            <a:r>
              <a:rPr lang="en-GB" sz="1800" dirty="0"/>
              <a:t>Stearns, C.A. (2011). Cautionary Tales About Extended Breastfeeding and Weaning. </a:t>
            </a:r>
            <a:r>
              <a:rPr lang="en-GB" sz="1800" i="1" dirty="0"/>
              <a:t>Health Care for Women International, </a:t>
            </a:r>
            <a:r>
              <a:rPr lang="en-GB" sz="1800" dirty="0"/>
              <a:t>32 (6), pp. 538-554.</a:t>
            </a:r>
          </a:p>
          <a:p>
            <a:pPr marL="0" indent="0">
              <a:buNone/>
            </a:pPr>
            <a:r>
              <a:rPr lang="en-GB" sz="1800" dirty="0">
                <a:solidFill>
                  <a:srgbClr val="FF0000"/>
                </a:solidFill>
              </a:rPr>
              <a:t>Thompson, A., Jones, L.L. (submitted 2019) 'I believe in natural-term breastfeeding. It's important that people know it's not extended, it's normal': A qualitative exploration of women's experiences of breastfeeding beyond infancy. </a:t>
            </a:r>
            <a:r>
              <a:rPr lang="en-GB" sz="1800" i="1" dirty="0">
                <a:solidFill>
                  <a:srgbClr val="FF0000"/>
                </a:solidFill>
              </a:rPr>
              <a:t>BMC Pregnancy and Childbirth, </a:t>
            </a:r>
            <a:r>
              <a:rPr lang="en-GB" sz="1800" dirty="0">
                <a:solidFill>
                  <a:srgbClr val="FF0000"/>
                </a:solidFill>
              </a:rPr>
              <a:t>tbc. </a:t>
            </a:r>
          </a:p>
        </p:txBody>
      </p:sp>
    </p:spTree>
    <p:extLst>
      <p:ext uri="{BB962C8B-B14F-4D97-AF65-F5344CB8AC3E}">
        <p14:creationId xmlns:p14="http://schemas.microsoft.com/office/powerpoint/2010/main" val="2631923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a:solidFill>
                  <a:srgbClr val="00B050"/>
                </a:solidFill>
                <a:latin typeface="Georgia" panose="02040502050405020303" pitchFamily="18" charset="0"/>
              </a:rPr>
              <a:t>Data extraction and quality appraisal</a:t>
            </a:r>
          </a:p>
        </p:txBody>
      </p:sp>
      <p:sp>
        <p:nvSpPr>
          <p:cNvPr id="3" name="Content Placeholder 2"/>
          <p:cNvSpPr>
            <a:spLocks noGrp="1"/>
          </p:cNvSpPr>
          <p:nvPr>
            <p:ph idx="1"/>
          </p:nvPr>
        </p:nvSpPr>
        <p:spPr/>
        <p:txBody>
          <a:bodyPr>
            <a:normAutofit/>
          </a:bodyPr>
          <a:lstStyle/>
          <a:p>
            <a:r>
              <a:rPr lang="en-GB" sz="2800"/>
              <a:t>14 studies included</a:t>
            </a:r>
          </a:p>
          <a:p>
            <a:pPr lvl="1"/>
            <a:r>
              <a:rPr lang="en-GB" sz="2400"/>
              <a:t>9 published</a:t>
            </a:r>
          </a:p>
          <a:p>
            <a:pPr lvl="1"/>
            <a:r>
              <a:rPr lang="en-GB" sz="2400"/>
              <a:t>5 in press</a:t>
            </a:r>
          </a:p>
          <a:p>
            <a:r>
              <a:rPr lang="en-GB" sz="2800"/>
              <a:t>Data extracted from all 14 (seven each)</a:t>
            </a:r>
          </a:p>
          <a:p>
            <a:pPr lvl="1"/>
            <a:r>
              <a:rPr lang="en-GB" sz="2400"/>
              <a:t>Designed data extraction form</a:t>
            </a:r>
          </a:p>
          <a:p>
            <a:pPr lvl="1"/>
            <a:r>
              <a:rPr lang="en-GB" sz="2400"/>
              <a:t>Process carried out outside Covidence</a:t>
            </a:r>
          </a:p>
          <a:p>
            <a:pPr lvl="1"/>
            <a:r>
              <a:rPr lang="en-GB" sz="2400"/>
              <a:t>Information about study aims and methods, findings etc.</a:t>
            </a:r>
          </a:p>
          <a:p>
            <a:r>
              <a:rPr lang="en-GB" sz="2800"/>
              <a:t>CASP appraisal tool for qualitative research used to identify any quality issues with the papers (none excluded)</a:t>
            </a:r>
          </a:p>
          <a:p>
            <a:pPr lvl="1"/>
            <a:endParaRPr lang="en-GB"/>
          </a:p>
          <a:p>
            <a:pPr lvl="1"/>
            <a:endParaRPr lang="en-GB"/>
          </a:p>
          <a:p>
            <a:pPr lvl="1"/>
            <a:endParaRPr lang="en-GB"/>
          </a:p>
        </p:txBody>
      </p:sp>
    </p:spTree>
    <p:extLst>
      <p:ext uri="{BB962C8B-B14F-4D97-AF65-F5344CB8AC3E}">
        <p14:creationId xmlns:p14="http://schemas.microsoft.com/office/powerpoint/2010/main" val="726629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CD3A7-AAEF-CD44-85CA-4C5655441829}"/>
              </a:ext>
            </a:extLst>
          </p:cNvPr>
          <p:cNvSpPr>
            <a:spLocks noGrp="1"/>
          </p:cNvSpPr>
          <p:nvPr>
            <p:ph type="title"/>
          </p:nvPr>
        </p:nvSpPr>
        <p:spPr/>
        <p:txBody>
          <a:bodyPr>
            <a:normAutofit/>
          </a:bodyPr>
          <a:lstStyle/>
          <a:p>
            <a:pPr algn="l"/>
            <a:r>
              <a:rPr lang="en-GB">
                <a:solidFill>
                  <a:srgbClr val="00B050"/>
                </a:solidFill>
                <a:latin typeface="Georgia" panose="02040502050405020303" pitchFamily="18" charset="0"/>
              </a:rPr>
              <a:t>Analysis</a:t>
            </a:r>
            <a:endParaRPr lang="en-US">
              <a:solidFill>
                <a:srgbClr val="00B05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1C61AC06-FCC0-794A-8CB0-8EECD0CABB9E}"/>
              </a:ext>
            </a:extLst>
          </p:cNvPr>
          <p:cNvSpPr>
            <a:spLocks noGrp="1"/>
          </p:cNvSpPr>
          <p:nvPr>
            <p:ph idx="1"/>
          </p:nvPr>
        </p:nvSpPr>
        <p:spPr/>
        <p:txBody>
          <a:bodyPr vert="horz" lIns="91440" tIns="45720" rIns="91440" bIns="45720" rtlCol="0" anchor="t">
            <a:noAutofit/>
          </a:bodyPr>
          <a:lstStyle/>
          <a:p>
            <a:r>
              <a:rPr lang="en-US" sz="2800"/>
              <a:t>Thematic synthesis as outlined by Thomas and Harden (2008)</a:t>
            </a:r>
          </a:p>
          <a:p>
            <a:r>
              <a:rPr lang="en-US" sz="2800"/>
              <a:t>‘Findings’ or ‘results’ text extracted from each paper and imported into </a:t>
            </a:r>
            <a:r>
              <a:rPr lang="en-US" sz="2800" err="1"/>
              <a:t>Nvivo</a:t>
            </a:r>
            <a:r>
              <a:rPr lang="en-US" sz="2800"/>
              <a:t> for:</a:t>
            </a:r>
          </a:p>
          <a:p>
            <a:pPr lvl="1"/>
            <a:r>
              <a:rPr lang="en-US" sz="2400"/>
              <a:t>line-by-line coding</a:t>
            </a:r>
          </a:p>
          <a:p>
            <a:pPr lvl="1"/>
            <a:r>
              <a:rPr lang="en-US" sz="2400"/>
              <a:t>the organization of these codes into ‘descriptive’ themes</a:t>
            </a:r>
          </a:p>
          <a:p>
            <a:pPr lvl="1"/>
            <a:r>
              <a:rPr lang="en-US" sz="2400"/>
              <a:t>the development of ‘analytical’ themes (‘third order interpretations’ in meta ethnography - </a:t>
            </a:r>
            <a:r>
              <a:rPr lang="en-GB" sz="2400" err="1"/>
              <a:t>Noblit</a:t>
            </a:r>
            <a:r>
              <a:rPr lang="en-GB" sz="2400"/>
              <a:t> and Hare, 1988; Britten, </a:t>
            </a:r>
            <a:r>
              <a:rPr lang="en-GB" sz="2400" i="1"/>
              <a:t>et al.</a:t>
            </a:r>
            <a:r>
              <a:rPr lang="en-GB" sz="2400"/>
              <a:t>, 2002</a:t>
            </a:r>
            <a:r>
              <a:rPr lang="en-US" sz="2400"/>
              <a:t>)</a:t>
            </a:r>
          </a:p>
          <a:p>
            <a:r>
              <a:rPr lang="en-US" sz="2800"/>
              <a:t>This process is currently underway (SD and TC)</a:t>
            </a:r>
          </a:p>
          <a:p>
            <a:r>
              <a:rPr lang="en-US" sz="2800"/>
              <a:t>We report here on our preliminary findings; final review will be submitted for publication Autumn 2019.</a:t>
            </a:r>
          </a:p>
        </p:txBody>
      </p:sp>
    </p:spTree>
    <p:extLst>
      <p:ext uri="{BB962C8B-B14F-4D97-AF65-F5344CB8AC3E}">
        <p14:creationId xmlns:p14="http://schemas.microsoft.com/office/powerpoint/2010/main" val="2564449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730A6-8F9D-DE43-B737-3B2416B36C96}"/>
              </a:ext>
            </a:extLst>
          </p:cNvPr>
          <p:cNvSpPr>
            <a:spLocks noGrp="1"/>
          </p:cNvSpPr>
          <p:nvPr>
            <p:ph type="title"/>
          </p:nvPr>
        </p:nvSpPr>
        <p:spPr/>
        <p:txBody>
          <a:bodyPr>
            <a:normAutofit/>
          </a:bodyPr>
          <a:lstStyle/>
          <a:p>
            <a:pPr algn="l"/>
            <a:r>
              <a:rPr lang="en-GB">
                <a:solidFill>
                  <a:srgbClr val="00B050"/>
                </a:solidFill>
                <a:latin typeface="Georgia" panose="02040502050405020303" pitchFamily="18" charset="0"/>
              </a:rPr>
              <a:t>Preliminary findings</a:t>
            </a:r>
            <a:endParaRPr lang="en-US">
              <a:solidFill>
                <a:srgbClr val="00B05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98C89AB0-FC2E-B644-8E36-7A70DB370D5A}"/>
              </a:ext>
            </a:extLst>
          </p:cNvPr>
          <p:cNvSpPr>
            <a:spLocks noGrp="1"/>
          </p:cNvSpPr>
          <p:nvPr>
            <p:ph idx="1"/>
          </p:nvPr>
        </p:nvSpPr>
        <p:spPr>
          <a:xfrm>
            <a:off x="609600" y="1600201"/>
            <a:ext cx="8376138" cy="4997151"/>
          </a:xfrm>
        </p:spPr>
        <p:txBody>
          <a:bodyPr vert="horz" lIns="91440" tIns="45720" rIns="91440" bIns="45720" rtlCol="0" anchor="t">
            <a:normAutofit fontScale="47500" lnSpcReduction="20000"/>
          </a:bodyPr>
          <a:lstStyle/>
          <a:p>
            <a:pPr>
              <a:lnSpc>
                <a:spcPct val="120000"/>
              </a:lnSpc>
              <a:spcBef>
                <a:spcPts val="24"/>
              </a:spcBef>
            </a:pPr>
            <a:r>
              <a:rPr lang="en-US" sz="5100" dirty="0">
                <a:cs typeface="Calibri"/>
              </a:rPr>
              <a:t>Much of what we have found echoes the earlier work:</a:t>
            </a:r>
          </a:p>
          <a:p>
            <a:pPr marL="914400" indent="-228600">
              <a:lnSpc>
                <a:spcPct val="120000"/>
              </a:lnSpc>
              <a:spcBef>
                <a:spcPts val="24"/>
              </a:spcBef>
              <a:spcAft>
                <a:spcPts val="0"/>
              </a:spcAft>
            </a:pPr>
            <a:r>
              <a:rPr lang="en-GB" sz="4400" dirty="0">
                <a:ea typeface="Calibri" panose="020F0502020204030204" pitchFamily="34" charset="0"/>
              </a:rPr>
              <a:t>Long-term breastfeeding becomes more hidden as time goes on, kept within the family, the assumption is made by others that weaning has happened/pressure to wean:</a:t>
            </a:r>
          </a:p>
          <a:p>
            <a:pPr marL="1314450" lvl="1" indent="-228600">
              <a:lnSpc>
                <a:spcPct val="120000"/>
              </a:lnSpc>
              <a:spcBef>
                <a:spcPts val="24"/>
              </a:spcBef>
            </a:pPr>
            <a:r>
              <a:rPr lang="en-GB" sz="3600" i="1" dirty="0">
                <a:ea typeface="Calibri" panose="020F0502020204030204" pitchFamily="34" charset="0"/>
              </a:rPr>
              <a:t>‘Women experienced a contrast in perceived approval for breastfeeding as their baby transitioned from ‘baby’ to ‘toddler’. Participants felt pressured to breastfeed when their babies were young, but pressured to wean as children grew’ </a:t>
            </a:r>
            <a:r>
              <a:rPr lang="en-GB" sz="3600" dirty="0">
                <a:ea typeface="Calibri" panose="020F0502020204030204" pitchFamily="34" charset="0"/>
              </a:rPr>
              <a:t>(Thompson and Jones, submitted 2019)</a:t>
            </a:r>
          </a:p>
          <a:p>
            <a:pPr marL="1314450" lvl="1" indent="-228600">
              <a:lnSpc>
                <a:spcPct val="120000"/>
              </a:lnSpc>
              <a:spcBef>
                <a:spcPts val="24"/>
              </a:spcBef>
            </a:pPr>
            <a:r>
              <a:rPr lang="en-GB" sz="3600" i="1" dirty="0">
                <a:ea typeface="Calibri" panose="020F0502020204030204" pitchFamily="34" charset="0"/>
              </a:rPr>
              <a:t>Breastfeeding older children ‘routinely stigmatised’…’pressuring and coercive behaviours’ </a:t>
            </a:r>
            <a:r>
              <a:rPr lang="en-GB" sz="3600" dirty="0">
                <a:ea typeface="Calibri" panose="020F0502020204030204" pitchFamily="34" charset="0"/>
              </a:rPr>
              <a:t>(Newman and Williamson, 2018)</a:t>
            </a:r>
          </a:p>
          <a:p>
            <a:pPr marL="1314450" lvl="1" indent="-228600">
              <a:lnSpc>
                <a:spcPct val="120000"/>
              </a:lnSpc>
              <a:spcBef>
                <a:spcPts val="24"/>
              </a:spcBef>
            </a:pPr>
            <a:r>
              <a:rPr lang="en-GB" sz="3600" dirty="0">
                <a:ea typeface="Calibri" panose="020F0502020204030204" pitchFamily="34" charset="0"/>
              </a:rPr>
              <a:t>Breastfeeding is ‘</a:t>
            </a:r>
            <a:r>
              <a:rPr lang="en-GB" sz="3600" i="1" dirty="0">
                <a:ea typeface="Calibri" panose="020F0502020204030204" pitchFamily="34" charset="0"/>
              </a:rPr>
              <a:t>an intimate thing that outsiders did not need to know about’ </a:t>
            </a:r>
            <a:r>
              <a:rPr lang="en-GB" sz="3600" dirty="0">
                <a:ea typeface="Calibri" panose="020F0502020204030204" pitchFamily="34" charset="0"/>
              </a:rPr>
              <a:t>(Sailavaara, submitted 2019)</a:t>
            </a:r>
            <a:endParaRPr lang="en-GB" sz="3600" i="1" dirty="0">
              <a:ea typeface="Calibri" panose="020F0502020204030204" pitchFamily="34" charset="0"/>
            </a:endParaRPr>
          </a:p>
          <a:p>
            <a:pPr marL="914400" indent="-228600">
              <a:lnSpc>
                <a:spcPct val="120000"/>
              </a:lnSpc>
              <a:spcBef>
                <a:spcPts val="24"/>
              </a:spcBef>
              <a:spcAft>
                <a:spcPts val="0"/>
              </a:spcAft>
            </a:pPr>
            <a:r>
              <a:rPr lang="en-GB" sz="4400" dirty="0">
                <a:ea typeface="Calibri" panose="020F0502020204030204" pitchFamily="34" charset="0"/>
              </a:rPr>
              <a:t>HCPs are not experienced as supportive:</a:t>
            </a:r>
          </a:p>
          <a:p>
            <a:pPr marL="1314450" lvl="1" indent="-228600">
              <a:lnSpc>
                <a:spcPct val="120000"/>
              </a:lnSpc>
              <a:spcBef>
                <a:spcPts val="24"/>
              </a:spcBef>
            </a:pPr>
            <a:r>
              <a:rPr lang="en-GB" sz="3600" i="1" dirty="0">
                <a:ea typeface="Calibri" panose="020F0502020204030204" pitchFamily="34" charset="0"/>
              </a:rPr>
              <a:t>‘The health visitor wasn’t very nice at all. When my daughter was one she basically said that she needed to go onto cow’s milk and I needed to stop breastfeeding her and she said she will just have to cry herself to sleep’ </a:t>
            </a:r>
            <a:r>
              <a:rPr lang="en-GB" sz="3600" dirty="0">
                <a:ea typeface="Calibri" panose="020F0502020204030204" pitchFamily="34" charset="0"/>
              </a:rPr>
              <a:t>(Hallam and Jones, 2019)</a:t>
            </a:r>
            <a:endParaRPr lang="en-GB" sz="3600" i="1" dirty="0">
              <a:ea typeface="Calibri" panose="020F0502020204030204" pitchFamily="34" charset="0"/>
            </a:endParaRPr>
          </a:p>
          <a:p>
            <a:pPr marL="685800" indent="0">
              <a:spcAft>
                <a:spcPts val="0"/>
              </a:spcAft>
              <a:buNone/>
            </a:pPr>
            <a:endParaRPr lang="en-GB" sz="3600" dirty="0">
              <a:latin typeface="Times New Roman" panose="02020603050405020304" pitchFamily="18" charset="0"/>
              <a:ea typeface="Calibri" panose="020F0502020204030204" pitchFamily="34" charset="0"/>
            </a:endParaRPr>
          </a:p>
          <a:p>
            <a:endParaRPr lang="en-US" dirty="0">
              <a:cs typeface="Calibri"/>
            </a:endParaRPr>
          </a:p>
        </p:txBody>
      </p:sp>
      <p:graphicFrame>
        <p:nvGraphicFramePr>
          <p:cNvPr id="4" name="Table 3"/>
          <p:cNvGraphicFramePr>
            <a:graphicFrameLocks noGrp="1"/>
          </p:cNvGraphicFramePr>
          <p:nvPr>
            <p:extLst>
              <p:ext uri="{D42A27DB-BD31-4B8C-83A1-F6EECF244321}">
                <p14:modId xmlns:p14="http://schemas.microsoft.com/office/powerpoint/2010/main" val="1899797044"/>
              </p:ext>
            </p:extLst>
          </p:nvPr>
        </p:nvGraphicFramePr>
        <p:xfrm>
          <a:off x="8985738" y="1600201"/>
          <a:ext cx="2831647" cy="4257798"/>
        </p:xfrm>
        <a:graphic>
          <a:graphicData uri="http://schemas.openxmlformats.org/drawingml/2006/table">
            <a:tbl>
              <a:tblPr firstRow="1" bandRow="1">
                <a:tableStyleId>{1FECB4D8-DB02-4DC6-A0A2-4F2EBAE1DC90}</a:tableStyleId>
              </a:tblPr>
              <a:tblGrid>
                <a:gridCol w="2831647">
                  <a:extLst>
                    <a:ext uri="{9D8B030D-6E8A-4147-A177-3AD203B41FA5}">
                      <a16:colId xmlns:a16="http://schemas.microsoft.com/office/drawing/2014/main" val="228628992"/>
                    </a:ext>
                  </a:extLst>
                </a:gridCol>
              </a:tblGrid>
              <a:tr h="7011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Previous findings include:</a:t>
                      </a:r>
                      <a:endParaRPr lang="en-GB" sz="2000" dirty="0"/>
                    </a:p>
                  </a:txBody>
                  <a:tcPr>
                    <a:solidFill>
                      <a:srgbClr val="00B050"/>
                    </a:solidFill>
                  </a:tcPr>
                </a:tc>
                <a:extLst>
                  <a:ext uri="{0D108BD9-81ED-4DB2-BD59-A6C34878D82A}">
                    <a16:rowId xmlns:a16="http://schemas.microsoft.com/office/drawing/2014/main" val="841954321"/>
                  </a:ext>
                </a:extLst>
              </a:tr>
              <a:tr h="10060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The experience of breastfeeding long-term as a stigmatising practice</a:t>
                      </a:r>
                    </a:p>
                  </a:txBody>
                  <a:tcPr/>
                </a:tc>
                <a:extLst>
                  <a:ext uri="{0D108BD9-81ED-4DB2-BD59-A6C34878D82A}">
                    <a16:rowId xmlns:a16="http://schemas.microsoft.com/office/drawing/2014/main" val="258106662"/>
                  </a:ext>
                </a:extLst>
              </a:tr>
              <a:tr h="7011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lack of support from family members</a:t>
                      </a:r>
                      <a:endParaRPr lang="en-US" sz="2000" dirty="0"/>
                    </a:p>
                  </a:txBody>
                  <a:tcPr/>
                </a:tc>
                <a:extLst>
                  <a:ext uri="{0D108BD9-81ED-4DB2-BD59-A6C34878D82A}">
                    <a16:rowId xmlns:a16="http://schemas.microsoft.com/office/drawing/2014/main" val="658091992"/>
                  </a:ext>
                </a:extLst>
              </a:tr>
              <a:tr h="7011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distrust of health professionals</a:t>
                      </a:r>
                      <a:endParaRPr lang="en-US" sz="2000" dirty="0"/>
                    </a:p>
                  </a:txBody>
                  <a:tcPr/>
                </a:tc>
                <a:extLst>
                  <a:ext uri="{0D108BD9-81ED-4DB2-BD59-A6C34878D82A}">
                    <a16:rowId xmlns:a16="http://schemas.microsoft.com/office/drawing/2014/main" val="3272175576"/>
                  </a:ext>
                </a:extLst>
              </a:tr>
              <a:tr h="447027">
                <a:tc>
                  <a:txBody>
                    <a:bodyPr/>
                    <a:lstStyle/>
                    <a:p>
                      <a:pPr lvl="0"/>
                      <a:r>
                        <a:rPr lang="en-GB" sz="2000" dirty="0"/>
                        <a:t>pressure to wean</a:t>
                      </a:r>
                      <a:endParaRPr lang="en-US" sz="2000" dirty="0"/>
                    </a:p>
                  </a:txBody>
                  <a:tcPr/>
                </a:tc>
                <a:extLst>
                  <a:ext uri="{0D108BD9-81ED-4DB2-BD59-A6C34878D82A}">
                    <a16:rowId xmlns:a16="http://schemas.microsoft.com/office/drawing/2014/main" val="2366522481"/>
                  </a:ext>
                </a:extLst>
              </a:tr>
              <a:tr h="7011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support sought from like-minded people</a:t>
                      </a:r>
                      <a:endParaRPr lang="en-US" sz="2000" dirty="0"/>
                    </a:p>
                  </a:txBody>
                  <a:tcPr/>
                </a:tc>
                <a:extLst>
                  <a:ext uri="{0D108BD9-81ED-4DB2-BD59-A6C34878D82A}">
                    <a16:rowId xmlns:a16="http://schemas.microsoft.com/office/drawing/2014/main" val="965954989"/>
                  </a:ext>
                </a:extLst>
              </a:tr>
            </a:tbl>
          </a:graphicData>
        </a:graphic>
      </p:graphicFrame>
    </p:spTree>
    <p:extLst>
      <p:ext uri="{BB962C8B-B14F-4D97-AF65-F5344CB8AC3E}">
        <p14:creationId xmlns:p14="http://schemas.microsoft.com/office/powerpoint/2010/main" val="2413964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a:solidFill>
                  <a:srgbClr val="00B050"/>
                </a:solidFill>
                <a:latin typeface="Georgia" panose="02040502050405020303" pitchFamily="18" charset="0"/>
              </a:rPr>
              <a:t>Preliminary findings</a:t>
            </a:r>
            <a:endParaRPr lang="en-GB"/>
          </a:p>
        </p:txBody>
      </p:sp>
      <p:sp>
        <p:nvSpPr>
          <p:cNvPr id="3" name="Content Placeholder 2"/>
          <p:cNvSpPr>
            <a:spLocks noGrp="1"/>
          </p:cNvSpPr>
          <p:nvPr>
            <p:ph idx="1"/>
          </p:nvPr>
        </p:nvSpPr>
        <p:spPr>
          <a:xfrm>
            <a:off x="0" y="1556792"/>
            <a:ext cx="8379069" cy="4525963"/>
          </a:xfrm>
        </p:spPr>
        <p:txBody>
          <a:bodyPr>
            <a:normAutofit/>
          </a:bodyPr>
          <a:lstStyle/>
          <a:p>
            <a:pPr marL="914400" indent="-228600">
              <a:spcAft>
                <a:spcPts val="0"/>
              </a:spcAft>
            </a:pPr>
            <a:r>
              <a:rPr lang="en-GB" sz="2400" dirty="0">
                <a:ea typeface="Calibri" panose="020F0502020204030204" pitchFamily="34" charset="0"/>
              </a:rPr>
              <a:t>Women who are breastfeeding long-term gain support from like-minded people, from groups like La </a:t>
            </a:r>
            <a:r>
              <a:rPr lang="en-GB" sz="2400" dirty="0" err="1">
                <a:ea typeface="Calibri" panose="020F0502020204030204" pitchFamily="34" charset="0"/>
              </a:rPr>
              <a:t>Leche</a:t>
            </a:r>
            <a:r>
              <a:rPr lang="en-GB" sz="2400" dirty="0">
                <a:ea typeface="Calibri" panose="020F0502020204030204" pitchFamily="34" charset="0"/>
              </a:rPr>
              <a:t> League and, increasingly, from online sources</a:t>
            </a:r>
          </a:p>
          <a:p>
            <a:pPr marL="1314450" lvl="1" indent="-228600"/>
            <a:r>
              <a:rPr lang="en-GB" sz="2000" i="1" dirty="0">
                <a:ea typeface="Calibri" panose="020F0502020204030204" pitchFamily="34" charset="0"/>
              </a:rPr>
              <a:t>Peer support groups were important for participants to feel ‘accepted’ and women were comforted “knowing that other people are doing it”…online groups became increasingly important as children aged </a:t>
            </a:r>
            <a:r>
              <a:rPr lang="en-GB" sz="2000" dirty="0">
                <a:ea typeface="Calibri" panose="020F0502020204030204" pitchFamily="34" charset="0"/>
              </a:rPr>
              <a:t>(Thompson and Jones, submitted 2019)</a:t>
            </a:r>
            <a:endParaRPr lang="en-GB" sz="2000" i="1" dirty="0">
              <a:ea typeface="Calibri" panose="020F0502020204030204" pitchFamily="34" charset="0"/>
            </a:endParaRPr>
          </a:p>
          <a:p>
            <a:pPr marL="914400" indent="-228600">
              <a:spcAft>
                <a:spcPts val="0"/>
              </a:spcAft>
            </a:pPr>
            <a:r>
              <a:rPr lang="en-GB" sz="2400" dirty="0">
                <a:ea typeface="Calibri" panose="020F0502020204030204" pitchFamily="34" charset="0"/>
              </a:rPr>
              <a:t>Long term breastfeeding is felt to increase closeness and bonding and is talked about as a ‘parenting tool’</a:t>
            </a:r>
          </a:p>
          <a:p>
            <a:pPr marL="914400" indent="-228600">
              <a:spcAft>
                <a:spcPts val="0"/>
              </a:spcAft>
            </a:pPr>
            <a:r>
              <a:rPr lang="en-GB" sz="2400" dirty="0">
                <a:ea typeface="Calibri" panose="020F0502020204030204" pitchFamily="34" charset="0"/>
              </a:rPr>
              <a:t>Supportive partners, mothers and mothers-in-law are very important (but support from these is not always forthcoming)</a:t>
            </a:r>
          </a:p>
          <a:p>
            <a:endParaRPr lang="en-GB" dirty="0"/>
          </a:p>
        </p:txBody>
      </p:sp>
      <p:pic>
        <p:nvPicPr>
          <p:cNvPr id="6" name="Picture 5"/>
          <p:cNvPicPr>
            <a:picLocks noChangeAspect="1"/>
          </p:cNvPicPr>
          <p:nvPr/>
        </p:nvPicPr>
        <p:blipFill>
          <a:blip r:embed="rId3"/>
          <a:stretch>
            <a:fillRect/>
          </a:stretch>
        </p:blipFill>
        <p:spPr>
          <a:xfrm>
            <a:off x="8930634" y="1618926"/>
            <a:ext cx="2859272" cy="4401693"/>
          </a:xfrm>
          <a:prstGeom prst="rect">
            <a:avLst/>
          </a:prstGeom>
        </p:spPr>
      </p:pic>
    </p:spTree>
    <p:extLst>
      <p:ext uri="{BB962C8B-B14F-4D97-AF65-F5344CB8AC3E}">
        <p14:creationId xmlns:p14="http://schemas.microsoft.com/office/powerpoint/2010/main" val="844660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730A6-8F9D-DE43-B737-3B2416B36C96}"/>
              </a:ext>
            </a:extLst>
          </p:cNvPr>
          <p:cNvSpPr>
            <a:spLocks noGrp="1"/>
          </p:cNvSpPr>
          <p:nvPr>
            <p:ph type="title"/>
          </p:nvPr>
        </p:nvSpPr>
        <p:spPr/>
        <p:txBody>
          <a:bodyPr>
            <a:normAutofit/>
          </a:bodyPr>
          <a:lstStyle/>
          <a:p>
            <a:pPr algn="l"/>
            <a:r>
              <a:rPr lang="en-GB" dirty="0">
                <a:solidFill>
                  <a:srgbClr val="00B050"/>
                </a:solidFill>
                <a:latin typeface="Georgia" panose="02040502050405020303" pitchFamily="18" charset="0"/>
              </a:rPr>
              <a:t>Preliminary findings - new</a:t>
            </a:r>
            <a:endParaRPr lang="en-US" dirty="0">
              <a:solidFill>
                <a:srgbClr val="00B05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98C89AB0-FC2E-B644-8E36-7A70DB370D5A}"/>
              </a:ext>
            </a:extLst>
          </p:cNvPr>
          <p:cNvSpPr>
            <a:spLocks noGrp="1"/>
          </p:cNvSpPr>
          <p:nvPr>
            <p:ph idx="1"/>
          </p:nvPr>
        </p:nvSpPr>
        <p:spPr>
          <a:xfrm>
            <a:off x="609600" y="1600201"/>
            <a:ext cx="7901354" cy="4734667"/>
          </a:xfrm>
        </p:spPr>
        <p:txBody>
          <a:bodyPr vert="horz" lIns="91440" tIns="45720" rIns="91440" bIns="45720" rtlCol="0" anchor="t">
            <a:normAutofit fontScale="92500" lnSpcReduction="20000"/>
          </a:bodyPr>
          <a:lstStyle/>
          <a:p>
            <a:r>
              <a:rPr lang="en-US" sz="2600" dirty="0">
                <a:cs typeface="Calibri"/>
              </a:rPr>
              <a:t>There are some different/new themes in the work we reviewed:</a:t>
            </a:r>
          </a:p>
          <a:p>
            <a:pPr lvl="1"/>
            <a:r>
              <a:rPr lang="en-GB" sz="2300" dirty="0"/>
              <a:t>Long-term breastfeeding is not always experienced as positive; those who breastfeed long-term are not always those who found it easy in early days:</a:t>
            </a:r>
            <a:endParaRPr lang="en-GB" sz="2300" i="1" dirty="0"/>
          </a:p>
          <a:p>
            <a:pPr lvl="2"/>
            <a:r>
              <a:rPr lang="en-GB" sz="1700" i="1" dirty="0"/>
              <a:t>‘This study shows that it is far from the case that long-term </a:t>
            </a:r>
            <a:r>
              <a:rPr lang="en-GB" sz="1700" i="1" dirty="0" err="1"/>
              <a:t>breastfeeders</a:t>
            </a:r>
            <a:r>
              <a:rPr lang="en-GB" sz="1700" i="1" dirty="0"/>
              <a:t> are those who have found breastfeeding easy’ </a:t>
            </a:r>
            <a:r>
              <a:rPr lang="en-GB" sz="1700" dirty="0"/>
              <a:t>Gribble, 2008)</a:t>
            </a:r>
            <a:endParaRPr lang="en-GB" sz="1700" i="1" dirty="0"/>
          </a:p>
          <a:p>
            <a:pPr lvl="1"/>
            <a:r>
              <a:rPr lang="en-GB" sz="2300" dirty="0"/>
              <a:t>Long-term breastfeeding can be experienced as a tie, even if the mother feels it is right:</a:t>
            </a:r>
          </a:p>
          <a:p>
            <a:pPr lvl="2"/>
            <a:r>
              <a:rPr lang="en-GB" sz="1700" i="1" dirty="0"/>
              <a:t>‘breastfeeding can challenge the line between the mother as self and the child as the other that is always wanting to suck and demanding something from the mother’ </a:t>
            </a:r>
            <a:r>
              <a:rPr lang="en-GB" sz="1700" dirty="0"/>
              <a:t>(Sailavaara, submitted 2019) </a:t>
            </a:r>
          </a:p>
          <a:p>
            <a:pPr lvl="1"/>
            <a:r>
              <a:rPr lang="en-GB" sz="2300" dirty="0"/>
              <a:t>Long-term breastfeeding can both unite and cause tension in families</a:t>
            </a:r>
          </a:p>
          <a:p>
            <a:pPr lvl="1"/>
            <a:r>
              <a:rPr lang="en-GB" sz="2300" dirty="0"/>
              <a:t>Support from social media more important in this body of work</a:t>
            </a:r>
          </a:p>
          <a:p>
            <a:pPr lvl="2"/>
            <a:r>
              <a:rPr lang="en-GB" sz="2100" dirty="0"/>
              <a:t>reduces isolation and normalises the practice.</a:t>
            </a:r>
          </a:p>
          <a:p>
            <a:pPr lvl="1"/>
            <a:endParaRPr lang="en-GB" sz="2400" dirty="0"/>
          </a:p>
          <a:p>
            <a:pPr marL="457200" lvl="1" indent="0">
              <a:buNone/>
            </a:pPr>
            <a:endParaRPr lang="en-US" dirty="0">
              <a:ea typeface="+mn-lt"/>
              <a:cs typeface="+mn-lt"/>
            </a:endParaRPr>
          </a:p>
        </p:txBody>
      </p:sp>
      <p:graphicFrame>
        <p:nvGraphicFramePr>
          <p:cNvPr id="9" name="Table 8"/>
          <p:cNvGraphicFramePr>
            <a:graphicFrameLocks noGrp="1"/>
          </p:cNvGraphicFramePr>
          <p:nvPr>
            <p:extLst>
              <p:ext uri="{D42A27DB-BD31-4B8C-83A1-F6EECF244321}">
                <p14:modId xmlns:p14="http://schemas.microsoft.com/office/powerpoint/2010/main" val="3709196837"/>
              </p:ext>
            </p:extLst>
          </p:nvPr>
        </p:nvGraphicFramePr>
        <p:xfrm>
          <a:off x="8924193" y="1264790"/>
          <a:ext cx="2804746" cy="5070078"/>
        </p:xfrm>
        <a:graphic>
          <a:graphicData uri="http://schemas.openxmlformats.org/drawingml/2006/table">
            <a:tbl>
              <a:tblPr firstRow="1" bandRow="1">
                <a:tableStyleId>{7DF18680-E054-41AD-8BC1-D1AEF772440D}</a:tableStyleId>
              </a:tblPr>
              <a:tblGrid>
                <a:gridCol w="2804746">
                  <a:extLst>
                    <a:ext uri="{9D8B030D-6E8A-4147-A177-3AD203B41FA5}">
                      <a16:colId xmlns:a16="http://schemas.microsoft.com/office/drawing/2014/main" val="1411995574"/>
                    </a:ext>
                  </a:extLst>
                </a:gridCol>
              </a:tblGrid>
              <a:tr h="675759">
                <a:tc>
                  <a:txBody>
                    <a:bodyPr/>
                    <a:lstStyle/>
                    <a:p>
                      <a:r>
                        <a:rPr lang="en-GB" sz="2000" dirty="0">
                          <a:solidFill>
                            <a:schemeClr val="bg1"/>
                          </a:solidFill>
                        </a:rPr>
                        <a:t>New findings</a:t>
                      </a:r>
                    </a:p>
                    <a:p>
                      <a:r>
                        <a:rPr lang="en-GB" sz="2000" baseline="0" dirty="0">
                          <a:solidFill>
                            <a:schemeClr val="bg1"/>
                          </a:solidFill>
                        </a:rPr>
                        <a:t>include:</a:t>
                      </a:r>
                      <a:endParaRPr lang="en-GB" sz="2000" dirty="0">
                        <a:solidFill>
                          <a:schemeClr val="bg1"/>
                        </a:solidFill>
                      </a:endParaRPr>
                    </a:p>
                  </a:txBody>
                  <a:tcPr/>
                </a:tc>
                <a:extLst>
                  <a:ext uri="{0D108BD9-81ED-4DB2-BD59-A6C34878D82A}">
                    <a16:rowId xmlns:a16="http://schemas.microsoft.com/office/drawing/2014/main" val="2250767101"/>
                  </a:ext>
                </a:extLst>
              </a:tr>
              <a:tr h="675759">
                <a:tc>
                  <a:txBody>
                    <a:bodyPr/>
                    <a:lstStyle/>
                    <a:p>
                      <a:r>
                        <a:rPr lang="en-GB" dirty="0"/>
                        <a:t>Long</a:t>
                      </a:r>
                      <a:r>
                        <a:rPr lang="en-GB" baseline="0" dirty="0"/>
                        <a:t>-term breastfeeding is not always positive.</a:t>
                      </a:r>
                      <a:endParaRPr lang="en-GB" dirty="0"/>
                    </a:p>
                  </a:txBody>
                  <a:tcPr/>
                </a:tc>
                <a:extLst>
                  <a:ext uri="{0D108BD9-81ED-4DB2-BD59-A6C34878D82A}">
                    <a16:rowId xmlns:a16="http://schemas.microsoft.com/office/drawing/2014/main" val="2133751507"/>
                  </a:ext>
                </a:extLst>
              </a:tr>
              <a:tr h="675759">
                <a:tc>
                  <a:txBody>
                    <a:bodyPr/>
                    <a:lstStyle/>
                    <a:p>
                      <a:r>
                        <a:rPr lang="en-GB" dirty="0"/>
                        <a:t>Long-term breastfeeding</a:t>
                      </a:r>
                      <a:r>
                        <a:rPr lang="en-GB" baseline="0" dirty="0"/>
                        <a:t> can unite </a:t>
                      </a:r>
                      <a:r>
                        <a:rPr lang="en-GB" b="1" baseline="0" dirty="0"/>
                        <a:t>and</a:t>
                      </a:r>
                      <a:r>
                        <a:rPr lang="en-GB" baseline="0" dirty="0"/>
                        <a:t> cause tension.</a:t>
                      </a:r>
                      <a:endParaRPr lang="en-GB" dirty="0"/>
                    </a:p>
                  </a:txBody>
                  <a:tcPr/>
                </a:tc>
                <a:extLst>
                  <a:ext uri="{0D108BD9-81ED-4DB2-BD59-A6C34878D82A}">
                    <a16:rowId xmlns:a16="http://schemas.microsoft.com/office/drawing/2014/main" val="2715962104"/>
                  </a:ext>
                </a:extLst>
              </a:tr>
              <a:tr h="675759">
                <a:tc>
                  <a:txBody>
                    <a:bodyPr/>
                    <a:lstStyle/>
                    <a:p>
                      <a:r>
                        <a:rPr lang="en-GB" dirty="0"/>
                        <a:t>Women who breastfeed long-term can be seen as belonging to sub-culture.</a:t>
                      </a:r>
                    </a:p>
                  </a:txBody>
                  <a:tcPr/>
                </a:tc>
                <a:extLst>
                  <a:ext uri="{0D108BD9-81ED-4DB2-BD59-A6C34878D82A}">
                    <a16:rowId xmlns:a16="http://schemas.microsoft.com/office/drawing/2014/main" val="2092173473"/>
                  </a:ext>
                </a:extLst>
              </a:tr>
              <a:tr h="675759">
                <a:tc>
                  <a:txBody>
                    <a:bodyPr/>
                    <a:lstStyle/>
                    <a:p>
                      <a:r>
                        <a:rPr lang="en-GB" dirty="0"/>
                        <a:t>Long-term breastfeeding is related both to being seen as good mother and as deviant mother.</a:t>
                      </a:r>
                    </a:p>
                  </a:txBody>
                  <a:tcPr/>
                </a:tc>
                <a:extLst>
                  <a:ext uri="{0D108BD9-81ED-4DB2-BD59-A6C34878D82A}">
                    <a16:rowId xmlns:a16="http://schemas.microsoft.com/office/drawing/2014/main" val="1722163978"/>
                  </a:ext>
                </a:extLst>
              </a:tr>
              <a:tr h="675759">
                <a:tc>
                  <a:txBody>
                    <a:bodyPr/>
                    <a:lstStyle/>
                    <a:p>
                      <a:r>
                        <a:rPr lang="en-GB" dirty="0"/>
                        <a:t>Support</a:t>
                      </a:r>
                      <a:r>
                        <a:rPr lang="en-GB" baseline="0" dirty="0"/>
                        <a:t> from social media is very important.</a:t>
                      </a:r>
                      <a:endParaRPr lang="en-GB" dirty="0"/>
                    </a:p>
                  </a:txBody>
                  <a:tcPr/>
                </a:tc>
                <a:extLst>
                  <a:ext uri="{0D108BD9-81ED-4DB2-BD59-A6C34878D82A}">
                    <a16:rowId xmlns:a16="http://schemas.microsoft.com/office/drawing/2014/main" val="3202082361"/>
                  </a:ext>
                </a:extLst>
              </a:tr>
            </a:tbl>
          </a:graphicData>
        </a:graphic>
      </p:graphicFrame>
    </p:spTree>
    <p:extLst>
      <p:ext uri="{BB962C8B-B14F-4D97-AF65-F5344CB8AC3E}">
        <p14:creationId xmlns:p14="http://schemas.microsoft.com/office/powerpoint/2010/main" val="1958312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solidFill>
                  <a:srgbClr val="00B050"/>
                </a:solidFill>
                <a:latin typeface="Georgia"/>
              </a:rPr>
              <a:t>Preliminary findings - new</a:t>
            </a:r>
            <a:endParaRPr lang="en-GB" dirty="0"/>
          </a:p>
        </p:txBody>
      </p:sp>
      <p:sp>
        <p:nvSpPr>
          <p:cNvPr id="3" name="Content Placeholder 2"/>
          <p:cNvSpPr>
            <a:spLocks noGrp="1"/>
          </p:cNvSpPr>
          <p:nvPr>
            <p:ph idx="1"/>
          </p:nvPr>
        </p:nvSpPr>
        <p:spPr>
          <a:xfrm>
            <a:off x="609600" y="1600201"/>
            <a:ext cx="8217877" cy="4994563"/>
          </a:xfrm>
        </p:spPr>
        <p:txBody>
          <a:bodyPr>
            <a:normAutofit lnSpcReduction="10000"/>
          </a:bodyPr>
          <a:lstStyle/>
          <a:p>
            <a:r>
              <a:rPr lang="en-GB" sz="2400" dirty="0"/>
              <a:t>Women who breastfeed long-term can be seen as belonging to sub-culture:</a:t>
            </a:r>
          </a:p>
          <a:p>
            <a:pPr lvl="1"/>
            <a:r>
              <a:rPr lang="en-GB" sz="2000" i="1" dirty="0"/>
              <a:t>Coming to a new understanding of their social identity is hard for women whose behaviour is discussed negatively in the media or who are unable to talk about it to those around them</a:t>
            </a:r>
            <a:r>
              <a:rPr lang="en-GB" sz="2000" dirty="0"/>
              <a:t> (Dowling and Pontin, 2017)</a:t>
            </a:r>
          </a:p>
          <a:p>
            <a:pPr lvl="1"/>
            <a:r>
              <a:rPr lang="en-GB" sz="2000" dirty="0"/>
              <a:t>Some women came from families where long-term breastfeeding is more usual – a sub-culture (Gribble, 2008)</a:t>
            </a:r>
          </a:p>
          <a:p>
            <a:r>
              <a:rPr lang="en-GB" sz="2400" dirty="0"/>
              <a:t>Long-term breastfeeding is related both to being seen as good mother and as deviant mother:</a:t>
            </a:r>
          </a:p>
          <a:p>
            <a:pPr lvl="1"/>
            <a:r>
              <a:rPr lang="en-GB" sz="2000" i="1" dirty="0"/>
              <a:t>Breastfeeding tales are cautionary in their warning to mothers that their identity as good mothers may be at stake</a:t>
            </a:r>
            <a:r>
              <a:rPr lang="en-GB" sz="2000" dirty="0"/>
              <a:t> (Stearns, 2011)</a:t>
            </a:r>
          </a:p>
          <a:p>
            <a:pPr lvl="1"/>
            <a:r>
              <a:rPr lang="en-GB" sz="2000" i="1" dirty="0"/>
              <a:t>Women who breastfeed ‘to full term’ offer an extreme vantage point…they inhabit an uneasy place between ideological norms…and statistical norms </a:t>
            </a:r>
            <a:r>
              <a:rPr lang="en-GB" sz="2000" dirty="0"/>
              <a:t>(Faircloth, 2010).</a:t>
            </a:r>
            <a:endParaRPr lang="en-GB" sz="2000" i="1" dirty="0"/>
          </a:p>
          <a:p>
            <a:pPr lvl="1"/>
            <a:endParaRPr lang="en-GB" sz="2000" i="1" dirty="0"/>
          </a:p>
          <a:p>
            <a:endParaRPr lang="en-GB" sz="2400" dirty="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928879414"/>
              </p:ext>
            </p:extLst>
          </p:nvPr>
        </p:nvGraphicFramePr>
        <p:xfrm>
          <a:off x="8924193" y="1264790"/>
          <a:ext cx="2804746" cy="5070078"/>
        </p:xfrm>
        <a:graphic>
          <a:graphicData uri="http://schemas.openxmlformats.org/drawingml/2006/table">
            <a:tbl>
              <a:tblPr firstRow="1" bandRow="1">
                <a:tableStyleId>{7DF18680-E054-41AD-8BC1-D1AEF772440D}</a:tableStyleId>
              </a:tblPr>
              <a:tblGrid>
                <a:gridCol w="2804746">
                  <a:extLst>
                    <a:ext uri="{9D8B030D-6E8A-4147-A177-3AD203B41FA5}">
                      <a16:colId xmlns:a16="http://schemas.microsoft.com/office/drawing/2014/main" val="1411995574"/>
                    </a:ext>
                  </a:extLst>
                </a:gridCol>
              </a:tblGrid>
              <a:tr h="675759">
                <a:tc>
                  <a:txBody>
                    <a:bodyPr/>
                    <a:lstStyle/>
                    <a:p>
                      <a:r>
                        <a:rPr lang="en-GB" sz="2000" dirty="0">
                          <a:solidFill>
                            <a:schemeClr val="bg1"/>
                          </a:solidFill>
                        </a:rPr>
                        <a:t>New findings</a:t>
                      </a:r>
                    </a:p>
                    <a:p>
                      <a:r>
                        <a:rPr lang="en-GB" sz="2000" baseline="0" dirty="0">
                          <a:solidFill>
                            <a:schemeClr val="bg1"/>
                          </a:solidFill>
                        </a:rPr>
                        <a:t>include:</a:t>
                      </a:r>
                      <a:endParaRPr lang="en-GB" sz="2000" dirty="0">
                        <a:solidFill>
                          <a:schemeClr val="bg1"/>
                        </a:solidFill>
                      </a:endParaRPr>
                    </a:p>
                  </a:txBody>
                  <a:tcPr/>
                </a:tc>
                <a:extLst>
                  <a:ext uri="{0D108BD9-81ED-4DB2-BD59-A6C34878D82A}">
                    <a16:rowId xmlns:a16="http://schemas.microsoft.com/office/drawing/2014/main" val="2250767101"/>
                  </a:ext>
                </a:extLst>
              </a:tr>
              <a:tr h="675759">
                <a:tc>
                  <a:txBody>
                    <a:bodyPr/>
                    <a:lstStyle/>
                    <a:p>
                      <a:r>
                        <a:rPr lang="en-GB" dirty="0"/>
                        <a:t>Long</a:t>
                      </a:r>
                      <a:r>
                        <a:rPr lang="en-GB" baseline="0" dirty="0"/>
                        <a:t>-term breastfeeding is not always positive.</a:t>
                      </a:r>
                      <a:endParaRPr lang="en-GB" dirty="0"/>
                    </a:p>
                  </a:txBody>
                  <a:tcPr/>
                </a:tc>
                <a:extLst>
                  <a:ext uri="{0D108BD9-81ED-4DB2-BD59-A6C34878D82A}">
                    <a16:rowId xmlns:a16="http://schemas.microsoft.com/office/drawing/2014/main" val="2133751507"/>
                  </a:ext>
                </a:extLst>
              </a:tr>
              <a:tr h="675759">
                <a:tc>
                  <a:txBody>
                    <a:bodyPr/>
                    <a:lstStyle/>
                    <a:p>
                      <a:r>
                        <a:rPr lang="en-GB" dirty="0"/>
                        <a:t>Long-term breastfeeding</a:t>
                      </a:r>
                      <a:r>
                        <a:rPr lang="en-GB" baseline="0" dirty="0"/>
                        <a:t> can unite and cause tension.</a:t>
                      </a:r>
                      <a:endParaRPr lang="en-GB" dirty="0"/>
                    </a:p>
                  </a:txBody>
                  <a:tcPr/>
                </a:tc>
                <a:extLst>
                  <a:ext uri="{0D108BD9-81ED-4DB2-BD59-A6C34878D82A}">
                    <a16:rowId xmlns:a16="http://schemas.microsoft.com/office/drawing/2014/main" val="2715962104"/>
                  </a:ext>
                </a:extLst>
              </a:tr>
              <a:tr h="675759">
                <a:tc>
                  <a:txBody>
                    <a:bodyPr/>
                    <a:lstStyle/>
                    <a:p>
                      <a:r>
                        <a:rPr lang="en-GB" dirty="0"/>
                        <a:t>Women who breastfeed long-term can be seen as belonging to sub-culture.</a:t>
                      </a:r>
                    </a:p>
                  </a:txBody>
                  <a:tcPr/>
                </a:tc>
                <a:extLst>
                  <a:ext uri="{0D108BD9-81ED-4DB2-BD59-A6C34878D82A}">
                    <a16:rowId xmlns:a16="http://schemas.microsoft.com/office/drawing/2014/main" val="2092173473"/>
                  </a:ext>
                </a:extLst>
              </a:tr>
              <a:tr h="675759">
                <a:tc>
                  <a:txBody>
                    <a:bodyPr/>
                    <a:lstStyle/>
                    <a:p>
                      <a:r>
                        <a:rPr lang="en-GB" dirty="0"/>
                        <a:t>Long-term breastfeeding is related both to being seen as good mother and as deviant mother.</a:t>
                      </a:r>
                    </a:p>
                  </a:txBody>
                  <a:tcPr/>
                </a:tc>
                <a:extLst>
                  <a:ext uri="{0D108BD9-81ED-4DB2-BD59-A6C34878D82A}">
                    <a16:rowId xmlns:a16="http://schemas.microsoft.com/office/drawing/2014/main" val="1722163978"/>
                  </a:ext>
                </a:extLst>
              </a:tr>
              <a:tr h="675759">
                <a:tc>
                  <a:txBody>
                    <a:bodyPr/>
                    <a:lstStyle/>
                    <a:p>
                      <a:r>
                        <a:rPr lang="en-GB" dirty="0"/>
                        <a:t>Support</a:t>
                      </a:r>
                      <a:r>
                        <a:rPr lang="en-GB" baseline="0" dirty="0"/>
                        <a:t> from social media is very important.</a:t>
                      </a:r>
                      <a:endParaRPr lang="en-GB" dirty="0"/>
                    </a:p>
                  </a:txBody>
                  <a:tcPr/>
                </a:tc>
                <a:extLst>
                  <a:ext uri="{0D108BD9-81ED-4DB2-BD59-A6C34878D82A}">
                    <a16:rowId xmlns:a16="http://schemas.microsoft.com/office/drawing/2014/main" val="3202082361"/>
                  </a:ext>
                </a:extLst>
              </a:tr>
            </a:tbl>
          </a:graphicData>
        </a:graphic>
      </p:graphicFrame>
    </p:spTree>
    <p:extLst>
      <p:ext uri="{BB962C8B-B14F-4D97-AF65-F5344CB8AC3E}">
        <p14:creationId xmlns:p14="http://schemas.microsoft.com/office/powerpoint/2010/main" val="1618459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64465-69C2-B845-8B95-194F7090A01E}"/>
              </a:ext>
            </a:extLst>
          </p:cNvPr>
          <p:cNvSpPr>
            <a:spLocks noGrp="1"/>
          </p:cNvSpPr>
          <p:nvPr>
            <p:ph type="title"/>
          </p:nvPr>
        </p:nvSpPr>
        <p:spPr/>
        <p:txBody>
          <a:bodyPr>
            <a:normAutofit/>
          </a:bodyPr>
          <a:lstStyle/>
          <a:p>
            <a:pPr algn="l"/>
            <a:r>
              <a:rPr lang="en-GB">
                <a:solidFill>
                  <a:srgbClr val="00B050"/>
                </a:solidFill>
                <a:latin typeface="Georgia" panose="02040502050405020303" pitchFamily="18" charset="0"/>
              </a:rPr>
              <a:t>Discussion</a:t>
            </a:r>
            <a:endParaRPr lang="en-US">
              <a:solidFill>
                <a:srgbClr val="00B05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3C158172-A743-B44F-8FE9-F9D8584AAEF8}"/>
              </a:ext>
            </a:extLst>
          </p:cNvPr>
          <p:cNvSpPr>
            <a:spLocks noGrp="1"/>
          </p:cNvSpPr>
          <p:nvPr>
            <p:ph idx="1"/>
          </p:nvPr>
        </p:nvSpPr>
        <p:spPr>
          <a:xfrm>
            <a:off x="609600" y="1316182"/>
            <a:ext cx="10972800" cy="5098473"/>
          </a:xfrm>
        </p:spPr>
        <p:txBody>
          <a:bodyPr>
            <a:normAutofit fontScale="85000" lnSpcReduction="20000"/>
          </a:bodyPr>
          <a:lstStyle/>
          <a:p>
            <a:pPr marL="0" indent="0">
              <a:lnSpc>
                <a:spcPct val="120000"/>
              </a:lnSpc>
              <a:spcBef>
                <a:spcPts val="24"/>
              </a:spcBef>
              <a:buNone/>
            </a:pPr>
            <a:r>
              <a:rPr lang="en-GB" sz="2800" dirty="0"/>
              <a:t>Research question: </a:t>
            </a:r>
            <a:r>
              <a:rPr lang="en-GB" sz="2800" b="1" dirty="0"/>
              <a:t>What do we know about the experience of women in the twenty-first century who breastfeed beyond twelve months of age?</a:t>
            </a:r>
          </a:p>
          <a:p>
            <a:pPr marL="0" indent="0">
              <a:lnSpc>
                <a:spcPct val="120000"/>
              </a:lnSpc>
              <a:spcBef>
                <a:spcPts val="24"/>
              </a:spcBef>
              <a:buNone/>
            </a:pPr>
            <a:endParaRPr lang="en-GB" sz="2600" b="1" dirty="0"/>
          </a:p>
          <a:p>
            <a:pPr>
              <a:lnSpc>
                <a:spcPct val="120000"/>
              </a:lnSpc>
              <a:spcBef>
                <a:spcPts val="24"/>
              </a:spcBef>
            </a:pPr>
            <a:r>
              <a:rPr lang="en-GB" sz="2600" dirty="0"/>
              <a:t>In many ways it is very similar to the experience of those who breastfed long-term reported in the earlier literature.</a:t>
            </a:r>
          </a:p>
          <a:p>
            <a:pPr lvl="1">
              <a:lnSpc>
                <a:spcPct val="120000"/>
              </a:lnSpc>
              <a:spcBef>
                <a:spcPts val="24"/>
              </a:spcBef>
            </a:pPr>
            <a:r>
              <a:rPr lang="en-GB" sz="2300" dirty="0">
                <a:cs typeface="Calibri"/>
              </a:rPr>
              <a:t>Perhaps more now about the difficulties; more about social media; more about identity</a:t>
            </a:r>
            <a:endParaRPr lang="en-US" sz="2300" dirty="0">
              <a:cs typeface="Calibri"/>
            </a:endParaRPr>
          </a:p>
          <a:p>
            <a:pPr>
              <a:lnSpc>
                <a:spcPct val="120000"/>
              </a:lnSpc>
              <a:spcBef>
                <a:spcPts val="24"/>
              </a:spcBef>
            </a:pPr>
            <a:r>
              <a:rPr lang="en-US" sz="2600" dirty="0">
                <a:cs typeface="Calibri"/>
              </a:rPr>
              <a:t>Could reframing long-term breastfeeding as cultural diversity lead to a greater acceptance in society? (</a:t>
            </a:r>
            <a:r>
              <a:rPr lang="en-GB" sz="2600" dirty="0"/>
              <a:t>supporting long-term breastfeeding can be seen as promoting cultural diversity):</a:t>
            </a:r>
            <a:endParaRPr lang="en-US" sz="2600" dirty="0">
              <a:cs typeface="Calibri"/>
            </a:endParaRPr>
          </a:p>
          <a:p>
            <a:pPr lvl="1">
              <a:lnSpc>
                <a:spcPct val="120000"/>
              </a:lnSpc>
              <a:spcBef>
                <a:spcPts val="24"/>
              </a:spcBef>
            </a:pPr>
            <a:r>
              <a:rPr lang="en-US" sz="2300" dirty="0" err="1">
                <a:ea typeface="+mn-lt"/>
                <a:cs typeface="+mn-lt"/>
              </a:rPr>
              <a:t>Recognising</a:t>
            </a:r>
            <a:r>
              <a:rPr lang="en-US" sz="2300" i="1" dirty="0">
                <a:ea typeface="+mn-lt"/>
                <a:cs typeface="+mn-lt"/>
              </a:rPr>
              <a:t> the importance of a gradual change in attitudes to enable society to adapt </a:t>
            </a:r>
            <a:r>
              <a:rPr lang="en-US" sz="2300" dirty="0">
                <a:ea typeface="+mn-lt"/>
                <a:cs typeface="+mn-lt"/>
              </a:rPr>
              <a:t>(</a:t>
            </a:r>
            <a:r>
              <a:rPr lang="en-US" sz="2300" dirty="0">
                <a:cs typeface="Calibri"/>
              </a:rPr>
              <a:t>Dowling &amp; Brown, 2013)</a:t>
            </a:r>
            <a:endParaRPr lang="en-US" sz="2300" dirty="0">
              <a:ea typeface="+mn-lt"/>
              <a:cs typeface="+mn-lt"/>
            </a:endParaRPr>
          </a:p>
          <a:p>
            <a:pPr lvl="1">
              <a:lnSpc>
                <a:spcPct val="120000"/>
              </a:lnSpc>
              <a:spcBef>
                <a:spcPts val="24"/>
              </a:spcBef>
            </a:pPr>
            <a:r>
              <a:rPr lang="en-US" sz="2300" dirty="0">
                <a:ea typeface="+mn-lt"/>
                <a:cs typeface="+mn-lt"/>
              </a:rPr>
              <a:t>Several papers talk about sub-culture (Gribble, 2010; Dowling and Pontin, 2017; </a:t>
            </a:r>
            <a:r>
              <a:rPr lang="en-US" sz="2300" dirty="0" err="1">
                <a:ea typeface="+mn-lt"/>
                <a:cs typeface="+mn-lt"/>
              </a:rPr>
              <a:t>Olanders</a:t>
            </a:r>
            <a:r>
              <a:rPr lang="en-US" sz="2300" dirty="0">
                <a:ea typeface="+mn-lt"/>
                <a:cs typeface="+mn-lt"/>
              </a:rPr>
              <a:t> 2013)</a:t>
            </a:r>
          </a:p>
          <a:p>
            <a:pPr>
              <a:lnSpc>
                <a:spcPct val="120000"/>
              </a:lnSpc>
              <a:spcBef>
                <a:spcPts val="24"/>
              </a:spcBef>
            </a:pPr>
            <a:r>
              <a:rPr lang="en-GB" sz="2600" dirty="0"/>
              <a:t>We have found a number of papers which reflect research about the experience of long-term breastfeeding in the UK; most of the pre-2000 work was from the US, Canada and Australia.</a:t>
            </a:r>
          </a:p>
          <a:p>
            <a:pPr>
              <a:lnSpc>
                <a:spcPct val="120000"/>
              </a:lnSpc>
              <a:spcBef>
                <a:spcPts val="24"/>
              </a:spcBef>
            </a:pPr>
            <a:endParaRPr lang="en-US" sz="2600" dirty="0">
              <a:solidFill>
                <a:srgbClr val="FF0000"/>
              </a:solidFill>
            </a:endParaRPr>
          </a:p>
        </p:txBody>
      </p:sp>
    </p:spTree>
    <p:extLst>
      <p:ext uri="{BB962C8B-B14F-4D97-AF65-F5344CB8AC3E}">
        <p14:creationId xmlns:p14="http://schemas.microsoft.com/office/powerpoint/2010/main" val="1103335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64465-69C2-B845-8B95-194F7090A01E}"/>
              </a:ext>
            </a:extLst>
          </p:cNvPr>
          <p:cNvSpPr>
            <a:spLocks noGrp="1"/>
          </p:cNvSpPr>
          <p:nvPr>
            <p:ph type="title"/>
          </p:nvPr>
        </p:nvSpPr>
        <p:spPr/>
        <p:txBody>
          <a:bodyPr>
            <a:normAutofit/>
          </a:bodyPr>
          <a:lstStyle/>
          <a:p>
            <a:pPr algn="l"/>
            <a:r>
              <a:rPr lang="en-GB">
                <a:solidFill>
                  <a:srgbClr val="00B050"/>
                </a:solidFill>
                <a:latin typeface="Georgia" panose="02040502050405020303" pitchFamily="18" charset="0"/>
              </a:rPr>
              <a:t>Challenges/limitations</a:t>
            </a:r>
            <a:endParaRPr lang="en-US">
              <a:solidFill>
                <a:srgbClr val="00B05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3C158172-A743-B44F-8FE9-F9D8584AAEF8}"/>
              </a:ext>
            </a:extLst>
          </p:cNvPr>
          <p:cNvSpPr>
            <a:spLocks noGrp="1"/>
          </p:cNvSpPr>
          <p:nvPr>
            <p:ph idx="1"/>
          </p:nvPr>
        </p:nvSpPr>
        <p:spPr/>
        <p:txBody>
          <a:bodyPr>
            <a:normAutofit lnSpcReduction="10000"/>
          </a:bodyPr>
          <a:lstStyle/>
          <a:p>
            <a:r>
              <a:rPr lang="en-US" sz="2800">
                <a:cs typeface="Calibri"/>
              </a:rPr>
              <a:t>Finding enough literature!</a:t>
            </a:r>
          </a:p>
          <a:p>
            <a:r>
              <a:rPr lang="en-US" sz="2800">
                <a:cs typeface="Calibri"/>
              </a:rPr>
              <a:t>Decisions around including unpublished work – could we have found more?</a:t>
            </a:r>
          </a:p>
          <a:p>
            <a:r>
              <a:rPr lang="en-US" sz="2800">
                <a:cs typeface="Calibri"/>
              </a:rPr>
              <a:t>Methodological issues – do they matter?</a:t>
            </a:r>
          </a:p>
          <a:p>
            <a:pPr lvl="1"/>
            <a:r>
              <a:rPr lang="en-US" sz="2400">
                <a:cs typeface="Calibri"/>
              </a:rPr>
              <a:t>Lack of reflexivity</a:t>
            </a:r>
          </a:p>
          <a:p>
            <a:pPr lvl="1"/>
            <a:r>
              <a:rPr lang="en-US" sz="2400">
                <a:cs typeface="Calibri"/>
              </a:rPr>
              <a:t>Missing information</a:t>
            </a:r>
          </a:p>
          <a:p>
            <a:pPr lvl="1"/>
            <a:r>
              <a:rPr lang="en-US" sz="2400">
                <a:cs typeface="Calibri"/>
              </a:rPr>
              <a:t>Limitations identified within papers (one locale, for example)</a:t>
            </a:r>
          </a:p>
          <a:p>
            <a:r>
              <a:rPr lang="en-US" sz="2800">
                <a:cs typeface="Calibri"/>
              </a:rPr>
              <a:t>What to do if a paper doesn’t fit the inclusion criteria, but nearly does?</a:t>
            </a:r>
          </a:p>
          <a:p>
            <a:r>
              <a:rPr lang="en-US" sz="2800">
                <a:cs typeface="Calibri"/>
              </a:rPr>
              <a:t>Time</a:t>
            </a:r>
          </a:p>
          <a:p>
            <a:r>
              <a:rPr lang="en-US" sz="2800">
                <a:cs typeface="Calibri"/>
              </a:rPr>
              <a:t>The challenge of </a:t>
            </a:r>
            <a:r>
              <a:rPr lang="en-US" sz="2800" err="1">
                <a:cs typeface="Calibri"/>
              </a:rPr>
              <a:t>synthesising</a:t>
            </a:r>
            <a:r>
              <a:rPr lang="en-US" sz="2800">
                <a:cs typeface="Calibri"/>
              </a:rPr>
              <a:t> qualitative data</a:t>
            </a:r>
            <a:endParaRPr lang="en-US" sz="2800"/>
          </a:p>
        </p:txBody>
      </p:sp>
    </p:spTree>
    <p:extLst>
      <p:ext uri="{BB962C8B-B14F-4D97-AF65-F5344CB8AC3E}">
        <p14:creationId xmlns:p14="http://schemas.microsoft.com/office/powerpoint/2010/main" val="406907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marL="0" indent="0">
              <a:buNone/>
            </a:pPr>
            <a:r>
              <a:rPr lang="en-GB"/>
              <a:t>Any questions?</a:t>
            </a:r>
          </a:p>
          <a:p>
            <a:pPr marL="0" indent="0">
              <a:buNone/>
            </a:pPr>
            <a:r>
              <a:rPr lang="en-GB">
                <a:hlinkClick r:id="rId2"/>
              </a:rPr>
              <a:t>sally.dowling@uwe.ac.uk</a:t>
            </a:r>
            <a:endParaRPr lang="en-GB"/>
          </a:p>
          <a:p>
            <a:pPr marL="0" indent="0">
              <a:buNone/>
            </a:pPr>
            <a:endParaRPr lang="en-GB"/>
          </a:p>
          <a:p>
            <a:pPr marL="0" indent="0">
              <a:buNone/>
            </a:pPr>
            <a:endParaRPr lang="en-GB"/>
          </a:p>
          <a:p>
            <a:pPr marL="0" indent="0">
              <a:buNone/>
            </a:pPr>
            <a:endParaRPr lang="en-GB"/>
          </a:p>
          <a:p>
            <a:pPr marL="0" indent="0">
              <a:buNone/>
            </a:pPr>
            <a:endParaRPr lang="en-GB"/>
          </a:p>
          <a:p>
            <a:pPr marL="0" indent="0">
              <a:buNone/>
            </a:pPr>
            <a:endParaRPr lang="en-GB"/>
          </a:p>
          <a:p>
            <a:pPr marL="0" indent="0">
              <a:buNone/>
            </a:pPr>
            <a:r>
              <a:rPr lang="en-GB"/>
              <a:t>References available on request</a:t>
            </a:r>
          </a:p>
        </p:txBody>
      </p:sp>
    </p:spTree>
    <p:extLst>
      <p:ext uri="{BB962C8B-B14F-4D97-AF65-F5344CB8AC3E}">
        <p14:creationId xmlns:p14="http://schemas.microsoft.com/office/powerpoint/2010/main" val="302525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a:solidFill>
                  <a:srgbClr val="00B050"/>
                </a:solidFill>
                <a:latin typeface="Georgia" panose="02040502050405020303" pitchFamily="18" charset="0"/>
              </a:rPr>
              <a:t>Introduction</a:t>
            </a:r>
            <a:endParaRPr lang="en-US" sz="6600">
              <a:solidFill>
                <a:srgbClr val="00B050"/>
              </a:solidFill>
              <a:latin typeface="Georgia" panose="02040502050405020303" pitchFamily="18" charset="0"/>
            </a:endParaRPr>
          </a:p>
        </p:txBody>
      </p:sp>
      <p:sp>
        <p:nvSpPr>
          <p:cNvPr id="3" name="Content Placeholder 2"/>
          <p:cNvSpPr>
            <a:spLocks noGrp="1"/>
          </p:cNvSpPr>
          <p:nvPr>
            <p:ph idx="1"/>
          </p:nvPr>
        </p:nvSpPr>
        <p:spPr>
          <a:xfrm>
            <a:off x="609600" y="1772816"/>
            <a:ext cx="10972800" cy="4525963"/>
          </a:xfrm>
        </p:spPr>
        <p:txBody>
          <a:bodyPr vert="horz" lIns="91440" tIns="45720" rIns="91440" bIns="45720" rtlCol="0" anchor="t">
            <a:normAutofit/>
          </a:bodyPr>
          <a:lstStyle/>
          <a:p>
            <a:r>
              <a:rPr lang="en-US" dirty="0">
                <a:cs typeface="Calibri"/>
              </a:rPr>
              <a:t>Who we are, why are we working together</a:t>
            </a:r>
          </a:p>
          <a:p>
            <a:pPr lvl="2"/>
            <a:endParaRPr lang="en-US" dirty="0">
              <a:cs typeface="Calibri"/>
            </a:endParaRPr>
          </a:p>
          <a:p>
            <a:r>
              <a:rPr lang="en-US" dirty="0">
                <a:cs typeface="Calibri"/>
              </a:rPr>
              <a:t>Outline of presentation</a:t>
            </a:r>
          </a:p>
          <a:p>
            <a:pPr lvl="3"/>
            <a:endParaRPr lang="en-GB" sz="2400" dirty="0">
              <a:cs typeface="Calibri"/>
            </a:endParaRPr>
          </a:p>
          <a:p>
            <a:pPr lvl="2"/>
            <a:endParaRPr lang="en-US" sz="2800" dirty="0">
              <a:cs typeface="Calibri"/>
            </a:endParaRPr>
          </a:p>
          <a:p>
            <a:pPr lvl="2"/>
            <a:endParaRPr lang="en-US" dirty="0">
              <a:cs typeface="Calibri"/>
            </a:endParaRPr>
          </a:p>
        </p:txBody>
      </p:sp>
    </p:spTree>
    <p:extLst>
      <p:ext uri="{BB962C8B-B14F-4D97-AF65-F5344CB8AC3E}">
        <p14:creationId xmlns:p14="http://schemas.microsoft.com/office/powerpoint/2010/main" val="948829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C775039-DE00-4307-ABB1-84C1B6BE29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1606" y="250800"/>
            <a:ext cx="6178868" cy="971600"/>
          </a:xfrm>
          <a:prstGeom prst="rect">
            <a:avLst/>
          </a:prstGeom>
        </p:spPr>
      </p:pic>
      <p:sp>
        <p:nvSpPr>
          <p:cNvPr id="6" name="TextBox 5">
            <a:extLst>
              <a:ext uri="{FF2B5EF4-FFF2-40B4-BE49-F238E27FC236}">
                <a16:creationId xmlns:a16="http://schemas.microsoft.com/office/drawing/2014/main" id="{B44B7259-1411-40F6-869A-40A9A0649194}"/>
              </a:ext>
            </a:extLst>
          </p:cNvPr>
          <p:cNvSpPr txBox="1"/>
          <p:nvPr/>
        </p:nvSpPr>
        <p:spPr>
          <a:xfrm flipH="1">
            <a:off x="480767" y="3147016"/>
            <a:ext cx="5754527" cy="3631763"/>
          </a:xfrm>
          <a:prstGeom prst="rect">
            <a:avLst/>
          </a:prstGeom>
          <a:noFill/>
        </p:spPr>
        <p:txBody>
          <a:bodyPr wrap="square" rtlCol="0">
            <a:spAutoFit/>
          </a:bodyPr>
          <a:lstStyle/>
          <a:p>
            <a:r>
              <a:rPr lang="en-AU" sz="2400">
                <a:solidFill>
                  <a:schemeClr val="accent5">
                    <a:lumMod val="75000"/>
                  </a:schemeClr>
                </a:solidFill>
              </a:rPr>
              <a:t>Authors include:</a:t>
            </a:r>
          </a:p>
          <a:p>
            <a:r>
              <a:rPr lang="en-AU"/>
              <a:t>Fiona Giles, Australia</a:t>
            </a:r>
          </a:p>
          <a:p>
            <a:r>
              <a:rPr lang="en-AU"/>
              <a:t>Elaine Burns &amp; </a:t>
            </a:r>
            <a:r>
              <a:rPr lang="en-AU" err="1"/>
              <a:t>Zoi</a:t>
            </a:r>
            <a:r>
              <a:rPr lang="en-AU"/>
              <a:t> </a:t>
            </a:r>
            <a:r>
              <a:rPr lang="en-AU" err="1"/>
              <a:t>Triandafilidis</a:t>
            </a:r>
            <a:r>
              <a:rPr lang="en-AU"/>
              <a:t>, Australia</a:t>
            </a:r>
          </a:p>
          <a:p>
            <a:r>
              <a:rPr lang="en-AU"/>
              <a:t>Martha Paynter &amp; Ellen </a:t>
            </a:r>
            <a:r>
              <a:rPr lang="en-AU" err="1"/>
              <a:t>Snellgrove</a:t>
            </a:r>
            <a:r>
              <a:rPr lang="en-AU"/>
              <a:t>-Clarke, Canada</a:t>
            </a:r>
          </a:p>
          <a:p>
            <a:r>
              <a:rPr lang="en-AU"/>
              <a:t>Virginia Schmied, Australia</a:t>
            </a:r>
          </a:p>
          <a:p>
            <a:r>
              <a:rPr lang="en-AU"/>
              <a:t>Athena Sheehan &amp; Karleen Gribble, Australia </a:t>
            </a:r>
          </a:p>
          <a:p>
            <a:r>
              <a:rPr lang="en-AU"/>
              <a:t>Fiona </a:t>
            </a:r>
            <a:r>
              <a:rPr lang="en-AU" err="1"/>
              <a:t>Woollard</a:t>
            </a:r>
            <a:r>
              <a:rPr lang="en-AU"/>
              <a:t>, UK </a:t>
            </a:r>
          </a:p>
          <a:p>
            <a:r>
              <a:rPr lang="en-AU"/>
              <a:t>Lisa Amir, Australia</a:t>
            </a:r>
          </a:p>
          <a:p>
            <a:endParaRPr lang="en-AU"/>
          </a:p>
          <a:p>
            <a:r>
              <a:rPr lang="en-AU" sz="2400">
                <a:solidFill>
                  <a:schemeClr val="accent1">
                    <a:lumMod val="75000"/>
                  </a:schemeClr>
                </a:solidFill>
              </a:rPr>
              <a:t>#</a:t>
            </a:r>
            <a:r>
              <a:rPr lang="en-AU" sz="2400" err="1">
                <a:solidFill>
                  <a:schemeClr val="accent1">
                    <a:lumMod val="75000"/>
                  </a:schemeClr>
                </a:solidFill>
              </a:rPr>
              <a:t>OpenAccess</a:t>
            </a:r>
            <a:r>
              <a:rPr lang="en-AU" sz="2400">
                <a:solidFill>
                  <a:schemeClr val="accent1">
                    <a:lumMod val="75000"/>
                  </a:schemeClr>
                </a:solidFill>
              </a:rPr>
              <a:t> – online now!</a:t>
            </a:r>
          </a:p>
          <a:p>
            <a:r>
              <a:rPr lang="en-AU" sz="2000">
                <a:hlinkClick r:id="rId4"/>
              </a:rPr>
              <a:t>https://www.biomedcentral.com/collections/BIP</a:t>
            </a:r>
            <a:endParaRPr lang="en-AU" sz="2000">
              <a:solidFill>
                <a:schemeClr val="accent1">
                  <a:lumMod val="75000"/>
                </a:schemeClr>
              </a:solidFill>
            </a:endParaRPr>
          </a:p>
          <a:p>
            <a:endParaRPr lang="en-AU"/>
          </a:p>
        </p:txBody>
      </p:sp>
      <p:sp>
        <p:nvSpPr>
          <p:cNvPr id="7" name="TextBox 6">
            <a:extLst>
              <a:ext uri="{FF2B5EF4-FFF2-40B4-BE49-F238E27FC236}">
                <a16:creationId xmlns:a16="http://schemas.microsoft.com/office/drawing/2014/main" id="{D8A87A77-2CB5-443A-8637-0F7B5FC65E69}"/>
              </a:ext>
            </a:extLst>
          </p:cNvPr>
          <p:cNvSpPr txBox="1"/>
          <p:nvPr/>
        </p:nvSpPr>
        <p:spPr>
          <a:xfrm>
            <a:off x="1423447" y="1310327"/>
            <a:ext cx="8898904" cy="138499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AU" sz="3600"/>
              <a:t>Breastfeeding in public</a:t>
            </a:r>
          </a:p>
          <a:p>
            <a:pPr algn="ctr"/>
            <a:r>
              <a:rPr lang="en-AU" sz="2400"/>
              <a:t>Thematic Series</a:t>
            </a:r>
          </a:p>
          <a:p>
            <a:pPr algn="ctr"/>
            <a:r>
              <a:rPr lang="en-AU" sz="2400"/>
              <a:t>Edited by Fiona Giles, Petra Bueskens and Sally Dowling</a:t>
            </a:r>
          </a:p>
        </p:txBody>
      </p:sp>
      <p:pic>
        <p:nvPicPr>
          <p:cNvPr id="8" name="Picture 7">
            <a:extLst>
              <a:ext uri="{FF2B5EF4-FFF2-40B4-BE49-F238E27FC236}">
                <a16:creationId xmlns:a16="http://schemas.microsoft.com/office/drawing/2014/main" id="{E0EDDCE6-2A41-4442-8F3C-409581BC916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36471" y="2729062"/>
            <a:ext cx="5555530" cy="4166647"/>
          </a:xfrm>
          <a:prstGeom prst="rect">
            <a:avLst/>
          </a:prstGeom>
        </p:spPr>
      </p:pic>
    </p:spTree>
    <p:extLst>
      <p:ext uri="{BB962C8B-B14F-4D97-AF65-F5344CB8AC3E}">
        <p14:creationId xmlns:p14="http://schemas.microsoft.com/office/powerpoint/2010/main" val="1286524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solidFill>
                  <a:srgbClr val="00B050"/>
                </a:solidFill>
                <a:latin typeface="Georgia" panose="02040502050405020303" pitchFamily="18" charset="0"/>
              </a:rPr>
              <a:t>Background - long-term breastfeeding</a:t>
            </a:r>
          </a:p>
        </p:txBody>
      </p:sp>
      <p:sp>
        <p:nvSpPr>
          <p:cNvPr id="3" name="Content Placeholder 2"/>
          <p:cNvSpPr>
            <a:spLocks noGrp="1"/>
          </p:cNvSpPr>
          <p:nvPr>
            <p:ph idx="1"/>
          </p:nvPr>
        </p:nvSpPr>
        <p:spPr>
          <a:xfrm>
            <a:off x="609598" y="1427997"/>
            <a:ext cx="7470533" cy="5440362"/>
          </a:xfrm>
        </p:spPr>
        <p:txBody>
          <a:bodyPr vert="horz" lIns="91440" tIns="45720" rIns="91440" bIns="45720" rtlCol="0" anchor="t">
            <a:noAutofit/>
          </a:bodyPr>
          <a:lstStyle/>
          <a:p>
            <a:r>
              <a:rPr lang="en-GB" sz="2400" dirty="0"/>
              <a:t>WHO recommendations – duration (WHO, 2003)</a:t>
            </a:r>
          </a:p>
          <a:p>
            <a:r>
              <a:rPr lang="en-GB" sz="2400" dirty="0"/>
              <a:t>Worldwide only 41% of babies in the richest families are breastfed at aged two (</a:t>
            </a:r>
            <a:r>
              <a:rPr lang="en-GB" sz="2400" dirty="0" err="1"/>
              <a:t>Unicef</a:t>
            </a:r>
            <a:r>
              <a:rPr lang="en-GB" sz="2400" dirty="0"/>
              <a:t>, 2018). </a:t>
            </a:r>
          </a:p>
          <a:p>
            <a:r>
              <a:rPr lang="en-GB" sz="2400" dirty="0"/>
              <a:t>UK numbers uncertain:</a:t>
            </a:r>
          </a:p>
          <a:p>
            <a:pPr lvl="1"/>
            <a:r>
              <a:rPr lang="en-GB" sz="2000" dirty="0"/>
              <a:t>34% of women breastfeeding at six months (McAndrew et al, 2012)</a:t>
            </a:r>
          </a:p>
          <a:p>
            <a:pPr lvl="1"/>
            <a:r>
              <a:rPr lang="en-GB" sz="2000" dirty="0"/>
              <a:t>43% of babies were receiving some breastmilk at six months (Scottish Government, 2017). </a:t>
            </a:r>
          </a:p>
        </p:txBody>
      </p:sp>
      <p:sp>
        <p:nvSpPr>
          <p:cNvPr id="7" name="Rectangle 6"/>
          <p:cNvSpPr/>
          <p:nvPr/>
        </p:nvSpPr>
        <p:spPr>
          <a:xfrm>
            <a:off x="609598" y="4492939"/>
            <a:ext cx="7663964" cy="1643527"/>
          </a:xfrm>
          <a:prstGeom prst="rect">
            <a:avLst/>
          </a:prstGeom>
        </p:spPr>
        <p:txBody>
          <a:bodyPr wrap="square">
            <a:spAutoFit/>
          </a:bodyPr>
          <a:lstStyle/>
          <a:p>
            <a:pPr marL="342900" lvl="0" indent="-342900">
              <a:spcBef>
                <a:spcPct val="20000"/>
              </a:spcBef>
              <a:buFont typeface="Arial" pitchFamily="34" charset="0"/>
              <a:buChar char="•"/>
            </a:pPr>
            <a:r>
              <a:rPr lang="en-GB" sz="2400" dirty="0">
                <a:solidFill>
                  <a:prstClr val="black"/>
                </a:solidFill>
              </a:rPr>
              <a:t>Existing published research dated/from North America (Morse and Harrison, 1987; Reamer and </a:t>
            </a:r>
            <a:r>
              <a:rPr lang="en-GB" sz="2400" dirty="0" err="1">
                <a:solidFill>
                  <a:prstClr val="black"/>
                </a:solidFill>
              </a:rPr>
              <a:t>Sugarman</a:t>
            </a:r>
            <a:r>
              <a:rPr lang="en-GB" sz="2400" dirty="0">
                <a:solidFill>
                  <a:prstClr val="black"/>
                </a:solidFill>
              </a:rPr>
              <a:t>, 1987; Hills-</a:t>
            </a:r>
            <a:r>
              <a:rPr lang="en-GB" sz="2400" dirty="0" err="1">
                <a:solidFill>
                  <a:prstClr val="black"/>
                </a:solidFill>
              </a:rPr>
              <a:t>Bonczyk</a:t>
            </a:r>
            <a:r>
              <a:rPr lang="en-GB" sz="2400" dirty="0">
                <a:solidFill>
                  <a:prstClr val="black"/>
                </a:solidFill>
              </a:rPr>
              <a:t> </a:t>
            </a:r>
            <a:r>
              <a:rPr lang="en-GB" sz="2400" i="1" dirty="0">
                <a:solidFill>
                  <a:prstClr val="black"/>
                </a:solidFill>
              </a:rPr>
              <a:t>et al.</a:t>
            </a:r>
            <a:r>
              <a:rPr lang="en-GB" sz="2400" dirty="0">
                <a:solidFill>
                  <a:prstClr val="black"/>
                </a:solidFill>
              </a:rPr>
              <a:t>, 1994)</a:t>
            </a:r>
          </a:p>
          <a:p>
            <a:pPr marL="342900" lvl="0" indent="-342900">
              <a:spcBef>
                <a:spcPct val="20000"/>
              </a:spcBef>
              <a:buFont typeface="Arial" pitchFamily="34" charset="0"/>
              <a:buChar char="•"/>
            </a:pPr>
            <a:r>
              <a:rPr lang="en-GB" sz="2400" dirty="0">
                <a:solidFill>
                  <a:prstClr val="black"/>
                </a:solidFill>
              </a:rPr>
              <a:t>Most other more recent research from US/Australia </a:t>
            </a:r>
          </a:p>
        </p:txBody>
      </p:sp>
      <p:pic>
        <p:nvPicPr>
          <p:cNvPr id="4" name="Picture 3"/>
          <p:cNvPicPr>
            <a:picLocks noChangeAspect="1"/>
          </p:cNvPicPr>
          <p:nvPr/>
        </p:nvPicPr>
        <p:blipFill>
          <a:blip r:embed="rId2"/>
          <a:stretch>
            <a:fillRect/>
          </a:stretch>
        </p:blipFill>
        <p:spPr>
          <a:xfrm>
            <a:off x="8429472" y="1711730"/>
            <a:ext cx="2859272" cy="4401693"/>
          </a:xfrm>
          <a:prstGeom prst="rect">
            <a:avLst/>
          </a:prstGeom>
        </p:spPr>
      </p:pic>
    </p:spTree>
    <p:extLst>
      <p:ext uri="{BB962C8B-B14F-4D97-AF65-F5344CB8AC3E}">
        <p14:creationId xmlns:p14="http://schemas.microsoft.com/office/powerpoint/2010/main" val="1740121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a:solidFill>
                  <a:srgbClr val="00B050"/>
                </a:solidFill>
                <a:latin typeface="Georgia" panose="02040502050405020303" pitchFamily="18" charset="0"/>
              </a:rPr>
              <a:t>Background</a:t>
            </a:r>
            <a:endParaRPr lang="en-US" sz="6600">
              <a:solidFill>
                <a:srgbClr val="00B050"/>
              </a:solidFill>
              <a:latin typeface="Georgia" panose="02040502050405020303" pitchFamily="18" charset="0"/>
            </a:endParaRPr>
          </a:p>
        </p:txBody>
      </p:sp>
      <p:sp>
        <p:nvSpPr>
          <p:cNvPr id="3" name="Content Placeholder 2"/>
          <p:cNvSpPr>
            <a:spLocks noGrp="1"/>
          </p:cNvSpPr>
          <p:nvPr>
            <p:ph idx="1"/>
          </p:nvPr>
        </p:nvSpPr>
        <p:spPr>
          <a:xfrm>
            <a:off x="630610" y="1389658"/>
            <a:ext cx="10814992" cy="4752528"/>
          </a:xfrm>
        </p:spPr>
        <p:txBody>
          <a:bodyPr vert="horz" lIns="91440" tIns="45720" rIns="91440" bIns="45720" rtlCol="0" anchor="t">
            <a:normAutofit fontScale="85000" lnSpcReduction="10000"/>
          </a:bodyPr>
          <a:lstStyle/>
          <a:p>
            <a:r>
              <a:rPr lang="en-US" sz="3000">
                <a:cs typeface="Calibri"/>
              </a:rPr>
              <a:t>Why we wanted to undertake this study:</a:t>
            </a:r>
            <a:r>
              <a:rPr lang="en-US" sz="3500">
                <a:cs typeface="Calibri"/>
              </a:rPr>
              <a:t> </a:t>
            </a:r>
          </a:p>
          <a:p>
            <a:pPr lvl="1">
              <a:lnSpc>
                <a:spcPct val="110000"/>
              </a:lnSpc>
              <a:spcBef>
                <a:spcPts val="24"/>
              </a:spcBef>
            </a:pPr>
            <a:r>
              <a:rPr lang="en-GB" sz="2600">
                <a:ea typeface="+mn-lt"/>
                <a:cs typeface="+mn-lt"/>
              </a:rPr>
              <a:t>Has the experience of women breastfeeding long-term changed from the larger body of research which took place in the 1980s/1990s? </a:t>
            </a:r>
          </a:p>
          <a:p>
            <a:pPr lvl="1">
              <a:lnSpc>
                <a:spcPct val="110000"/>
              </a:lnSpc>
              <a:spcBef>
                <a:spcPts val="24"/>
              </a:spcBef>
            </a:pPr>
            <a:r>
              <a:rPr lang="en-GB" sz="2600">
                <a:ea typeface="+mn-lt"/>
                <a:cs typeface="+mn-lt"/>
              </a:rPr>
              <a:t>Long-term breastfeeding </a:t>
            </a:r>
            <a:r>
              <a:rPr lang="en-GB" sz="2600" i="1">
                <a:ea typeface="+mn-lt"/>
                <a:cs typeface="+mn-lt"/>
              </a:rPr>
              <a:t>seem</a:t>
            </a:r>
            <a:r>
              <a:rPr lang="en-GB" sz="2600">
                <a:ea typeface="+mn-lt"/>
                <a:cs typeface="+mn-lt"/>
              </a:rPr>
              <a:t>s to be more visible - ‘Time’ magazine cover (Pickert, 2012); ‘</a:t>
            </a:r>
            <a:r>
              <a:rPr lang="en-GB" sz="2600" err="1">
                <a:ea typeface="+mn-lt"/>
                <a:cs typeface="+mn-lt"/>
              </a:rPr>
              <a:t>brelfies</a:t>
            </a:r>
            <a:r>
              <a:rPr lang="en-GB" sz="2600">
                <a:ea typeface="+mn-lt"/>
                <a:cs typeface="+mn-lt"/>
              </a:rPr>
              <a:t>’  (Giles, 2018; Tugwell, 2019); Facebook and blog posts; articles in the popular press.  </a:t>
            </a:r>
          </a:p>
          <a:p>
            <a:pPr lvl="1">
              <a:lnSpc>
                <a:spcPct val="110000"/>
              </a:lnSpc>
              <a:spcBef>
                <a:spcPts val="24"/>
              </a:spcBef>
            </a:pPr>
            <a:r>
              <a:rPr lang="en-GB" sz="2600">
                <a:ea typeface="+mn-lt"/>
                <a:cs typeface="+mn-lt"/>
              </a:rPr>
              <a:t>Has this been reflected in the academic literature and is the experience different to that reported in the pre-2000 literature?</a:t>
            </a:r>
          </a:p>
          <a:p>
            <a:pPr lvl="1">
              <a:lnSpc>
                <a:spcPct val="110000"/>
              </a:lnSpc>
              <a:spcBef>
                <a:spcPts val="24"/>
              </a:spcBef>
            </a:pPr>
            <a:r>
              <a:rPr lang="en-GB" sz="2600"/>
              <a:t>A ‘concept analysis’ (Brockway and </a:t>
            </a:r>
            <a:r>
              <a:rPr lang="en-GB" sz="2600" err="1"/>
              <a:t>Venturato</a:t>
            </a:r>
            <a:r>
              <a:rPr lang="en-GB" sz="2600"/>
              <a:t>, 2016) examined literature published up to 2013  (‘To report an analysis of the concept of breastfeeding beyond infancy’): </a:t>
            </a:r>
          </a:p>
          <a:p>
            <a:pPr lvl="2"/>
            <a:r>
              <a:rPr lang="en-GB"/>
              <a:t>10/24 papers pre-2000 data</a:t>
            </a:r>
          </a:p>
          <a:p>
            <a:pPr lvl="2"/>
            <a:r>
              <a:rPr lang="en-GB"/>
              <a:t>different aim</a:t>
            </a:r>
          </a:p>
          <a:p>
            <a:pPr lvl="2"/>
            <a:r>
              <a:rPr lang="en-GB">
                <a:cs typeface="Calibri"/>
              </a:rPr>
              <a:t>awareness of new research post-2000</a:t>
            </a:r>
          </a:p>
          <a:p>
            <a:pPr lvl="2"/>
            <a:endParaRPr lang="en-US" sz="2800">
              <a:cs typeface="Calibri"/>
            </a:endParaRPr>
          </a:p>
          <a:p>
            <a:pPr lvl="2"/>
            <a:endParaRPr lang="en-US">
              <a:cs typeface="Calibri"/>
            </a:endParaRPr>
          </a:p>
        </p:txBody>
      </p:sp>
    </p:spTree>
    <p:extLst>
      <p:ext uri="{BB962C8B-B14F-4D97-AF65-F5344CB8AC3E}">
        <p14:creationId xmlns:p14="http://schemas.microsoft.com/office/powerpoint/2010/main" val="1400827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a:solidFill>
                  <a:srgbClr val="00B050"/>
                </a:solidFill>
                <a:latin typeface="Georgia" panose="02040502050405020303" pitchFamily="18" charset="0"/>
              </a:rPr>
              <a:t>Aims and objectives</a:t>
            </a:r>
          </a:p>
        </p:txBody>
      </p:sp>
      <p:sp>
        <p:nvSpPr>
          <p:cNvPr id="3" name="Content Placeholder 2"/>
          <p:cNvSpPr>
            <a:spLocks noGrp="1"/>
          </p:cNvSpPr>
          <p:nvPr>
            <p:ph idx="1"/>
          </p:nvPr>
        </p:nvSpPr>
        <p:spPr>
          <a:xfrm>
            <a:off x="911424" y="1628800"/>
            <a:ext cx="10022904" cy="3993308"/>
          </a:xfrm>
        </p:spPr>
        <p:txBody>
          <a:bodyPr vert="horz" lIns="91440" tIns="45720" rIns="91440" bIns="45720" rtlCol="0" anchor="t">
            <a:normAutofit/>
          </a:bodyPr>
          <a:lstStyle/>
          <a:p>
            <a:pPr marL="0" indent="0">
              <a:buNone/>
            </a:pPr>
            <a:r>
              <a:rPr lang="en-GB" dirty="0">
                <a:cs typeface="Calibri"/>
              </a:rPr>
              <a:t>Finalised research question:</a:t>
            </a:r>
            <a:r>
              <a:rPr lang="en-GB" sz="2800" dirty="0">
                <a:cs typeface="Calibri"/>
              </a:rPr>
              <a:t> </a:t>
            </a:r>
          </a:p>
          <a:p>
            <a:endParaRPr lang="en-GB" sz="2800" dirty="0"/>
          </a:p>
          <a:p>
            <a:r>
              <a:rPr lang="en-GB" sz="2800" dirty="0"/>
              <a:t>What do we know about the experience of women in the twenty-first century who breastfeed beyond twelve months of age?</a:t>
            </a:r>
          </a:p>
          <a:p>
            <a:endParaRPr lang="en-GB" sz="2800" dirty="0">
              <a:cs typeface="Calibri"/>
            </a:endParaRPr>
          </a:p>
          <a:p>
            <a:pPr marL="0" indent="0">
              <a:buNone/>
            </a:pPr>
            <a:r>
              <a:rPr lang="en-GB" sz="2800" dirty="0">
                <a:cs typeface="Calibri"/>
              </a:rPr>
              <a:t>Protocol written and review registered with Prospero (International prospective register of systematic reviews).</a:t>
            </a:r>
            <a:endParaRPr lang="en-GB" dirty="0">
              <a:cs typeface="Calibri"/>
            </a:endParaRPr>
          </a:p>
          <a:p>
            <a:endParaRPr lang="en-GB" sz="2800" dirty="0">
              <a:cs typeface="Calibri"/>
            </a:endParaRPr>
          </a:p>
          <a:p>
            <a:endParaRPr lang="en-GB" sz="2800" dirty="0">
              <a:cs typeface="Calibri"/>
            </a:endParaRPr>
          </a:p>
        </p:txBody>
      </p:sp>
    </p:spTree>
    <p:extLst>
      <p:ext uri="{BB962C8B-B14F-4D97-AF65-F5344CB8AC3E}">
        <p14:creationId xmlns:p14="http://schemas.microsoft.com/office/powerpoint/2010/main" val="1877760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1250" y="240763"/>
            <a:ext cx="10515600" cy="1325563"/>
          </a:xfrm>
        </p:spPr>
        <p:txBody>
          <a:bodyPr>
            <a:normAutofit/>
          </a:bodyPr>
          <a:lstStyle/>
          <a:p>
            <a:pPr algn="l"/>
            <a:r>
              <a:rPr lang="en-US" dirty="0">
                <a:solidFill>
                  <a:srgbClr val="00B050"/>
                </a:solidFill>
                <a:latin typeface="Georgia" panose="02040502050405020303" pitchFamily="18" charset="0"/>
              </a:rPr>
              <a:t>Inclusion/exclusion</a:t>
            </a:r>
            <a:r>
              <a:rPr lang="en-US" dirty="0">
                <a:latin typeface="Georgia" panose="02040502050405020303" pitchFamily="18" charset="0"/>
              </a:rPr>
              <a:t> </a:t>
            </a:r>
            <a:r>
              <a:rPr lang="en-US" dirty="0">
                <a:solidFill>
                  <a:srgbClr val="00B050"/>
                </a:solidFill>
                <a:latin typeface="Georgia" panose="02040502050405020303" pitchFamily="18" charset="0"/>
              </a:rPr>
              <a:t>criteria</a:t>
            </a:r>
          </a:p>
        </p:txBody>
      </p:sp>
      <p:sp>
        <p:nvSpPr>
          <p:cNvPr id="195" name="Content Placeholder 194">
            <a:extLst>
              <a:ext uri="{FF2B5EF4-FFF2-40B4-BE49-F238E27FC236}">
                <a16:creationId xmlns:a16="http://schemas.microsoft.com/office/drawing/2014/main" id="{51B57E2E-DAB4-4A31-879E-7B5DA37C4B18}"/>
              </a:ext>
            </a:extLst>
          </p:cNvPr>
          <p:cNvSpPr>
            <a:spLocks noGrp="1"/>
          </p:cNvSpPr>
          <p:nvPr>
            <p:ph idx="1"/>
          </p:nvPr>
        </p:nvSpPr>
        <p:spPr>
          <a:xfrm>
            <a:off x="0" y="1403851"/>
            <a:ext cx="12192000" cy="4291061"/>
          </a:xfrm>
        </p:spPr>
        <p:txBody>
          <a:bodyPr vert="horz" lIns="91440" tIns="45720" rIns="91440" bIns="45720" numCol="2" rtlCol="0" anchor="t">
            <a:normAutofit/>
          </a:bodyPr>
          <a:lstStyle/>
          <a:p>
            <a:pPr lvl="1">
              <a:spcBef>
                <a:spcPts val="0"/>
              </a:spcBef>
            </a:pPr>
            <a:endParaRPr lang="en-GB" sz="2200" dirty="0">
              <a:ea typeface="+mn-lt"/>
              <a:cs typeface="+mn-lt"/>
            </a:endParaRPr>
          </a:p>
          <a:p>
            <a:pPr lvl="1">
              <a:spcBef>
                <a:spcPts val="0"/>
              </a:spcBef>
            </a:pPr>
            <a:r>
              <a:rPr lang="en-GB" sz="2000" dirty="0">
                <a:ea typeface="+mn-lt"/>
                <a:cs typeface="+mn-lt"/>
              </a:rPr>
              <a:t>articles that report qualitative studies exploring the experience of breastfeeding for longer than twelve months</a:t>
            </a:r>
            <a:endParaRPr lang="en-US" sz="2000" dirty="0">
              <a:ea typeface="+mn-lt"/>
              <a:cs typeface="+mn-lt"/>
            </a:endParaRPr>
          </a:p>
          <a:p>
            <a:pPr lvl="1">
              <a:spcBef>
                <a:spcPts val="0"/>
              </a:spcBef>
            </a:pPr>
            <a:r>
              <a:rPr lang="en-GB" sz="2000" dirty="0">
                <a:ea typeface="+mn-lt"/>
                <a:cs typeface="+mn-lt"/>
              </a:rPr>
              <a:t>articles which used study designs aimed at understanding and describing experiences.</a:t>
            </a:r>
            <a:r>
              <a:rPr lang="en-US" sz="2000" dirty="0">
                <a:ea typeface="+mn-lt"/>
                <a:cs typeface="+mn-lt"/>
              </a:rPr>
              <a:t> </a:t>
            </a:r>
          </a:p>
          <a:p>
            <a:pPr lvl="1">
              <a:spcBef>
                <a:spcPts val="0"/>
              </a:spcBef>
            </a:pPr>
            <a:r>
              <a:rPr lang="en-GB" sz="2000" dirty="0">
                <a:ea typeface="+mn-lt"/>
                <a:cs typeface="+mn-lt"/>
              </a:rPr>
              <a:t>articles using any terms commonly used to describe breastfeeding duration (extended, long-term, full-term, prolonged, sustained, and variants)</a:t>
            </a:r>
            <a:endParaRPr lang="en-US" sz="2000" dirty="0">
              <a:ea typeface="+mn-lt"/>
              <a:cs typeface="+mn-lt"/>
            </a:endParaRPr>
          </a:p>
          <a:p>
            <a:pPr lvl="1">
              <a:spcBef>
                <a:spcPts val="0"/>
              </a:spcBef>
            </a:pPr>
            <a:r>
              <a:rPr lang="en-GB" sz="2000" dirty="0">
                <a:ea typeface="+mn-lt"/>
                <a:cs typeface="+mn-lt"/>
              </a:rPr>
              <a:t>literature based on research/published since 2000.</a:t>
            </a:r>
            <a:r>
              <a:rPr lang="en-US" sz="2000" dirty="0">
                <a:ea typeface="+mn-lt"/>
                <a:cs typeface="+mn-lt"/>
              </a:rPr>
              <a:t> </a:t>
            </a:r>
          </a:p>
          <a:p>
            <a:pPr lvl="1">
              <a:spcBef>
                <a:spcPts val="0"/>
              </a:spcBef>
            </a:pPr>
            <a:r>
              <a:rPr lang="en-GB" sz="2000" dirty="0">
                <a:ea typeface="+mn-lt"/>
                <a:cs typeface="+mn-lt"/>
              </a:rPr>
              <a:t>Only English language papers</a:t>
            </a:r>
            <a:r>
              <a:rPr lang="en-US" sz="2200" dirty="0">
                <a:ea typeface="+mn-lt"/>
                <a:cs typeface="+mn-lt"/>
              </a:rPr>
              <a:t> </a:t>
            </a:r>
          </a:p>
          <a:p>
            <a:pPr lvl="1">
              <a:spcBef>
                <a:spcPts val="0"/>
              </a:spcBef>
            </a:pPr>
            <a:endParaRPr lang="en-US" sz="2400" dirty="0">
              <a:ea typeface="+mn-lt"/>
              <a:cs typeface="+mn-lt"/>
            </a:endParaRPr>
          </a:p>
          <a:p>
            <a:pPr lvl="1">
              <a:spcBef>
                <a:spcPts val="0"/>
              </a:spcBef>
            </a:pPr>
            <a:endParaRPr lang="en-US" sz="2400" dirty="0">
              <a:ea typeface="+mn-lt"/>
              <a:cs typeface="+mn-lt"/>
            </a:endParaRPr>
          </a:p>
          <a:p>
            <a:pPr marL="0" indent="0">
              <a:spcBef>
                <a:spcPts val="0"/>
              </a:spcBef>
              <a:buNone/>
            </a:pPr>
            <a:endParaRPr lang="en-US" sz="3000" dirty="0">
              <a:ea typeface="+mn-lt"/>
              <a:cs typeface="+mn-lt"/>
            </a:endParaRPr>
          </a:p>
          <a:p>
            <a:pPr lvl="1">
              <a:spcBef>
                <a:spcPts val="0"/>
              </a:spcBef>
            </a:pPr>
            <a:r>
              <a:rPr lang="en-GB" sz="1900" dirty="0">
                <a:ea typeface="+mn-lt"/>
                <a:cs typeface="+mn-lt"/>
              </a:rPr>
              <a:t>articles published prior to 2000</a:t>
            </a:r>
            <a:endParaRPr lang="en-US" sz="1900" dirty="0">
              <a:ea typeface="+mn-lt"/>
              <a:cs typeface="+mn-lt"/>
            </a:endParaRPr>
          </a:p>
          <a:p>
            <a:pPr lvl="1">
              <a:spcBef>
                <a:spcPts val="0"/>
              </a:spcBef>
            </a:pPr>
            <a:r>
              <a:rPr lang="en-GB" sz="1900" dirty="0">
                <a:ea typeface="+mn-lt"/>
                <a:cs typeface="+mn-lt"/>
              </a:rPr>
              <a:t>those which use quantitative methods.</a:t>
            </a:r>
            <a:r>
              <a:rPr lang="en-US" sz="1900" dirty="0">
                <a:ea typeface="+mn-lt"/>
                <a:cs typeface="+mn-lt"/>
              </a:rPr>
              <a:t> </a:t>
            </a:r>
          </a:p>
          <a:p>
            <a:pPr lvl="1">
              <a:spcBef>
                <a:spcPts val="0"/>
              </a:spcBef>
            </a:pPr>
            <a:r>
              <a:rPr lang="en-GB" sz="1900" dirty="0">
                <a:ea typeface="+mn-lt"/>
                <a:cs typeface="+mn-lt"/>
              </a:rPr>
              <a:t>those that are predominantly about the experience of early breastfeeding or only about breastfeeding infants under 12 months of age.</a:t>
            </a:r>
            <a:r>
              <a:rPr lang="en-US" sz="1900" dirty="0">
                <a:ea typeface="+mn-lt"/>
                <a:cs typeface="+mn-lt"/>
              </a:rPr>
              <a:t> </a:t>
            </a:r>
          </a:p>
          <a:p>
            <a:pPr lvl="1">
              <a:spcBef>
                <a:spcPts val="0"/>
              </a:spcBef>
            </a:pPr>
            <a:r>
              <a:rPr lang="en-GB" sz="1900" dirty="0">
                <a:ea typeface="+mn-lt"/>
                <a:cs typeface="+mn-lt"/>
              </a:rPr>
              <a:t>reports of personal experiences published on blogs, websites and in publications from breastfeeding support organisations.</a:t>
            </a:r>
            <a:endParaRPr lang="en-US" sz="1900" dirty="0">
              <a:ea typeface="+mn-lt"/>
              <a:cs typeface="+mn-lt"/>
            </a:endParaRPr>
          </a:p>
          <a:p>
            <a:endParaRPr lang="en-US" dirty="0">
              <a:cs typeface="Calibri"/>
            </a:endParaRPr>
          </a:p>
        </p:txBody>
      </p:sp>
      <p:sp>
        <p:nvSpPr>
          <p:cNvPr id="4" name="Multiply 3"/>
          <p:cNvSpPr/>
          <p:nvPr/>
        </p:nvSpPr>
        <p:spPr>
          <a:xfrm>
            <a:off x="9264352" y="4840956"/>
            <a:ext cx="2304256" cy="2017044"/>
          </a:xfrm>
          <a:prstGeom prst="mathMultiply">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pic>
        <p:nvPicPr>
          <p:cNvPr id="5" name="Picture 4" descr="File:Green tick pointed.svg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0320" y="5231250"/>
            <a:ext cx="1500998" cy="1500998"/>
          </a:xfrm>
          <a:prstGeom prst="rect">
            <a:avLst/>
          </a:prstGeom>
        </p:spPr>
      </p:pic>
    </p:spTree>
    <p:extLst>
      <p:ext uri="{BB962C8B-B14F-4D97-AF65-F5344CB8AC3E}">
        <p14:creationId xmlns:p14="http://schemas.microsoft.com/office/powerpoint/2010/main" val="1875190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60A6F-68FC-8D4C-9A10-A0D0DF7DC69A}"/>
              </a:ext>
            </a:extLst>
          </p:cNvPr>
          <p:cNvSpPr>
            <a:spLocks noGrp="1"/>
          </p:cNvSpPr>
          <p:nvPr>
            <p:ph type="title"/>
          </p:nvPr>
        </p:nvSpPr>
        <p:spPr/>
        <p:txBody>
          <a:bodyPr>
            <a:normAutofit/>
          </a:bodyPr>
          <a:lstStyle/>
          <a:p>
            <a:pPr algn="l"/>
            <a:r>
              <a:rPr lang="en-GB">
                <a:solidFill>
                  <a:srgbClr val="00B050"/>
                </a:solidFill>
                <a:latin typeface="Georgia" panose="02040502050405020303" pitchFamily="18" charset="0"/>
              </a:rPr>
              <a:t>Methods – search strategy </a:t>
            </a:r>
            <a:endParaRPr lang="en-US" sz="4800">
              <a:solidFill>
                <a:srgbClr val="00B05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CE3CAA6A-995D-324F-9776-C8594981E55E}"/>
              </a:ext>
            </a:extLst>
          </p:cNvPr>
          <p:cNvSpPr>
            <a:spLocks noGrp="1"/>
          </p:cNvSpPr>
          <p:nvPr>
            <p:ph idx="1"/>
          </p:nvPr>
        </p:nvSpPr>
        <p:spPr/>
        <p:txBody>
          <a:bodyPr>
            <a:normAutofit lnSpcReduction="10000"/>
          </a:bodyPr>
          <a:lstStyle/>
          <a:p>
            <a:r>
              <a:rPr lang="en-GB" sz="2800"/>
              <a:t>Databases selected: </a:t>
            </a:r>
          </a:p>
          <a:p>
            <a:pPr lvl="1"/>
            <a:r>
              <a:rPr lang="en-GB" sz="2000"/>
              <a:t>Maternity &amp; Infant Care (MIDIRS)</a:t>
            </a:r>
          </a:p>
          <a:p>
            <a:pPr lvl="1"/>
            <a:r>
              <a:rPr lang="en-GB" sz="2000"/>
              <a:t>CINAHL Plus</a:t>
            </a:r>
          </a:p>
          <a:p>
            <a:pPr lvl="1"/>
            <a:r>
              <a:rPr lang="en-GB" sz="2000"/>
              <a:t>BND (British Nursing Database)</a:t>
            </a:r>
          </a:p>
          <a:p>
            <a:pPr lvl="1"/>
            <a:r>
              <a:rPr lang="en-GB" sz="2000"/>
              <a:t>Medline and </a:t>
            </a:r>
            <a:r>
              <a:rPr lang="en-GB" sz="2000" err="1"/>
              <a:t>PsycInfo</a:t>
            </a:r>
            <a:r>
              <a:rPr lang="en-GB" sz="2000"/>
              <a:t> </a:t>
            </a:r>
          </a:p>
          <a:p>
            <a:pPr lvl="1"/>
            <a:r>
              <a:rPr lang="en-GB" sz="2000"/>
              <a:t>Scopus (for follow-up citation searching)</a:t>
            </a:r>
          </a:p>
          <a:p>
            <a:pPr lvl="1"/>
            <a:endParaRPr lang="en-GB" sz="2000"/>
          </a:p>
          <a:p>
            <a:r>
              <a:rPr lang="en-GB" sz="2800"/>
              <a:t>We used:</a:t>
            </a:r>
          </a:p>
          <a:p>
            <a:pPr lvl="1"/>
            <a:r>
              <a:rPr lang="en-GB" sz="2400"/>
              <a:t>truncation to capture all variations of terms and search terms combined using Boolean operators AND </a:t>
            </a:r>
            <a:r>
              <a:rPr lang="en-GB" sz="2400" err="1"/>
              <a:t>and</a:t>
            </a:r>
            <a:r>
              <a:rPr lang="en-GB" sz="2400"/>
              <a:t> OR. </a:t>
            </a:r>
          </a:p>
          <a:p>
            <a:pPr lvl="1"/>
            <a:r>
              <a:rPr lang="en-GB" sz="2400"/>
              <a:t>adjacency operators to restrict the appearance of search terms in Concept 1 and 3 to within two words (N2) and improve the relevance of results.  </a:t>
            </a:r>
          </a:p>
        </p:txBody>
      </p:sp>
    </p:spTree>
    <p:extLst>
      <p:ext uri="{BB962C8B-B14F-4D97-AF65-F5344CB8AC3E}">
        <p14:creationId xmlns:p14="http://schemas.microsoft.com/office/powerpoint/2010/main" val="1901789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a:solidFill>
                  <a:srgbClr val="00B050"/>
                </a:solidFill>
                <a:latin typeface="Georgia" panose="02040502050405020303" pitchFamily="18" charset="0"/>
              </a:rPr>
              <a:t>Methods - search terms</a:t>
            </a:r>
          </a:p>
        </p:txBody>
      </p:sp>
      <p:graphicFrame>
        <p:nvGraphicFramePr>
          <p:cNvPr id="12" name="Table 11"/>
          <p:cNvGraphicFramePr>
            <a:graphicFrameLocks noGrp="1"/>
          </p:cNvGraphicFramePr>
          <p:nvPr>
            <p:extLst>
              <p:ext uri="{D42A27DB-BD31-4B8C-83A1-F6EECF244321}">
                <p14:modId xmlns:p14="http://schemas.microsoft.com/office/powerpoint/2010/main" val="1373990968"/>
              </p:ext>
            </p:extLst>
          </p:nvPr>
        </p:nvGraphicFramePr>
        <p:xfrm>
          <a:off x="1055441" y="1700808"/>
          <a:ext cx="8640960" cy="3773599"/>
        </p:xfrm>
        <a:graphic>
          <a:graphicData uri="http://schemas.openxmlformats.org/drawingml/2006/table">
            <a:tbl>
              <a:tblPr firstRow="1" firstCol="1" bandRow="1"/>
              <a:tblGrid>
                <a:gridCol w="2810068">
                  <a:extLst>
                    <a:ext uri="{9D8B030D-6E8A-4147-A177-3AD203B41FA5}">
                      <a16:colId xmlns:a16="http://schemas.microsoft.com/office/drawing/2014/main" val="1504832684"/>
                    </a:ext>
                  </a:extLst>
                </a:gridCol>
                <a:gridCol w="2388558">
                  <a:extLst>
                    <a:ext uri="{9D8B030D-6E8A-4147-A177-3AD203B41FA5}">
                      <a16:colId xmlns:a16="http://schemas.microsoft.com/office/drawing/2014/main" val="70368146"/>
                    </a:ext>
                  </a:extLst>
                </a:gridCol>
                <a:gridCol w="3442334">
                  <a:extLst>
                    <a:ext uri="{9D8B030D-6E8A-4147-A177-3AD203B41FA5}">
                      <a16:colId xmlns:a16="http://schemas.microsoft.com/office/drawing/2014/main" val="3871986594"/>
                    </a:ext>
                  </a:extLst>
                </a:gridCol>
              </a:tblGrid>
              <a:tr h="462752">
                <a:tc>
                  <a:txBody>
                    <a:bodyPr/>
                    <a:lstStyle/>
                    <a:p>
                      <a:pPr marR="238125" algn="l">
                        <a:lnSpc>
                          <a:spcPct val="150000"/>
                        </a:lnSpc>
                        <a:spcAft>
                          <a:spcPts val="750"/>
                        </a:spcAft>
                      </a:pPr>
                      <a:r>
                        <a:rPr lang="en-GB" sz="2400" b="1">
                          <a:effectLst/>
                          <a:latin typeface="Calibri" panose="020F0502020204030204" pitchFamily="34" charset="0"/>
                          <a:ea typeface="Calibri" panose="020F0502020204030204" pitchFamily="34" charset="0"/>
                          <a:cs typeface="Times New Roman" panose="02020603050405020304" pitchFamily="18" charset="0"/>
                        </a:rPr>
                        <a:t>Concept 1</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lgn="l">
                        <a:lnSpc>
                          <a:spcPct val="150000"/>
                        </a:lnSpc>
                        <a:spcAft>
                          <a:spcPts val="750"/>
                        </a:spcAft>
                      </a:pPr>
                      <a:r>
                        <a:rPr lang="en-GB" sz="2400" b="1">
                          <a:effectLst/>
                          <a:latin typeface="Calibri" panose="020F0502020204030204" pitchFamily="34" charset="0"/>
                          <a:ea typeface="Calibri" panose="020F0502020204030204" pitchFamily="34" charset="0"/>
                          <a:cs typeface="Times New Roman" panose="02020603050405020304" pitchFamily="18" charset="0"/>
                        </a:rPr>
                        <a:t>Concept 2</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lgn="l">
                        <a:lnSpc>
                          <a:spcPct val="150000"/>
                        </a:lnSpc>
                        <a:spcAft>
                          <a:spcPts val="750"/>
                        </a:spcAft>
                      </a:pPr>
                      <a:r>
                        <a:rPr lang="en-GB" sz="2400" b="1">
                          <a:effectLst/>
                          <a:latin typeface="Calibri" panose="020F0502020204030204" pitchFamily="34" charset="0"/>
                          <a:ea typeface="Calibri" panose="020F0502020204030204" pitchFamily="34" charset="0"/>
                          <a:cs typeface="Times New Roman" panose="02020603050405020304" pitchFamily="18" charset="0"/>
                        </a:rPr>
                        <a:t>Concept 3</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1100357"/>
                  </a:ext>
                </a:extLst>
              </a:tr>
              <a:tr h="462752">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Breastfeeding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Experiences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Extended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4160870"/>
                  </a:ext>
                </a:extLst>
              </a:tr>
              <a:tr h="715328">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Breastfe*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Attitudes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Long-term OR ‘long term’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812662"/>
                  </a:ext>
                </a:extLst>
              </a:tr>
              <a:tr h="715328">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‘Breast fe’*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Perceptions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Full-term OR ‘full term’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0501874"/>
                  </a:ext>
                </a:extLst>
              </a:tr>
              <a:tr h="462752">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‘Infant feeding’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Views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Sustained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9587078"/>
                  </a:ext>
                </a:extLst>
              </a:tr>
              <a:tr h="462752">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‘12 months’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6864280"/>
                  </a:ext>
                </a:extLst>
              </a:tr>
              <a:tr h="462752">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lgn="l">
                        <a:lnSpc>
                          <a:spcPct val="150000"/>
                        </a:lnSpc>
                        <a:spcAft>
                          <a:spcPts val="750"/>
                        </a:spcAft>
                      </a:pPr>
                      <a:r>
                        <a:rPr lang="en-GB" sz="2000">
                          <a:effectLst/>
                          <a:latin typeface="Calibri" panose="020F0502020204030204" pitchFamily="34" charset="0"/>
                          <a:ea typeface="Calibri" panose="020F0502020204030204" pitchFamily="34" charset="0"/>
                          <a:cs typeface="Times New Roman" panose="02020603050405020304" pitchFamily="18" charset="0"/>
                        </a:rPr>
                        <a:t>Prolonged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7932903"/>
                  </a:ext>
                </a:extLst>
              </a:tr>
            </a:tbl>
          </a:graphicData>
        </a:graphic>
      </p:graphicFrame>
      <p:sp>
        <p:nvSpPr>
          <p:cNvPr id="14" name="Curved Up Arrow 13"/>
          <p:cNvSpPr/>
          <p:nvPr/>
        </p:nvSpPr>
        <p:spPr>
          <a:xfrm>
            <a:off x="3143672" y="5085184"/>
            <a:ext cx="5544616" cy="1772816"/>
          </a:xfrm>
          <a:prstGeom prst="curved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solidFill>
                <a:srgbClr val="00B050"/>
              </a:solidFill>
            </a:endParaRPr>
          </a:p>
        </p:txBody>
      </p:sp>
      <p:sp>
        <p:nvSpPr>
          <p:cNvPr id="16" name="Rectangle 15"/>
          <p:cNvSpPr/>
          <p:nvPr/>
        </p:nvSpPr>
        <p:spPr>
          <a:xfrm>
            <a:off x="8256240" y="5732891"/>
            <a:ext cx="3791744" cy="923330"/>
          </a:xfrm>
          <a:prstGeom prst="rect">
            <a:avLst/>
          </a:prstGeom>
        </p:spPr>
        <p:txBody>
          <a:bodyPr wrap="square">
            <a:spAutoFit/>
          </a:bodyPr>
          <a:lstStyle/>
          <a:p>
            <a:pPr algn="ctr"/>
            <a:r>
              <a:rPr lang="en-GB">
                <a:solidFill>
                  <a:schemeClr val="accent3">
                    <a:lumMod val="75000"/>
                  </a:schemeClr>
                </a:solidFill>
              </a:rPr>
              <a:t>Adjacency operators used to connect any of the terms in 1 and 3 to appearing within two words o</a:t>
            </a:r>
          </a:p>
        </p:txBody>
      </p:sp>
      <p:sp>
        <p:nvSpPr>
          <p:cNvPr id="17" name="Rectangle 16"/>
          <p:cNvSpPr/>
          <p:nvPr/>
        </p:nvSpPr>
        <p:spPr>
          <a:xfrm>
            <a:off x="-96688" y="5971592"/>
            <a:ext cx="3791744" cy="461665"/>
          </a:xfrm>
          <a:prstGeom prst="rect">
            <a:avLst/>
          </a:prstGeom>
        </p:spPr>
        <p:txBody>
          <a:bodyPr wrap="square">
            <a:spAutoFit/>
          </a:bodyPr>
          <a:lstStyle/>
          <a:p>
            <a:pPr algn="ctr"/>
            <a:r>
              <a:rPr lang="en-GB" sz="2400">
                <a:solidFill>
                  <a:schemeClr val="accent3">
                    <a:lumMod val="75000"/>
                  </a:schemeClr>
                </a:solidFill>
              </a:rPr>
              <a:t>Sensitivity vs specificity….</a:t>
            </a:r>
          </a:p>
        </p:txBody>
      </p:sp>
    </p:spTree>
    <p:extLst>
      <p:ext uri="{BB962C8B-B14F-4D97-AF65-F5344CB8AC3E}">
        <p14:creationId xmlns:p14="http://schemas.microsoft.com/office/powerpoint/2010/main" val="2311500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95D43-B3FC-2B42-90C6-84FCD2E86477}"/>
              </a:ext>
            </a:extLst>
          </p:cNvPr>
          <p:cNvSpPr>
            <a:spLocks noGrp="1"/>
          </p:cNvSpPr>
          <p:nvPr>
            <p:ph type="title"/>
          </p:nvPr>
        </p:nvSpPr>
        <p:spPr/>
        <p:txBody>
          <a:bodyPr>
            <a:noAutofit/>
          </a:bodyPr>
          <a:lstStyle/>
          <a:p>
            <a:pPr algn="l"/>
            <a:r>
              <a:rPr lang="en-GB">
                <a:solidFill>
                  <a:srgbClr val="00B050"/>
                </a:solidFill>
                <a:latin typeface="Georgia" panose="02040502050405020303" pitchFamily="18" charset="0"/>
              </a:rPr>
              <a:t>Methods – screening and data extraction</a:t>
            </a:r>
            <a:endParaRPr lang="en-US">
              <a:solidFill>
                <a:srgbClr val="00B05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F68B108D-96A6-A248-A863-AFC794CCAA65}"/>
              </a:ext>
            </a:extLst>
          </p:cNvPr>
          <p:cNvSpPr>
            <a:spLocks noGrp="1"/>
          </p:cNvSpPr>
          <p:nvPr>
            <p:ph idx="1"/>
          </p:nvPr>
        </p:nvSpPr>
        <p:spPr>
          <a:xfrm>
            <a:off x="609600" y="1600201"/>
            <a:ext cx="5486400" cy="4525963"/>
          </a:xfrm>
        </p:spPr>
        <p:txBody>
          <a:bodyPr vert="horz" lIns="91440" tIns="45720" rIns="91440" bIns="45720" rtlCol="0" anchor="t">
            <a:normAutofit fontScale="92500" lnSpcReduction="20000"/>
          </a:bodyPr>
          <a:lstStyle/>
          <a:p>
            <a:r>
              <a:rPr lang="en-US" sz="2800" dirty="0" err="1">
                <a:cs typeface="Calibri"/>
                <a:hlinkClick r:id="rId3"/>
              </a:rPr>
              <a:t>Covidence</a:t>
            </a:r>
            <a:r>
              <a:rPr lang="en-US" sz="2800" dirty="0">
                <a:cs typeface="Calibri"/>
              </a:rPr>
              <a:t> – the standard production platform for Cochrane Systematic Reviews</a:t>
            </a:r>
          </a:p>
          <a:p>
            <a:endParaRPr lang="en-US" sz="2800" dirty="0">
              <a:cs typeface="Calibri"/>
            </a:endParaRPr>
          </a:p>
          <a:p>
            <a:pPr lvl="1"/>
            <a:r>
              <a:rPr lang="en-US" sz="2400" dirty="0">
                <a:cs typeface="Calibri"/>
              </a:rPr>
              <a:t>Freely available as a trial</a:t>
            </a:r>
          </a:p>
          <a:p>
            <a:pPr lvl="1"/>
            <a:r>
              <a:rPr lang="en-US" sz="2400" dirty="0">
                <a:cs typeface="Calibri"/>
              </a:rPr>
              <a:t>We used it to import references, title and abstract screening, full-text screening. Data extraction options also available</a:t>
            </a:r>
          </a:p>
          <a:p>
            <a:pPr lvl="1"/>
            <a:r>
              <a:rPr lang="en-US" sz="2400" dirty="0">
                <a:cs typeface="Calibri"/>
              </a:rPr>
              <a:t>Reviewers screen separately, conflicts resolved in discussion</a:t>
            </a:r>
          </a:p>
          <a:p>
            <a:pPr lvl="1"/>
            <a:endParaRPr lang="en-US" sz="2400" dirty="0">
              <a:cs typeface="Calibri"/>
            </a:endParaRPr>
          </a:p>
          <a:p>
            <a:r>
              <a:rPr lang="en-US" sz="2800" dirty="0">
                <a:cs typeface="Calibri"/>
              </a:rPr>
              <a:t>PRISMA chart available to export:</a:t>
            </a:r>
          </a:p>
          <a:p>
            <a:endParaRPr lang="en-US" sz="2800" dirty="0">
              <a:cs typeface="Calibri"/>
            </a:endParaRPr>
          </a:p>
        </p:txBody>
      </p:sp>
      <p:sp>
        <p:nvSpPr>
          <p:cNvPr id="4" name="Rectangle 3"/>
          <p:cNvSpPr/>
          <p:nvPr/>
        </p:nvSpPr>
        <p:spPr>
          <a:xfrm>
            <a:off x="7032104" y="1235151"/>
            <a:ext cx="4727848" cy="5355312"/>
          </a:xfrm>
          <a:prstGeom prst="rect">
            <a:avLst/>
          </a:prstGeom>
          <a:ln w="38100">
            <a:solidFill>
              <a:srgbClr val="00B050"/>
            </a:solidFill>
          </a:ln>
        </p:spPr>
        <p:txBody>
          <a:bodyPr wrap="square">
            <a:spAutoFit/>
          </a:bodyPr>
          <a:lstStyle/>
          <a:p>
            <a:r>
              <a:rPr lang="en-GB" dirty="0"/>
              <a:t>502 references imported for screening</a:t>
            </a:r>
          </a:p>
          <a:p>
            <a:r>
              <a:rPr lang="en-GB" dirty="0"/>
              <a:t>	155 duplicates removed</a:t>
            </a:r>
          </a:p>
          <a:p>
            <a:r>
              <a:rPr lang="en-GB" dirty="0"/>
              <a:t>346 studies screened against title and abstract</a:t>
            </a:r>
          </a:p>
          <a:p>
            <a:r>
              <a:rPr lang="en-GB" dirty="0"/>
              <a:t>	296 studies excluded</a:t>
            </a:r>
          </a:p>
          <a:p>
            <a:r>
              <a:rPr lang="en-GB" dirty="0"/>
              <a:t>50 studies assessed for full-text eligibility</a:t>
            </a:r>
          </a:p>
          <a:p>
            <a:r>
              <a:rPr lang="en-GB" dirty="0"/>
              <a:t>	36 studies excluded</a:t>
            </a:r>
          </a:p>
          <a:p>
            <a:r>
              <a:rPr lang="en-GB" dirty="0"/>
              <a:t>		13 Wrong study design</a:t>
            </a:r>
          </a:p>
          <a:p>
            <a:r>
              <a:rPr lang="en-GB" dirty="0"/>
              <a:t>		7  Not primary research </a:t>
            </a:r>
          </a:p>
          <a:p>
            <a:r>
              <a:rPr lang="en-GB" dirty="0"/>
              <a:t>		6  Wrong population</a:t>
            </a:r>
          </a:p>
          <a:p>
            <a:r>
              <a:rPr lang="en-GB" dirty="0"/>
              <a:t>		3  Wrong outcomes</a:t>
            </a:r>
          </a:p>
          <a:p>
            <a:r>
              <a:rPr lang="en-GB" dirty="0"/>
              <a:t>		2  Duplicate</a:t>
            </a:r>
          </a:p>
          <a:p>
            <a:r>
              <a:rPr lang="en-GB" dirty="0"/>
              <a:t>		2  Not English language</a:t>
            </a:r>
          </a:p>
          <a:p>
            <a:r>
              <a:rPr lang="en-GB" dirty="0"/>
              <a:t>		1  Wrong intervention</a:t>
            </a:r>
          </a:p>
          <a:p>
            <a:r>
              <a:rPr lang="en-GB" dirty="0"/>
              <a:t>		1  data pre-2000</a:t>
            </a:r>
          </a:p>
          <a:p>
            <a:r>
              <a:rPr lang="en-GB" dirty="0"/>
              <a:t>		1  full text unavailable</a:t>
            </a:r>
          </a:p>
          <a:p>
            <a:r>
              <a:rPr lang="en-GB" dirty="0"/>
              <a:t>	0 studies ongoing</a:t>
            </a:r>
          </a:p>
          <a:p>
            <a:r>
              <a:rPr lang="en-GB" dirty="0"/>
              <a:t>	0 studies awaiting classification</a:t>
            </a:r>
          </a:p>
          <a:p>
            <a:r>
              <a:rPr lang="en-GB" dirty="0"/>
              <a:t>8 published studies included</a:t>
            </a:r>
          </a:p>
          <a:p>
            <a:r>
              <a:rPr lang="en-GB" dirty="0">
                <a:solidFill>
                  <a:srgbClr val="FF0000"/>
                </a:solidFill>
              </a:rPr>
              <a:t>6 studies in press added</a:t>
            </a:r>
          </a:p>
        </p:txBody>
      </p:sp>
    </p:spTree>
    <p:extLst>
      <p:ext uri="{BB962C8B-B14F-4D97-AF65-F5344CB8AC3E}">
        <p14:creationId xmlns:p14="http://schemas.microsoft.com/office/powerpoint/2010/main" val="25706507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TotalTime>
  <Words>2363</Words>
  <Application>Microsoft Office PowerPoint</Application>
  <PresentationFormat>Widescreen</PresentationFormat>
  <Paragraphs>267</Paragraphs>
  <Slides>20</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ＭＳ Ｐゴシック</vt:lpstr>
      <vt:lpstr>Arial</vt:lpstr>
      <vt:lpstr>Calibri</vt:lpstr>
      <vt:lpstr>Georgia</vt:lpstr>
      <vt:lpstr>Tahoma</vt:lpstr>
      <vt:lpstr>Times New Roman</vt:lpstr>
      <vt:lpstr>Office Theme</vt:lpstr>
      <vt:lpstr>PowerPoint Presentation</vt:lpstr>
      <vt:lpstr>Introduction</vt:lpstr>
      <vt:lpstr>Background - long-term breastfeeding</vt:lpstr>
      <vt:lpstr>Background</vt:lpstr>
      <vt:lpstr>Aims and objectives</vt:lpstr>
      <vt:lpstr>Inclusion/exclusion criteria</vt:lpstr>
      <vt:lpstr>Methods – search strategy </vt:lpstr>
      <vt:lpstr>Methods - search terms</vt:lpstr>
      <vt:lpstr>Methods – screening and data extraction</vt:lpstr>
      <vt:lpstr>Included papers</vt:lpstr>
      <vt:lpstr>Data extraction and quality appraisal</vt:lpstr>
      <vt:lpstr>Analysis</vt:lpstr>
      <vt:lpstr>Preliminary findings</vt:lpstr>
      <vt:lpstr>Preliminary findings</vt:lpstr>
      <vt:lpstr>Preliminary findings - new</vt:lpstr>
      <vt:lpstr>Preliminary findings - new</vt:lpstr>
      <vt:lpstr>Discussion</vt:lpstr>
      <vt:lpstr>Challenges/limitations</vt:lpstr>
      <vt:lpstr>PowerPoint Presentation</vt:lpstr>
      <vt:lpstr>PowerPoint Presentation</vt:lpstr>
    </vt:vector>
  </TitlesOfParts>
  <Company>Brenda Clarke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Data Analysis</dc:title>
  <dc:creator>Brenda Clarke</dc:creator>
  <cp:lastModifiedBy>Sally Dowling</cp:lastModifiedBy>
  <cp:revision>18</cp:revision>
  <cp:lastPrinted>2019-06-07T15:16:15Z</cp:lastPrinted>
  <dcterms:created xsi:type="dcterms:W3CDTF">2011-09-21T18:17:09Z</dcterms:created>
  <dcterms:modified xsi:type="dcterms:W3CDTF">2019-06-08T18:17:00Z</dcterms:modified>
</cp:coreProperties>
</file>